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5"/>
  </p:notesMasterIdLst>
  <p:handoutMasterIdLst>
    <p:handoutMasterId r:id="rId46"/>
  </p:handoutMasterIdLst>
  <p:sldIdLst>
    <p:sldId id="271" r:id="rId6"/>
    <p:sldId id="272" r:id="rId7"/>
    <p:sldId id="330" r:id="rId8"/>
    <p:sldId id="329" r:id="rId9"/>
    <p:sldId id="276" r:id="rId10"/>
    <p:sldId id="274" r:id="rId11"/>
    <p:sldId id="277" r:id="rId12"/>
    <p:sldId id="278" r:id="rId13"/>
    <p:sldId id="335" r:id="rId14"/>
    <p:sldId id="337" r:id="rId15"/>
    <p:sldId id="312" r:id="rId16"/>
    <p:sldId id="313" r:id="rId17"/>
    <p:sldId id="314" r:id="rId18"/>
    <p:sldId id="315" r:id="rId19"/>
    <p:sldId id="285" r:id="rId20"/>
    <p:sldId id="289" r:id="rId21"/>
    <p:sldId id="316" r:id="rId22"/>
    <p:sldId id="320" r:id="rId23"/>
    <p:sldId id="293" r:id="rId24"/>
    <p:sldId id="311" r:id="rId25"/>
    <p:sldId id="302" r:id="rId26"/>
    <p:sldId id="288" r:id="rId27"/>
    <p:sldId id="331" r:id="rId28"/>
    <p:sldId id="332" r:id="rId29"/>
    <p:sldId id="334" r:id="rId30"/>
    <p:sldId id="308" r:id="rId31"/>
    <p:sldId id="291" r:id="rId32"/>
    <p:sldId id="317" r:id="rId33"/>
    <p:sldId id="318" r:id="rId34"/>
    <p:sldId id="319" r:id="rId35"/>
    <p:sldId id="321" r:id="rId36"/>
    <p:sldId id="322" r:id="rId37"/>
    <p:sldId id="324" r:id="rId38"/>
    <p:sldId id="325" r:id="rId39"/>
    <p:sldId id="326" r:id="rId40"/>
    <p:sldId id="327" r:id="rId41"/>
    <p:sldId id="328" r:id="rId42"/>
    <p:sldId id="286"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330"/>
            <p14:sldId id="329"/>
            <p14:sldId id="276"/>
          </p14:sldIdLst>
        </p14:section>
        <p14:section name="Module" id="{F752BF7D-B949-49F5-BAD3-8E9C680033BA}">
          <p14:sldIdLst>
            <p14:sldId id="274"/>
          </p14:sldIdLst>
        </p14:section>
        <p14:section name="Introducing Modules" id="{86685C7F-16EF-46FD-B02D-AFD6166D30DB}">
          <p14:sldIdLst>
            <p14:sldId id="277"/>
            <p14:sldId id="278"/>
            <p14:sldId id="335"/>
            <p14:sldId id="337"/>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Intro to jQuery" id="{2AA925C7-D0ED-47A1-9C0A-14F44116799C}">
          <p14:sldIdLst>
            <p14:sldId id="331"/>
            <p14:sldId id="332"/>
            <p14:sldId id="334"/>
          </p14:sldIdLst>
        </p14:section>
        <p14:section name="Anonymous Functions" id="{3E75E8C3-6D19-4C22-907E-C6FAD2EB3E07}">
          <p14:sldIdLst>
            <p14:sldId id="308"/>
            <p14:sldId id="291"/>
            <p14:sldId id="317"/>
            <p14:sldId id="318"/>
            <p14:sldId id="319"/>
            <p14:sldId id="321"/>
          </p14:sldIdLst>
        </p14:section>
        <p14:section name="Errors and Exceptiosn" id="{FD277E74-2AEB-DC42-B14A-0B5051B258EE}">
          <p14:sldIdLst>
            <p14:sldId id="322"/>
            <p14:sldId id="324"/>
            <p14:sldId id="325"/>
            <p14:sldId id="326"/>
            <p14:sldId id="327"/>
            <p14:sldId id="328"/>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1" autoAdjust="0"/>
    <p:restoredTop sz="94333" autoAdjust="0"/>
  </p:normalViewPr>
  <p:slideViewPr>
    <p:cSldViewPr snapToGrid="0">
      <p:cViewPr varScale="1">
        <p:scale>
          <a:sx n="86" d="100"/>
          <a:sy n="86" d="100"/>
        </p:scale>
        <p:origin x="486" y="84"/>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29580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302144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famous event handler is the click() function.</a:t>
            </a:r>
            <a:r>
              <a:rPr lang="en-US" baseline="0" dirty="0" smtClean="0"/>
              <a:t> Commonly used for buttons!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94693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 for</a:t>
            </a:r>
            <a:r>
              <a:rPr lang="en-US" baseline="0" dirty="0" smtClean="0"/>
              <a:t> jQuery: dollar sign, selector and then action</a:t>
            </a:r>
          </a:p>
          <a:p>
            <a:endParaRPr lang="en-US" baseline="0" dirty="0" smtClean="0"/>
          </a:p>
          <a:p>
            <a:r>
              <a:rPr lang="en-US" baseline="0" dirty="0" smtClean="0"/>
              <a:t>The action can open up and include the function keyword for </a:t>
            </a:r>
            <a:r>
              <a:rPr lang="en-US" baseline="0" smtClean="0"/>
              <a:t>special </a:t>
            </a:r>
            <a:endParaRPr lang="en-US" baseline="0" dirty="0" smtClean="0"/>
          </a:p>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311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509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49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59336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will be presenting</a:t>
            </a:r>
            <a:r>
              <a:rPr lang="en-US" baseline="0" dirty="0" smtClean="0"/>
              <a:t> my demos in command line and running everything with node</a:t>
            </a:r>
          </a:p>
          <a:p>
            <a:endParaRPr lang="en-US" baseline="0" dirty="0" smtClean="0"/>
          </a:p>
          <a:p>
            <a:r>
              <a:rPr lang="en-US" baseline="0" dirty="0" smtClean="0"/>
              <a:t>If you don’t know what node is… it is pretty much a server that executes JavaScript and runs really fast. It allows back end developers to code in JS and is very good with I/O heavy apps… I don’t want to touch too much into it.. But if you want more info and some guidance.. Check out my blog! I just made a new post that will explain things a bit better and get you started if you </a:t>
            </a:r>
            <a:r>
              <a:rPr lang="en-US" baseline="0" smtClean="0"/>
              <a:t>are interested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180973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6578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theme" Target="../theme/theme2.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8" Type="http://schemas.openxmlformats.org/officeDocument/2006/relationships/slideLayout" Target="../slideLayouts/slideLayout23.xml"/><Relationship Id="rId3"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 id="2147483724" r:id="rId3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smtClean="0"/>
              <a:t>Getting JavaScript onto your Webpage</a:t>
            </a:r>
            <a:endParaRPr lang="en-US" dirty="0"/>
          </a:p>
          <a:p>
            <a:pPr marL="514350" indent="-514350">
              <a:buAutoNum type="arabicPeriod"/>
            </a:pPr>
            <a:r>
              <a:rPr lang="en-US" dirty="0" smtClean="0"/>
              <a:t>Write it right on the HTML page</a:t>
            </a:r>
          </a:p>
          <a:p>
            <a:pPr marL="514350" indent="-514350">
              <a:buAutoNum type="arabicPeriod"/>
            </a:pPr>
            <a:r>
              <a:rPr lang="en-US" dirty="0" smtClean="0"/>
              <a:t>Import the JavaScript file</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r>
              <a:rPr lang="en-US" dirty="0"/>
              <a:t>	</a:t>
            </a:r>
            <a:r>
              <a:rPr lang="en-US" dirty="0">
                <a:solidFill>
                  <a:srgbClr val="1A8505"/>
                </a:solidFill>
              </a:rPr>
              <a:t> // </a:t>
            </a:r>
            <a:r>
              <a:rPr lang="en-US" dirty="0" smtClean="0">
                <a:solidFill>
                  <a:srgbClr val="1A8505"/>
                </a:solidFill>
              </a:rPr>
              <a:t>JavaScript goes here</a:t>
            </a:r>
            <a:endParaRPr lang="en-US" dirty="0" smtClean="0"/>
          </a:p>
          <a:p>
            <a:r>
              <a:rPr lang="en-US" dirty="0" smtClean="0"/>
              <a:t>&lt;/</a:t>
            </a:r>
            <a:r>
              <a:rPr lang="en-US" dirty="0" smtClean="0">
                <a:solidFill>
                  <a:schemeClr val="accent1"/>
                </a:solidFill>
              </a:rPr>
              <a:t>script</a:t>
            </a:r>
            <a:r>
              <a:rPr lang="en-US" dirty="0" smtClean="0"/>
              <a:t>&gt;</a:t>
            </a:r>
          </a:p>
          <a:p>
            <a:endParaRPr lang="en-US" dirty="0"/>
          </a:p>
          <a:p>
            <a:r>
              <a:rPr lang="en-US" dirty="0" smtClean="0">
                <a:solidFill>
                  <a:srgbClr val="1A8505"/>
                </a:solidFill>
              </a:rPr>
              <a:t>&lt;!------- Or -------</a:t>
            </a:r>
            <a:r>
              <a:rPr lang="en-US" dirty="0" smtClean="0">
                <a:solidFill>
                  <a:srgbClr val="1A8505"/>
                </a:solidFill>
                <a:sym typeface="Wingdings" panose="05000000000000000000" pitchFamily="2" charset="2"/>
              </a:rPr>
              <a:t></a:t>
            </a:r>
            <a:endParaRPr lang="en-US" dirty="0"/>
          </a:p>
          <a:p>
            <a:endParaRPr lang="en-US" dirty="0" smtClean="0"/>
          </a:p>
          <a:p>
            <a:endParaRPr lang="en-US" dirty="0" smtClean="0"/>
          </a:p>
          <a:p>
            <a:r>
              <a:rPr lang="en-US" dirty="0" smtClean="0"/>
              <a:t>&lt;</a:t>
            </a:r>
            <a:r>
              <a:rPr lang="en-US" dirty="0" smtClean="0">
                <a:solidFill>
                  <a:schemeClr val="accent1"/>
                </a:solidFill>
              </a:rPr>
              <a:t>script </a:t>
            </a:r>
            <a:r>
              <a:rPr lang="en-US" dirty="0" err="1" smtClean="0">
                <a:solidFill>
                  <a:schemeClr val="tx2">
                    <a:lumMod val="40000"/>
                    <a:lumOff val="60000"/>
                  </a:schemeClr>
                </a:solidFill>
              </a:rPr>
              <a:t>src</a:t>
            </a:r>
            <a:r>
              <a:rPr lang="en-US" dirty="0" smtClean="0"/>
              <a:t>=</a:t>
            </a:r>
            <a:r>
              <a:rPr lang="en-US" dirty="0" smtClean="0">
                <a:solidFill>
                  <a:schemeClr val="accent6"/>
                </a:solidFill>
              </a:rPr>
              <a:t>"sampleScript.js" </a:t>
            </a:r>
            <a:r>
              <a:rPr lang="en-US" dirty="0" smtClean="0"/>
              <a:t>&gt;&lt;/</a:t>
            </a:r>
            <a:r>
              <a:rPr lang="en-US" dirty="0" smtClean="0">
                <a:solidFill>
                  <a:schemeClr val="accent1"/>
                </a:solidFill>
              </a:rPr>
              <a:t>script</a:t>
            </a:r>
            <a:r>
              <a:rPr lang="en-US" dirty="0"/>
              <a:t>&gt;</a:t>
            </a:r>
          </a:p>
          <a:p>
            <a:endParaRPr lang="en-US" dirty="0"/>
          </a:p>
        </p:txBody>
      </p:sp>
    </p:spTree>
    <p:extLst>
      <p:ext uri="{BB962C8B-B14F-4D97-AF65-F5344CB8AC3E}">
        <p14:creationId xmlns:p14="http://schemas.microsoft.com/office/powerpoint/2010/main" val="222778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continue with this modules,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a:t>
            </a:r>
            <a:r>
              <a:rPr lang="en-US" dirty="0" smtClean="0">
                <a:solidFill>
                  <a:srgbClr val="00B0F0"/>
                </a:solidFill>
              </a:rPr>
              <a:t>local</a:t>
            </a:r>
            <a:r>
              <a:rPr lang="en-US" dirty="0" smtClean="0"/>
              <a:t> or </a:t>
            </a:r>
            <a:r>
              <a:rPr lang="en-US" dirty="0" smtClean="0">
                <a:solidFill>
                  <a:srgbClr val="00B0F0"/>
                </a:solidFill>
              </a:rPr>
              <a:t>globa</a:t>
            </a:r>
            <a:r>
              <a:rPr lang="en-US" dirty="0" smtClean="0"/>
              <a:t>l</a:t>
            </a:r>
          </a:p>
          <a:p>
            <a:r>
              <a:rPr lang="en-US" b="1" dirty="0"/>
              <a:t>Local Variable Scope: </a:t>
            </a:r>
            <a:r>
              <a:rPr lang="en-US" dirty="0">
                <a:solidFill>
                  <a:srgbClr val="00B0F0"/>
                </a:solidFill>
              </a:rPr>
              <a:t>local variables </a:t>
            </a:r>
            <a:r>
              <a:rPr lang="en-US" dirty="0"/>
              <a:t>can only be created in a function. </a:t>
            </a:r>
            <a:endParaRPr lang="en-US" dirty="0" smtClean="0"/>
          </a:p>
          <a:p>
            <a:r>
              <a:rPr lang="en-US" dirty="0" smtClean="0"/>
              <a:t>There is no such thing as </a:t>
            </a:r>
            <a:r>
              <a:rPr lang="en-US" dirty="0" smtClean="0">
                <a:solidFill>
                  <a:srgbClr val="FF0000"/>
                </a:solidFill>
              </a:rPr>
              <a:t>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t>
            </a:r>
            <a:r>
              <a:rPr lang="en-US" dirty="0" smtClean="0">
                <a:solidFill>
                  <a:srgbClr val="00B0F0"/>
                </a:solidFill>
              </a:rPr>
              <a:t>a global variable</a:t>
            </a:r>
            <a:endParaRPr lang="en-US" dirty="0">
              <a:solidFill>
                <a:srgbClr val="00B0F0"/>
              </a:solidFill>
            </a:endParaRPr>
          </a:p>
        </p:txBody>
      </p:sp>
    </p:spTree>
    <p:extLst>
      <p:ext uri="{BB962C8B-B14F-4D97-AF65-F5344CB8AC3E}">
        <p14:creationId xmlns:p14="http://schemas.microsoft.com/office/powerpoint/2010/main" val="104713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a:t>
            </a:r>
            <a:r>
              <a:rPr lang="en-US" sz="2000" dirty="0" smtClean="0">
                <a:solidFill>
                  <a:srgbClr val="00B050"/>
                </a:solidFill>
              </a:rPr>
              <a:t>global </a:t>
            </a:r>
            <a:r>
              <a:rPr lang="en-US" sz="2000" dirty="0" smtClean="0"/>
              <a:t>and though it is declared as a new variable in the if statement, it is not considered local because it is </a:t>
            </a:r>
            <a:r>
              <a:rPr lang="en-US" sz="2000" dirty="0" smtClean="0">
                <a:solidFill>
                  <a:srgbClr val="FF0000"/>
                </a:solidFill>
              </a:rPr>
              <a:t>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FF0000"/>
                </a:solidFill>
              </a:rPr>
              <a:t>global variable</a:t>
            </a:r>
            <a:r>
              <a:rPr lang="en-US" dirty="0" smtClean="0">
                <a:solidFill>
                  <a:srgbClr val="1A8505"/>
                </a:solidFill>
              </a:rPr>
              <a:t>,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a:t>
            </a:r>
            <a:r>
              <a:rPr lang="en-US" sz="2000" dirty="0" smtClean="0">
                <a:solidFill>
                  <a:srgbClr val="00B0F0"/>
                </a:solidFill>
              </a:rPr>
              <a:t>the same name</a:t>
            </a:r>
            <a:r>
              <a:rPr lang="en-US" sz="2000" dirty="0" smtClean="0"/>
              <a:t>, the local variable will take </a:t>
            </a:r>
            <a:r>
              <a:rPr lang="en-US" sz="2000" dirty="0" smtClean="0">
                <a:solidFill>
                  <a:srgbClr val="00B050"/>
                </a:solidFill>
              </a:rPr>
              <a:t>precedence</a:t>
            </a:r>
            <a:r>
              <a:rPr lang="en-US" sz="2000" dirty="0" smtClean="0"/>
              <a:t>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a:solidFill>
                  <a:srgbClr val="FF0000"/>
                </a:solidFill>
              </a:rPr>
              <a:t>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a:t>
            </a:r>
            <a:r>
              <a:rPr lang="en-US" b="1" i="1" dirty="0" smtClean="0"/>
              <a:t>parentheses</a:t>
            </a:r>
            <a:r>
              <a:rPr lang="en-US" dirty="0" smtClean="0"/>
              <a:t>, </a:t>
            </a:r>
            <a:r>
              <a:rPr lang="en-US" dirty="0"/>
              <a:t>which will contain the </a:t>
            </a:r>
            <a:r>
              <a:rPr lang="en-US" b="1" i="1" dirty="0"/>
              <a:t>parameters</a:t>
            </a:r>
          </a:p>
          <a:p>
            <a:r>
              <a:rPr lang="en-US" dirty="0" smtClean="0"/>
              <a:t>Functions in JavaScript have other </a:t>
            </a:r>
            <a:r>
              <a:rPr lang="en-US" b="1" dirty="0" smtClean="0"/>
              <a:t>capabilities</a:t>
            </a:r>
            <a:r>
              <a:rPr lang="en-US" dirty="0" smtClean="0"/>
              <a:t> that they do not have in other </a:t>
            </a:r>
            <a:r>
              <a:rPr lang="en-US" b="1" dirty="0" smtClean="0">
                <a:solidFill>
                  <a:srgbClr val="00B0F0"/>
                </a:solidFill>
              </a:rPr>
              <a:t>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solidFill>
                  <a:srgbClr val="FF0000"/>
                </a:solidFill>
              </a:rPr>
              <a:t>Self Invoking Functions:</a:t>
            </a:r>
          </a:p>
          <a:p>
            <a:r>
              <a:rPr lang="en-US" sz="2400" dirty="0" smtClean="0"/>
              <a:t>- A </a:t>
            </a:r>
            <a:r>
              <a:rPr lang="en-US" sz="2400" dirty="0"/>
              <a:t>special type of function that can be created within JavaScript</a:t>
            </a:r>
          </a:p>
          <a:p>
            <a:r>
              <a:rPr lang="en-US" sz="2400" dirty="0" smtClean="0"/>
              <a:t>- These functions </a:t>
            </a:r>
            <a:r>
              <a:rPr lang="en-US" sz="2400" dirty="0" smtClean="0">
                <a:solidFill>
                  <a:srgbClr val="00B0F0"/>
                </a:solidFill>
              </a:rPr>
              <a:t>run automatically</a:t>
            </a:r>
            <a:r>
              <a:rPr lang="en-US" sz="2400" dirty="0" smtClean="0"/>
              <a:t>. No call to the function needed. </a:t>
            </a:r>
          </a:p>
          <a:p>
            <a:r>
              <a:rPr lang="en-US" sz="2400" dirty="0" smtClean="0"/>
              <a:t>- </a:t>
            </a:r>
            <a:r>
              <a:rPr lang="en-US" sz="2400" b="0" i="1" u="sng" dirty="0" smtClean="0"/>
              <a:t>They can be </a:t>
            </a:r>
            <a:r>
              <a:rPr lang="en-US" sz="2400" b="0" i="1" u="sng" dirty="0" smtClean="0">
                <a:solidFill>
                  <a:srgbClr val="00B0F0"/>
                </a:solidFill>
              </a:rPr>
              <a:t>anonymous </a:t>
            </a:r>
            <a:r>
              <a:rPr lang="en-US" sz="2400" b="0" i="1" u="sng" dirty="0" smtClean="0"/>
              <a:t>or not</a:t>
            </a:r>
            <a:r>
              <a:rPr lang="en-US" sz="2400" dirty="0" smtClean="0"/>
              <a: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t>
            </a:r>
            <a:r>
              <a:rPr lang="en-US" dirty="0" smtClean="0">
                <a:solidFill>
                  <a:srgbClr val="FF0000"/>
                </a:solidFill>
              </a:rPr>
              <a:t>automatically</a:t>
            </a:r>
            <a:r>
              <a:rPr lang="en-US" dirty="0" smtClean="0">
                <a:solidFill>
                  <a:schemeClr val="accent6"/>
                </a:solidFill>
              </a:rPr>
              <a:t>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a:t>
            </a:r>
            <a:r>
              <a:rPr lang="en-US" dirty="0" smtClean="0">
                <a:solidFill>
                  <a:srgbClr val="FF0000"/>
                </a:solidFill>
              </a:rPr>
              <a:t>parentheses</a:t>
            </a:r>
            <a:r>
              <a:rPr lang="en-US" dirty="0" smtClean="0">
                <a:solidFill>
                  <a:srgbClr val="1A8505"/>
                </a:solidFill>
              </a:rPr>
              <a:t>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a:t>
            </a:r>
            <a:r>
              <a:rPr lang="en-US" dirty="0" smtClean="0">
                <a:solidFill>
                  <a:srgbClr val="00B0F0"/>
                </a:solidFill>
              </a:rPr>
              <a:t>nested function</a:t>
            </a:r>
            <a:r>
              <a:rPr lang="en-US" dirty="0" smtClean="0"/>
              <a:t>, an enclosure </a:t>
            </a:r>
            <a:r>
              <a:rPr lang="en-US" dirty="0"/>
              <a:t>is a function written </a:t>
            </a:r>
            <a:r>
              <a:rPr lang="en-US" dirty="0">
                <a:solidFill>
                  <a:srgbClr val="00B0F0"/>
                </a:solidFill>
              </a:rPr>
              <a:t>inside another function</a:t>
            </a:r>
            <a:r>
              <a:rPr lang="en-US" dirty="0" smtClean="0">
                <a:solidFill>
                  <a:srgbClr val="00B0F0"/>
                </a:solidFill>
              </a:rPr>
              <a:t>.</a:t>
            </a:r>
          </a:p>
          <a:p>
            <a:r>
              <a:rPr lang="en-US" dirty="0" smtClean="0"/>
              <a:t>An </a:t>
            </a:r>
            <a:r>
              <a:rPr lang="en-US" dirty="0"/>
              <a:t>enclosure has </a:t>
            </a:r>
            <a:r>
              <a:rPr lang="en-US" b="1" dirty="0" smtClean="0">
                <a:solidFill>
                  <a:srgbClr val="00B050"/>
                </a:solidFill>
              </a:rPr>
              <a:t>access to</a:t>
            </a:r>
          </a:p>
          <a:p>
            <a:pPr lvl="1"/>
            <a:r>
              <a:rPr lang="en-US" dirty="0" smtClean="0"/>
              <a:t> its </a:t>
            </a:r>
            <a:r>
              <a:rPr lang="en-US" dirty="0">
                <a:solidFill>
                  <a:srgbClr val="00B0F0"/>
                </a:solidFill>
              </a:rPr>
              <a:t>own</a:t>
            </a:r>
            <a:r>
              <a:rPr lang="en-US" dirty="0"/>
              <a:t> </a:t>
            </a:r>
            <a:r>
              <a:rPr lang="en-US" dirty="0" smtClean="0"/>
              <a:t>variables</a:t>
            </a:r>
          </a:p>
          <a:p>
            <a:pPr lvl="1"/>
            <a:r>
              <a:rPr lang="en-US" dirty="0" smtClean="0"/>
              <a:t> </a:t>
            </a:r>
            <a:r>
              <a:rPr lang="en-US" dirty="0" smtClean="0">
                <a:solidFill>
                  <a:srgbClr val="00B0F0"/>
                </a:solidFill>
              </a:rPr>
              <a:t>outer</a:t>
            </a:r>
            <a:r>
              <a:rPr lang="en-US" dirty="0" smtClean="0"/>
              <a:t>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solidFill>
                  <a:srgbClr val="00B0F0"/>
                </a:solidFill>
              </a:rPr>
              <a:t>global</a:t>
            </a:r>
            <a:r>
              <a:rPr lang="en-US" dirty="0" smtClean="0"/>
              <a:t>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a:t>
            </a:r>
            <a:r>
              <a:rPr lang="en-US" b="1" i="1" dirty="0"/>
              <a:t>function</a:t>
            </a:r>
            <a:r>
              <a:rPr lang="en-US" dirty="0"/>
              <a:t>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solidFill>
                  <a:srgbClr val="92D050"/>
                </a:solidFill>
              </a:rPr>
              <a:t>N</a:t>
            </a:r>
            <a:r>
              <a:rPr lang="en-US" sz="2600" b="0" dirty="0" smtClean="0">
                <a:solidFill>
                  <a:srgbClr val="92D050"/>
                </a:solidFill>
              </a:rPr>
              <a:t>o </a:t>
            </a:r>
            <a:r>
              <a:rPr lang="en-US" sz="2600" b="0" dirty="0">
                <a:solidFill>
                  <a:srgbClr val="92D050"/>
                </a:solidFill>
              </a:rPr>
              <a:t>parameters were passed</a:t>
            </a:r>
            <a:r>
              <a:rPr lang="en-US" sz="2600" b="0" dirty="0"/>
              <a:t> to the </a:t>
            </a:r>
            <a:r>
              <a:rPr lang="en-US" sz="2600" b="0" dirty="0" err="1"/>
              <a:t>makeFullName</a:t>
            </a:r>
            <a:r>
              <a:rPr lang="en-US" sz="2600" b="0" dirty="0"/>
              <a:t> function yet it was able to print the name </a:t>
            </a:r>
            <a:r>
              <a:rPr lang="en-US" sz="2600" dirty="0"/>
              <a:t>accurately . </a:t>
            </a:r>
          </a:p>
          <a:p>
            <a:pPr marL="514350" indent="-514350" fontAlgn="ctr">
              <a:buFont typeface="+mj-lt"/>
              <a:buAutoNum type="arabicPeriod"/>
            </a:pPr>
            <a:r>
              <a:rPr lang="en-US" sz="2600" b="0" dirty="0" smtClean="0"/>
              <a:t>The</a:t>
            </a:r>
            <a:r>
              <a:rPr lang="en-US" sz="2600" dirty="0" smtClean="0"/>
              <a:t> </a:t>
            </a:r>
            <a:r>
              <a:rPr lang="en-US" sz="2600" dirty="0"/>
              <a:t>function </a:t>
            </a:r>
            <a:r>
              <a:rPr lang="en-US" sz="2600" b="0" dirty="0"/>
              <a:t>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r>
              <a:rPr lang="en-US" altLang="zh-CN" dirty="0">
                <a:solidFill>
                  <a:srgbClr val="1A8505"/>
                </a:solidFill>
              </a:rPr>
              <a:t>// This is </a:t>
            </a:r>
            <a:r>
              <a:rPr lang="en-US" altLang="zh-CN" dirty="0">
                <a:solidFill>
                  <a:srgbClr val="92D050"/>
                </a:solidFill>
              </a:rPr>
              <a:t>parameters</a:t>
            </a:r>
            <a:endParaRPr lang="en-US" dirty="0">
              <a:solidFill>
                <a:srgbClr val="92D050"/>
              </a:solidFill>
            </a:endParaRPr>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r>
              <a:rPr lang="en-US" altLang="zh-CN" dirty="0">
                <a:solidFill>
                  <a:srgbClr val="1A8505"/>
                </a:solidFill>
              </a:rPr>
              <a:t> // This is </a:t>
            </a:r>
            <a:r>
              <a:rPr lang="en-US" altLang="zh-CN" dirty="0" smtClean="0">
                <a:solidFill>
                  <a:srgbClr val="92D050"/>
                </a:solidFill>
              </a:rPr>
              <a:t>variables</a:t>
            </a:r>
            <a:endParaRPr lang="en-US" dirty="0">
              <a:solidFill>
                <a:srgbClr val="92D050"/>
              </a:solidFill>
            </a:endParaRPr>
          </a:p>
          <a:p>
            <a:r>
              <a:rPr lang="en-US" dirty="0"/>
              <a:t>	</a:t>
            </a:r>
          </a:p>
          <a:p>
            <a:r>
              <a:rPr lang="en-US" dirty="0"/>
              <a:t>	</a:t>
            </a:r>
            <a:r>
              <a:rPr lang="en-US" b="1"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a:t>
            </a:r>
            <a:r>
              <a:rPr lang="en-US" b="1" dirty="0" smtClean="0">
                <a:solidFill>
                  <a:srgbClr val="FF0000"/>
                </a:solidFill>
              </a:rPr>
              <a:t>enclosure</a:t>
            </a:r>
            <a:endParaRPr lang="en-US" b="1" dirty="0">
              <a:solidFill>
                <a:srgbClr val="FF0000"/>
              </a:solidFill>
            </a:endParaRPr>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smtClean="0">
                <a:solidFill>
                  <a:schemeClr val="tx2">
                    <a:lumMod val="60000"/>
                    <a:lumOff val="40000"/>
                  </a:schemeClr>
                </a:solidFill>
              </a:rPr>
              <a:t>return</a:t>
            </a:r>
            <a:r>
              <a:rPr lang="en-US" dirty="0" smtClean="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a:t>
            </a:r>
            <a:r>
              <a:rPr lang="en-US" b="1" dirty="0" smtClean="0"/>
              <a:t>Facts</a:t>
            </a:r>
            <a:r>
              <a:rPr lang="en-US" dirty="0" smtClean="0"/>
              <a:t>	</a:t>
            </a:r>
            <a:endParaRPr lang="en-US" dirty="0"/>
          </a:p>
        </p:txBody>
      </p:sp>
      <p:sp>
        <p:nvSpPr>
          <p:cNvPr id="3" name="Content Placeholder 2"/>
          <p:cNvSpPr>
            <a:spLocks noGrp="1"/>
          </p:cNvSpPr>
          <p:nvPr>
            <p:ph sz="quarter" idx="10"/>
          </p:nvPr>
        </p:nvSpPr>
        <p:spPr/>
        <p:txBody>
          <a:bodyPr/>
          <a:lstStyle/>
          <a:p>
            <a:r>
              <a:rPr lang="en-US" dirty="0" smtClean="0"/>
              <a:t>Being that enclosures </a:t>
            </a:r>
            <a:r>
              <a:rPr lang="en-US" b="1" dirty="0" smtClean="0">
                <a:solidFill>
                  <a:srgbClr val="00B0F0"/>
                </a:solidFill>
              </a:rPr>
              <a:t>have access to </a:t>
            </a:r>
            <a:r>
              <a:rPr lang="en-US" dirty="0" smtClean="0"/>
              <a:t>their outer functions variables and parameters, this allows the enclosures to be called later after the function returns and still be able to have access to these variables</a:t>
            </a:r>
          </a:p>
          <a:p>
            <a:r>
              <a:rPr lang="en-US" dirty="0" smtClean="0"/>
              <a:t>Enclosures only </a:t>
            </a:r>
            <a:r>
              <a:rPr lang="en-US" b="1" dirty="0" smtClean="0">
                <a:solidFill>
                  <a:srgbClr val="00B0F0"/>
                </a:solidFill>
              </a:rPr>
              <a:t>store references </a:t>
            </a:r>
            <a:r>
              <a:rPr lang="en-US" dirty="0" smtClean="0"/>
              <a:t>to outer function variables, not the actual variables themselves. This allows for variables to be </a:t>
            </a:r>
            <a:r>
              <a:rPr lang="en-US" dirty="0" smtClean="0">
                <a:solidFill>
                  <a:srgbClr val="00B0F0"/>
                </a:solidFill>
              </a:rPr>
              <a:t>updated at all times</a:t>
            </a:r>
            <a:endParaRPr lang="en-US" dirty="0">
              <a:solidFill>
                <a:srgbClr val="00B0F0"/>
              </a:solidFill>
            </a:endParaRPr>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Intro to jQuery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2544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a:t>
            </a:r>
            <a:endParaRPr lang="en-US" dirty="0"/>
          </a:p>
        </p:txBody>
      </p:sp>
      <p:sp>
        <p:nvSpPr>
          <p:cNvPr id="5" name="Content Placeholder 4"/>
          <p:cNvSpPr>
            <a:spLocks noGrp="1"/>
          </p:cNvSpPr>
          <p:nvPr>
            <p:ph sz="quarter" idx="10"/>
          </p:nvPr>
        </p:nvSpPr>
        <p:spPr/>
        <p:txBody>
          <a:bodyPr/>
          <a:lstStyle/>
          <a:p>
            <a:r>
              <a:rPr lang="en-US" dirty="0" smtClean="0"/>
              <a:t>The “</a:t>
            </a:r>
            <a:r>
              <a:rPr lang="en-US" b="1" dirty="0" smtClean="0"/>
              <a:t>write less, do more</a:t>
            </a:r>
            <a:r>
              <a:rPr lang="en-US" dirty="0" smtClean="0"/>
              <a:t>” JavaScript library</a:t>
            </a:r>
          </a:p>
          <a:p>
            <a:endParaRPr lang="en-US" dirty="0"/>
          </a:p>
          <a:p>
            <a:r>
              <a:rPr lang="en-US" dirty="0" smtClean="0"/>
              <a:t>Used to </a:t>
            </a:r>
            <a:r>
              <a:rPr lang="en-US" b="1" dirty="0" smtClean="0"/>
              <a:t>simplify tasks </a:t>
            </a:r>
            <a:r>
              <a:rPr lang="en-US" dirty="0" smtClean="0"/>
              <a:t>of JavaScript by writing less code</a:t>
            </a:r>
          </a:p>
          <a:p>
            <a:endParaRPr lang="en-US" dirty="0"/>
          </a:p>
          <a:p>
            <a:r>
              <a:rPr lang="en-US" dirty="0" smtClean="0"/>
              <a:t>Used for </a:t>
            </a:r>
            <a:r>
              <a:rPr lang="en-US" b="1" dirty="0" smtClean="0"/>
              <a:t>event handling </a:t>
            </a:r>
            <a:r>
              <a:rPr lang="en-US" dirty="0" smtClean="0"/>
              <a:t>and </a:t>
            </a:r>
            <a:r>
              <a:rPr lang="en-US" b="1" dirty="0" smtClean="0"/>
              <a:t>animations</a:t>
            </a:r>
            <a:endParaRPr lang="en-US" b="1" dirty="0"/>
          </a:p>
        </p:txBody>
      </p:sp>
    </p:spTree>
    <p:extLst>
      <p:ext uri="{BB962C8B-B14F-4D97-AF65-F5344CB8AC3E}">
        <p14:creationId xmlns:p14="http://schemas.microsoft.com/office/powerpoint/2010/main" val="50103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a:t>
            </a:r>
            <a:r>
              <a:rPr lang="en-US" dirty="0" smtClean="0">
                <a:solidFill>
                  <a:srgbClr val="00B0F0"/>
                </a:solidFill>
              </a:rPr>
              <a:t>elements</a:t>
            </a:r>
            <a:r>
              <a:rPr lang="en-US" dirty="0" smtClean="0"/>
              <a:t> and perform some </a:t>
            </a:r>
            <a:r>
              <a:rPr lang="en-US" dirty="0" smtClean="0">
                <a:solidFill>
                  <a:srgbClr val="00B0F0"/>
                </a:solidFill>
              </a:rPr>
              <a:t>action </a:t>
            </a:r>
            <a:r>
              <a:rPr lang="en-US" dirty="0" smtClean="0"/>
              <a:t>on the element</a:t>
            </a:r>
          </a:p>
          <a:p>
            <a:r>
              <a:rPr lang="en-US" dirty="0" smtClean="0">
                <a:solidFill>
                  <a:srgbClr val="00B0F0"/>
                </a:solidFill>
              </a:rPr>
              <a:t>$ </a:t>
            </a:r>
            <a:r>
              <a:rPr lang="en-US" dirty="0" smtClean="0"/>
              <a:t>sign defines/accesses </a:t>
            </a:r>
            <a:r>
              <a:rPr lang="en-US" i="1" dirty="0" smtClean="0"/>
              <a:t>jQuery</a:t>
            </a:r>
          </a:p>
          <a:p>
            <a:r>
              <a:rPr lang="en-US" dirty="0" smtClean="0">
                <a:solidFill>
                  <a:srgbClr val="00B0F0"/>
                </a:solidFill>
              </a:rPr>
              <a:t>(selector) </a:t>
            </a:r>
            <a:r>
              <a:rPr lang="en-US" dirty="0" smtClean="0"/>
              <a:t>is used to find the element of choice</a:t>
            </a:r>
          </a:p>
          <a:p>
            <a:r>
              <a:rPr lang="en-US" dirty="0" smtClean="0">
                <a:solidFill>
                  <a:srgbClr val="00B0F0"/>
                </a:solidFill>
              </a:rPr>
              <a:t>.action( ) </a:t>
            </a:r>
            <a:r>
              <a:rPr lang="en-US" dirty="0" smtClean="0"/>
              <a:t>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a:solidFill>
                  <a:schemeClr val="accent6"/>
                </a:solidFill>
              </a:rPr>
              <a:t>"</a:t>
            </a:r>
            <a:r>
              <a:rPr lang="en-US" dirty="0" smtClean="0">
                <a:solidFill>
                  <a:schemeClr val="accent6"/>
                </a:solidFill>
              </a:rPr>
              <a:t>p</a:t>
            </a:r>
            <a:r>
              <a:rPr lang="en-US" dirty="0">
                <a:solidFill>
                  <a:schemeClr val="accent6"/>
                </a:solidFill>
              </a:rPr>
              <a:t>"</a:t>
            </a:r>
            <a:r>
              <a:rPr lang="en-US" dirty="0" smtClean="0"/>
              <a:t>).hide();</a:t>
            </a:r>
          </a:p>
          <a:p>
            <a:endParaRPr lang="en-US" dirty="0"/>
          </a:p>
          <a:p>
            <a:r>
              <a:rPr lang="en-US" dirty="0" smtClean="0"/>
              <a:t>	$(</a:t>
            </a:r>
            <a:r>
              <a:rPr lang="en-US" dirty="0">
                <a:solidFill>
                  <a:schemeClr val="accent6"/>
                </a:solidFill>
              </a:rPr>
              <a:t>".test"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769223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solidFill>
                  <a:srgbClr val="00B0F0"/>
                </a:solidFill>
              </a:rPr>
              <a:t>Anonymous functions</a:t>
            </a:r>
            <a:r>
              <a:rPr lang="en-US" dirty="0" smtClean="0"/>
              <a:t>, simply put, are functions </a:t>
            </a:r>
            <a:r>
              <a:rPr lang="en-US" b="1" dirty="0" smtClean="0"/>
              <a:t>without names</a:t>
            </a:r>
          </a:p>
          <a:p>
            <a:r>
              <a:rPr lang="en-US" dirty="0" smtClean="0"/>
              <a:t>They are all </a:t>
            </a:r>
            <a:r>
              <a:rPr lang="en-US" b="1" dirty="0" smtClean="0">
                <a:solidFill>
                  <a:srgbClr val="00B0F0"/>
                </a:solidFill>
              </a:rPr>
              <a:t>dynamically declared </a:t>
            </a:r>
            <a:r>
              <a:rPr lang="en-US" dirty="0" smtClean="0"/>
              <a:t>at runtime</a:t>
            </a:r>
          </a:p>
          <a:p>
            <a:r>
              <a:rPr lang="en-US" dirty="0" smtClean="0"/>
              <a:t>They are used in various ways</a:t>
            </a:r>
          </a:p>
          <a:p>
            <a:pPr lvl="1"/>
            <a:r>
              <a:rPr lang="en-US" dirty="0" smtClean="0"/>
              <a:t>As a </a:t>
            </a:r>
            <a:r>
              <a:rPr lang="en-US" b="1" dirty="0" smtClean="0"/>
              <a:t>function expression</a:t>
            </a:r>
          </a:p>
          <a:p>
            <a:pPr lvl="1"/>
            <a:r>
              <a:rPr lang="en-US" dirty="0" smtClean="0"/>
              <a:t>In an </a:t>
            </a:r>
            <a:r>
              <a:rPr lang="en-US" b="1" dirty="0" smtClean="0"/>
              <a:t>objec</a:t>
            </a:r>
            <a:r>
              <a:rPr lang="en-US" dirty="0" smtClean="0"/>
              <a:t>t</a:t>
            </a:r>
          </a:p>
          <a:p>
            <a:pPr lvl="1"/>
            <a:r>
              <a:rPr lang="en-US" dirty="0" smtClean="0"/>
              <a:t>As an </a:t>
            </a:r>
            <a:r>
              <a:rPr lang="en-US" b="1" dirty="0" smtClean="0"/>
              <a:t>event handler</a:t>
            </a:r>
          </a:p>
          <a:p>
            <a:pPr lvl="1"/>
            <a:r>
              <a:rPr lang="en-US" dirty="0" smtClean="0"/>
              <a:t>As an </a:t>
            </a:r>
            <a:r>
              <a:rPr lang="en-US" b="1" dirty="0" smtClean="0"/>
              <a:t>self evoking function</a:t>
            </a:r>
          </a:p>
          <a:p>
            <a:r>
              <a:rPr lang="en-US" dirty="0" smtClean="0"/>
              <a:t>Common uses are for </a:t>
            </a:r>
            <a:r>
              <a:rPr lang="en-US" b="1" i="1" u="sng" dirty="0" smtClean="0"/>
              <a:t>recursion</a:t>
            </a:r>
            <a:r>
              <a:rPr lang="en-US" u="sng" dirty="0" smtClean="0"/>
              <a:t> </a:t>
            </a:r>
            <a:r>
              <a:rPr lang="en-US" dirty="0" smtClean="0"/>
              <a:t>and </a:t>
            </a:r>
            <a:r>
              <a:rPr lang="en-US" b="1" i="1" u="sng" dirty="0" smtClean="0"/>
              <a:t>enclosures</a:t>
            </a:r>
          </a:p>
          <a:p>
            <a:r>
              <a:rPr lang="zh-CN" altLang="en-US" b="1" u="sng" dirty="0" smtClean="0"/>
              <a:t>递归 </a:t>
            </a:r>
            <a:r>
              <a:rPr lang="en-US" altLang="zh-CN" b="1" u="sng" dirty="0" smtClean="0"/>
              <a:t>&amp; </a:t>
            </a:r>
            <a:r>
              <a:rPr lang="zh-CN" altLang="en-US" b="1" u="sng" dirty="0" smtClean="0"/>
              <a:t>闭包</a:t>
            </a:r>
            <a:endParaRPr lang="en-US" b="1" u="sng"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be </a:t>
            </a:r>
            <a:r>
              <a:rPr lang="en-US" sz="2400" i="1" dirty="0" smtClean="0"/>
              <a:t>invoked</a:t>
            </a:r>
            <a:r>
              <a:rPr lang="en-US" sz="2400" dirty="0" smtClean="0"/>
              <a:t> the same way (by calling </a:t>
            </a:r>
            <a:r>
              <a:rPr lang="en-US" sz="2400" i="1" dirty="0" err="1" smtClean="0">
                <a:solidFill>
                  <a:srgbClr val="00B0F0"/>
                </a:solidFill>
              </a:rPr>
              <a:t>meTime</a:t>
            </a:r>
            <a:r>
              <a:rPr lang="en-US" sz="2400" i="1" dirty="0" smtClean="0">
                <a:solidFill>
                  <a:srgbClr val="00B0F0"/>
                </a:solidFill>
              </a:rPr>
              <a:t>(); </a:t>
            </a:r>
            <a:r>
              <a:rPr lang="en-US" sz="2400" dirty="0" smtClean="0"/>
              <a:t>).</a:t>
            </a:r>
          </a:p>
          <a:p>
            <a:r>
              <a:rPr lang="en-US" sz="2400" dirty="0" smtClean="0"/>
              <a:t>However the Anonymous function </a:t>
            </a:r>
            <a:r>
              <a:rPr lang="en-US" sz="2400" dirty="0" smtClean="0">
                <a:solidFill>
                  <a:srgbClr val="00B0F0"/>
                </a:solidFill>
              </a:rPr>
              <a:t>can not be accessed </a:t>
            </a:r>
            <a:r>
              <a:rPr lang="en-US" sz="2400" dirty="0" smtClean="0"/>
              <a:t>before the </a:t>
            </a:r>
            <a:r>
              <a:rPr lang="en-US" sz="2400" dirty="0" err="1" smtClean="0"/>
              <a:t>meTime</a:t>
            </a:r>
            <a:r>
              <a:rPr lang="en-US" sz="2400" dirty="0" smtClean="0"/>
              <a:t> variable is </a:t>
            </a:r>
            <a:r>
              <a:rPr lang="en-US" sz="2400" dirty="0" smtClean="0">
                <a:solidFill>
                  <a:srgbClr val="00B0F0"/>
                </a:solidFill>
              </a:rPr>
              <a:t>declared</a:t>
            </a:r>
            <a:r>
              <a:rPr lang="en-US" sz="2400" dirty="0" smtClean="0"/>
              <a:t>, while the Named Function </a:t>
            </a:r>
            <a:r>
              <a:rPr lang="en-US" sz="2400" dirty="0" smtClean="0">
                <a:solidFill>
                  <a:srgbClr val="00B0F0"/>
                </a:solidFill>
              </a:rPr>
              <a:t>can be accessed at any time</a:t>
            </a:r>
            <a:endParaRPr lang="en-US" sz="2400" dirty="0">
              <a:solidFill>
                <a:srgbClr val="00B0F0"/>
              </a:solidFill>
            </a:endParaRPr>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Senior Content Developer</a:t>
            </a:r>
          </a:p>
          <a:p>
            <a:pPr marL="0" indent="0">
              <a:buNone/>
            </a:pPr>
            <a:r>
              <a:rPr lang="en-US" dirty="0" smtClean="0"/>
              <a:t>Web development focus</a:t>
            </a:r>
          </a:p>
          <a:p>
            <a:pPr marL="57131" indent="0">
              <a:buNone/>
            </a:pPr>
            <a:r>
              <a:rPr lang="en-US" dirty="0" smtClean="0"/>
              <a:t>Still misses his Commodore 64</a:t>
            </a:r>
          </a:p>
          <a:p>
            <a:pPr marL="57131" indent="0">
              <a:buNone/>
            </a:pPr>
            <a:r>
              <a:rPr lang="en-US" dirty="0" smtClean="0"/>
              <a:t>Periodic blogger </a:t>
            </a:r>
            <a:r>
              <a:rPr lang="en-US" smtClean="0"/>
              <a:t>(blog.geektrainer.com)</a:t>
            </a:r>
            <a:endParaRPr lang="en-US" dirty="0"/>
          </a:p>
          <a:p>
            <a:pPr marL="5713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7215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solidFill>
                  <a:srgbClr val="FF0000"/>
                </a:solidFill>
              </a:rPr>
              <a:t>Recursion</a:t>
            </a:r>
          </a:p>
          <a:p>
            <a:r>
              <a:rPr lang="en-US" dirty="0" smtClean="0"/>
              <a:t>Since this function does </a:t>
            </a:r>
            <a:r>
              <a:rPr lang="en-US" dirty="0" smtClean="0">
                <a:solidFill>
                  <a:srgbClr val="00B0F0"/>
                </a:solidFill>
              </a:rPr>
              <a:t>not have a name</a:t>
            </a:r>
            <a:r>
              <a:rPr lang="en-US" dirty="0" smtClean="0"/>
              <a:t>, to call the function again you use the </a:t>
            </a:r>
            <a:r>
              <a:rPr lang="en-US" dirty="0" err="1" smtClean="0">
                <a:solidFill>
                  <a:srgbClr val="00B0F0"/>
                </a:solidFill>
              </a:rPr>
              <a:t>arguments.</a:t>
            </a:r>
            <a:r>
              <a:rPr lang="en-US" dirty="0" err="1" smtClean="0">
                <a:solidFill>
                  <a:srgbClr val="FF0000"/>
                </a:solidFill>
              </a:rPr>
              <a:t>callee</a:t>
            </a:r>
            <a:r>
              <a:rPr lang="en-US" dirty="0" smtClean="0"/>
              <a:t> local variable</a:t>
            </a:r>
            <a:r>
              <a:rPr lang="en-US" dirty="0" smtClean="0"/>
              <a:t>.</a:t>
            </a:r>
            <a:endParaRPr lang="en-US" dirty="0"/>
          </a:p>
          <a:p>
            <a:r>
              <a:rPr lang="zh-CN" altLang="en-US" dirty="0">
                <a:solidFill>
                  <a:srgbClr val="FF0000"/>
                </a:solidFill>
              </a:rPr>
              <a:t>被调用函数</a:t>
            </a:r>
            <a:endParaRPr lang="en-US" dirty="0" smtClean="0">
              <a:solidFill>
                <a:srgbClr val="FF0000"/>
              </a:solidFill>
            </a:endParaRP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a:t>
            </a:r>
            <a:r>
              <a:rPr lang="en-US" dirty="0" smtClean="0">
                <a:solidFill>
                  <a:srgbClr val="1A8505"/>
                </a:solidFill>
              </a:rPr>
              <a:t>number</a:t>
            </a:r>
          </a:p>
          <a:p>
            <a:r>
              <a:rPr lang="zh-CN" altLang="en-US" dirty="0" smtClean="0">
                <a:solidFill>
                  <a:srgbClr val="FF0000"/>
                </a:solidFill>
              </a:rPr>
              <a:t>    阶乘</a:t>
            </a:r>
            <a:endParaRPr lang="en-US" dirty="0" smtClean="0">
              <a:solidFill>
                <a:srgbClr val="FF0000"/>
              </a:solidFill>
            </a:endParaRPr>
          </a:p>
          <a:p>
            <a:r>
              <a:rPr lang="en-US" dirty="0" err="1" smtClean="0">
                <a:solidFill>
                  <a:schemeClr val="tx2">
                    <a:lumMod val="60000"/>
                    <a:lumOff val="40000"/>
                  </a:schemeClr>
                </a:solidFill>
              </a:rPr>
              <a:t>var</a:t>
            </a:r>
            <a:r>
              <a:rPr lang="en-US" dirty="0" smtClean="0"/>
              <a:t> </a:t>
            </a:r>
            <a:r>
              <a:rPr lang="en-US" dirty="0" smtClean="0">
                <a:solidFill>
                  <a:srgbClr val="FF0000"/>
                </a:solidFill>
              </a:rPr>
              <a:t>factorial</a:t>
            </a:r>
            <a:r>
              <a:rPr lang="en-US" dirty="0" smtClean="0"/>
              <a:t>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solidFill>
                  <a:srgbClr val="FF0000"/>
                </a:solidFill>
              </a:rPr>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00B0F0"/>
                </a:solidFill>
              </a:rPr>
              <a:t>Enclosures</a:t>
            </a:r>
          </a:p>
          <a:p>
            <a:r>
              <a:rPr lang="en-US" dirty="0" smtClean="0"/>
              <a:t>The get and set of the return </a:t>
            </a:r>
            <a:r>
              <a:rPr lang="en-US" dirty="0" smtClean="0">
                <a:solidFill>
                  <a:srgbClr val="FF0000"/>
                </a:solidFill>
              </a:rPr>
              <a:t>object</a:t>
            </a:r>
            <a:r>
              <a:rPr lang="en-US" dirty="0" smtClean="0"/>
              <a: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rgbClr val="FF0000"/>
                </a:solidFill>
              </a:rPr>
              <a:t>get: </a:t>
            </a:r>
            <a:r>
              <a:rPr lang="en-US" dirty="0">
                <a:solidFill>
                  <a:schemeClr val="tx2">
                    <a:lumMod val="60000"/>
                    <a:lumOff val="40000"/>
                  </a:schemeClr>
                </a:solidFill>
              </a:rPr>
              <a:t>function</a:t>
            </a:r>
            <a:r>
              <a:rPr lang="en-US" dirty="0"/>
              <a:t>() {console.log(city);},</a:t>
            </a:r>
          </a:p>
          <a:p>
            <a:r>
              <a:rPr lang="en-US" dirty="0"/>
              <a:t>		</a:t>
            </a:r>
            <a:r>
              <a:rPr lang="en-US" dirty="0">
                <a:solidFill>
                  <a:srgbClr val="FF0000"/>
                </a:solidFill>
              </a:rPr>
              <a:t>set: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solidFill>
                  <a:srgbClr val="FF0000"/>
                </a:solidFill>
              </a:rPr>
              <a:t>Syntax Errors</a:t>
            </a:r>
          </a:p>
          <a:p>
            <a:pPr lvl="1"/>
            <a:r>
              <a:rPr lang="en-US" dirty="0" smtClean="0">
                <a:solidFill>
                  <a:srgbClr val="FF0000"/>
                </a:solidFill>
              </a:rPr>
              <a:t>Runtime Errors</a:t>
            </a:r>
          </a:p>
          <a:p>
            <a:pPr lvl="1"/>
            <a:r>
              <a:rPr lang="en-US" dirty="0" smtClean="0">
                <a:solidFill>
                  <a:srgbClr val="FF0000"/>
                </a:solidFill>
              </a:rPr>
              <a:t>Logical Errors</a:t>
            </a:r>
          </a:p>
          <a:p>
            <a:r>
              <a:rPr lang="en-US" dirty="0" smtClean="0"/>
              <a:t>Methods used for exception handling:</a:t>
            </a:r>
          </a:p>
          <a:p>
            <a:pPr lvl="1"/>
            <a:r>
              <a:rPr lang="en-US" dirty="0" smtClean="0">
                <a:solidFill>
                  <a:srgbClr val="FF0000"/>
                </a:solidFill>
              </a:rPr>
              <a:t>Try…catch…finally</a:t>
            </a:r>
            <a:r>
              <a:rPr lang="en-US" dirty="0" smtClean="0"/>
              <a:t> statement</a:t>
            </a:r>
          </a:p>
          <a:p>
            <a:pPr lvl="1"/>
            <a:r>
              <a:rPr lang="en-US" dirty="0" smtClean="0">
                <a:solidFill>
                  <a:srgbClr val="FF0000"/>
                </a:solidFill>
              </a:rPr>
              <a:t>Throw </a:t>
            </a:r>
            <a:r>
              <a:rPr lang="en-US" dirty="0" smtClean="0"/>
              <a:t>statement</a:t>
            </a:r>
          </a:p>
          <a:p>
            <a:pPr lvl="1"/>
            <a:r>
              <a:rPr lang="en-US" dirty="0" smtClean="0"/>
              <a:t>The </a:t>
            </a:r>
            <a:r>
              <a:rPr lang="en-US" dirty="0" err="1" smtClean="0">
                <a:solidFill>
                  <a:srgbClr val="FF0000"/>
                </a:solidFill>
              </a:rPr>
              <a:t>onerror</a:t>
            </a:r>
            <a:r>
              <a:rPr lang="en-US" dirty="0" smtClean="0">
                <a:solidFill>
                  <a:srgbClr val="FF0000"/>
                </a:solidFill>
              </a:rPr>
              <a:t>() </a:t>
            </a:r>
            <a:r>
              <a:rPr lang="en-US" dirty="0" smtClean="0"/>
              <a:t>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a:t>
            </a:r>
            <a:r>
              <a:rPr lang="en-US" dirty="0" smtClean="0">
                <a:solidFill>
                  <a:srgbClr val="FF0000"/>
                </a:solidFill>
              </a:rPr>
              <a:t>subject </a:t>
            </a:r>
            <a:r>
              <a:rPr lang="en-US" dirty="0" smtClean="0"/>
              <a:t>to break</a:t>
            </a:r>
          </a:p>
          <a:p>
            <a:pPr lvl="1"/>
            <a:r>
              <a:rPr lang="en-US" dirty="0" smtClean="0"/>
              <a:t>It must be followed by either exactly one </a:t>
            </a:r>
            <a:r>
              <a:rPr lang="en-US" b="1" i="1" dirty="0" smtClean="0"/>
              <a:t>catch block </a:t>
            </a:r>
            <a:r>
              <a:rPr lang="en-US" dirty="0" smtClean="0"/>
              <a:t>or one </a:t>
            </a:r>
            <a:r>
              <a:rPr lang="en-US" b="1" i="1" dirty="0" smtClean="0"/>
              <a:t>finally block </a:t>
            </a:r>
            <a:r>
              <a:rPr lang="en-US" dirty="0" smtClean="0"/>
              <a:t>or one of </a:t>
            </a:r>
            <a:r>
              <a:rPr lang="en-US" b="1" i="1" dirty="0" smtClean="0"/>
              <a:t>both</a:t>
            </a:r>
          </a:p>
          <a:p>
            <a:pPr lvl="1"/>
            <a:r>
              <a:rPr lang="en-US" dirty="0" smtClean="0"/>
              <a:t>When exception occurs, the exception </a:t>
            </a:r>
            <a:r>
              <a:rPr lang="en-US" u="sng" dirty="0" smtClean="0"/>
              <a:t>is passed to</a:t>
            </a:r>
            <a:r>
              <a:rPr lang="en-US" dirty="0" smtClean="0"/>
              <a:t> the catch block</a:t>
            </a:r>
          </a:p>
          <a:p>
            <a:r>
              <a:rPr lang="en-US" dirty="0" smtClean="0"/>
              <a:t>The catch block executes code that should only be ran if an </a:t>
            </a:r>
            <a:r>
              <a:rPr lang="en-US" dirty="0" smtClean="0">
                <a:solidFill>
                  <a:srgbClr val="00B0F0"/>
                </a:solidFill>
              </a:rPr>
              <a:t>exception was caught</a:t>
            </a:r>
          </a:p>
          <a:p>
            <a:r>
              <a:rPr lang="en-US" dirty="0" smtClean="0"/>
              <a:t>The finally block is </a:t>
            </a:r>
            <a:r>
              <a:rPr lang="en-US" u="sng" dirty="0" smtClean="0"/>
              <a:t>optional</a:t>
            </a:r>
            <a:r>
              <a:rPr lang="en-US" dirty="0" smtClean="0"/>
              <a:t>, but if included, </a:t>
            </a:r>
            <a:r>
              <a:rPr lang="en-US" dirty="0" smtClean="0">
                <a:solidFill>
                  <a:srgbClr val="00B0F0"/>
                </a:solidFill>
              </a:rPr>
              <a:t>it will always execute </a:t>
            </a:r>
            <a:r>
              <a:rPr lang="en-US" dirty="0" smtClean="0"/>
              <a:t>regardless if an exception has occurred</a:t>
            </a:r>
          </a:p>
          <a:p>
            <a:r>
              <a:rPr lang="en-US" dirty="0" smtClean="0"/>
              <a:t>Note: Only programmer generated and runtime </a:t>
            </a:r>
            <a:r>
              <a:rPr lang="en-US" b="1" dirty="0" smtClean="0"/>
              <a:t>exceptions</a:t>
            </a:r>
            <a:r>
              <a:rPr lang="en-US" dirty="0" smtClean="0"/>
              <a:t> can be caught; </a:t>
            </a:r>
            <a:r>
              <a:rPr lang="en-US" dirty="0" smtClean="0">
                <a:solidFill>
                  <a:srgbClr val="00B0F0"/>
                </a:solidFill>
              </a:rPr>
              <a:t>syntax errors </a:t>
            </a:r>
            <a:r>
              <a:rPr lang="en-US" dirty="0" smtClean="0"/>
              <a:t>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a:t>
            </a:r>
            <a:r>
              <a:rPr lang="en-US" b="1" dirty="0" smtClean="0"/>
              <a:t>built-in</a:t>
            </a:r>
            <a:r>
              <a:rPr lang="en-US" dirty="0" smtClean="0"/>
              <a:t> exceptions or any other </a:t>
            </a:r>
            <a:r>
              <a:rPr lang="en-US" b="1" dirty="0" smtClean="0"/>
              <a:t>customized</a:t>
            </a:r>
            <a:r>
              <a:rPr lang="en-US" dirty="0" smtClean="0"/>
              <a:t> exceptions</a:t>
            </a:r>
          </a:p>
          <a:p>
            <a:r>
              <a:rPr lang="en-US" dirty="0" smtClean="0"/>
              <a:t>The customized exception can be a </a:t>
            </a:r>
            <a:r>
              <a:rPr lang="en-US" b="1" u="sng" dirty="0" smtClean="0"/>
              <a:t>String, number, </a:t>
            </a:r>
            <a:r>
              <a:rPr lang="en-US" b="1" u="sng" dirty="0" err="1" smtClean="0"/>
              <a:t>boolean</a:t>
            </a:r>
            <a:r>
              <a:rPr lang="en-US" b="1" u="sng" dirty="0" smtClean="0"/>
              <a:t> or an object</a:t>
            </a:r>
          </a:p>
          <a:p>
            <a:r>
              <a:rPr lang="en-US" dirty="0" smtClean="0"/>
              <a:t>Throw statements can be used inside </a:t>
            </a:r>
            <a:r>
              <a:rPr lang="en-US" b="1" dirty="0" smtClean="0"/>
              <a:t>try and catch </a:t>
            </a:r>
            <a:r>
              <a:rPr lang="en-US" dirty="0" smtClean="0"/>
              <a:t>statements or they can be used </a:t>
            </a:r>
            <a:r>
              <a:rPr lang="en-US" b="1" dirty="0" smtClean="0"/>
              <a:t>inside other functions</a:t>
            </a:r>
            <a:endParaRPr lang="en-US" b="1"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b="1" dirty="0" err="1" smtClean="0">
                <a:solidFill>
                  <a:srgbClr val="00B0F0"/>
                </a:solidFill>
              </a:rPr>
              <a:t>onerror</a:t>
            </a:r>
            <a:r>
              <a:rPr lang="en-US" b="1" dirty="0" smtClean="0">
                <a:solidFill>
                  <a:srgbClr val="00B0F0"/>
                </a:solidFill>
              </a:rPr>
              <a:t>() </a:t>
            </a:r>
            <a:r>
              <a:rPr lang="en-US" dirty="0" smtClean="0"/>
              <a:t>method is an </a:t>
            </a:r>
            <a:r>
              <a:rPr lang="en-US" dirty="0" smtClean="0">
                <a:solidFill>
                  <a:srgbClr val="00B0F0"/>
                </a:solidFill>
              </a:rPr>
              <a:t>event handler </a:t>
            </a:r>
            <a:r>
              <a:rPr lang="en-US" dirty="0" smtClean="0"/>
              <a:t>fired whenever an exception occurs on the page</a:t>
            </a:r>
          </a:p>
          <a:p>
            <a:r>
              <a:rPr lang="en-US" dirty="0" smtClean="0"/>
              <a:t>It is declared as a </a:t>
            </a:r>
            <a:r>
              <a:rPr lang="en-US" b="1" dirty="0" smtClean="0"/>
              <a:t>function</a:t>
            </a:r>
            <a:r>
              <a:rPr lang="en-US" dirty="0" smtClean="0"/>
              <a:t> through out the code</a:t>
            </a:r>
          </a:p>
          <a:p>
            <a:r>
              <a:rPr lang="en-US" dirty="0" smtClean="0"/>
              <a:t>This event handler provides three pieces of information</a:t>
            </a:r>
          </a:p>
          <a:p>
            <a:pPr lvl="1"/>
            <a:r>
              <a:rPr lang="en-US" dirty="0" smtClean="0"/>
              <a:t>An </a:t>
            </a:r>
            <a:r>
              <a:rPr lang="en-US" dirty="0" smtClean="0">
                <a:solidFill>
                  <a:srgbClr val="00B0F0"/>
                </a:solidFill>
              </a:rPr>
              <a:t>error message</a:t>
            </a:r>
          </a:p>
          <a:p>
            <a:pPr lvl="1"/>
            <a:r>
              <a:rPr lang="en-US" dirty="0" smtClean="0"/>
              <a:t>The file in which the </a:t>
            </a:r>
            <a:r>
              <a:rPr lang="en-US" dirty="0" smtClean="0">
                <a:solidFill>
                  <a:srgbClr val="00B0F0"/>
                </a:solidFill>
              </a:rPr>
              <a:t>error </a:t>
            </a:r>
            <a:r>
              <a:rPr lang="en-US" dirty="0" smtClean="0"/>
              <a:t>occurred</a:t>
            </a:r>
          </a:p>
          <a:p>
            <a:pPr lvl="1"/>
            <a:r>
              <a:rPr lang="en-US" dirty="0" smtClean="0"/>
              <a:t>The </a:t>
            </a:r>
            <a:r>
              <a:rPr lang="en-US" dirty="0" smtClean="0">
                <a:solidFill>
                  <a:srgbClr val="00B0F0"/>
                </a:solidFill>
              </a:rPr>
              <a:t>line number </a:t>
            </a:r>
            <a:r>
              <a:rPr lang="en-US" dirty="0" smtClean="0"/>
              <a:t>in the code</a:t>
            </a:r>
          </a:p>
          <a:p>
            <a:r>
              <a:rPr lang="en-US" dirty="0" smtClean="0"/>
              <a:t>The information can be </a:t>
            </a:r>
            <a:r>
              <a:rPr lang="en-US" b="1" dirty="0" smtClean="0"/>
              <a:t>manipulated</a:t>
            </a:r>
            <a:r>
              <a:rPr lang="en-US" dirty="0" smtClean="0"/>
              <a:t>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you</a:t>
            </a:r>
            <a:endParaRPr lang="en-US" dirty="0"/>
          </a:p>
        </p:txBody>
      </p:sp>
      <p:sp>
        <p:nvSpPr>
          <p:cNvPr id="5" name="Content Placeholder 4"/>
          <p:cNvSpPr>
            <a:spLocks noGrp="1"/>
          </p:cNvSpPr>
          <p:nvPr>
            <p:ph sz="quarter" idx="10"/>
          </p:nvPr>
        </p:nvSpPr>
        <p:spPr/>
        <p:txBody>
          <a:bodyPr/>
          <a:lstStyle/>
          <a:p>
            <a:r>
              <a:rPr lang="en-US" dirty="0" smtClean="0"/>
              <a:t>Experienced developer</a:t>
            </a:r>
          </a:p>
          <a:p>
            <a:pPr lvl="1"/>
            <a:r>
              <a:rPr lang="en-US" dirty="0" smtClean="0"/>
              <a:t>Already familiar with a curly brace language</a:t>
            </a:r>
          </a:p>
          <a:p>
            <a:pPr lvl="1"/>
            <a:r>
              <a:rPr lang="en-US" dirty="0" smtClean="0"/>
              <a:t>Doesn’t need to see another </a:t>
            </a:r>
            <a:r>
              <a:rPr lang="en-US" b="1" dirty="0" smtClean="0"/>
              <a:t>if</a:t>
            </a:r>
            <a:r>
              <a:rPr lang="en-US" dirty="0" smtClean="0"/>
              <a:t> demo</a:t>
            </a:r>
          </a:p>
          <a:p>
            <a:r>
              <a:rPr lang="en-US" dirty="0" smtClean="0"/>
              <a:t>Adding JavaScript to your toolbox</a:t>
            </a:r>
          </a:p>
          <a:p>
            <a:pPr lvl="1"/>
            <a:r>
              <a:rPr lang="en-US" dirty="0" smtClean="0"/>
              <a:t>Can’t figure out where the class keyword is</a:t>
            </a:r>
          </a:p>
          <a:p>
            <a:pPr lvl="1"/>
            <a:r>
              <a:rPr lang="en-US" dirty="0" smtClean="0"/>
              <a:t>Need to see what features are available</a:t>
            </a:r>
          </a:p>
          <a:p>
            <a:pPr lvl="1"/>
            <a:r>
              <a:rPr lang="en-US" dirty="0" smtClean="0"/>
              <a:t>Seeking easier ways to do things</a:t>
            </a:r>
            <a:endParaRPr lang="en-US" dirty="0"/>
          </a:p>
        </p:txBody>
      </p:sp>
    </p:spTree>
    <p:extLst>
      <p:ext uri="{BB962C8B-B14F-4D97-AF65-F5344CB8AC3E}">
        <p14:creationId xmlns:p14="http://schemas.microsoft.com/office/powerpoint/2010/main" val="424103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 </a:t>
            </a:r>
            <a:r>
              <a:rPr lang="en-US" dirty="0" err="1" smtClean="0"/>
              <a:t>JSforExpDev</a:t>
            </a:r>
            <a:r>
              <a:rPr lang="en-US" b="1" dirty="0" smtClean="0"/>
              <a:t> </a:t>
            </a:r>
            <a:r>
              <a:rPr lang="en-US" dirty="0" smtClean="0"/>
              <a:t>(expires Nov 30, </a:t>
            </a:r>
            <a:r>
              <a:rPr lang="en-US" dirty="0"/>
              <a:t>2015) </a:t>
            </a:r>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60008410"/>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20000"/>
                    </a:ext>
                  </a:extLst>
                </a:gridCol>
                <a:gridCol w="5762625">
                  <a:extLst>
                    <a:ext uri="{9D8B030D-6E8A-4147-A177-3AD203B41FA5}">
                      <a16:colId xmlns=""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a:t>
                      </a:r>
                      <a:r>
                        <a:rPr lang="en-US" sz="2400" baseline="0" smtClean="0">
                          <a:latin typeface="Segoe UI Light" panose="020B0502040204020203" pitchFamily="34" charset="0"/>
                          <a:cs typeface="Segoe UI Light" panose="020B0502040204020203" pitchFamily="34" charset="0"/>
                        </a:rPr>
                        <a:t>Oriented Programming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solidFill>
                  <a:srgbClr val="00B0F0"/>
                </a:solidFill>
              </a:rPr>
              <a:t>Enclosures</a:t>
            </a:r>
          </a:p>
          <a:p>
            <a:pPr fontAlgn="ctr"/>
            <a:r>
              <a:rPr lang="en-US" dirty="0" smtClean="0">
                <a:solidFill>
                  <a:srgbClr val="00B0F0"/>
                </a:solidFill>
              </a:rPr>
              <a:t>Anonymous</a:t>
            </a:r>
            <a:r>
              <a:rPr lang="en-US" dirty="0" smtClean="0"/>
              <a:t> </a:t>
            </a:r>
            <a:r>
              <a:rPr lang="en-US" dirty="0"/>
              <a:t>functions</a:t>
            </a:r>
          </a:p>
          <a:p>
            <a:pPr fontAlgn="ctr"/>
            <a:r>
              <a:rPr lang="en-US" dirty="0" smtClean="0"/>
              <a:t>Dot </a:t>
            </a:r>
            <a:r>
              <a:rPr lang="en-US" dirty="0"/>
              <a:t>and bracket </a:t>
            </a:r>
            <a:r>
              <a:rPr lang="en-US" dirty="0">
                <a:solidFill>
                  <a:srgbClr val="00B0F0"/>
                </a:solidFill>
              </a:rPr>
              <a:t>notation</a:t>
            </a:r>
          </a:p>
          <a:p>
            <a:pPr fontAlgn="ctr"/>
            <a:r>
              <a:rPr lang="en-US" dirty="0"/>
              <a:t>Errors and </a:t>
            </a:r>
            <a:r>
              <a:rPr lang="en-US" dirty="0">
                <a:solidFill>
                  <a:srgbClr val="00B0F0"/>
                </a:solidFill>
              </a:rPr>
              <a:t>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sz="quarter" idx="10"/>
          </p:nvPr>
        </p:nvSpPr>
        <p:spPr/>
        <p:txBody>
          <a:bodyPr/>
          <a:lstStyle/>
          <a:p>
            <a:r>
              <a:rPr lang="en-US" dirty="0" smtClean="0"/>
              <a:t>JavaScript is a programming language of the Web</a:t>
            </a:r>
          </a:p>
          <a:p>
            <a:endParaRPr lang="en-US" dirty="0"/>
          </a:p>
          <a:p>
            <a:r>
              <a:rPr lang="en-US" dirty="0" smtClean="0"/>
              <a:t>It is </a:t>
            </a:r>
            <a:r>
              <a:rPr lang="en-US" dirty="0" smtClean="0">
                <a:solidFill>
                  <a:srgbClr val="00B0F0"/>
                </a:solidFill>
              </a:rPr>
              <a:t>a dynamic scripting language </a:t>
            </a:r>
            <a:r>
              <a:rPr lang="en-US" dirty="0" smtClean="0"/>
              <a:t>that supports prototype based object construction</a:t>
            </a:r>
          </a:p>
          <a:p>
            <a:endParaRPr lang="en-US" dirty="0"/>
          </a:p>
          <a:p>
            <a:r>
              <a:rPr lang="en-US" dirty="0" smtClean="0"/>
              <a:t>Many of the basic syntax and language constructs are similar to </a:t>
            </a:r>
            <a:r>
              <a:rPr lang="en-US" dirty="0" smtClean="0">
                <a:solidFill>
                  <a:srgbClr val="00B0F0"/>
                </a:solidFill>
              </a:rPr>
              <a:t>Java and C++</a:t>
            </a:r>
            <a:endParaRPr lang="en-US" dirty="0">
              <a:solidFill>
                <a:srgbClr val="00B0F0"/>
              </a:solidFill>
            </a:endParaRPr>
          </a:p>
        </p:txBody>
      </p:sp>
    </p:spTree>
    <p:extLst>
      <p:ext uri="{BB962C8B-B14F-4D97-AF65-F5344CB8AC3E}">
        <p14:creationId xmlns:p14="http://schemas.microsoft.com/office/powerpoint/2010/main" val="442332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5748</TotalTime>
  <Words>1551</Words>
  <Application>Microsoft Office PowerPoint</Application>
  <PresentationFormat>宽屏</PresentationFormat>
  <Paragraphs>266</Paragraphs>
  <Slides>39</Slides>
  <Notes>15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39</vt:i4>
      </vt:variant>
    </vt:vector>
  </HeadingPairs>
  <TitlesOfParts>
    <vt:vector size="48" baseType="lpstr">
      <vt:lpstr>Segoe</vt:lpstr>
      <vt:lpstr>Arial</vt:lpstr>
      <vt:lpstr>Calibri</vt:lpstr>
      <vt:lpstr>Consolas</vt:lpstr>
      <vt:lpstr>Segoe UI</vt:lpstr>
      <vt:lpstr>Segoe UI Light</vt:lpstr>
      <vt:lpstr>Wingdings</vt:lpstr>
      <vt:lpstr>1_Office Theme</vt:lpstr>
      <vt:lpstr>2_Office Theme</vt:lpstr>
      <vt:lpstr>JavaScript for Experienced Developers</vt:lpstr>
      <vt:lpstr>Meet Gabrielle Crevecoeur|@nowayshecodes</vt:lpstr>
      <vt:lpstr>Meet Christopher Harrison | ‏@geektrainer </vt:lpstr>
      <vt:lpstr>About you</vt:lpstr>
      <vt:lpstr>     Join the MVA Community!</vt:lpstr>
      <vt:lpstr>Course Topics</vt:lpstr>
      <vt:lpstr>PowerPoint 演示文稿</vt:lpstr>
      <vt:lpstr>Module Overview</vt:lpstr>
      <vt:lpstr>JavaScript</vt:lpstr>
      <vt:lpstr>PowerPoint 演示文稿</vt:lpstr>
      <vt:lpstr>Before We Get Started..</vt:lpstr>
      <vt:lpstr>Scoping of Variables</vt:lpstr>
      <vt:lpstr>PowerPoint 演示文稿</vt:lpstr>
      <vt:lpstr>PowerPoint 演示文稿</vt:lpstr>
      <vt:lpstr>PowerPoint 演示文稿</vt:lpstr>
      <vt:lpstr>Functions in JavaScript</vt:lpstr>
      <vt:lpstr>Creating a function in JavaScript </vt:lpstr>
      <vt:lpstr>PowerPoint 演示文稿</vt:lpstr>
      <vt:lpstr>Enclosures</vt:lpstr>
      <vt:lpstr>PowerPoint 演示文稿</vt:lpstr>
      <vt:lpstr>Enclosure Fun Facts </vt:lpstr>
      <vt:lpstr>Enclosures</vt:lpstr>
      <vt:lpstr>PowerPoint 演示文稿</vt:lpstr>
      <vt:lpstr>jQuery </vt:lpstr>
      <vt:lpstr>PowerPoint 演示文稿</vt:lpstr>
      <vt:lpstr>PowerPoint 演示文稿</vt:lpstr>
      <vt:lpstr>Anonymous Functions</vt:lpstr>
      <vt:lpstr>PowerPoint 演示文稿</vt:lpstr>
      <vt:lpstr>Different ways to Declare Anonymous Functions</vt:lpstr>
      <vt:lpstr>PowerPoint 演示文稿</vt:lpstr>
      <vt:lpstr>PowerPoint 演示文稿</vt:lpstr>
      <vt:lpstr>PowerPoint 演示文稿</vt:lpstr>
      <vt:lpstr>Errors  </vt:lpstr>
      <vt:lpstr>Try…catch…finally </vt:lpstr>
      <vt:lpstr>Throw Statement</vt:lpstr>
      <vt:lpstr>The onerror() Method</vt:lpstr>
      <vt:lpstr>Different types of exception handling</vt:lpstr>
      <vt:lpstr>Summary</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frms xgq</cp:lastModifiedBy>
  <cp:revision>236</cp:revision>
  <dcterms:created xsi:type="dcterms:W3CDTF">2013-02-15T23:12:42Z</dcterms:created>
  <dcterms:modified xsi:type="dcterms:W3CDTF">2016-07-08T14:44:39Z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