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colors6.xml" ContentType="application/vnd.ms-office.chartcolor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charts/colors4.xml" ContentType="application/vnd.ms-office.chartcolorstyle+xml"/>
  <Override PartName="/ppt/charts/colors5.xml" ContentType="application/vnd.ms-office.chartcolor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charts/colors2.xml" ContentType="application/vnd.ms-office.chartcolorstyle+xml"/>
  <Override PartName="/ppt/charts/colors3.xml" ContentType="application/vnd.ms-office.chartcolorstyl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Default Extension="tiff" ContentType="image/tiff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5.xml" ContentType="application/vnd.ms-office.chartstyle+xml"/>
  <Override PartName="/ppt/charts/style6.xml" ContentType="application/vnd.ms-office.chart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charts/style4.xml" ContentType="application/vnd.ms-office.chartstyle+xml"/>
  <Override PartName="/ppt/charts/style3.xml" ContentType="application/vnd.ms-office.chartstyl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1" r:id="rId3"/>
    <p:sldId id="280" r:id="rId4"/>
    <p:sldId id="282" r:id="rId5"/>
    <p:sldId id="258" r:id="rId6"/>
    <p:sldId id="266" r:id="rId7"/>
    <p:sldId id="272" r:id="rId8"/>
    <p:sldId id="270" r:id="rId9"/>
    <p:sldId id="271" r:id="rId10"/>
    <p:sldId id="288" r:id="rId11"/>
    <p:sldId id="287" r:id="rId12"/>
    <p:sldId id="286" r:id="rId13"/>
    <p:sldId id="285" r:id="rId14"/>
    <p:sldId id="284" r:id="rId15"/>
    <p:sldId id="291" r:id="rId16"/>
    <p:sldId id="292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66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D:\Anopheles\GENES\Cyp6PX%20region\Latest_genotypes\feb2019\Pyrethroid%20resistance%20markers%20in%20East-africa-SPREAD-HISTORY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D:\Anopheles\GENES\Cyp6PX%20region\Latest_genotypes\feb2019\Pyrethroid%20resistance%20markers%20in%20East-africa-SPREAD-HISTORY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D:\Anopheles\GENES\Cyp6PX%20region\Latest_genotypes\feb2019\UG-KE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D:\Anopheles\GENES\Cyp6PX%20region\Latest_genotypes\feb2019\Pyrethroid%20resistance%20markers%20in%20East-africa-SPREAD-HISTORY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oleObject" Target="file:///D:\Anopheles\talks\ASTMH\DRC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oleObject" Target="file:///D:\Anopheles\GENES\Cyp6PX%20region\Latest_genotypes\2004-2018%20calculation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nopheles\GENES\Cyp6PX%20region\Latest_genotypes\2004-2018%20calculati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NE Tanzania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TANZANIA!$V$2</c:f>
              <c:strCache>
                <c:ptCount val="1"/>
                <c:pt idx="0">
                  <c:v>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TANZANIA!$W$1:$Y$1</c:f>
              <c:numCache>
                <c:formatCode>General</c:formatCode>
                <c:ptCount val="3"/>
                <c:pt idx="0">
                  <c:v>2013</c:v>
                </c:pt>
                <c:pt idx="1">
                  <c:v>2015</c:v>
                </c:pt>
                <c:pt idx="2">
                  <c:v>2018</c:v>
                </c:pt>
              </c:numCache>
            </c:numRef>
          </c:cat>
          <c:val>
            <c:numRef>
              <c:f>TANZANIA!$W$2:$Y$2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0.89189189189189233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2A8-4C69-8824-F474ACF6F70E}"/>
            </c:ext>
          </c:extLst>
        </c:ser>
        <c:ser>
          <c:idx val="1"/>
          <c:order val="1"/>
          <c:tx>
            <c:strRef>
              <c:f>TANZANIA!$V$3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TANZANIA!$W$1:$Y$1</c:f>
              <c:numCache>
                <c:formatCode>General</c:formatCode>
                <c:ptCount val="3"/>
                <c:pt idx="0">
                  <c:v>2013</c:v>
                </c:pt>
                <c:pt idx="1">
                  <c:v>2015</c:v>
                </c:pt>
                <c:pt idx="2">
                  <c:v>2018</c:v>
                </c:pt>
              </c:numCache>
            </c:numRef>
          </c:cat>
          <c:val>
            <c:numRef>
              <c:f>TANZANIA!$W$3:$Y$3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0.10810810810810811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2A8-4C69-8824-F474ACF6F70E}"/>
            </c:ext>
          </c:extLst>
        </c:ser>
        <c:gapWidth val="219"/>
        <c:overlap val="-27"/>
        <c:axId val="76861824"/>
        <c:axId val="76863360"/>
      </c:barChart>
      <c:catAx>
        <c:axId val="7686182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863360"/>
        <c:crosses val="autoZero"/>
        <c:auto val="1"/>
        <c:lblAlgn val="ctr"/>
        <c:lblOffset val="100"/>
      </c:catAx>
      <c:valAx>
        <c:axId val="7686336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861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NW </a:t>
            </a:r>
            <a:r>
              <a:rPr lang="en-GB" dirty="0" smtClean="0"/>
              <a:t>Tanzania</a:t>
            </a:r>
            <a:endParaRPr lang="en-GB" dirty="0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TANZANIA!$X$24</c:f>
              <c:strCache>
                <c:ptCount val="1"/>
                <c:pt idx="0">
                  <c:v>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TANZANIA!$Y$23:$Z$23</c:f>
              <c:numCache>
                <c:formatCode>General</c:formatCode>
                <c:ptCount val="2"/>
                <c:pt idx="0">
                  <c:v>2015</c:v>
                </c:pt>
                <c:pt idx="1">
                  <c:v>2018</c:v>
                </c:pt>
              </c:numCache>
            </c:numRef>
          </c:cat>
          <c:val>
            <c:numRef>
              <c:f>TANZANIA!$Y$24:$Z$24</c:f>
              <c:numCache>
                <c:formatCode>General</c:formatCode>
                <c:ptCount val="2"/>
                <c:pt idx="0">
                  <c:v>0.70918367346938793</c:v>
                </c:pt>
                <c:pt idx="1">
                  <c:v>0.8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261-48FE-B4E4-DEB8BABFAC0D}"/>
            </c:ext>
          </c:extLst>
        </c:ser>
        <c:ser>
          <c:idx val="1"/>
          <c:order val="1"/>
          <c:tx>
            <c:strRef>
              <c:f>TANZANIA!$X$25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TANZANIA!$Y$23:$Z$23</c:f>
              <c:numCache>
                <c:formatCode>General</c:formatCode>
                <c:ptCount val="2"/>
                <c:pt idx="0">
                  <c:v>2015</c:v>
                </c:pt>
                <c:pt idx="1">
                  <c:v>2018</c:v>
                </c:pt>
              </c:numCache>
            </c:numRef>
          </c:cat>
          <c:val>
            <c:numRef>
              <c:f>TANZANIA!$Y$25:$Z$25</c:f>
              <c:numCache>
                <c:formatCode>General</c:formatCode>
                <c:ptCount val="2"/>
                <c:pt idx="0">
                  <c:v>0.29081632653061246</c:v>
                </c:pt>
                <c:pt idx="1">
                  <c:v>0.2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261-48FE-B4E4-DEB8BABFAC0D}"/>
            </c:ext>
          </c:extLst>
        </c:ser>
        <c:gapWidth val="219"/>
        <c:overlap val="-27"/>
        <c:axId val="81334272"/>
        <c:axId val="81335808"/>
      </c:barChart>
      <c:catAx>
        <c:axId val="8133427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335808"/>
        <c:crosses val="autoZero"/>
        <c:auto val="1"/>
        <c:lblAlgn val="ctr"/>
        <c:lblOffset val="100"/>
      </c:catAx>
      <c:valAx>
        <c:axId val="8133580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334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Sheet1!$S$36</c:f>
              <c:strCache>
                <c:ptCount val="1"/>
                <c:pt idx="0">
                  <c:v>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Sheet1!$R$37:$R$51</c:f>
              <c:numCache>
                <c:formatCode>General</c:formatCode>
                <c:ptCount val="1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</c:numCache>
            </c:numRef>
          </c:cat>
          <c:val>
            <c:numRef>
              <c:f>Sheet1!$S$37:$S$51</c:f>
              <c:numCache>
                <c:formatCode>General</c:formatCode>
                <c:ptCount val="15"/>
                <c:pt idx="0">
                  <c:v>1</c:v>
                </c:pt>
                <c:pt idx="1">
                  <c:v>0.90404040404040431</c:v>
                </c:pt>
                <c:pt idx="2">
                  <c:v>0.88636363636363635</c:v>
                </c:pt>
                <c:pt idx="3">
                  <c:v>0</c:v>
                </c:pt>
                <c:pt idx="4">
                  <c:v>0.68495934959349614</c:v>
                </c:pt>
                <c:pt idx="5">
                  <c:v>0.30263157894736842</c:v>
                </c:pt>
                <c:pt idx="6">
                  <c:v>0</c:v>
                </c:pt>
                <c:pt idx="7">
                  <c:v>0.5</c:v>
                </c:pt>
                <c:pt idx="8">
                  <c:v>0.39473684210526327</c:v>
                </c:pt>
                <c:pt idx="9">
                  <c:v>0.32142857142857167</c:v>
                </c:pt>
                <c:pt idx="10">
                  <c:v>0.22641509433962273</c:v>
                </c:pt>
                <c:pt idx="11">
                  <c:v>0.23469387755102047</c:v>
                </c:pt>
                <c:pt idx="12">
                  <c:v>0</c:v>
                </c:pt>
                <c:pt idx="13">
                  <c:v>0.14397905759162316</c:v>
                </c:pt>
                <c:pt idx="14">
                  <c:v>0.11826697892271668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098-44B3-B92D-F1663257BC48}"/>
            </c:ext>
          </c:extLst>
        </c:ser>
        <c:ser>
          <c:idx val="1"/>
          <c:order val="1"/>
          <c:tx>
            <c:strRef>
              <c:f>Sheet1!$T$36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Sheet1!$R$37:$R$51</c:f>
              <c:numCache>
                <c:formatCode>General</c:formatCode>
                <c:ptCount val="1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</c:numCache>
            </c:numRef>
          </c:cat>
          <c:val>
            <c:numRef>
              <c:f>Sheet1!$T$37:$T$51</c:f>
              <c:numCache>
                <c:formatCode>General</c:formatCode>
                <c:ptCount val="15"/>
                <c:pt idx="0">
                  <c:v>0</c:v>
                </c:pt>
                <c:pt idx="1">
                  <c:v>9.5959595959595981E-2</c:v>
                </c:pt>
                <c:pt idx="2">
                  <c:v>0.11363636363636365</c:v>
                </c:pt>
                <c:pt idx="3">
                  <c:v>0</c:v>
                </c:pt>
                <c:pt idx="4">
                  <c:v>0.31504065040650409</c:v>
                </c:pt>
                <c:pt idx="5">
                  <c:v>0.6973684210526313</c:v>
                </c:pt>
                <c:pt idx="6">
                  <c:v>0</c:v>
                </c:pt>
                <c:pt idx="7">
                  <c:v>0.5</c:v>
                </c:pt>
                <c:pt idx="8">
                  <c:v>0.60526315789473661</c:v>
                </c:pt>
                <c:pt idx="9">
                  <c:v>0.67857142857142883</c:v>
                </c:pt>
                <c:pt idx="10">
                  <c:v>0.77358490566037763</c:v>
                </c:pt>
                <c:pt idx="11">
                  <c:v>0.76530612244897978</c:v>
                </c:pt>
                <c:pt idx="12">
                  <c:v>0</c:v>
                </c:pt>
                <c:pt idx="13">
                  <c:v>0.85602094240837734</c:v>
                </c:pt>
                <c:pt idx="14">
                  <c:v>0.88173302107728313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098-44B3-B92D-F1663257BC48}"/>
            </c:ext>
          </c:extLst>
        </c:ser>
        <c:gapWidth val="219"/>
        <c:overlap val="-27"/>
        <c:axId val="81366400"/>
        <c:axId val="81376384"/>
      </c:barChart>
      <c:catAx>
        <c:axId val="8136640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376384"/>
        <c:crosses val="autoZero"/>
        <c:auto val="1"/>
        <c:lblAlgn val="ctr"/>
        <c:lblOffset val="100"/>
      </c:catAx>
      <c:valAx>
        <c:axId val="8137638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366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smtClean="0"/>
              <a:t>W Uganda</a:t>
            </a:r>
            <a:endParaRPr lang="en-GB" dirty="0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'UG West'!$V$19</c:f>
              <c:strCache>
                <c:ptCount val="1"/>
                <c:pt idx="0">
                  <c:v>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'UG West'!$W$18:$X$18</c:f>
              <c:numCache>
                <c:formatCode>General</c:formatCode>
                <c:ptCount val="2"/>
                <c:pt idx="0">
                  <c:v>2017</c:v>
                </c:pt>
                <c:pt idx="1">
                  <c:v>2018</c:v>
                </c:pt>
              </c:numCache>
            </c:numRef>
          </c:cat>
          <c:val>
            <c:numRef>
              <c:f>'UG West'!$W$19:$X$19</c:f>
              <c:numCache>
                <c:formatCode>General</c:formatCode>
                <c:ptCount val="2"/>
                <c:pt idx="0">
                  <c:v>7.874015748031496E-2</c:v>
                </c:pt>
                <c:pt idx="1">
                  <c:v>0.16666666666666666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8CA-4904-820C-84789A3D0CE7}"/>
            </c:ext>
          </c:extLst>
        </c:ser>
        <c:ser>
          <c:idx val="1"/>
          <c:order val="1"/>
          <c:tx>
            <c:strRef>
              <c:f>'UG West'!$V$20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'UG West'!$W$18:$X$18</c:f>
              <c:numCache>
                <c:formatCode>General</c:formatCode>
                <c:ptCount val="2"/>
                <c:pt idx="0">
                  <c:v>2017</c:v>
                </c:pt>
                <c:pt idx="1">
                  <c:v>2018</c:v>
                </c:pt>
              </c:numCache>
            </c:numRef>
          </c:cat>
          <c:val>
            <c:numRef>
              <c:f>'UG West'!$W$20:$X$20</c:f>
              <c:numCache>
                <c:formatCode>General</c:formatCode>
                <c:ptCount val="2"/>
                <c:pt idx="0">
                  <c:v>0.92125984251968551</c:v>
                </c:pt>
                <c:pt idx="1">
                  <c:v>0.83333333333333359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8CA-4904-820C-84789A3D0CE7}"/>
            </c:ext>
          </c:extLst>
        </c:ser>
        <c:gapWidth val="219"/>
        <c:overlap val="-27"/>
        <c:axId val="85023360"/>
        <c:axId val="85037440"/>
      </c:barChart>
      <c:catAx>
        <c:axId val="8502336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037440"/>
        <c:crosses val="autoZero"/>
        <c:auto val="1"/>
        <c:lblAlgn val="ctr"/>
        <c:lblOffset val="100"/>
      </c:catAx>
      <c:valAx>
        <c:axId val="8503744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023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smtClean="0"/>
              <a:t>DRC</a:t>
            </a:r>
            <a:endParaRPr lang="en-GB" dirty="0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Sheet1!$U$8</c:f>
              <c:strCache>
                <c:ptCount val="1"/>
                <c:pt idx="0">
                  <c:v>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Sheet1!$V$7:$W$7</c:f>
              <c:numCache>
                <c:formatCode>General</c:formatCode>
                <c:ptCount val="2"/>
                <c:pt idx="0">
                  <c:v>2016</c:v>
                </c:pt>
              </c:numCache>
            </c:numRef>
          </c:cat>
          <c:val>
            <c:numRef>
              <c:f>Sheet1!$V$8:$W$8</c:f>
              <c:numCache>
                <c:formatCode>General</c:formatCode>
                <c:ptCount val="2"/>
                <c:pt idx="0">
                  <c:v>0.38622386223862254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FCF-4934-892D-FB203A591087}"/>
            </c:ext>
          </c:extLst>
        </c:ser>
        <c:ser>
          <c:idx val="1"/>
          <c:order val="1"/>
          <c:tx>
            <c:strRef>
              <c:f>Sheet1!$U$9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Sheet1!$V$7:$W$7</c:f>
              <c:numCache>
                <c:formatCode>General</c:formatCode>
                <c:ptCount val="2"/>
                <c:pt idx="0">
                  <c:v>2016</c:v>
                </c:pt>
              </c:numCache>
            </c:numRef>
          </c:cat>
          <c:val>
            <c:numRef>
              <c:f>Sheet1!$V$9:$W$9</c:f>
              <c:numCache>
                <c:formatCode>General</c:formatCode>
                <c:ptCount val="2"/>
                <c:pt idx="0">
                  <c:v>0.61377613776137763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FCF-4934-892D-FB203A591087}"/>
            </c:ext>
          </c:extLst>
        </c:ser>
        <c:gapWidth val="219"/>
        <c:overlap val="-27"/>
        <c:axId val="85068032"/>
        <c:axId val="85086208"/>
      </c:barChart>
      <c:catAx>
        <c:axId val="8506803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086208"/>
        <c:crosses val="autoZero"/>
        <c:auto val="1"/>
        <c:lblAlgn val="ctr"/>
        <c:lblOffset val="100"/>
      </c:catAx>
      <c:valAx>
        <c:axId val="8508620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068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/>
              <a:t>Allele frequencies of the three mutations between 2004 and 2018</a:t>
            </a:r>
          </a:p>
        </c:rich>
      </c:tx>
      <c:layout>
        <c:manualLayout>
          <c:xMode val="edge"/>
          <c:yMode val="edge"/>
          <c:x val="0.17194091922430763"/>
          <c:y val="1.6756430115131195E-2"/>
        </c:manualLayout>
      </c:layout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'2004-2009'!$M$19</c:f>
              <c:strCache>
                <c:ptCount val="1"/>
                <c:pt idx="0">
                  <c:v>ZZB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numRef>
              <c:f>'2004-2009'!$L$20:$L$31</c:f>
              <c:numCache>
                <c:formatCode>General</c:formatCode>
                <c:ptCount val="12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2008</c:v>
                </c:pt>
                <c:pt idx="4">
                  <c:v>2009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2017</c:v>
                </c:pt>
                <c:pt idx="11">
                  <c:v>2018</c:v>
                </c:pt>
              </c:numCache>
            </c:numRef>
          </c:cat>
          <c:val>
            <c:numRef>
              <c:f>'2004-2009'!$M$20:$M$31</c:f>
              <c:numCache>
                <c:formatCode>General</c:formatCode>
                <c:ptCount val="12"/>
                <c:pt idx="0">
                  <c:v>0.25</c:v>
                </c:pt>
                <c:pt idx="1">
                  <c:v>0.12745098039215691</c:v>
                </c:pt>
                <c:pt idx="2">
                  <c:v>0.15909090909090917</c:v>
                </c:pt>
                <c:pt idx="3">
                  <c:v>0.38297872340425559</c:v>
                </c:pt>
                <c:pt idx="4">
                  <c:v>0.79032258064516103</c:v>
                </c:pt>
                <c:pt idx="5">
                  <c:v>0.48648648648648662</c:v>
                </c:pt>
                <c:pt idx="6">
                  <c:v>0.62500000000000022</c:v>
                </c:pt>
                <c:pt idx="7">
                  <c:v>0.66666666666666663</c:v>
                </c:pt>
                <c:pt idx="8">
                  <c:v>0.82608695652173914</c:v>
                </c:pt>
                <c:pt idx="9">
                  <c:v>0.82142857142857173</c:v>
                </c:pt>
                <c:pt idx="10">
                  <c:v>0.86649214659685869</c:v>
                </c:pt>
                <c:pt idx="11">
                  <c:v>0.91011235955056158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485-4867-ACE5-9AB50C909ED2}"/>
            </c:ext>
          </c:extLst>
        </c:ser>
        <c:ser>
          <c:idx val="1"/>
          <c:order val="1"/>
          <c:tx>
            <c:strRef>
              <c:f>'2004-2009'!$N$19</c:f>
              <c:strCache>
                <c:ptCount val="1"/>
                <c:pt idx="0">
                  <c:v>AA1 Dup1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numRef>
              <c:f>'2004-2009'!$L$20:$L$31</c:f>
              <c:numCache>
                <c:formatCode>General</c:formatCode>
                <c:ptCount val="12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2008</c:v>
                </c:pt>
                <c:pt idx="4">
                  <c:v>2009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2017</c:v>
                </c:pt>
                <c:pt idx="11">
                  <c:v>2018</c:v>
                </c:pt>
              </c:numCache>
            </c:numRef>
          </c:cat>
          <c:val>
            <c:numRef>
              <c:f>'2004-2009'!$N$20:$N$31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0.48848684210526339</c:v>
                </c:pt>
                <c:pt idx="5">
                  <c:v>7.6388888888888895E-2</c:v>
                </c:pt>
                <c:pt idx="6">
                  <c:v>0.19750000000000001</c:v>
                </c:pt>
                <c:pt idx="7">
                  <c:v>0.59285714285714253</c:v>
                </c:pt>
                <c:pt idx="8">
                  <c:v>0.50206398348813208</c:v>
                </c:pt>
                <c:pt idx="9">
                  <c:v>0.7059047619047617</c:v>
                </c:pt>
                <c:pt idx="10">
                  <c:v>0.78184840425531943</c:v>
                </c:pt>
                <c:pt idx="11">
                  <c:v>0.82003798670465311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485-4867-ACE5-9AB50C909ED2}"/>
            </c:ext>
          </c:extLst>
        </c:ser>
        <c:ser>
          <c:idx val="2"/>
          <c:order val="2"/>
          <c:tx>
            <c:strRef>
              <c:f>'2004-2009'!$O$19</c:f>
              <c:strCache>
                <c:ptCount val="1"/>
                <c:pt idx="0">
                  <c:v>P4 236M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numRef>
              <c:f>'2004-2009'!$L$20:$L$31</c:f>
              <c:numCache>
                <c:formatCode>General</c:formatCode>
                <c:ptCount val="12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2008</c:v>
                </c:pt>
                <c:pt idx="4">
                  <c:v>2009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2017</c:v>
                </c:pt>
                <c:pt idx="11">
                  <c:v>2018</c:v>
                </c:pt>
              </c:numCache>
            </c:numRef>
          </c:cat>
          <c:val>
            <c:numRef>
              <c:f>'2004-2009'!$O$20:$O$31</c:f>
              <c:numCache>
                <c:formatCode>General</c:formatCode>
                <c:ptCount val="12"/>
                <c:pt idx="0">
                  <c:v>0</c:v>
                </c:pt>
                <c:pt idx="1">
                  <c:v>9.5959595959596009E-2</c:v>
                </c:pt>
                <c:pt idx="2">
                  <c:v>0.1136363636363636</c:v>
                </c:pt>
                <c:pt idx="3">
                  <c:v>0.30851063829787256</c:v>
                </c:pt>
                <c:pt idx="4">
                  <c:v>0.6973684210526313</c:v>
                </c:pt>
                <c:pt idx="5">
                  <c:v>0.5</c:v>
                </c:pt>
                <c:pt idx="6">
                  <c:v>0.56666666666666654</c:v>
                </c:pt>
                <c:pt idx="7">
                  <c:v>0.67857142857142883</c:v>
                </c:pt>
                <c:pt idx="8">
                  <c:v>0.77358490566037763</c:v>
                </c:pt>
                <c:pt idx="9">
                  <c:v>0.76626016260162599</c:v>
                </c:pt>
                <c:pt idx="10">
                  <c:v>0.85602094240837745</c:v>
                </c:pt>
                <c:pt idx="11">
                  <c:v>0.89548022598870058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485-4867-ACE5-9AB50C909ED2}"/>
            </c:ext>
          </c:extLst>
        </c:ser>
        <c:gapWidth val="100"/>
        <c:overlap val="-24"/>
        <c:axId val="85131648"/>
        <c:axId val="85133184"/>
      </c:barChart>
      <c:catAx>
        <c:axId val="8513164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133184"/>
        <c:crosses val="autoZero"/>
        <c:auto val="1"/>
        <c:lblAlgn val="ctr"/>
        <c:lblOffset val="100"/>
      </c:catAx>
      <c:valAx>
        <c:axId val="8513318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131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/>
              <a:t>Allele frequencies of the three mutations between 2004 and 2018</a:t>
            </a:r>
          </a:p>
        </c:rich>
      </c:tx>
      <c:layout>
        <c:manualLayout>
          <c:xMode val="edge"/>
          <c:yMode val="edge"/>
          <c:x val="0.17194091922430768"/>
          <c:y val="1.6756430115131202E-2"/>
        </c:manualLayout>
      </c:layout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'2004-2009'!$M$19</c:f>
              <c:strCache>
                <c:ptCount val="1"/>
                <c:pt idx="0">
                  <c:v>ZZB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numRef>
              <c:f>'2004-2009'!$L$20:$L$31</c:f>
              <c:numCache>
                <c:formatCode>General</c:formatCode>
                <c:ptCount val="12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2008</c:v>
                </c:pt>
                <c:pt idx="4">
                  <c:v>2009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2017</c:v>
                </c:pt>
                <c:pt idx="11">
                  <c:v>2018</c:v>
                </c:pt>
              </c:numCache>
            </c:numRef>
          </c:cat>
          <c:val>
            <c:numRef>
              <c:f>'2004-2009'!$M$20:$M$31</c:f>
              <c:numCache>
                <c:formatCode>General</c:formatCode>
                <c:ptCount val="12"/>
                <c:pt idx="0">
                  <c:v>0.25</c:v>
                </c:pt>
                <c:pt idx="1">
                  <c:v>0.12745098039215691</c:v>
                </c:pt>
                <c:pt idx="2">
                  <c:v>0.15909090909090925</c:v>
                </c:pt>
                <c:pt idx="3">
                  <c:v>0.38297872340425593</c:v>
                </c:pt>
                <c:pt idx="4">
                  <c:v>0.79032258064516081</c:v>
                </c:pt>
                <c:pt idx="5">
                  <c:v>0.48648648648648674</c:v>
                </c:pt>
                <c:pt idx="6">
                  <c:v>0.62500000000000044</c:v>
                </c:pt>
                <c:pt idx="7">
                  <c:v>0.66666666666666663</c:v>
                </c:pt>
                <c:pt idx="8">
                  <c:v>0.82608695652173914</c:v>
                </c:pt>
                <c:pt idx="9">
                  <c:v>0.82142857142857195</c:v>
                </c:pt>
                <c:pt idx="10">
                  <c:v>0.86649214659685869</c:v>
                </c:pt>
                <c:pt idx="11">
                  <c:v>0.91011235955056158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485-4867-ACE5-9AB50C909ED2}"/>
            </c:ext>
          </c:extLst>
        </c:ser>
        <c:ser>
          <c:idx val="1"/>
          <c:order val="1"/>
          <c:tx>
            <c:strRef>
              <c:f>'2004-2009'!$N$19</c:f>
              <c:strCache>
                <c:ptCount val="1"/>
                <c:pt idx="0">
                  <c:v>AA1 Dup1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numRef>
              <c:f>'2004-2009'!$L$20:$L$31</c:f>
              <c:numCache>
                <c:formatCode>General</c:formatCode>
                <c:ptCount val="12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2008</c:v>
                </c:pt>
                <c:pt idx="4">
                  <c:v>2009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2017</c:v>
                </c:pt>
                <c:pt idx="11">
                  <c:v>2018</c:v>
                </c:pt>
              </c:numCache>
            </c:numRef>
          </c:cat>
          <c:val>
            <c:numRef>
              <c:f>'2004-2009'!$N$20:$N$31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0.48848684210526361</c:v>
                </c:pt>
                <c:pt idx="5">
                  <c:v>7.6388888888888895E-2</c:v>
                </c:pt>
                <c:pt idx="6">
                  <c:v>0.19750000000000001</c:v>
                </c:pt>
                <c:pt idx="7">
                  <c:v>0.59285714285714231</c:v>
                </c:pt>
                <c:pt idx="8">
                  <c:v>0.50206398348813208</c:v>
                </c:pt>
                <c:pt idx="9">
                  <c:v>0.70590476190476159</c:v>
                </c:pt>
                <c:pt idx="10">
                  <c:v>0.78184840425531965</c:v>
                </c:pt>
                <c:pt idx="11">
                  <c:v>0.82003798670465289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485-4867-ACE5-9AB50C909ED2}"/>
            </c:ext>
          </c:extLst>
        </c:ser>
        <c:ser>
          <c:idx val="2"/>
          <c:order val="2"/>
          <c:tx>
            <c:strRef>
              <c:f>'2004-2009'!$O$19</c:f>
              <c:strCache>
                <c:ptCount val="1"/>
                <c:pt idx="0">
                  <c:v>P4 236M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numRef>
              <c:f>'2004-2009'!$L$20:$L$31</c:f>
              <c:numCache>
                <c:formatCode>General</c:formatCode>
                <c:ptCount val="12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2008</c:v>
                </c:pt>
                <c:pt idx="4">
                  <c:v>2009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2017</c:v>
                </c:pt>
                <c:pt idx="11">
                  <c:v>2018</c:v>
                </c:pt>
              </c:numCache>
            </c:numRef>
          </c:cat>
          <c:val>
            <c:numRef>
              <c:f>'2004-2009'!$O$20:$O$31</c:f>
              <c:numCache>
                <c:formatCode>General</c:formatCode>
                <c:ptCount val="12"/>
                <c:pt idx="0">
                  <c:v>0</c:v>
                </c:pt>
                <c:pt idx="1">
                  <c:v>9.5959595959596092E-2</c:v>
                </c:pt>
                <c:pt idx="2">
                  <c:v>0.11363636363636358</c:v>
                </c:pt>
                <c:pt idx="3">
                  <c:v>0.30851063829787279</c:v>
                </c:pt>
                <c:pt idx="4">
                  <c:v>0.69736842105263108</c:v>
                </c:pt>
                <c:pt idx="5">
                  <c:v>0.5</c:v>
                </c:pt>
                <c:pt idx="6">
                  <c:v>0.56666666666666654</c:v>
                </c:pt>
                <c:pt idx="7">
                  <c:v>0.67857142857142905</c:v>
                </c:pt>
                <c:pt idx="8">
                  <c:v>0.77358490566037763</c:v>
                </c:pt>
                <c:pt idx="9">
                  <c:v>0.76626016260162599</c:v>
                </c:pt>
                <c:pt idx="10">
                  <c:v>0.85602094240837789</c:v>
                </c:pt>
                <c:pt idx="11">
                  <c:v>0.89548022598870058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485-4867-ACE5-9AB50C909ED2}"/>
            </c:ext>
          </c:extLst>
        </c:ser>
        <c:gapWidth val="100"/>
        <c:overlap val="-24"/>
        <c:axId val="68945408"/>
        <c:axId val="69189632"/>
      </c:barChart>
      <c:catAx>
        <c:axId val="6894540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89632"/>
        <c:crosses val="autoZero"/>
        <c:auto val="1"/>
        <c:lblAlgn val="ctr"/>
        <c:lblOffset val="100"/>
      </c:catAx>
      <c:valAx>
        <c:axId val="6918963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945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A763-35D3-44A4-BBE9-0DB7880E8E2D}" type="datetimeFigureOut">
              <a:rPr lang="en-GB" smtClean="0"/>
              <a:pPr/>
              <a:t>25/02/2019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4510-9FCF-4C39-BF18-A4155D29D2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14311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A763-35D3-44A4-BBE9-0DB7880E8E2D}" type="datetimeFigureOut">
              <a:rPr lang="en-GB" smtClean="0"/>
              <a:pPr/>
              <a:t>25/02/2019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4510-9FCF-4C39-BF18-A4155D29D2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4214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A763-35D3-44A4-BBE9-0DB7880E8E2D}" type="datetimeFigureOut">
              <a:rPr lang="en-GB" smtClean="0"/>
              <a:pPr/>
              <a:t>25/02/2019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4510-9FCF-4C39-BF18-A4155D29D2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95461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A763-35D3-44A4-BBE9-0DB7880E8E2D}" type="datetimeFigureOut">
              <a:rPr lang="en-GB" smtClean="0"/>
              <a:pPr/>
              <a:t>25/02/2019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4510-9FCF-4C39-BF18-A4155D29D2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5402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A763-35D3-44A4-BBE9-0DB7880E8E2D}" type="datetimeFigureOut">
              <a:rPr lang="en-GB" smtClean="0"/>
              <a:pPr/>
              <a:t>25/02/2019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4510-9FCF-4C39-BF18-A4155D29D2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1403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A763-35D3-44A4-BBE9-0DB7880E8E2D}" type="datetimeFigureOut">
              <a:rPr lang="en-GB" smtClean="0"/>
              <a:pPr/>
              <a:t>25/02/2019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4510-9FCF-4C39-BF18-A4155D29D2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8604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A763-35D3-44A4-BBE9-0DB7880E8E2D}" type="datetimeFigureOut">
              <a:rPr lang="en-GB" smtClean="0"/>
              <a:pPr/>
              <a:t>25/02/2019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4510-9FCF-4C39-BF18-A4155D29D2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0505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A763-35D3-44A4-BBE9-0DB7880E8E2D}" type="datetimeFigureOut">
              <a:rPr lang="en-GB" smtClean="0"/>
              <a:pPr/>
              <a:t>25/02/2019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4510-9FCF-4C39-BF18-A4155D29D2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8087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A763-35D3-44A4-BBE9-0DB7880E8E2D}" type="datetimeFigureOut">
              <a:rPr lang="en-GB" smtClean="0"/>
              <a:pPr/>
              <a:t>25/02/2019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4510-9FCF-4C39-BF18-A4155D29D2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96053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A763-35D3-44A4-BBE9-0DB7880E8E2D}" type="datetimeFigureOut">
              <a:rPr lang="en-GB" smtClean="0"/>
              <a:pPr/>
              <a:t>25/02/2019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4510-9FCF-4C39-BF18-A4155D29D2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2978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A763-35D3-44A4-BBE9-0DB7880E8E2D}" type="datetimeFigureOut">
              <a:rPr lang="en-GB" smtClean="0"/>
              <a:pPr/>
              <a:t>25/02/2019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4510-9FCF-4C39-BF18-A4155D29D2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64094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EA763-35D3-44A4-BBE9-0DB7880E8E2D}" type="datetimeFigureOut">
              <a:rPr lang="en-GB" smtClean="0"/>
              <a:pPr/>
              <a:t>25/02/2019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F4510-9FCF-4C39-BF18-A4155D29D2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1095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0601"/>
            <a:ext cx="8467469" cy="54693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9085" y="167054"/>
            <a:ext cx="764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CYP6P4 I236 mutation in Uganda.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853854" y="1134208"/>
            <a:ext cx="25585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Non-synonymous I &gt; M mutation occurs exclusively in Eastern Uganda</a:t>
            </a:r>
          </a:p>
          <a:p>
            <a:endParaRPr lang="en-GB" dirty="0"/>
          </a:p>
          <a:p>
            <a:r>
              <a:rPr lang="en-GB" dirty="0" smtClean="0"/>
              <a:t>Associated with selective sweep, therefore candidate marker for insecticide resistance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79499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12" y="1835259"/>
            <a:ext cx="10058400" cy="24618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08395" y="1465077"/>
            <a:ext cx="179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Uganda 2012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627085" y="1465927"/>
            <a:ext cx="276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Tanzania 2015 - 2018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8663376" y="1499602"/>
            <a:ext cx="150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DRC 2016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16128" y="2522862"/>
            <a:ext cx="462678" cy="1101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47343" y="3391358"/>
            <a:ext cx="462678" cy="1101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58359" y="3832033"/>
            <a:ext cx="462678" cy="1101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9321" y="2324559"/>
            <a:ext cx="374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1</a:t>
            </a:r>
            <a:endParaRPr lang="en-GB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29519" y="3082887"/>
            <a:ext cx="376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2</a:t>
            </a:r>
            <a:endParaRPr lang="en-GB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5649" y="3598844"/>
            <a:ext cx="400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3</a:t>
            </a:r>
            <a:endParaRPr lang="en-GB" sz="2400" b="1" dirty="0"/>
          </a:p>
        </p:txBody>
      </p:sp>
      <p:sp>
        <p:nvSpPr>
          <p:cNvPr id="23" name="Oval 22"/>
          <p:cNvSpPr/>
          <p:nvPr/>
        </p:nvSpPr>
        <p:spPr>
          <a:xfrm>
            <a:off x="3591500" y="2357610"/>
            <a:ext cx="466096" cy="27542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3999123" y="319488"/>
            <a:ext cx="425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Old </a:t>
            </a:r>
            <a:r>
              <a:rPr lang="en-GB" dirty="0" err="1" smtClean="0"/>
              <a:t>haplotype</a:t>
            </a:r>
            <a:r>
              <a:rPr lang="en-GB" dirty="0" smtClean="0"/>
              <a:t> (ZZB only) nearly extinct</a:t>
            </a:r>
            <a:endParaRPr lang="en-GB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3880095" y="672029"/>
            <a:ext cx="1275799" cy="1711346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971842" y="2366790"/>
            <a:ext cx="466096" cy="27542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cxnSp>
        <p:nvCxnSpPr>
          <p:cNvPr id="62" name="Straight Connector 61"/>
          <p:cNvCxnSpPr/>
          <p:nvPr/>
        </p:nvCxnSpPr>
        <p:spPr>
          <a:xfrm>
            <a:off x="5827923" y="672029"/>
            <a:ext cx="1421498" cy="170951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0363201" y="2364953"/>
            <a:ext cx="466096" cy="27542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cxnSp>
        <p:nvCxnSpPr>
          <p:cNvPr id="48" name="Straight Connector 47"/>
          <p:cNvCxnSpPr>
            <a:endCxn id="43" idx="2"/>
          </p:cNvCxnSpPr>
          <p:nvPr/>
        </p:nvCxnSpPr>
        <p:spPr>
          <a:xfrm>
            <a:off x="6630318" y="692226"/>
            <a:ext cx="3732883" cy="181043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840329823"/>
              </p:ext>
            </p:extLst>
          </p:nvPr>
        </p:nvGraphicFramePr>
        <p:xfrm>
          <a:off x="152352" y="4285562"/>
          <a:ext cx="8162926" cy="2418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="" xmlns:p14="http://schemas.microsoft.com/office/powerpoint/2010/main" val="6285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12" y="1835259"/>
            <a:ext cx="10058400" cy="24618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08395" y="1465077"/>
            <a:ext cx="179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Uganda 2012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627085" y="1465927"/>
            <a:ext cx="276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Tanzania 2015 - 2018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8663376" y="1499602"/>
            <a:ext cx="150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DRC 2016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16128" y="2522862"/>
            <a:ext cx="462678" cy="1101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47343" y="3391358"/>
            <a:ext cx="462678" cy="1101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9321" y="2324559"/>
            <a:ext cx="374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1</a:t>
            </a:r>
            <a:endParaRPr lang="en-GB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29519" y="3082887"/>
            <a:ext cx="376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2</a:t>
            </a:r>
            <a:endParaRPr lang="en-GB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5649" y="3598844"/>
            <a:ext cx="400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3</a:t>
            </a:r>
            <a:endParaRPr lang="en-GB" sz="2400" b="1" dirty="0"/>
          </a:p>
        </p:txBody>
      </p:sp>
      <p:sp>
        <p:nvSpPr>
          <p:cNvPr id="64" name="Oval 63"/>
          <p:cNvSpPr/>
          <p:nvPr/>
        </p:nvSpPr>
        <p:spPr>
          <a:xfrm>
            <a:off x="3578646" y="3270175"/>
            <a:ext cx="466096" cy="27542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10352183" y="3224272"/>
            <a:ext cx="466096" cy="27542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66" name="TextBox 65"/>
          <p:cNvSpPr txBox="1"/>
          <p:nvPr/>
        </p:nvSpPr>
        <p:spPr>
          <a:xfrm>
            <a:off x="319488" y="451692"/>
            <a:ext cx="343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Intermediate </a:t>
            </a:r>
            <a:r>
              <a:rPr lang="en-GB" dirty="0" err="1" smtClean="0"/>
              <a:t>haplotype</a:t>
            </a:r>
            <a:r>
              <a:rPr lang="en-GB" dirty="0" smtClean="0"/>
              <a:t> (ZZB + P4)</a:t>
            </a:r>
            <a:endParaRPr lang="en-GB" dirty="0"/>
          </a:p>
        </p:txBody>
      </p:sp>
      <p:cxnSp>
        <p:nvCxnSpPr>
          <p:cNvPr id="67" name="Straight Connector 66"/>
          <p:cNvCxnSpPr>
            <a:stCxn id="64" idx="1"/>
          </p:cNvCxnSpPr>
          <p:nvPr/>
        </p:nvCxnSpPr>
        <p:spPr>
          <a:xfrm flipH="1" flipV="1">
            <a:off x="1717118" y="903443"/>
            <a:ext cx="1929786" cy="240706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5" idx="2"/>
          </p:cNvCxnSpPr>
          <p:nvPr/>
        </p:nvCxnSpPr>
        <p:spPr>
          <a:xfrm flipH="1" flipV="1">
            <a:off x="2102709" y="914461"/>
            <a:ext cx="8249474" cy="244752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990203" y="3244470"/>
            <a:ext cx="466096" cy="27542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cxnSp>
        <p:nvCxnSpPr>
          <p:cNvPr id="48" name="Straight Connector 47"/>
          <p:cNvCxnSpPr/>
          <p:nvPr/>
        </p:nvCxnSpPr>
        <p:spPr>
          <a:xfrm flipH="1" flipV="1">
            <a:off x="1983036" y="958467"/>
            <a:ext cx="5033193" cy="237224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9316" y="4781320"/>
            <a:ext cx="923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Intermediate </a:t>
            </a:r>
            <a:r>
              <a:rPr lang="en-GB" dirty="0" err="1" smtClean="0"/>
              <a:t>Haplotype</a:t>
            </a:r>
            <a:r>
              <a:rPr lang="en-GB" dirty="0" smtClean="0"/>
              <a:t> is hardly observed outside Kenya and Uganda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6285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12" y="1835259"/>
            <a:ext cx="10058400" cy="24618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08395" y="1465077"/>
            <a:ext cx="179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Uganda 2012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627085" y="1465927"/>
            <a:ext cx="276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Tanzania 2015 - 2018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8663376" y="1499602"/>
            <a:ext cx="150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DRC 2016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16128" y="2522862"/>
            <a:ext cx="462678" cy="1101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47343" y="3391358"/>
            <a:ext cx="462678" cy="1101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58359" y="3832033"/>
            <a:ext cx="462678" cy="1101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9321" y="2324559"/>
            <a:ext cx="374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1</a:t>
            </a:r>
            <a:endParaRPr lang="en-GB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29519" y="3082887"/>
            <a:ext cx="376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2</a:t>
            </a:r>
            <a:endParaRPr lang="en-GB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5649" y="3598844"/>
            <a:ext cx="400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3</a:t>
            </a:r>
            <a:endParaRPr lang="en-GB" sz="2400" b="1" dirty="0"/>
          </a:p>
        </p:txBody>
      </p:sp>
      <p:sp>
        <p:nvSpPr>
          <p:cNvPr id="72" name="Oval 71"/>
          <p:cNvSpPr/>
          <p:nvPr/>
        </p:nvSpPr>
        <p:spPr>
          <a:xfrm>
            <a:off x="3578647" y="3688815"/>
            <a:ext cx="466096" cy="2754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73" name="Oval 72"/>
          <p:cNvSpPr/>
          <p:nvPr/>
        </p:nvSpPr>
        <p:spPr>
          <a:xfrm>
            <a:off x="6958989" y="3686979"/>
            <a:ext cx="466096" cy="2754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74" name="Oval 73"/>
          <p:cNvSpPr/>
          <p:nvPr/>
        </p:nvSpPr>
        <p:spPr>
          <a:xfrm>
            <a:off x="10286083" y="3697996"/>
            <a:ext cx="466096" cy="2754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76" name="TextBox 75"/>
          <p:cNvSpPr txBox="1"/>
          <p:nvPr/>
        </p:nvSpPr>
        <p:spPr>
          <a:xfrm>
            <a:off x="683047" y="5221996"/>
            <a:ext cx="2159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Latest </a:t>
            </a:r>
            <a:r>
              <a:rPr lang="en-GB" dirty="0" err="1" smtClean="0"/>
              <a:t>haplotype</a:t>
            </a:r>
            <a:endParaRPr lang="en-GB" dirty="0" smtClean="0"/>
          </a:p>
          <a:p>
            <a:r>
              <a:rPr lang="en-GB" dirty="0" smtClean="0"/>
              <a:t>(ZZB + AA1dup + P4)</a:t>
            </a:r>
            <a:endParaRPr lang="en-GB" dirty="0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1630496" y="3933082"/>
            <a:ext cx="2058641" cy="12999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159306" y="3920229"/>
            <a:ext cx="4888139" cy="12576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423711" y="3898195"/>
            <a:ext cx="7895744" cy="13788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285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12" y="1835259"/>
            <a:ext cx="10058400" cy="24618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08395" y="1465077"/>
            <a:ext cx="179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Uganda 2012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627085" y="1465927"/>
            <a:ext cx="276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Tanzania 2015 - 2018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8663376" y="1499602"/>
            <a:ext cx="150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DRC 2016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16128" y="2522862"/>
            <a:ext cx="462678" cy="1101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47343" y="3391358"/>
            <a:ext cx="462678" cy="1101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58359" y="3832033"/>
            <a:ext cx="462678" cy="1101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9321" y="2324559"/>
            <a:ext cx="374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1</a:t>
            </a:r>
            <a:endParaRPr lang="en-GB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29519" y="3082887"/>
            <a:ext cx="376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2</a:t>
            </a:r>
            <a:endParaRPr lang="en-GB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5649" y="3598844"/>
            <a:ext cx="400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3</a:t>
            </a:r>
            <a:endParaRPr lang="en-GB" sz="2400" b="1" dirty="0"/>
          </a:p>
        </p:txBody>
      </p:sp>
      <p:sp>
        <p:nvSpPr>
          <p:cNvPr id="38" name="Oval 37"/>
          <p:cNvSpPr/>
          <p:nvPr/>
        </p:nvSpPr>
        <p:spPr>
          <a:xfrm>
            <a:off x="10387071" y="2818482"/>
            <a:ext cx="466096" cy="2754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Connector 38"/>
          <p:cNvCxnSpPr>
            <a:endCxn id="38" idx="3"/>
          </p:cNvCxnSpPr>
          <p:nvPr/>
        </p:nvCxnSpPr>
        <p:spPr>
          <a:xfrm flipV="1">
            <a:off x="9606709" y="3053568"/>
            <a:ext cx="848620" cy="24107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993876" y="2796448"/>
            <a:ext cx="466096" cy="2754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cxnSp>
        <p:nvCxnSpPr>
          <p:cNvPr id="41" name="Straight Connector 40"/>
          <p:cNvCxnSpPr>
            <a:endCxn id="40" idx="6"/>
          </p:cNvCxnSpPr>
          <p:nvPr/>
        </p:nvCxnSpPr>
        <p:spPr>
          <a:xfrm flipH="1" flipV="1">
            <a:off x="7459972" y="2934158"/>
            <a:ext cx="1871315" cy="25632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35528" y="5585551"/>
            <a:ext cx="264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recombinants</a:t>
            </a:r>
            <a:endParaRPr lang="en-GB" dirty="0"/>
          </a:p>
        </p:txBody>
      </p:sp>
      <p:sp>
        <p:nvSpPr>
          <p:cNvPr id="45" name="Oval 44"/>
          <p:cNvSpPr/>
          <p:nvPr/>
        </p:nvSpPr>
        <p:spPr>
          <a:xfrm>
            <a:off x="6960826" y="3016786"/>
            <a:ext cx="466096" cy="2754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10453173" y="3049837"/>
            <a:ext cx="466096" cy="2754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cxnSp>
        <p:nvCxnSpPr>
          <p:cNvPr id="47" name="Straight Connector 46"/>
          <p:cNvCxnSpPr/>
          <p:nvPr/>
        </p:nvCxnSpPr>
        <p:spPr>
          <a:xfrm flipH="1" flipV="1">
            <a:off x="7326540" y="3306957"/>
            <a:ext cx="1718309" cy="215740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9915181" y="3314242"/>
            <a:ext cx="802395" cy="21501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600681" y="3038820"/>
            <a:ext cx="466096" cy="2754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cxnSp>
        <p:nvCxnSpPr>
          <p:cNvPr id="57" name="Straight Connector 56"/>
          <p:cNvCxnSpPr>
            <a:endCxn id="56" idx="5"/>
          </p:cNvCxnSpPr>
          <p:nvPr/>
        </p:nvCxnSpPr>
        <p:spPr>
          <a:xfrm flipH="1" flipV="1">
            <a:off x="3998519" y="3273906"/>
            <a:ext cx="4925144" cy="225656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285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12" y="1835259"/>
            <a:ext cx="10058400" cy="24618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08395" y="1465077"/>
            <a:ext cx="179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Uganda 2012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627085" y="1465927"/>
            <a:ext cx="276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Tanzania 2015 - 2018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8663376" y="1499602"/>
            <a:ext cx="150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DRC 2016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16128" y="2522862"/>
            <a:ext cx="462678" cy="1101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47343" y="3391358"/>
            <a:ext cx="462678" cy="1101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58359" y="3832033"/>
            <a:ext cx="462678" cy="1101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9321" y="2324559"/>
            <a:ext cx="374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1</a:t>
            </a:r>
            <a:endParaRPr lang="en-GB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29519" y="3082887"/>
            <a:ext cx="376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2</a:t>
            </a:r>
            <a:endParaRPr lang="en-GB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5649" y="3598844"/>
            <a:ext cx="400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3</a:t>
            </a:r>
            <a:endParaRPr lang="en-GB" sz="2400" b="1" dirty="0"/>
          </a:p>
        </p:txBody>
      </p:sp>
      <p:sp>
        <p:nvSpPr>
          <p:cNvPr id="33" name="Oval 32"/>
          <p:cNvSpPr/>
          <p:nvPr/>
        </p:nvSpPr>
        <p:spPr>
          <a:xfrm>
            <a:off x="3633732" y="2598145"/>
            <a:ext cx="466096" cy="27542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3977412" y="2855265"/>
            <a:ext cx="2114916" cy="252096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63519" y="5409282"/>
            <a:ext cx="2577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Possibly error</a:t>
            </a:r>
          </a:p>
          <a:p>
            <a:r>
              <a:rPr lang="en-GB" dirty="0" smtClean="0"/>
              <a:t>ZZB and P4 heterozygote</a:t>
            </a:r>
          </a:p>
          <a:p>
            <a:r>
              <a:rPr lang="en-GB" dirty="0" smtClean="0"/>
              <a:t>AA1 dup homozygote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6285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12" y="1835259"/>
            <a:ext cx="10058400" cy="24618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08395" y="1465077"/>
            <a:ext cx="179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Uganda 2012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627085" y="1465927"/>
            <a:ext cx="276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Tanzania 2015 - 2018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8663376" y="1499602"/>
            <a:ext cx="150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DRC 2016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16128" y="2522862"/>
            <a:ext cx="462678" cy="1101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47343" y="3391358"/>
            <a:ext cx="462678" cy="1101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58359" y="3832033"/>
            <a:ext cx="462678" cy="1101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9321" y="2324559"/>
            <a:ext cx="374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1</a:t>
            </a:r>
            <a:endParaRPr lang="en-GB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29519" y="3082887"/>
            <a:ext cx="376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2</a:t>
            </a:r>
            <a:endParaRPr lang="en-GB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5649" y="3598844"/>
            <a:ext cx="400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3</a:t>
            </a:r>
            <a:endParaRPr lang="en-GB" sz="2400" b="1" dirty="0"/>
          </a:p>
        </p:txBody>
      </p:sp>
      <p:sp>
        <p:nvSpPr>
          <p:cNvPr id="15" name="Oval 14"/>
          <p:cNvSpPr/>
          <p:nvPr/>
        </p:nvSpPr>
        <p:spPr>
          <a:xfrm>
            <a:off x="3567630" y="3898135"/>
            <a:ext cx="466096" cy="2754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3964559" y="4153419"/>
            <a:ext cx="1059133" cy="94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41504" y="5299113"/>
            <a:ext cx="8306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Wild Type appears to be the most abundant </a:t>
            </a:r>
            <a:r>
              <a:rPr lang="en-GB" dirty="0" err="1" smtClean="0"/>
              <a:t>haplotype</a:t>
            </a:r>
            <a:r>
              <a:rPr lang="en-GB" dirty="0" smtClean="0"/>
              <a:t>, but is in fact composed of multiple </a:t>
            </a:r>
            <a:r>
              <a:rPr lang="en-GB" dirty="0" err="1" smtClean="0"/>
              <a:t>haplotypes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I.E. There is not a single WT </a:t>
            </a:r>
            <a:r>
              <a:rPr lang="en-GB" dirty="0" err="1" smtClean="0"/>
              <a:t>haplotype</a:t>
            </a:r>
            <a:r>
              <a:rPr lang="en-GB" dirty="0" smtClean="0"/>
              <a:t>. Mutant </a:t>
            </a:r>
            <a:r>
              <a:rPr lang="en-GB" dirty="0" err="1" smtClean="0"/>
              <a:t>haplotypes</a:t>
            </a:r>
            <a:r>
              <a:rPr lang="en-GB" dirty="0" smtClean="0"/>
              <a:t> are more abundant.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6285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4718" y="352540"/>
            <a:ext cx="5552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genotype-phenotype association</a:t>
            </a:r>
            <a:endParaRPr lang="en-GB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74564" y="1388125"/>
            <a:ext cx="9551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Kenya and Uganda no association because alleles near fixation</a:t>
            </a:r>
          </a:p>
          <a:p>
            <a:endParaRPr lang="en-GB" dirty="0" smtClean="0"/>
          </a:p>
          <a:p>
            <a:r>
              <a:rPr lang="en-GB" dirty="0" smtClean="0"/>
              <a:t>Tanzania no phenotypes?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85807" y="3628840"/>
          <a:ext cx="10276823" cy="1371600"/>
        </p:xfrm>
        <a:graphic>
          <a:graphicData uri="http://schemas.openxmlformats.org/drawingml/2006/table">
            <a:tbl>
              <a:tblPr/>
              <a:tblGrid>
                <a:gridCol w="1000076"/>
                <a:gridCol w="1204476"/>
                <a:gridCol w="1614454"/>
                <a:gridCol w="2077264"/>
                <a:gridCol w="1248512"/>
                <a:gridCol w="1162407"/>
                <a:gridCol w="1969634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Year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Species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Insecticide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Region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Odds ratio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236M frequency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Gambiae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 err="1">
                          <a:solidFill>
                            <a:srgbClr val="00B050"/>
                          </a:solidFill>
                          <a:latin typeface="Calibri"/>
                        </a:rPr>
                        <a:t>Deltamethrin</a:t>
                      </a:r>
                      <a:endParaRPr lang="en-GB" sz="1800" b="1" i="0" u="none" strike="noStrike" dirty="0">
                        <a:solidFill>
                          <a:srgbClr val="00B05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Combined-DRC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2.2814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0.002666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0.608870968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Gambiae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permethrin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Combined-DRC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1.1655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0.5959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0.613445378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gambiae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Pbo-perm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Combined-DRC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0.8708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0.75402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0.579545455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gambiae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 err="1">
                          <a:solidFill>
                            <a:srgbClr val="00B050"/>
                          </a:solidFill>
                          <a:latin typeface="Calibri"/>
                        </a:rPr>
                        <a:t>Permanet</a:t>
                      </a:r>
                      <a:r>
                        <a:rPr lang="en-GB" sz="18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 3.0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Combined-DRC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0.030477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0.666666667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39798" y="2588964"/>
            <a:ext cx="3018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/>
              <a:t>DRC</a:t>
            </a:r>
            <a:endParaRPr lang="en-GB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934" y="1960446"/>
            <a:ext cx="98367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 smtClean="0"/>
              <a:t>DRC temporal data</a:t>
            </a:r>
          </a:p>
          <a:p>
            <a:endParaRPr lang="en-GB" dirty="0"/>
          </a:p>
          <a:p>
            <a:r>
              <a:rPr lang="en-GB" dirty="0" smtClean="0"/>
              <a:t>Monitor the spread of neutral markers vs the haplotype</a:t>
            </a:r>
          </a:p>
          <a:p>
            <a:endParaRPr lang="en-GB" dirty="0"/>
          </a:p>
          <a:p>
            <a:r>
              <a:rPr lang="en-GB" dirty="0" smtClean="0"/>
              <a:t>Metabolic activity of AA1, P4, ZZB in Drosophila</a:t>
            </a:r>
          </a:p>
          <a:p>
            <a:endParaRPr lang="en-GB" dirty="0"/>
          </a:p>
          <a:p>
            <a:r>
              <a:rPr lang="en-GB" dirty="0"/>
              <a:t>Metabolic </a:t>
            </a:r>
            <a:r>
              <a:rPr lang="en-GB" dirty="0" smtClean="0"/>
              <a:t>activity in insect cell lines</a:t>
            </a:r>
          </a:p>
          <a:p>
            <a:endParaRPr lang="en-GB" dirty="0"/>
          </a:p>
          <a:p>
            <a:r>
              <a:rPr lang="en-GB" dirty="0" err="1" smtClean="0"/>
              <a:t>Bednet</a:t>
            </a:r>
            <a:r>
              <a:rPr lang="en-GB" dirty="0" smtClean="0"/>
              <a:t> stuff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150824" y="374573"/>
            <a:ext cx="4605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/>
              <a:t>To be done:</a:t>
            </a:r>
          </a:p>
        </p:txBody>
      </p:sp>
    </p:spTree>
    <p:extLst>
      <p:ext uri="{BB962C8B-B14F-4D97-AF65-F5344CB8AC3E}">
        <p14:creationId xmlns="" xmlns:p14="http://schemas.microsoft.com/office/powerpoint/2010/main" val="95512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63" y="4108036"/>
            <a:ext cx="12046437" cy="20310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9147" y="1553377"/>
            <a:ext cx="103007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Total 10 genes including insecticide </a:t>
            </a:r>
            <a:r>
              <a:rPr lang="en-GB" dirty="0" err="1" smtClean="0"/>
              <a:t>metabolizers</a:t>
            </a:r>
            <a:r>
              <a:rPr lang="en-GB" dirty="0" smtClean="0"/>
              <a:t> CYP6P3 and CYP6P4</a:t>
            </a:r>
          </a:p>
          <a:p>
            <a:endParaRPr lang="en-GB" dirty="0" smtClean="0"/>
          </a:p>
          <a:p>
            <a:r>
              <a:rPr lang="en-GB" dirty="0" smtClean="0"/>
              <a:t>9 P450 (</a:t>
            </a:r>
            <a:r>
              <a:rPr lang="en-GB" dirty="0" err="1" smtClean="0"/>
              <a:t>incl</a:t>
            </a:r>
            <a:r>
              <a:rPr lang="en-GB" dirty="0" smtClean="0"/>
              <a:t> AGAP002864)</a:t>
            </a:r>
          </a:p>
          <a:p>
            <a:endParaRPr lang="en-GB" dirty="0" smtClean="0"/>
          </a:p>
          <a:p>
            <a:r>
              <a:rPr lang="en-GB" dirty="0" smtClean="0"/>
              <a:t>One </a:t>
            </a:r>
            <a:r>
              <a:rPr lang="en-GB" dirty="0" err="1" smtClean="0"/>
              <a:t>Carboxylase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One transposable element (TE)</a:t>
            </a:r>
          </a:p>
          <a:p>
            <a:endParaRPr lang="en-GB" dirty="0" smtClean="0"/>
          </a:p>
          <a:p>
            <a:r>
              <a:rPr lang="en-GB" dirty="0" smtClean="0"/>
              <a:t>One 73 </a:t>
            </a:r>
            <a:r>
              <a:rPr lang="en-GB" dirty="0" err="1" smtClean="0"/>
              <a:t>bp</a:t>
            </a:r>
            <a:r>
              <a:rPr lang="en-GB" dirty="0" smtClean="0"/>
              <a:t> deletion 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755247" y="523168"/>
            <a:ext cx="34931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800" dirty="0" smtClean="0"/>
              <a:t>CYP6P region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78477" y="2247442"/>
            <a:ext cx="49135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Wide variety of mutations define the </a:t>
            </a:r>
            <a:r>
              <a:rPr lang="en-GB" dirty="0" err="1" smtClean="0"/>
              <a:t>Haplotype</a:t>
            </a:r>
            <a:endParaRPr lang="en-GB" dirty="0" smtClean="0"/>
          </a:p>
          <a:p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Deletion</a:t>
            </a:r>
          </a:p>
          <a:p>
            <a:pPr>
              <a:buFontTx/>
              <a:buChar char="-"/>
            </a:pPr>
            <a:r>
              <a:rPr lang="en-GB" dirty="0" smtClean="0"/>
              <a:t>Insertion</a:t>
            </a:r>
          </a:p>
          <a:p>
            <a:pPr>
              <a:buFontTx/>
              <a:buChar char="-"/>
            </a:pPr>
            <a:r>
              <a:rPr lang="en-GB" dirty="0" smtClean="0"/>
              <a:t>Duplication</a:t>
            </a:r>
          </a:p>
          <a:p>
            <a:pPr>
              <a:buFontTx/>
              <a:buChar char="-"/>
            </a:pPr>
            <a:r>
              <a:rPr lang="en-GB" dirty="0" smtClean="0"/>
              <a:t>Point mutation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69194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0509" y="387927"/>
            <a:ext cx="9023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/>
              <a:t>The Zanzibar transposon</a:t>
            </a:r>
            <a:endParaRPr lang="en-GB" sz="4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12" y="1718854"/>
            <a:ext cx="10058400" cy="2487561"/>
          </a:xfrm>
          <a:prstGeom prst="rect">
            <a:avLst/>
          </a:prstGeom>
        </p:spPr>
      </p:pic>
      <p:pic>
        <p:nvPicPr>
          <p:cNvPr id="5" name="Picture 4" descr="Zanzibar1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2734" y="4553409"/>
            <a:ext cx="9487359" cy="19157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5190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123721" y="894813"/>
            <a:ext cx="1178471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6602" y="1002535"/>
            <a:ext cx="1211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Long</a:t>
            </a:r>
          </a:p>
          <a:p>
            <a:pPr algn="ctr"/>
            <a:r>
              <a:rPr lang="en-GB" dirty="0" smtClean="0"/>
              <a:t>Terminal</a:t>
            </a:r>
          </a:p>
          <a:p>
            <a:pPr algn="ctr"/>
            <a:r>
              <a:rPr lang="en-GB" dirty="0" smtClean="0"/>
              <a:t>Repeat</a:t>
            </a:r>
          </a:p>
          <a:p>
            <a:pPr algn="ctr"/>
            <a:r>
              <a:rPr lang="en-GB" dirty="0" smtClean="0"/>
              <a:t>(LTR)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401678" y="716095"/>
            <a:ext cx="81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GAG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432924" y="582447"/>
            <a:ext cx="156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Aspartic</a:t>
            </a:r>
          </a:p>
          <a:p>
            <a:r>
              <a:rPr lang="en-GB" dirty="0" smtClean="0"/>
              <a:t>proteinase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905735" y="582113"/>
            <a:ext cx="147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Reverse</a:t>
            </a:r>
          </a:p>
          <a:p>
            <a:r>
              <a:rPr lang="en-GB" dirty="0" smtClean="0"/>
              <a:t>Transcriptase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655691" y="647545"/>
            <a:ext cx="108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Rnase</a:t>
            </a:r>
            <a:r>
              <a:rPr lang="en-GB" dirty="0" smtClean="0"/>
              <a:t> H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982833" y="688324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Integrase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208266" y="870943"/>
            <a:ext cx="1178471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97249" y="1044766"/>
            <a:ext cx="1211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Long</a:t>
            </a:r>
          </a:p>
          <a:p>
            <a:pPr algn="ctr"/>
            <a:r>
              <a:rPr lang="en-GB" dirty="0" smtClean="0"/>
              <a:t>Terminal</a:t>
            </a:r>
          </a:p>
          <a:p>
            <a:pPr algn="ctr"/>
            <a:r>
              <a:rPr lang="en-GB" dirty="0" smtClean="0"/>
              <a:t>Repeat</a:t>
            </a:r>
          </a:p>
          <a:p>
            <a:pPr algn="ctr"/>
            <a:r>
              <a:rPr lang="en-GB" dirty="0" smtClean="0"/>
              <a:t>(LTR)</a:t>
            </a:r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7579605" y="903382"/>
            <a:ext cx="352539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82887" y="890530"/>
            <a:ext cx="352539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1181" y="912563"/>
            <a:ext cx="352539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145577" y="857479"/>
            <a:ext cx="352539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48299" y="605928"/>
            <a:ext cx="9981282" cy="1685581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2732183" y="0"/>
            <a:ext cx="6323682" cy="374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Complete Gypsy/Ty3 structure </a:t>
            </a:r>
            <a:endParaRPr lang="en-GB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55" y="3903092"/>
            <a:ext cx="9901160" cy="182790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4404" y="2522862"/>
            <a:ext cx="11927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CYP6P cluster Zanzibar (Zanzibar-6P) is partial transposable element (TE) that lacks characteristic components of Gypsy/Ty3</a:t>
            </a:r>
          </a:p>
          <a:p>
            <a:r>
              <a:rPr lang="en-GB" dirty="0" smtClean="0"/>
              <a:t>Does not have open reading frames (ORFs)</a:t>
            </a:r>
          </a:p>
          <a:p>
            <a:r>
              <a:rPr lang="en-GB" dirty="0" smtClean="0"/>
              <a:t>Classified as Zanzibar by sequence similarity with Zanzibar in </a:t>
            </a:r>
            <a:r>
              <a:rPr lang="en-GB" dirty="0" err="1" smtClean="0"/>
              <a:t>genbank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605928" y="5750805"/>
            <a:ext cx="10543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Zanzibar-6P does however have a target site duplication (TSD) and terminal inverted repeats (TIRs), the footprints of non-autonomous TE insertion.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6056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3382" y="535709"/>
            <a:ext cx="2346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#405 subsequence ( 405-604) of the query sequence 1 is strong enhancer sequence.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0342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764" y="0"/>
            <a:ext cx="7970472" cy="6858000"/>
          </a:xfrm>
          <a:prstGeom prst="rect">
            <a:avLst/>
          </a:prstGeom>
        </p:spPr>
      </p:pic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91611558"/>
              </p:ext>
            </p:extLst>
          </p:nvPr>
        </p:nvGraphicFramePr>
        <p:xfrm>
          <a:off x="10246489" y="3692112"/>
          <a:ext cx="1798026" cy="2215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7242708" y="1958109"/>
            <a:ext cx="2301289" cy="144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236937240"/>
              </p:ext>
            </p:extLst>
          </p:nvPr>
        </p:nvGraphicFramePr>
        <p:xfrm>
          <a:off x="8659416" y="4593137"/>
          <a:ext cx="1537556" cy="2338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 flipV="1">
            <a:off x="7065150" y="3870036"/>
            <a:ext cx="1742973" cy="169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766330863"/>
              </p:ext>
            </p:extLst>
          </p:nvPr>
        </p:nvGraphicFramePr>
        <p:xfrm>
          <a:off x="7601527" y="-205197"/>
          <a:ext cx="4541728" cy="2319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26" name="Straight Arrow Connector 25"/>
          <p:cNvCxnSpPr/>
          <p:nvPr/>
        </p:nvCxnSpPr>
        <p:spPr>
          <a:xfrm flipH="1" flipV="1">
            <a:off x="7508554" y="4078684"/>
            <a:ext cx="2648998" cy="51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hart 28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880482535"/>
              </p:ext>
            </p:extLst>
          </p:nvPr>
        </p:nvGraphicFramePr>
        <p:xfrm>
          <a:off x="3434362" y="5043055"/>
          <a:ext cx="1303894" cy="1888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30" name="Straight Arrow Connector 29"/>
          <p:cNvCxnSpPr/>
          <p:nvPr/>
        </p:nvCxnSpPr>
        <p:spPr>
          <a:xfrm flipV="1">
            <a:off x="4487779" y="3519055"/>
            <a:ext cx="2373611" cy="1578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Chart 32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758329584"/>
              </p:ext>
            </p:extLst>
          </p:nvPr>
        </p:nvGraphicFramePr>
        <p:xfrm>
          <a:off x="1620549" y="3334327"/>
          <a:ext cx="1487116" cy="2225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35" name="Straight Arrow Connector 34"/>
          <p:cNvCxnSpPr/>
          <p:nvPr/>
        </p:nvCxnSpPr>
        <p:spPr>
          <a:xfrm flipV="1">
            <a:off x="3107665" y="3195782"/>
            <a:ext cx="2868262" cy="1150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88906" y="2853370"/>
            <a:ext cx="1454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 absent in coastal Kenya</a:t>
            </a:r>
            <a:endParaRPr lang="en-GB" dirty="0"/>
          </a:p>
        </p:txBody>
      </p:sp>
      <p:cxnSp>
        <p:nvCxnSpPr>
          <p:cNvPr id="27" name="Straight Arrow Connector 26"/>
          <p:cNvCxnSpPr>
            <a:stCxn id="24" idx="1"/>
          </p:cNvCxnSpPr>
          <p:nvPr/>
        </p:nvCxnSpPr>
        <p:spPr>
          <a:xfrm flipH="1">
            <a:off x="7705022" y="3176536"/>
            <a:ext cx="2683884" cy="63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661793" y="2104221"/>
            <a:ext cx="2357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dirstribution</a:t>
            </a:r>
            <a:r>
              <a:rPr lang="en-GB" dirty="0" smtClean="0"/>
              <a:t> barrier</a:t>
            </a:r>
          </a:p>
          <a:p>
            <a:r>
              <a:rPr lang="en-GB" dirty="0" smtClean="0"/>
              <a:t>(</a:t>
            </a:r>
            <a:r>
              <a:rPr lang="en-GB" dirty="0" err="1" smtClean="0"/>
              <a:t>arabiensis</a:t>
            </a:r>
            <a:r>
              <a:rPr lang="en-GB" dirty="0" smtClean="0"/>
              <a:t> only)</a:t>
            </a:r>
            <a:endParaRPr lang="en-GB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304183" y="2480637"/>
            <a:ext cx="2355774" cy="1187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5406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-Point Star 3"/>
          <p:cNvSpPr/>
          <p:nvPr/>
        </p:nvSpPr>
        <p:spPr>
          <a:xfrm>
            <a:off x="6252210" y="3166110"/>
            <a:ext cx="354330" cy="342900"/>
          </a:xfrm>
          <a:prstGeom prst="star5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5947410" y="4107180"/>
            <a:ext cx="354330" cy="342900"/>
          </a:xfrm>
          <a:prstGeom prst="star5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6793230" y="1884363"/>
            <a:ext cx="354330" cy="342900"/>
          </a:xfrm>
          <a:prstGeom prst="star5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9255" y="-188537"/>
            <a:ext cx="8029575" cy="7052193"/>
          </a:xfrm>
          <a:prstGeom prst="rect">
            <a:avLst/>
          </a:prstGeom>
        </p:spPr>
      </p:pic>
      <p:sp>
        <p:nvSpPr>
          <p:cNvPr id="11" name="5-Point Star 10"/>
          <p:cNvSpPr/>
          <p:nvPr/>
        </p:nvSpPr>
        <p:spPr>
          <a:xfrm>
            <a:off x="5674042" y="3762693"/>
            <a:ext cx="628650" cy="51593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5977890" y="2478723"/>
            <a:ext cx="628650" cy="51593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7147560" y="5347653"/>
            <a:ext cx="628650" cy="51593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6606540" y="1540670"/>
            <a:ext cx="628650" cy="51593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3169920" y="3206086"/>
            <a:ext cx="628650" cy="51593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5370671" y="3685510"/>
            <a:ext cx="628650" cy="51593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5-Point Star 29"/>
          <p:cNvSpPr/>
          <p:nvPr/>
        </p:nvSpPr>
        <p:spPr>
          <a:xfrm>
            <a:off x="6920865" y="5260340"/>
            <a:ext cx="628650" cy="51593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/>
          <p:cNvSpPr/>
          <p:nvPr/>
        </p:nvSpPr>
        <p:spPr>
          <a:xfrm>
            <a:off x="7833360" y="3079590"/>
            <a:ext cx="628650" cy="51593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/>
          <p:cNvSpPr/>
          <p:nvPr/>
        </p:nvSpPr>
        <p:spPr>
          <a:xfrm>
            <a:off x="7776210" y="2262028"/>
            <a:ext cx="628650" cy="51593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5-Point Star 49"/>
          <p:cNvSpPr/>
          <p:nvPr/>
        </p:nvSpPr>
        <p:spPr>
          <a:xfrm>
            <a:off x="5045392" y="478154"/>
            <a:ext cx="628650" cy="51593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5-Point Star 51"/>
          <p:cNvSpPr/>
          <p:nvPr/>
        </p:nvSpPr>
        <p:spPr>
          <a:xfrm>
            <a:off x="7508534" y="746801"/>
            <a:ext cx="628650" cy="51593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-Point Star 55"/>
          <p:cNvSpPr/>
          <p:nvPr/>
        </p:nvSpPr>
        <p:spPr>
          <a:xfrm>
            <a:off x="4270173" y="2354876"/>
            <a:ext cx="628650" cy="51593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5-Point Star 58"/>
          <p:cNvSpPr/>
          <p:nvPr/>
        </p:nvSpPr>
        <p:spPr>
          <a:xfrm>
            <a:off x="2886313" y="3421339"/>
            <a:ext cx="628650" cy="51593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592457" y="5543321"/>
            <a:ext cx="130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2013-2018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303484" y="4959427"/>
            <a:ext cx="130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2014-2015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127215" y="4000960"/>
            <a:ext cx="130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2013-2015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025527" y="3439099"/>
            <a:ext cx="130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2014-2018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510270" y="2205210"/>
            <a:ext cx="130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2013-2018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422134" y="1577248"/>
            <a:ext cx="130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2013-2018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864385" y="2831335"/>
            <a:ext cx="130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2014-2018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011099" y="3593335"/>
            <a:ext cx="130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2016-2018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966072" y="2016087"/>
            <a:ext cx="130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2017-2018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642212" y="3920169"/>
            <a:ext cx="130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2017-2018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92337" y="925417"/>
            <a:ext cx="130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2017-2018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260115" y="1211855"/>
            <a:ext cx="130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2017-2018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130448" y="1949985"/>
            <a:ext cx="130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2016-2018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686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840329823"/>
              </p:ext>
            </p:extLst>
          </p:nvPr>
        </p:nvGraphicFramePr>
        <p:xfrm>
          <a:off x="1959118" y="92796"/>
          <a:ext cx="8162926" cy="5305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10471" y="5707946"/>
            <a:ext cx="8311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Is AA1 dup the exclusive driving force behind the sweep?</a:t>
            </a:r>
          </a:p>
          <a:p>
            <a:endParaRPr lang="en-GB" dirty="0"/>
          </a:p>
          <a:p>
            <a:r>
              <a:rPr lang="en-GB" dirty="0" smtClean="0"/>
              <a:t>No because the haplotype increased in frequency already before the duplication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41470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27" y="1207298"/>
            <a:ext cx="10058400" cy="24618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9345" y="34360"/>
            <a:ext cx="773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Theoretical and observed haplotype combinations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3669144"/>
            <a:ext cx="12046437" cy="20310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53310" y="837116"/>
            <a:ext cx="179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Uganda 2012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837966"/>
            <a:ext cx="276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Tanzania 2015 - 2018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8608291" y="871641"/>
            <a:ext cx="150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DRC 2016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95926" y="370017"/>
            <a:ext cx="107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most recent version of the haplotype (ZZB + AA1dup + P4 236M /                        ) is spreading </a:t>
            </a:r>
            <a:endParaRPr lang="en-GB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43363552"/>
              </p:ext>
            </p:extLst>
          </p:nvPr>
        </p:nvGraphicFramePr>
        <p:xfrm>
          <a:off x="2368627" y="5453349"/>
          <a:ext cx="3789800" cy="1266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7960">
                  <a:extLst>
                    <a:ext uri="{9D8B030D-6E8A-4147-A177-3AD203B41FA5}">
                      <a16:colId xmlns="" xmlns:a16="http://schemas.microsoft.com/office/drawing/2014/main" val="2185808834"/>
                    </a:ext>
                  </a:extLst>
                </a:gridCol>
                <a:gridCol w="757960">
                  <a:extLst>
                    <a:ext uri="{9D8B030D-6E8A-4147-A177-3AD203B41FA5}">
                      <a16:colId xmlns="" xmlns:a16="http://schemas.microsoft.com/office/drawing/2014/main" val="1819069868"/>
                    </a:ext>
                  </a:extLst>
                </a:gridCol>
                <a:gridCol w="757960">
                  <a:extLst>
                    <a:ext uri="{9D8B030D-6E8A-4147-A177-3AD203B41FA5}">
                      <a16:colId xmlns="" xmlns:a16="http://schemas.microsoft.com/office/drawing/2014/main" val="3815451216"/>
                    </a:ext>
                  </a:extLst>
                </a:gridCol>
                <a:gridCol w="757960">
                  <a:extLst>
                    <a:ext uri="{9D8B030D-6E8A-4147-A177-3AD203B41FA5}">
                      <a16:colId xmlns="" xmlns:a16="http://schemas.microsoft.com/office/drawing/2014/main" val="3067257792"/>
                    </a:ext>
                  </a:extLst>
                </a:gridCol>
                <a:gridCol w="757960">
                  <a:extLst>
                    <a:ext uri="{9D8B030D-6E8A-4147-A177-3AD203B41FA5}">
                      <a16:colId xmlns="" xmlns:a16="http://schemas.microsoft.com/office/drawing/2014/main" val="4092655019"/>
                    </a:ext>
                  </a:extLst>
                </a:gridCol>
              </a:tblGrid>
              <a:tr h="316735"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del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zzb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aa1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p4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409379690"/>
                  </a:ext>
                </a:extLst>
              </a:tr>
              <a:tr h="31673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del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smtClean="0">
                          <a:effectLst/>
                        </a:rPr>
                        <a:t>0.698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smtClean="0">
                          <a:effectLst/>
                        </a:rPr>
                        <a:t>0.9802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107348840"/>
                  </a:ext>
                </a:extLst>
              </a:tr>
              <a:tr h="31673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zzb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smtClean="0">
                          <a:effectLst/>
                        </a:rPr>
                        <a:t>0.698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smtClean="0">
                          <a:effectLst/>
                        </a:rPr>
                        <a:t>0.9802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538945777"/>
                  </a:ext>
                </a:extLst>
              </a:tr>
              <a:tr h="31673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aa1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smtClean="0">
                          <a:effectLst/>
                        </a:rPr>
                        <a:t>0.6931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61911191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336145" y="5902036"/>
            <a:ext cx="2272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Allele association in Uganda 2012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61043" y="1894901"/>
            <a:ext cx="462678" cy="1101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92258" y="2763397"/>
            <a:ext cx="462678" cy="1101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03274" y="3204072"/>
            <a:ext cx="462678" cy="1101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4236" y="1696598"/>
            <a:ext cx="374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1</a:t>
            </a:r>
            <a:endParaRPr lang="en-GB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74434" y="2454926"/>
            <a:ext cx="376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2</a:t>
            </a:r>
            <a:endParaRPr lang="en-GB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50564" y="2970883"/>
            <a:ext cx="400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3</a:t>
            </a:r>
            <a:endParaRPr lang="en-GB" sz="2400" b="1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016639" y="569204"/>
            <a:ext cx="462678" cy="1101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463929" y="336015"/>
            <a:ext cx="400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3</a:t>
            </a:r>
            <a:endParaRPr lang="en-GB" sz="2400" b="1" dirty="0"/>
          </a:p>
        </p:txBody>
      </p:sp>
    </p:spTree>
    <p:extLst>
      <p:ext uri="{BB962C8B-B14F-4D97-AF65-F5344CB8AC3E}">
        <p14:creationId xmlns="" xmlns:p14="http://schemas.microsoft.com/office/powerpoint/2010/main" val="6285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535</Words>
  <Application>Microsoft Office PowerPoint</Application>
  <PresentationFormat>Custom</PresentationFormat>
  <Paragraphs>192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Liverpool School of Tropical Medicine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Arjen Van 't Hof</dc:creator>
  <cp:lastModifiedBy>Biston</cp:lastModifiedBy>
  <cp:revision>121</cp:revision>
  <dcterms:created xsi:type="dcterms:W3CDTF">2019-02-21T10:44:37Z</dcterms:created>
  <dcterms:modified xsi:type="dcterms:W3CDTF">2019-02-25T07:15:36Z</dcterms:modified>
</cp:coreProperties>
</file>