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8"/>
  </p:notesMasterIdLst>
  <p:handoutMasterIdLst>
    <p:handoutMasterId r:id="rId9"/>
  </p:handoutMasterIdLst>
  <p:sldIdLst>
    <p:sldId id="319" r:id="rId5"/>
    <p:sldId id="317" r:id="rId6"/>
    <p:sldId id="323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9E9A95"/>
    <a:srgbClr val="382E25"/>
    <a:srgbClr val="C17945"/>
    <a:srgbClr val="31526A"/>
    <a:srgbClr val="690304"/>
    <a:srgbClr val="252626"/>
    <a:srgbClr val="A6A6A6"/>
    <a:srgbClr val="C6BFBB"/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52" autoAdjust="0"/>
    <p:restoredTop sz="94694" autoAdjust="0"/>
  </p:normalViewPr>
  <p:slideViewPr>
    <p:cSldViewPr snapToGrid="0" snapToObjects="1">
      <p:cViewPr>
        <p:scale>
          <a:sx n="115" d="100"/>
          <a:sy n="115" d="100"/>
        </p:scale>
        <p:origin x="178" y="67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358581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827" y="553664"/>
            <a:ext cx="8004391" cy="699065"/>
          </a:xfrm>
        </p:spPr>
        <p:txBody>
          <a:bodyPr>
            <a:normAutofit/>
          </a:bodyPr>
          <a:lstStyle/>
          <a:p>
            <a:r>
              <a:rPr lang="en-US" sz="2400" dirty="0"/>
              <a:t>Feature Selection contd.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824" y="1238463"/>
            <a:ext cx="4901315" cy="33513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050" b="1" dirty="0"/>
              <a:t>Reduce number of features - </a:t>
            </a:r>
            <a:r>
              <a:rPr lang="en-US" sz="1050" dirty="0"/>
              <a:t>Input set has a total of 271 features after transforming numerical variables and one hot encoding the categorical variables.</a:t>
            </a:r>
          </a:p>
          <a:p>
            <a:pPr>
              <a:lnSpc>
                <a:spcPct val="120000"/>
              </a:lnSpc>
            </a:pPr>
            <a:r>
              <a:rPr lang="en-US" sz="1050" b="1" dirty="0"/>
              <a:t>Random Forest Classier</a:t>
            </a:r>
            <a:r>
              <a:rPr lang="en-US" sz="1050" dirty="0"/>
              <a:t> is used to derive the most important features from the full set of input features. </a:t>
            </a:r>
          </a:p>
          <a:p>
            <a:pPr>
              <a:lnSpc>
                <a:spcPct val="120000"/>
              </a:lnSpc>
            </a:pPr>
            <a:r>
              <a:rPr lang="en-US" sz="1050" dirty="0"/>
              <a:t>The top features from the </a:t>
            </a:r>
            <a:r>
              <a:rPr lang="en-US" sz="1050" b="1" dirty="0"/>
              <a:t>F-test, Chi-squared test and the Decision trees ensemble classifier </a:t>
            </a:r>
            <a:r>
              <a:rPr lang="en-US" sz="1050" dirty="0"/>
              <a:t>are to a large extent similar.</a:t>
            </a:r>
          </a:p>
          <a:p>
            <a:pPr>
              <a:lnSpc>
                <a:spcPct val="120000"/>
              </a:lnSpc>
            </a:pPr>
            <a:r>
              <a:rPr lang="en-US" sz="1050" b="1" dirty="0"/>
              <a:t>TopFeatureSelector</a:t>
            </a:r>
            <a:r>
              <a:rPr lang="en-US" sz="1050" dirty="0"/>
              <a:t> custom class can be used to get the indices of the top features which can directly be fed into a pipeline.</a:t>
            </a:r>
          </a:p>
          <a:p>
            <a:pPr>
              <a:lnSpc>
                <a:spcPct val="120000"/>
              </a:lnSpc>
            </a:pPr>
            <a:r>
              <a:rPr lang="en-US" sz="1050" b="1" dirty="0"/>
              <a:t>Pipeline</a:t>
            </a:r>
            <a:r>
              <a:rPr lang="en-US" sz="1050" dirty="0"/>
              <a:t> with feature selection and the estimator is created to test with different inputs for number of features to be used in the final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B655DA-F320-4D46-A8CD-E3463B1CF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139" y="1222158"/>
            <a:ext cx="3505201" cy="28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1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827" y="553664"/>
            <a:ext cx="8004391" cy="699065"/>
          </a:xfrm>
        </p:spPr>
        <p:txBody>
          <a:bodyPr>
            <a:normAutofit/>
          </a:bodyPr>
          <a:lstStyle/>
          <a:p>
            <a:r>
              <a:rPr lang="en-US" sz="2400" dirty="0"/>
              <a:t>Feature Selection – Top 10 important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1A68B-5A2D-4A97-B9A5-E5D61A3FB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0" t="2241" r="1270" b="8288"/>
          <a:stretch/>
        </p:blipFill>
        <p:spPr>
          <a:xfrm>
            <a:off x="795130" y="1331844"/>
            <a:ext cx="7553739" cy="27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29742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D4112C74-A76E-A244-A38B-7B589F31A3A0}" vid="{02DB7040-99DC-AA41-AC99-CF992BB610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/field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IUB-template</Template>
  <TotalTime>85</TotalTime>
  <Words>134</Words>
  <Application>Microsoft Office PowerPoint</Application>
  <PresentationFormat>On-screen Show (16:9)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Main</vt:lpstr>
      <vt:lpstr>Feature Selection</vt:lpstr>
      <vt:lpstr>Feature Selection contd.</vt:lpstr>
      <vt:lpstr>Feature Selection – Top 10 important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Mallik Challa</dc:creator>
  <cp:lastModifiedBy>Mallik Challa</cp:lastModifiedBy>
  <cp:revision>39</cp:revision>
  <cp:lastPrinted>2014-06-24T16:10:50Z</cp:lastPrinted>
  <dcterms:created xsi:type="dcterms:W3CDTF">2019-11-16T20:59:06Z</dcterms:created>
  <dcterms:modified xsi:type="dcterms:W3CDTF">2019-11-23T22:19:23Z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