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handoutMasterIdLst>
    <p:handoutMasterId r:id="rId11"/>
  </p:handoutMasterIdLst>
  <p:sldIdLst>
    <p:sldId id="319" r:id="rId5"/>
    <p:sldId id="317" r:id="rId6"/>
    <p:sldId id="323" r:id="rId7"/>
    <p:sldId id="336" r:id="rId8"/>
    <p:sldId id="33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8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176" y="872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5858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827" y="553664"/>
            <a:ext cx="8004391" cy="699065"/>
          </a:xfrm>
        </p:spPr>
        <p:txBody>
          <a:bodyPr>
            <a:normAutofit/>
          </a:bodyPr>
          <a:lstStyle/>
          <a:p>
            <a:r>
              <a:rPr lang="en-US" sz="2400" dirty="0"/>
              <a:t>Feature Selection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238463"/>
            <a:ext cx="4901315" cy="33513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b="1" dirty="0"/>
              <a:t>Reduce number of features - </a:t>
            </a:r>
            <a:r>
              <a:rPr lang="en-US" sz="1050" dirty="0"/>
              <a:t>Input set has a total of 271 features after transforming numerical variables and one hot encoding the categorical variables.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Random Forest Classier</a:t>
            </a:r>
            <a:r>
              <a:rPr lang="en-US" sz="1050" dirty="0"/>
              <a:t> is used to derive the most important features from the full set of input features. </a:t>
            </a:r>
          </a:p>
          <a:p>
            <a:pPr>
              <a:lnSpc>
                <a:spcPct val="120000"/>
              </a:lnSpc>
            </a:pPr>
            <a:r>
              <a:rPr lang="en-US" sz="1050" dirty="0"/>
              <a:t>The top features from the </a:t>
            </a:r>
            <a:r>
              <a:rPr lang="en-US" sz="1050" b="1" dirty="0"/>
              <a:t>F-test, Chi-squared test and the Decision trees ensemble classifier </a:t>
            </a:r>
            <a:r>
              <a:rPr lang="en-US" sz="1050" dirty="0"/>
              <a:t>are to a large extent similar.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TopFeatureSelector</a:t>
            </a:r>
            <a:r>
              <a:rPr lang="en-US" sz="1050" dirty="0"/>
              <a:t> custom class can be used to get the indices of the top features which can directly be fed into a pipeline.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Pipeline</a:t>
            </a:r>
            <a:r>
              <a:rPr lang="en-US" sz="1050" dirty="0"/>
              <a:t> with feature selection and the estimator is created to test with different inputs for number of features to be used in the final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655DA-F320-4D46-A8CD-E3463B1C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9" y="1222158"/>
            <a:ext cx="3505201" cy="2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827" y="553664"/>
            <a:ext cx="8004391" cy="699065"/>
          </a:xfrm>
        </p:spPr>
        <p:txBody>
          <a:bodyPr>
            <a:normAutofit/>
          </a:bodyPr>
          <a:lstStyle/>
          <a:p>
            <a:r>
              <a:rPr lang="en-US" sz="2400" dirty="0"/>
              <a:t>Feature Selection – Top 10 important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1A68B-5A2D-4A97-B9A5-E5D61A3F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" t="2241" r="1270" b="8288"/>
          <a:stretch/>
        </p:blipFill>
        <p:spPr>
          <a:xfrm>
            <a:off x="795130" y="1331844"/>
            <a:ext cx="7553739" cy="27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191E0D-B54B-4243-8622-D522D24CF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38" y="655847"/>
            <a:ext cx="7365818" cy="699065"/>
          </a:xfrm>
        </p:spPr>
        <p:txBody>
          <a:bodyPr/>
          <a:lstStyle/>
          <a:p>
            <a:r>
              <a:rPr lang="en-US" sz="2400" dirty="0"/>
              <a:t>Model </a:t>
            </a:r>
            <a:r>
              <a:rPr lang="en-US" sz="2400" dirty="0" err="1"/>
              <a:t>Comparision</a:t>
            </a:r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3203C10-4BCE-8946-BBE4-BA7DE29C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38" y="1526181"/>
            <a:ext cx="7366018" cy="281063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Baseline Model with 150 Important Features - Logistic Regression</a:t>
            </a:r>
          </a:p>
          <a:p>
            <a:r>
              <a:rPr lang="en-US" b="1" dirty="0"/>
              <a:t>Significance test with Random search Hyperparameter tuning</a:t>
            </a:r>
          </a:p>
          <a:p>
            <a:pPr lvl="1"/>
            <a:r>
              <a:rPr lang="en-US" b="1" dirty="0" err="1"/>
              <a:t>XGBClassifier</a:t>
            </a:r>
            <a:endParaRPr lang="en-US" b="1" dirty="0"/>
          </a:p>
          <a:p>
            <a:pPr lvl="1"/>
            <a:r>
              <a:rPr lang="en-US" b="1" dirty="0" err="1"/>
              <a:t>GradientBoostingClassifier</a:t>
            </a:r>
            <a:endParaRPr lang="en-US" b="1" dirty="0"/>
          </a:p>
          <a:p>
            <a:pPr lvl="1"/>
            <a:r>
              <a:rPr lang="en-US" b="1" dirty="0"/>
              <a:t>Support Vector</a:t>
            </a:r>
          </a:p>
          <a:p>
            <a:pPr lvl="1"/>
            <a:r>
              <a:rPr lang="en-US" b="1" dirty="0"/>
              <a:t>Stochastic GD</a:t>
            </a:r>
          </a:p>
          <a:p>
            <a:pPr lvl="1"/>
            <a:r>
              <a:rPr lang="en-US" b="1" dirty="0" err="1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FE6B4DC-9208-5442-AEB2-31F5E24D1D82}"/>
              </a:ext>
            </a:extLst>
          </p:cNvPr>
          <p:cNvSpPr txBox="1">
            <a:spLocks/>
          </p:cNvSpPr>
          <p:nvPr/>
        </p:nvSpPr>
        <p:spPr>
          <a:xfrm>
            <a:off x="903702" y="1121028"/>
            <a:ext cx="7366018" cy="123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Best Model: </a:t>
            </a:r>
            <a:r>
              <a:rPr lang="en-US" b="1" dirty="0" err="1"/>
              <a:t>XGBClassifier</a:t>
            </a:r>
            <a:endParaRPr lang="en-US" b="1" dirty="0"/>
          </a:p>
          <a:p>
            <a:pPr lvl="1"/>
            <a:r>
              <a:rPr lang="en-US" dirty="0"/>
              <a:t>Best Parameters:</a:t>
            </a:r>
          </a:p>
          <a:p>
            <a:pPr>
              <a:buFont typeface="+mj-lt"/>
              <a:buAutoNum type="arabicPeriod" startAt="3"/>
            </a:pP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E8BF8-3613-0B49-B7E2-07E54D2151FB}"/>
              </a:ext>
            </a:extLst>
          </p:cNvPr>
          <p:cNvSpPr/>
          <p:nvPr/>
        </p:nvSpPr>
        <p:spPr>
          <a:xfrm>
            <a:off x="577512" y="2007526"/>
            <a:ext cx="7507706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2"/>
            <a:r>
              <a:rPr lang="en-US" dirty="0" err="1"/>
              <a:t>colsample_bytree</a:t>
            </a:r>
            <a:r>
              <a:rPr lang="en-US" dirty="0"/>
              <a:t>: 0.8                           gamma: 1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4                                          </a:t>
            </a:r>
            <a:r>
              <a:rPr lang="en-US" dirty="0" err="1"/>
              <a:t>min_child_weight</a:t>
            </a:r>
            <a:r>
              <a:rPr lang="en-US" dirty="0"/>
              <a:t>: 1</a:t>
            </a:r>
          </a:p>
          <a:p>
            <a:pPr lvl="2"/>
            <a:r>
              <a:rPr lang="en-US" dirty="0"/>
              <a:t>subsample: 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E0F13-F071-1044-B297-6DAFF4AF8716}"/>
              </a:ext>
            </a:extLst>
          </p:cNvPr>
          <p:cNvSpPr txBox="1"/>
          <p:nvPr/>
        </p:nvSpPr>
        <p:spPr>
          <a:xfrm>
            <a:off x="6268449" y="256272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45264-A0E9-424F-91BA-10FCDEF1F6DA}"/>
              </a:ext>
            </a:extLst>
          </p:cNvPr>
          <p:cNvSpPr txBox="1"/>
          <p:nvPr/>
        </p:nvSpPr>
        <p:spPr>
          <a:xfrm>
            <a:off x="5594680" y="1757800"/>
            <a:ext cx="2674839" cy="172705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7EA702-E9F1-284D-8B40-5492FC3921B9}"/>
              </a:ext>
            </a:extLst>
          </p:cNvPr>
          <p:cNvSpPr/>
          <p:nvPr/>
        </p:nvSpPr>
        <p:spPr>
          <a:xfrm>
            <a:off x="1034713" y="3048230"/>
            <a:ext cx="2876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1"/>
                </a:solidFill>
                <a:latin typeface="Arial"/>
                <a:cs typeface="Arial"/>
              </a:rPr>
              <a:t>2. </a:t>
            </a:r>
            <a:r>
              <a:rPr lang="en-US" b="1" dirty="0">
                <a:solidFill>
                  <a:srgbClr val="404041"/>
                </a:solidFill>
                <a:latin typeface="Arial"/>
                <a:cs typeface="Arial"/>
              </a:rPr>
              <a:t>T-test</a:t>
            </a:r>
          </a:p>
          <a:p>
            <a:r>
              <a:rPr lang="en-US" b="1" dirty="0"/>
              <a:t>	train AUC: </a:t>
            </a:r>
            <a:r>
              <a:rPr lang="en-US" dirty="0"/>
              <a:t>0.7325</a:t>
            </a:r>
          </a:p>
          <a:p>
            <a:r>
              <a:rPr lang="en-US" b="1" dirty="0"/>
              <a:t>	p-value:</a:t>
            </a:r>
            <a:r>
              <a:rPr lang="en-US" dirty="0"/>
              <a:t> 0.0016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67D76B9-7483-5F4D-A4D3-84CA782B2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Comparision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25354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88</TotalTime>
  <Words>205</Words>
  <Application>Microsoft Macintosh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Main</vt:lpstr>
      <vt:lpstr>Feature Selection</vt:lpstr>
      <vt:lpstr>Feature Selection contd.</vt:lpstr>
      <vt:lpstr>Feature Selection – Top 10 important features</vt:lpstr>
      <vt:lpstr>Model Comparision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Mallik Challa</dc:creator>
  <cp:lastModifiedBy>Gu, Xin</cp:lastModifiedBy>
  <cp:revision>40</cp:revision>
  <cp:lastPrinted>2014-06-24T16:10:50Z</cp:lastPrinted>
  <dcterms:created xsi:type="dcterms:W3CDTF">2019-11-16T20:59:06Z</dcterms:created>
  <dcterms:modified xsi:type="dcterms:W3CDTF">2019-11-23T22:26:55Z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