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7" r:id="rId2"/>
    <p:sldId id="367" r:id="rId3"/>
    <p:sldId id="373" r:id="rId4"/>
    <p:sldId id="372" r:id="rId5"/>
    <p:sldId id="377" r:id="rId6"/>
    <p:sldId id="374" r:id="rId7"/>
    <p:sldId id="376" r:id="rId8"/>
    <p:sldId id="370" r:id="rId9"/>
    <p:sldId id="369" r:id="rId10"/>
    <p:sldId id="3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8BB58-F4B2-4184-82B5-5AB6A7CFFD6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218F7-347C-4830-8993-5613114E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1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7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403E-2133-4DE4-B495-6B594D1B5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93D66-2AB3-40CF-BACE-79E12FD63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2F04-3497-409F-A497-E1D59590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BD29-461E-4F2E-91B0-AAEE6E16D6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4DC4C-DDCB-41B1-A9AE-6C727148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83648-4BC8-451D-B520-FCDF382B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D0A3-B33F-4750-BF0A-48E83D1F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0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0153-C1C2-4F3A-96DD-95B57489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F634-6B2D-4DE3-B134-8217F0D6E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80155-EE0A-4A29-9B91-92FEAA84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BD29-461E-4F2E-91B0-AAEE6E16D6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1C804-ED52-4F18-8DF5-6F371E72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A2AFE-42B4-4F47-887F-31D8DBEC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D0A3-B33F-4750-BF0A-48E83D1F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8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74A37-247E-4331-BB2D-5F5C55363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D0EC0-3B95-4969-9058-B58ABEFD2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FE04-06D8-468E-AD96-D1E80A73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BD29-461E-4F2E-91B0-AAEE6E16D6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82247-516B-411E-9BBA-8AD19CB4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ACD74-963F-43C9-83B2-0D867B40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D0A3-B33F-4750-BF0A-48E83D1F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6437" y="1012094"/>
            <a:ext cx="10672521" cy="932087"/>
          </a:xfrm>
        </p:spPr>
        <p:txBody>
          <a:bodyPr>
            <a:normAutofit/>
          </a:bodyPr>
          <a:lstStyle>
            <a:lvl1pPr>
              <a:defRPr sz="4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277110"/>
            <a:ext cx="110219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445275" y="379930"/>
            <a:ext cx="4933949" cy="336549"/>
          </a:xfrm>
        </p:spPr>
        <p:txBody>
          <a:bodyPr>
            <a:noAutofit/>
          </a:bodyPr>
          <a:lstStyle>
            <a:lvl1pPr marL="0" indent="0" algn="r">
              <a:buNone/>
              <a:defRPr sz="1467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741334" y="47214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91765" y="2172539"/>
            <a:ext cx="10687459" cy="3747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marR="0" indent="-457189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24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1050" y="6215357"/>
            <a:ext cx="12304889" cy="705284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35279"/>
              <a:ext cx="3613600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050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9E1F27-B4A2-B24B-B705-69B990026FB6}"/>
              </a:ext>
            </a:extLst>
          </p:cNvPr>
          <p:cNvSpPr/>
          <p:nvPr userDrawn="1"/>
        </p:nvSpPr>
        <p:spPr>
          <a:xfrm>
            <a:off x="-69516" y="-21389"/>
            <a:ext cx="12331032" cy="836701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7867" y="1283975"/>
            <a:ext cx="9821091" cy="932087"/>
          </a:xfrm>
        </p:spPr>
        <p:txBody>
          <a:bodyPr>
            <a:normAutofit/>
          </a:bodyPr>
          <a:lstStyle>
            <a:lvl1pPr>
              <a:defRPr sz="4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741334" y="47214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557867" y="2423654"/>
            <a:ext cx="9821357" cy="3747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marR="0" indent="-457189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24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C5D1C6-3DEB-3042-83AA-18BAA6DF18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9993" y="538188"/>
            <a:ext cx="3266113" cy="136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5FD385-09FF-4646-A2A1-16EC973C8B3E}"/>
              </a:ext>
            </a:extLst>
          </p:cNvPr>
          <p:cNvSpPr txBox="1"/>
          <p:nvPr userDrawn="1"/>
        </p:nvSpPr>
        <p:spPr>
          <a:xfrm>
            <a:off x="332612" y="6322187"/>
            <a:ext cx="481813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BAD724-0170-504B-B04B-992D44AD21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8210" y="-596391"/>
            <a:ext cx="876505" cy="17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07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6437" y="1012094"/>
            <a:ext cx="10672521" cy="932087"/>
          </a:xfrm>
        </p:spPr>
        <p:txBody>
          <a:bodyPr>
            <a:normAutofit/>
          </a:bodyPr>
          <a:lstStyle>
            <a:lvl1pPr>
              <a:defRPr sz="4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277110"/>
            <a:ext cx="110219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445275" y="379930"/>
            <a:ext cx="4933949" cy="336549"/>
          </a:xfrm>
        </p:spPr>
        <p:txBody>
          <a:bodyPr>
            <a:noAutofit/>
          </a:bodyPr>
          <a:lstStyle>
            <a:lvl1pPr marL="0" indent="0" algn="r">
              <a:buNone/>
              <a:defRPr sz="1467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741334" y="47214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91765" y="2172539"/>
            <a:ext cx="10687459" cy="3747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marR="0" indent="-457189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24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1050" y="6215357"/>
            <a:ext cx="12304889" cy="705284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35279"/>
              <a:ext cx="3613600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559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6437" y="1012094"/>
            <a:ext cx="10672521" cy="932087"/>
          </a:xfrm>
        </p:spPr>
        <p:txBody>
          <a:bodyPr>
            <a:normAutofit/>
          </a:bodyPr>
          <a:lstStyle>
            <a:lvl1pPr>
              <a:defRPr sz="4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277110"/>
            <a:ext cx="110219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445275" y="379930"/>
            <a:ext cx="4933949" cy="336549"/>
          </a:xfrm>
        </p:spPr>
        <p:txBody>
          <a:bodyPr>
            <a:noAutofit/>
          </a:bodyPr>
          <a:lstStyle>
            <a:lvl1pPr marL="0" indent="0" algn="r">
              <a:buNone/>
              <a:defRPr sz="1467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741334" y="47214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91765" y="2172539"/>
            <a:ext cx="10687459" cy="3747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marR="0" indent="-457189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24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1050" y="6215357"/>
            <a:ext cx="12304889" cy="705284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35279"/>
              <a:ext cx="3613600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90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6437" y="1012094"/>
            <a:ext cx="10672521" cy="932087"/>
          </a:xfrm>
        </p:spPr>
        <p:txBody>
          <a:bodyPr>
            <a:normAutofit/>
          </a:bodyPr>
          <a:lstStyle>
            <a:lvl1pPr>
              <a:defRPr sz="4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277110"/>
            <a:ext cx="110219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445275" y="379930"/>
            <a:ext cx="4933949" cy="336549"/>
          </a:xfrm>
        </p:spPr>
        <p:txBody>
          <a:bodyPr>
            <a:noAutofit/>
          </a:bodyPr>
          <a:lstStyle>
            <a:lvl1pPr marL="0" indent="0" algn="r">
              <a:buNone/>
              <a:defRPr sz="1467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741334" y="47214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91765" y="2172539"/>
            <a:ext cx="10687459" cy="3747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marR="0" indent="-457189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24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1050" y="6215357"/>
            <a:ext cx="12304889" cy="705284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35279"/>
              <a:ext cx="3613600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48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6437" y="1012094"/>
            <a:ext cx="10672521" cy="932087"/>
          </a:xfrm>
        </p:spPr>
        <p:txBody>
          <a:bodyPr>
            <a:normAutofit/>
          </a:bodyPr>
          <a:lstStyle>
            <a:lvl1pPr>
              <a:defRPr sz="4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277110"/>
            <a:ext cx="110219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445275" y="379930"/>
            <a:ext cx="4933949" cy="336549"/>
          </a:xfrm>
        </p:spPr>
        <p:txBody>
          <a:bodyPr>
            <a:noAutofit/>
          </a:bodyPr>
          <a:lstStyle>
            <a:lvl1pPr marL="0" indent="0" algn="r">
              <a:buNone/>
              <a:defRPr sz="1467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741334" y="47214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91765" y="2172539"/>
            <a:ext cx="10687459" cy="3747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marR="0" indent="-457189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24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1050" y="6215357"/>
            <a:ext cx="12304889" cy="705284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35279"/>
              <a:ext cx="3613600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5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F396-9BFC-4B80-873B-1F91B985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4A6E0-5117-4891-9174-153E4351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57A71-D79E-453A-9EC4-B460342B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BD29-461E-4F2E-91B0-AAEE6E16D6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DF36E-079D-41BB-ACD9-D0F49C53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8383B-3E7D-4B5E-B695-ACBFD49B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D0A3-B33F-4750-BF0A-48E83D1F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2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3306-3D02-44B8-B21C-9D504E8C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D9D66-7E96-40C0-B3C8-028B255D6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FBCD0-EDBC-4FF1-BEB0-ACDC3EF5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BD29-461E-4F2E-91B0-AAEE6E16D6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E555-E88F-4018-937E-3C568F10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B3748-C701-4F86-B0F2-462E0FC1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D0A3-B33F-4750-BF0A-48E83D1F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3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AD69-5034-4907-932E-F98A2592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7C6D0-AE48-4CDA-82AE-E74736D23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C2DED-43A5-4FE6-8900-E4BC42D10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53702-6D0C-47EA-BE6E-740BAA88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BD29-461E-4F2E-91B0-AAEE6E16D6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7AF2-CEC8-40B5-9213-A4E163AF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A4652-F9D7-40B9-A105-81C4D322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D0A3-B33F-4750-BF0A-48E83D1F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660F-1A85-43D4-85D6-E6F73585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9B9E4-A5B8-4D3B-9C94-3761F31F6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A8A20-78A2-4F4F-91AB-23A085965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0DB53-9620-4FBB-81ED-33D13CDD2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962C0-6ABB-492F-A181-B87C29EBA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A2C58-72AE-4F25-8A71-D1DEEF9D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BD29-461E-4F2E-91B0-AAEE6E16D6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EFFCE-D9BA-4051-B095-F079D736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5DFCE-4969-4307-BEB4-FFF88CF9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D0A3-B33F-4750-BF0A-48E83D1F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73AF-816F-4465-83FB-246B9A07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0684A-3D64-4A64-9B12-298309FE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BD29-461E-4F2E-91B0-AAEE6E16D6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5212C-3C5E-4617-9E84-C438ED6F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A9051-F584-4A60-AD63-572C0905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D0A3-B33F-4750-BF0A-48E83D1F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7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A2704-3F35-45FE-B03E-FEC04236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BD29-461E-4F2E-91B0-AAEE6E16D6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CAEEC-24FA-402F-BFEE-27D56A58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F39A7-E40E-4F6A-9698-5A831A1C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D0A3-B33F-4750-BF0A-48E83D1F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8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7CCD-C1AE-4617-824A-9ED0F3CE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3F8-A94B-4C25-B485-3E46B49D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81794-8D91-4731-840C-AE64FAE9E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C3B6A-E81F-4497-BBA8-6F58A705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BD29-461E-4F2E-91B0-AAEE6E16D6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5F394-7254-41A0-B1CA-EC82E8D0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6FB57-48F4-4D6C-9D48-36F27CB8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D0A3-B33F-4750-BF0A-48E83D1F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13CF-0761-4EA4-A7E6-73AA3C4A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C4C07-D205-4798-BF69-979CDE3A8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42E69-0E5E-450C-ABE8-3F61F6FDF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F0610-3EAF-4ECF-822E-843F63EF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BD29-461E-4F2E-91B0-AAEE6E16D6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5D990-D774-4BDB-B326-35E5EA25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1BC74-ADEB-435F-8297-4BE09C49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D0A3-B33F-4750-BF0A-48E83D1F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9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1A7C7-B9B8-4ED0-BEA4-ED9CD3A8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F1F2B-16CA-4EE8-8A6D-EB04496DD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400ED-0283-48AB-9E7D-8C37CED03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4BD29-461E-4F2E-91B0-AAEE6E16D6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E5138-4CD4-4462-872F-B6090E0D5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5BD20-E84E-4A45-86F5-3AD3BD1BA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8D0A3-B33F-4750-BF0A-48E83D1F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8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  <p:sldLayoutId id="2147483665" r:id="rId14"/>
    <p:sldLayoutId id="2147483666" r:id="rId15"/>
    <p:sldLayoutId id="2147483667" r:id="rId16"/>
    <p:sldLayoutId id="21474836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cialana.com/importance-tracking-performance-website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credit-card-vector-graphics.png.ph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rrymieny.deviantart.com/art/Layered-Database-Source-Documents-348798124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867" y="1478259"/>
            <a:ext cx="9821091" cy="932087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– Bureau Tables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A46A37A-AE5C-478A-9EE0-F79E0A9D63E0}"/>
              </a:ext>
            </a:extLst>
          </p:cNvPr>
          <p:cNvSpPr txBox="1">
            <a:spLocks/>
          </p:cNvSpPr>
          <p:nvPr/>
        </p:nvSpPr>
        <p:spPr>
          <a:xfrm>
            <a:off x="1557867" y="2638705"/>
            <a:ext cx="9821357" cy="3747511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1800" kern="1200" spc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Over 85% of consumers have data in Bureau dataset</a:t>
            </a:r>
          </a:p>
          <a:p>
            <a:r>
              <a:rPr lang="en-US" sz="2400" dirty="0">
                <a:solidFill>
                  <a:schemeClr val="tx1"/>
                </a:solidFill>
              </a:rPr>
              <a:t>Over 600,000 instances of active credit, allowing us to use that subset for feature engineering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Bureau Balance contains new information on .2% of consumers, limiting its usefulness for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14401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465" y="379930"/>
            <a:ext cx="10672521" cy="932087"/>
          </a:xfrm>
        </p:spPr>
        <p:txBody>
          <a:bodyPr>
            <a:normAutofit/>
          </a:bodyPr>
          <a:lstStyle/>
          <a:p>
            <a:r>
              <a:rPr lang="en-US" sz="3200" dirty="0"/>
              <a:t>Feature Selection: Chi-Squared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45275" y="379930"/>
            <a:ext cx="4933949" cy="336549"/>
          </a:xfrm>
        </p:spPr>
        <p:txBody>
          <a:bodyPr/>
          <a:lstStyle/>
          <a:p>
            <a:r>
              <a:rPr lang="en-US"/>
              <a:t>Feature Selection</a:t>
            </a:r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850A17-8376-474B-AE55-0F7B1A389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39" y="1042190"/>
            <a:ext cx="8685721" cy="527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9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8361930-95D5-4AF4-837E-B41203D5C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7745" y="21968"/>
            <a:ext cx="11154192" cy="507073"/>
          </a:xfrm>
        </p:spPr>
        <p:txBody>
          <a:bodyPr>
            <a:noAutofit/>
          </a:bodyPr>
          <a:lstStyle/>
          <a:p>
            <a:r>
              <a:rPr lang="en-US" sz="1867" dirty="0"/>
              <a:t>EDA:  Bureau Table Count of Active Credit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3325893-6E6B-49AE-95B0-245E5F2A2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75" y="379930"/>
            <a:ext cx="4933949" cy="336549"/>
          </a:xfrm>
        </p:spPr>
        <p:txBody>
          <a:bodyPr/>
          <a:lstStyle/>
          <a:p>
            <a:r>
              <a:rPr lang="en-US"/>
              <a:t>EDA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AFC825-0327-4E02-86AB-E0B882800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902" y="1094450"/>
            <a:ext cx="7626195" cy="46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1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37"/>
    </mc:Choice>
    <mc:Fallback xmlns="">
      <p:transition spd="slow" advTm="2023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437" y="738219"/>
            <a:ext cx="10672521" cy="932087"/>
          </a:xfrm>
        </p:spPr>
        <p:txBody>
          <a:bodyPr>
            <a:normAutofit/>
          </a:bodyPr>
          <a:lstStyle/>
          <a:p>
            <a:r>
              <a:rPr lang="en-US" sz="3200" dirty="0"/>
              <a:t>Feature Engineering – Primary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1766" y="1651285"/>
            <a:ext cx="6535087" cy="44684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US" sz="1670" dirty="0"/>
              <a:t>Percentage of the loan annuity relative to a client's income using AMT_ANNUITY and AMT_INCOME_TOTAL</a:t>
            </a:r>
          </a:p>
          <a:p>
            <a:pPr>
              <a:lnSpc>
                <a:spcPct val="120000"/>
              </a:lnSpc>
            </a:pPr>
            <a:r>
              <a:rPr lang="en-US" sz="1670" dirty="0"/>
              <a:t>Length of the payment in years using AMT_ANNUITY and AMT_INCOME_TOTAL</a:t>
            </a:r>
          </a:p>
          <a:p>
            <a:pPr>
              <a:lnSpc>
                <a:spcPct val="120000"/>
              </a:lnSpc>
            </a:pPr>
            <a:r>
              <a:rPr lang="en-US" sz="1670" dirty="0"/>
              <a:t>Percentage of the days employed relative to the client's age (after imputing anomalous values in 'DAYS_EMPLOYED’)</a:t>
            </a:r>
          </a:p>
          <a:p>
            <a:pPr>
              <a:lnSpc>
                <a:spcPct val="120000"/>
              </a:lnSpc>
            </a:pPr>
            <a:r>
              <a:rPr lang="en-US" sz="1670" dirty="0"/>
              <a:t>Percentage of the goods price relative to the loan credit amount using AMT_GOODS_PRICE and AMT_CREDIT</a:t>
            </a:r>
          </a:p>
          <a:p>
            <a:r>
              <a:rPr lang="en-US" sz="1670" dirty="0"/>
              <a:t>Income per family members based on CNT_FAM_MEMBERS.</a:t>
            </a:r>
          </a:p>
          <a:p>
            <a:r>
              <a:rPr lang="en-US" sz="1670" dirty="0"/>
              <a:t>Total number of enquiries to Credit Bureau by adding individual counts from day, week, month and year.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5F760-E70A-44E7-82BE-0A328646A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714" y="1848688"/>
            <a:ext cx="4196521" cy="409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5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437" y="738219"/>
            <a:ext cx="10672521" cy="932087"/>
          </a:xfrm>
        </p:spPr>
        <p:txBody>
          <a:bodyPr>
            <a:normAutofit/>
          </a:bodyPr>
          <a:lstStyle/>
          <a:p>
            <a:r>
              <a:rPr lang="en-US" sz="3200" dirty="0"/>
              <a:t>Feature Engineering – Previous Application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6157" y="1615944"/>
            <a:ext cx="6535087" cy="4468497"/>
          </a:xfrm>
        </p:spPr>
        <p:txBody>
          <a:bodyPr>
            <a:noAutofit/>
          </a:bodyPr>
          <a:lstStyle/>
          <a:p>
            <a:pPr>
              <a:spcAft>
                <a:spcPts val="800"/>
              </a:spcAft>
            </a:pPr>
            <a:r>
              <a:rPr lang="en-US" sz="1667" dirty="0"/>
              <a:t>Group by client ID and calculate all aggregate statistics</a:t>
            </a:r>
          </a:p>
          <a:p>
            <a:pPr>
              <a:spcAft>
                <a:spcPts val="800"/>
              </a:spcAft>
            </a:pPr>
            <a:r>
              <a:rPr lang="en-US" sz="1667" dirty="0"/>
              <a:t>Count of previous approved applications</a:t>
            </a:r>
          </a:p>
          <a:p>
            <a:pPr>
              <a:spcAft>
                <a:spcPts val="800"/>
              </a:spcAft>
            </a:pPr>
            <a:r>
              <a:rPr lang="en-US" sz="1667" dirty="0"/>
              <a:t>Count of previous rejected applications</a:t>
            </a:r>
          </a:p>
          <a:p>
            <a:pPr>
              <a:spcAft>
                <a:spcPts val="800"/>
              </a:spcAft>
            </a:pPr>
            <a:r>
              <a:rPr lang="en-US" sz="1667" dirty="0"/>
              <a:t>Difference between applied and approved credit</a:t>
            </a:r>
          </a:p>
          <a:p>
            <a:pPr>
              <a:spcAft>
                <a:spcPts val="800"/>
              </a:spcAft>
            </a:pPr>
            <a:r>
              <a:rPr lang="en-US" sz="1667" dirty="0"/>
              <a:t>Aggregating AMT_ANNUNITY and AMT_APPLICATION</a:t>
            </a:r>
          </a:p>
          <a:p>
            <a:pPr>
              <a:spcAft>
                <a:spcPts val="800"/>
              </a:spcAft>
            </a:pPr>
            <a:r>
              <a:rPr lang="en-US" sz="1667" dirty="0" err="1"/>
              <a:t>Prev_GOODS_PRICE_CREDIT_PERCENT</a:t>
            </a:r>
            <a:r>
              <a:rPr lang="en-US" sz="1667" dirty="0"/>
              <a:t>: percentage of goods price relative to the loan credit amount</a:t>
            </a:r>
          </a:p>
          <a:p>
            <a:pPr>
              <a:spcAft>
                <a:spcPts val="800"/>
              </a:spcAft>
            </a:pPr>
            <a:r>
              <a:rPr lang="en-US" sz="1667" dirty="0" err="1"/>
              <a:t>Prev_CREDIT_APP_PERCENTAGE</a:t>
            </a:r>
            <a:r>
              <a:rPr lang="en-US" sz="1667" dirty="0"/>
              <a:t>: percent of credit granted relative to loan applied for</a:t>
            </a:r>
          </a:p>
          <a:p>
            <a:pPr>
              <a:spcAft>
                <a:spcPts val="800"/>
              </a:spcAft>
            </a:pPr>
            <a:r>
              <a:rPr lang="en-US" sz="1667" dirty="0"/>
              <a:t>Calculate privileged interest rates, termination days, and last days due after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AED4F0-6EC2-48BA-B90D-199EC0DCD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505" y="1766957"/>
            <a:ext cx="4567340" cy="429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4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437" y="738219"/>
            <a:ext cx="10672521" cy="932087"/>
          </a:xfrm>
        </p:spPr>
        <p:txBody>
          <a:bodyPr>
            <a:normAutofit/>
          </a:bodyPr>
          <a:lstStyle/>
          <a:p>
            <a:r>
              <a:rPr lang="en-US" sz="3200" dirty="0"/>
              <a:t>Feature Engineering – Installment Payments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6157" y="1615944"/>
            <a:ext cx="6535087" cy="4468497"/>
          </a:xfrm>
        </p:spPr>
        <p:txBody>
          <a:bodyPr>
            <a:noAutofit/>
          </a:bodyPr>
          <a:lstStyle/>
          <a:p>
            <a:pPr>
              <a:spcAft>
                <a:spcPts val="800"/>
              </a:spcAft>
            </a:pPr>
            <a:r>
              <a:rPr lang="en-US" sz="1667" dirty="0"/>
              <a:t>Difference between the prescribed and actual installment amount.</a:t>
            </a:r>
          </a:p>
          <a:p>
            <a:pPr>
              <a:spcAft>
                <a:spcPts val="800"/>
              </a:spcAft>
            </a:pPr>
            <a:r>
              <a:rPr lang="en-US" sz="1667" dirty="0"/>
              <a:t>Difference between the prescribed and actual days of repayment.</a:t>
            </a:r>
          </a:p>
          <a:p>
            <a:pPr>
              <a:spcAft>
                <a:spcPts val="800"/>
              </a:spcAft>
            </a:pPr>
            <a:r>
              <a:rPr lang="en-US" sz="1667" dirty="0"/>
              <a:t>Percentage of amount paid relative to the installment.</a:t>
            </a:r>
          </a:p>
          <a:p>
            <a:pPr>
              <a:spcAft>
                <a:spcPts val="800"/>
              </a:spcAft>
            </a:pPr>
            <a:r>
              <a:rPr lang="en-US" sz="1667" dirty="0"/>
              <a:t>Percentage of days paid relative to days installment.</a:t>
            </a:r>
          </a:p>
          <a:p>
            <a:pPr>
              <a:spcAft>
                <a:spcPts val="800"/>
              </a:spcAft>
            </a:pPr>
            <a:r>
              <a:rPr lang="en-US" sz="1667" dirty="0"/>
              <a:t>Percentage of the installment difference relative to the amount.</a:t>
            </a:r>
          </a:p>
          <a:p>
            <a:pPr>
              <a:spcAft>
                <a:spcPts val="800"/>
              </a:spcAft>
            </a:pPr>
            <a:r>
              <a:rPr lang="en-US" sz="1667" dirty="0"/>
              <a:t>Installment days paid late and overpaid.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AED4F0-6EC2-48BA-B90D-199EC0DCD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7138505" y="2272961"/>
            <a:ext cx="4567340" cy="327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0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437" y="738219"/>
            <a:ext cx="10672521" cy="932087"/>
          </a:xfrm>
        </p:spPr>
        <p:txBody>
          <a:bodyPr>
            <a:normAutofit/>
          </a:bodyPr>
          <a:lstStyle/>
          <a:p>
            <a:r>
              <a:rPr lang="en-US" sz="3200" dirty="0"/>
              <a:t>Feature Engineering – Credit Card Balance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6157" y="1615944"/>
            <a:ext cx="6535087" cy="4468497"/>
          </a:xfrm>
        </p:spPr>
        <p:txBody>
          <a:bodyPr>
            <a:noAutofit/>
          </a:bodyPr>
          <a:lstStyle/>
          <a:p>
            <a:pPr>
              <a:spcAft>
                <a:spcPts val="800"/>
              </a:spcAft>
            </a:pPr>
            <a:r>
              <a:rPr lang="en-US" sz="1667" dirty="0"/>
              <a:t>Credit utilization: the ratio of monthly balance and credit limit</a:t>
            </a:r>
          </a:p>
          <a:p>
            <a:pPr>
              <a:spcAft>
                <a:spcPts val="800"/>
              </a:spcAft>
            </a:pPr>
            <a:r>
              <a:rPr lang="en-US" sz="1667" dirty="0"/>
              <a:t>Total number of days past due (w/tolerance) for all previous credits.</a:t>
            </a:r>
          </a:p>
          <a:p>
            <a:pPr>
              <a:spcAft>
                <a:spcPts val="800"/>
              </a:spcAft>
            </a:pPr>
            <a:r>
              <a:rPr lang="en-US" sz="1667" dirty="0"/>
              <a:t>A total count of all drawings of all types.</a:t>
            </a:r>
          </a:p>
          <a:p>
            <a:pPr>
              <a:spcAft>
                <a:spcPts val="800"/>
              </a:spcAft>
            </a:pPr>
            <a:r>
              <a:rPr lang="en-US" sz="1667" dirty="0"/>
              <a:t>The percentage of amount for a number of features relative to credit limit:</a:t>
            </a:r>
          </a:p>
          <a:p>
            <a:pPr lvl="1">
              <a:spcAft>
                <a:spcPts val="800"/>
              </a:spcAft>
            </a:pPr>
            <a:r>
              <a:rPr lang="en-US" sz="1400" dirty="0"/>
              <a:t>All current types of drawings</a:t>
            </a:r>
          </a:p>
          <a:p>
            <a:pPr lvl="1">
              <a:spcAft>
                <a:spcPts val="800"/>
              </a:spcAft>
            </a:pPr>
            <a:r>
              <a:rPr lang="en-US" sz="1400" dirty="0"/>
              <a:t>Payments and current payments</a:t>
            </a:r>
          </a:p>
          <a:p>
            <a:pPr lvl="1">
              <a:spcAft>
                <a:spcPts val="800"/>
              </a:spcAft>
            </a:pPr>
            <a:r>
              <a:rPr lang="en-US" sz="1400" dirty="0"/>
              <a:t>Receivable and receivable principal</a:t>
            </a:r>
          </a:p>
          <a:p>
            <a:pPr lvl="1">
              <a:spcAft>
                <a:spcPts val="800"/>
              </a:spcAft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AED4F0-6EC2-48BA-B90D-199EC0DCD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7138505" y="2035703"/>
            <a:ext cx="4567340" cy="37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9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437" y="738219"/>
            <a:ext cx="10672521" cy="932087"/>
          </a:xfrm>
        </p:spPr>
        <p:txBody>
          <a:bodyPr>
            <a:normAutofit/>
          </a:bodyPr>
          <a:lstStyle/>
          <a:p>
            <a:r>
              <a:rPr lang="en-US" sz="3200" dirty="0"/>
              <a:t>Feature Engineering – Additional 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6157" y="1615944"/>
            <a:ext cx="6535087" cy="4468497"/>
          </a:xfrm>
        </p:spPr>
        <p:txBody>
          <a:bodyPr>
            <a:noAutofit/>
          </a:bodyPr>
          <a:lstStyle/>
          <a:p>
            <a:pPr>
              <a:spcAft>
                <a:spcPts val="800"/>
              </a:spcAft>
            </a:pPr>
            <a:r>
              <a:rPr lang="en-US" sz="1800" b="1" dirty="0"/>
              <a:t>Bureau dataset:</a:t>
            </a:r>
          </a:p>
          <a:p>
            <a:pPr lvl="1">
              <a:spcAft>
                <a:spcPts val="800"/>
              </a:spcAft>
            </a:pPr>
            <a:r>
              <a:rPr lang="en-US" sz="1400" dirty="0"/>
              <a:t>Total of active credit amount and outstanding debt for each consumer</a:t>
            </a:r>
          </a:p>
          <a:p>
            <a:pPr lvl="1">
              <a:spcAft>
                <a:spcPts val="800"/>
              </a:spcAft>
            </a:pPr>
            <a:r>
              <a:rPr lang="en-US" sz="1400" dirty="0"/>
              <a:t>How many days it has been since the most recent credit activity for each consumer</a:t>
            </a:r>
          </a:p>
          <a:p>
            <a:pPr lvl="1">
              <a:spcAft>
                <a:spcPts val="800"/>
              </a:spcAft>
            </a:pPr>
            <a:r>
              <a:rPr lang="en-US" sz="1400" dirty="0"/>
              <a:t>Percentage of each credit that is overdue </a:t>
            </a:r>
          </a:p>
          <a:p>
            <a:pPr lvl="1">
              <a:spcAft>
                <a:spcPts val="800"/>
              </a:spcAft>
            </a:pPr>
            <a:r>
              <a:rPr lang="en-US" sz="1400" dirty="0"/>
              <a:t>Percentage of the credit max that is overdue</a:t>
            </a:r>
          </a:p>
          <a:p>
            <a:pPr lvl="1">
              <a:spcAft>
                <a:spcPts val="800"/>
              </a:spcAft>
            </a:pPr>
            <a:r>
              <a:rPr lang="en-US" sz="1400" dirty="0"/>
              <a:t>Amount of credit closed</a:t>
            </a:r>
          </a:p>
          <a:p>
            <a:pPr>
              <a:spcAft>
                <a:spcPts val="800"/>
              </a:spcAft>
            </a:pPr>
            <a:r>
              <a:rPr lang="en-US" sz="1800" b="1" dirty="0" err="1"/>
              <a:t>POS_CASH_balance</a:t>
            </a:r>
            <a:r>
              <a:rPr lang="en-US" sz="1800" b="1" dirty="0"/>
              <a:t> dataset:</a:t>
            </a:r>
          </a:p>
          <a:p>
            <a:pPr lvl="1">
              <a:spcAft>
                <a:spcPts val="800"/>
              </a:spcAft>
            </a:pPr>
            <a:r>
              <a:rPr lang="en-US" sz="1400" dirty="0"/>
              <a:t>Percent of remaining installment</a:t>
            </a:r>
          </a:p>
          <a:p>
            <a:pPr lvl="1">
              <a:spcAft>
                <a:spcPts val="800"/>
              </a:spcAft>
            </a:pPr>
            <a:r>
              <a:rPr lang="en-US" sz="1400" dirty="0"/>
              <a:t>The number of installment days remaining</a:t>
            </a:r>
          </a:p>
          <a:p>
            <a:pPr lvl="1">
              <a:spcAft>
                <a:spcPts val="800"/>
              </a:spcAft>
            </a:pPr>
            <a:r>
              <a:rPr lang="en-US" sz="1400" dirty="0"/>
              <a:t>Total number of days of credit past due</a:t>
            </a:r>
          </a:p>
          <a:p>
            <a:pPr lvl="1">
              <a:spcAft>
                <a:spcPts val="800"/>
              </a:spcAft>
            </a:pP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737B42-4C97-49C9-8DAD-DF3AC8894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7277013" y="1766957"/>
            <a:ext cx="4290324" cy="429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9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867" y="1478259"/>
            <a:ext cx="9821091" cy="932087"/>
          </a:xfrm>
        </p:spPr>
        <p:txBody>
          <a:bodyPr>
            <a:normAutofit/>
          </a:bodyPr>
          <a:lstStyle/>
          <a:p>
            <a:r>
              <a:rPr lang="en-US" dirty="0"/>
              <a:t>Feature Selection: p-values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A46A37A-AE5C-478A-9EE0-F79E0A9D63E0}"/>
              </a:ext>
            </a:extLst>
          </p:cNvPr>
          <p:cNvSpPr txBox="1">
            <a:spLocks/>
          </p:cNvSpPr>
          <p:nvPr/>
        </p:nvSpPr>
        <p:spPr>
          <a:xfrm>
            <a:off x="1557867" y="2638705"/>
            <a:ext cx="9821357" cy="3747511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1800" kern="1200" spc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Significance level is used to determine which features contribute beyond just random noise. Set at .05.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Used two methods: the ANOVA F-test and the Chi-Squared test to generate p-values.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Most significant features identified are similar to each other and other methods.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0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465" y="379930"/>
            <a:ext cx="10672521" cy="932087"/>
          </a:xfrm>
        </p:spPr>
        <p:txBody>
          <a:bodyPr>
            <a:normAutofit/>
          </a:bodyPr>
          <a:lstStyle/>
          <a:p>
            <a:r>
              <a:rPr lang="en-US" sz="3200" dirty="0"/>
              <a:t>Feature Selection: ANOVA F-test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45275" y="379930"/>
            <a:ext cx="4933949" cy="336549"/>
          </a:xfrm>
        </p:spPr>
        <p:txBody>
          <a:bodyPr/>
          <a:lstStyle/>
          <a:p>
            <a:r>
              <a:rPr lang="en-US"/>
              <a:t>Feature Selection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F86480-B73A-439E-8B74-049942CAD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10" y="1312017"/>
            <a:ext cx="7616130" cy="498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5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550</Words>
  <Application>Microsoft Office PowerPoint</Application>
  <PresentationFormat>Widescreen</PresentationFormat>
  <Paragraphs>64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Exploratory Data Analysis – Bureau Tables </vt:lpstr>
      <vt:lpstr>EDA:  Bureau Table Count of Active Credit </vt:lpstr>
      <vt:lpstr>Feature Engineering – Primary table</vt:lpstr>
      <vt:lpstr>Feature Engineering – Previous Application table</vt:lpstr>
      <vt:lpstr>Feature Engineering – Installment Payments table</vt:lpstr>
      <vt:lpstr>Feature Engineering – Credit Card Balance table</vt:lpstr>
      <vt:lpstr>Feature Engineering – Additional tables</vt:lpstr>
      <vt:lpstr>Feature Selection: p-values</vt:lpstr>
      <vt:lpstr>Feature Selection: ANOVA F-test</vt:lpstr>
      <vt:lpstr>Feature Selection: Chi-Squared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Bureau and Bureau Balance Datasets</dc:title>
  <dc:creator>Owner</dc:creator>
  <cp:lastModifiedBy>Owner</cp:lastModifiedBy>
  <cp:revision>34</cp:revision>
  <dcterms:created xsi:type="dcterms:W3CDTF">2019-11-16T20:54:50Z</dcterms:created>
  <dcterms:modified xsi:type="dcterms:W3CDTF">2019-12-07T05:13:44Z</dcterms:modified>
</cp:coreProperties>
</file>