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206"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sldImg"/>
          </p:nvPr>
        </p:nvSpPr>
        <p:spPr bwMode="auto">
          <a:xfrm>
            <a:off x="1106488" y="812800"/>
            <a:ext cx="5343525" cy="4006850"/>
          </a:xfrm>
          <a:prstGeom prst="rect">
            <a:avLst/>
          </a:prstGeom>
          <a:noFill/>
          <a:ln w="9525">
            <a:noFill/>
            <a:round/>
            <a:headEnd/>
            <a:tailEnd/>
          </a:ln>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fld id="{3DB8634D-6861-4123-B33E-4A69BC3594D0}" type="slidenum">
              <a:rPr lang="en-GB"/>
              <a:pPr/>
              <a:t>‹#›</a:t>
            </a:fld>
            <a:endParaRPr lang="en-GB"/>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xhtml="http://www.w3.org/1999/xhtml"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1</a:t>
            </a:fld>
            <a:endParaRPr lang="en-GB"/>
          </a:p>
        </p:txBody>
      </p:sp>
      <p:sp>
        <p:nvSpPr>
          <p:cNvPr id="4099"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100" name="Text Box 2"/>
          <p:cNvSpPr txBox="1">
            <a:spLocks noChangeArrowheads="1"/>
          </p:cNvSpPr>
          <p:nvPr>
            <p:ph type="body" idx="1"/>
          </p:nvPr>
        </p:nvSpPr>
        <p:spPr>
          <a:xfrm>
            <a:off x="755650" y="5078413"/>
            <a:ext cx="6048375" cy="4811712"/>
          </a:xfrm>
          <a:noFill/>
          <a:ln/>
        </p:spPr>
        <p:txBody>
          <a:bodyPr tIns="10584"/>
          <a:lstStyle/>
          <a:p>
            <a:pPr algn="just"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GB" smtClean="0">
              <a:latin typeface="Arial" charset="0"/>
              <a:ea typeface="DejaVu Sans" charset="0"/>
              <a:cs typeface="DejaVu Sans" charset="0"/>
            </a:endParaRPr>
          </a:p>
          <a:p>
            <a:pPr algn="just"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GB" smtClean="0">
              <a:latin typeface="Arial" charset="0"/>
              <a:ea typeface="DejaVu Sans" charset="0"/>
              <a:cs typeface="DejaVu Sans" charset="0"/>
            </a:endParaRPr>
          </a:p>
          <a:p>
            <a:pPr algn="just"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GB" smtClean="0">
              <a:latin typeface="Arial" charset="0"/>
              <a:ea typeface="DejaVu Sans" charset="0"/>
              <a:cs typeface="DejaVu Sans" charset="0"/>
            </a:endParaRPr>
          </a:p>
          <a:p>
            <a:pPr algn="just" eaLnBrk="1">
              <a:lnSpc>
                <a:spcPct val="93000"/>
              </a:lnSpc>
              <a:spcBef>
                <a:spcPct val="0"/>
              </a:spcBef>
              <a:tabLst>
                <a:tab pos="723900" algn="l"/>
                <a:tab pos="1447800" algn="l"/>
                <a:tab pos="2171700" algn="l"/>
                <a:tab pos="2895600" algn="l"/>
                <a:tab pos="3619500" algn="l"/>
                <a:tab pos="4343400" algn="l"/>
                <a:tab pos="5067300" algn="l"/>
                <a:tab pos="5791200" algn="l"/>
              </a:tabLst>
            </a:pPr>
            <a:r>
              <a:rPr/>
              <a:t>Hybridizations </a:t>
            </a:r>
            <a:r>
              <a:rPr i="1"/>
              <a:t>in situ</a:t>
            </a:r>
            <a:r>
              <a:rPr/>
              <a:t> of </a:t>
            </a:r>
            <a:r>
              <a:rPr i="1"/>
              <a:t>Anga osk</a:t>
            </a:r>
            <a:r>
              <a:rPr/>
              <a:t> and </a:t>
            </a:r>
            <a:r>
              <a:rPr i="1"/>
              <a:t>Aeae osk</a:t>
            </a:r>
            <a:r>
              <a:rPr/>
              <a:t> RNA probes to whole‐mount </a:t>
            </a:r>
            <a:r>
              <a:rPr i="1"/>
              <a:t>An. gambiae</a:t>
            </a:r>
            <a:r>
              <a:rPr/>
              <a:t> and </a:t>
            </a:r>
            <a:r>
              <a:rPr i="1"/>
              <a:t>Ae. aegypti</a:t>
            </a:r>
            <a:r>
              <a:rPr/>
              <a:t> embryos. Embryos are orientated with anterior on the left. </a:t>
            </a:r>
            <a:r>
              <a:rPr i="1"/>
              <a:t>An. gambiae</a:t>
            </a:r>
            <a:r>
              <a:rPr/>
              <a:t> embryos (A,B) shown have reached cellular blastoderm with pole cells indicated by an arrow. </a:t>
            </a:r>
            <a:r>
              <a:rPr i="1"/>
              <a:t>Ae. aegypti</a:t>
            </a:r>
            <a:r>
              <a:rPr/>
              <a:t> embryos (C,D) shown are in the preblastoderm stage. Strong staining is exclusive to the posterior pole cells (A) and posterior end (C) (arrows), when compared with embryos of the same stage, determined by DAPI staining (not shown), probed with </a:t>
            </a:r>
            <a:r>
              <a:rPr i="1"/>
              <a:t>Anga</a:t>
            </a:r>
            <a:r>
              <a:rPr/>
              <a:t> and </a:t>
            </a:r>
            <a:r>
              <a:rPr i="1"/>
              <a:t>Aeae os</a:t>
            </a:r>
            <a:r>
              <a:rPr/>
              <a:t>k sense RNA probes (B,D). Bar = 50 µ</a:t>
            </a:r>
            <a:r>
              <a:rPr cap="small"/>
              <a:t>m</a:t>
            </a:r>
            <a:r>
              <a:rPr/>
              <a:t>.</a:t>
            </a:r>
          </a:p>
          <a:p>
            <a:endParaRPr/>
          </a:p>
          <a:p>
            <a:r>
              <a:rPr lang="en-GB"/>
              <a:t>© This slide is made available for non-commercial use only. Please note that permission may be required for re-use of images in which the copyright is owned by a third party.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1B66835F-EAB0-4ED2-A968-0980A81755BE}"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A519A307-86D9-4069-899A-C1B09C8DFED4}"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64547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0037" cy="64547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BF4B7843-4E17-42A9-8FE3-5E47CE8316BD}"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69387" cy="1260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9069387" cy="2417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4338638"/>
            <a:ext cx="9069387" cy="2417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D165E9B0-7DA8-466E-963D-86F25D5E43BA}"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F0102DDB-C13F-473E-AACA-21864AE54F49}"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07D227DA-043B-4C48-91A2-32B39C53C327}"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47F22E44-FC5C-4E3E-8CAB-290F97FD3C17}"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endParaRPr lang="en-US"/>
          </a:p>
        </p:txBody>
      </p:sp>
      <p:sp>
        <p:nvSpPr>
          <p:cNvPr id="8" name="Rectangle 4"/>
          <p:cNvSpPr>
            <a:spLocks noGrp="1" noChangeArrowheads="1"/>
          </p:cNvSpPr>
          <p:nvPr>
            <p:ph type="ftr" idx="11"/>
          </p:nvPr>
        </p:nvSpPr>
        <p:spPr>
          <a:ln/>
        </p:spPr>
        <p:txBody>
          <a:bodyPr/>
          <a:lstStyle>
            <a:lvl1pPr>
              <a:defRPr/>
            </a:lvl1pPr>
          </a:lstStyle>
          <a:p>
            <a:endParaRPr lang="en-US"/>
          </a:p>
        </p:txBody>
      </p:sp>
      <p:sp>
        <p:nvSpPr>
          <p:cNvPr id="9" name="Rectangle 5"/>
          <p:cNvSpPr>
            <a:spLocks noGrp="1" noChangeArrowheads="1"/>
          </p:cNvSpPr>
          <p:nvPr>
            <p:ph type="sldNum" idx="12"/>
          </p:nvPr>
        </p:nvSpPr>
        <p:spPr>
          <a:ln/>
        </p:spPr>
        <p:txBody>
          <a:bodyPr/>
          <a:lstStyle>
            <a:lvl1pPr>
              <a:defRPr/>
            </a:lvl1pPr>
          </a:lstStyle>
          <a:p>
            <a:fld id="{BB4FD631-3533-49BF-8675-298A6C14A225}"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endParaRPr lang="en-US"/>
          </a:p>
        </p:txBody>
      </p:sp>
      <p:sp>
        <p:nvSpPr>
          <p:cNvPr id="4" name="Rectangle 4"/>
          <p:cNvSpPr>
            <a:spLocks noGrp="1" noChangeArrowheads="1"/>
          </p:cNvSpPr>
          <p:nvPr>
            <p:ph type="ftr" idx="11"/>
          </p:nvPr>
        </p:nvSpPr>
        <p:spPr>
          <a:ln/>
        </p:spPr>
        <p:txBody>
          <a:bodyPr/>
          <a:lstStyle>
            <a:lvl1pPr>
              <a:defRPr/>
            </a:lvl1pPr>
          </a:lstStyle>
          <a:p>
            <a:endParaRPr lang="en-US"/>
          </a:p>
        </p:txBody>
      </p:sp>
      <p:sp>
        <p:nvSpPr>
          <p:cNvPr id="5" name="Rectangle 5"/>
          <p:cNvSpPr>
            <a:spLocks noGrp="1" noChangeArrowheads="1"/>
          </p:cNvSpPr>
          <p:nvPr>
            <p:ph type="sldNum" idx="12"/>
          </p:nvPr>
        </p:nvSpPr>
        <p:spPr>
          <a:ln/>
        </p:spPr>
        <p:txBody>
          <a:bodyPr/>
          <a:lstStyle>
            <a:lvl1pPr>
              <a:defRPr/>
            </a:lvl1pPr>
          </a:lstStyle>
          <a:p>
            <a:fld id="{D63DBE94-DEC4-4881-8D14-AF6CCDF9C64D}"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endParaRPr lang="en-US"/>
          </a:p>
        </p:txBody>
      </p:sp>
      <p:sp>
        <p:nvSpPr>
          <p:cNvPr id="3" name="Rectangle 4"/>
          <p:cNvSpPr>
            <a:spLocks noGrp="1" noChangeArrowheads="1"/>
          </p:cNvSpPr>
          <p:nvPr>
            <p:ph type="ftr" idx="11"/>
          </p:nvPr>
        </p:nvSpPr>
        <p:spPr>
          <a:ln/>
        </p:spPr>
        <p:txBody>
          <a:bodyPr/>
          <a:lstStyle>
            <a:lvl1pPr>
              <a:defRPr/>
            </a:lvl1pPr>
          </a:lstStyle>
          <a:p>
            <a:endParaRPr lang="en-US"/>
          </a:p>
        </p:txBody>
      </p:sp>
      <p:sp>
        <p:nvSpPr>
          <p:cNvPr id="4" name="Rectangle 5"/>
          <p:cNvSpPr>
            <a:spLocks noGrp="1" noChangeArrowheads="1"/>
          </p:cNvSpPr>
          <p:nvPr>
            <p:ph type="sldNum" idx="12"/>
          </p:nvPr>
        </p:nvSpPr>
        <p:spPr>
          <a:ln/>
        </p:spPr>
        <p:txBody>
          <a:bodyPr/>
          <a:lstStyle>
            <a:lvl1pPr>
              <a:defRPr/>
            </a:lvl1pPr>
          </a:lstStyle>
          <a:p>
            <a:fld id="{0A11BC93-EF5F-4F33-8BFB-4A24491F25A9}"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C849EE62-BC28-4A7F-B1F5-B6ACB6EE66B8}"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A85FF142-1807-4DC6-9742-35132D50543A}"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503238" y="1768475"/>
            <a:ext cx="9069387" cy="4987925"/>
          </a:xfrm>
          <a:prstGeom prst="rect">
            <a:avLst/>
          </a:prstGeom>
          <a:noFill/>
          <a:ln w="9525">
            <a:noFill/>
            <a:round/>
            <a:headEnd/>
            <a:tailEnd/>
          </a:ln>
        </p:spPr>
        <p:txBody>
          <a:bodyPr vert="horz" wrap="square" lIns="0" tIns="28224"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Rectangle 3"/>
          <p:cNvSpPr>
            <a:spLocks noGrp="1" noChangeArrowheads="1"/>
          </p:cNvSpPr>
          <p:nvPr>
            <p:ph type="dt"/>
          </p:nvPr>
        </p:nvSpPr>
        <p:spPr bwMode="auto">
          <a:xfrm>
            <a:off x="50323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defRPr sz="1400">
                <a:solidFill>
                  <a:srgbClr val="000000"/>
                </a:solidFill>
                <a:latin typeface="Times New Roman" pitchFamily="16" charset="0"/>
              </a:defRPr>
            </a:lvl1pPr>
          </a:lstStyle>
          <a:p>
            <a:endParaRPr lang="en-US"/>
          </a:p>
        </p:txBody>
      </p:sp>
      <p:sp>
        <p:nvSpPr>
          <p:cNvPr id="1028"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defRPr sz="1400">
                <a:solidFill>
                  <a:srgbClr val="000000"/>
                </a:solidFill>
                <a:latin typeface="Times New Roman" pitchFamily="16" charset="0"/>
              </a:defRPr>
            </a:lvl1pPr>
          </a:lstStyle>
          <a:p>
            <a:endParaRPr lang="en-US"/>
          </a:p>
        </p:txBody>
      </p:sp>
      <p:sp>
        <p:nvSpPr>
          <p:cNvPr id="1029"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defRPr sz="1400">
                <a:solidFill>
                  <a:srgbClr val="000000"/>
                </a:solidFill>
                <a:latin typeface="Times New Roman" pitchFamily="16" charset="0"/>
              </a:defRPr>
            </a:lvl1pPr>
          </a:lstStyle>
          <a:p>
            <a:fld id="{AB055419-CB8B-4279-962F-1AC4AB6A6D26}"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cs typeface="+mn-cs"/>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Mode="External" Target="http://onlinelibrary.wiley.com/doi/10.1111/imb.2006.15.issue-3/issuetoc"/><Relationship Id="rId6" Type="http://schemas.openxmlformats.org/officeDocument/2006/relationships/hyperlink" TargetMode="External" Target="http://onlinelibrary.wiley.com/doi/10.1111/j.1365-2583.2006.00655.x/full#f5"/></Relationships>
</file>

<file path=ppt/slides/slide1.xml><?xml version="1.0" encoding="utf-8"?>
<p:sld xmlns:a="http://schemas.openxmlformats.org/drawingml/2006/main" xmlns:r="http://schemas.openxmlformats.org/officeDocument/2006/relationships" xmlns:xhtml="http://www.w3.org/1999/xhtml"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468313" y="461963"/>
            <a:ext cx="9070975" cy="798512"/>
          </a:xfrm>
        </p:spPr>
        <p:txBody>
          <a:bodyPr tIns="1411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i="1" lang="en-GB" sz="1600" b="1" smtClean="0"/>
              <a:t>oskar</a:t>
            </a:r>
            <a:r>
              <a:rPr lang="en-GB" sz="1600" b="1" smtClean="0"/>
              <a:t> gene expression in the vector mosquitoes, </a:t>
            </a:r>
            <a:r>
              <a:rPr i="1" lang="en-GB" sz="1600" b="1" smtClean="0"/>
              <a:t>Anopheles gambiae</a:t>
            </a:r>
            <a:r>
              <a:rPr lang="en-GB" sz="1600" b="1" smtClean="0"/>
              <a:t> and </a:t>
            </a:r>
            <a:r>
              <a:rPr i="1" lang="en-GB" sz="1600" b="1" smtClean="0"/>
              <a:t>Aedes aegypti</a:t>
            </a:r>
          </a:p>
        </p:txBody>
      </p:sp>
      <p:pic>
        <p:nvPicPr>
          <p:cNvPr id="2051" name="Picture 2"/>
          <p:cNvPicPr>
            <a:picLocks noChangeAspect="1" noChangeArrowheads="1"/>
          </p:cNvPicPr>
          <p:nvPr/>
        </p:nvPicPr>
        <p:blipFill>
          <a:blip r:embed="rId3" cstate="print"/>
          <a:srcRect/>
          <a:stretch>
            <a:fillRect/>
          </a:stretch>
        </p:blipFill>
        <p:spPr bwMode="auto">
          <a:xfrm>
            <a:off x="1513360" y="2520974"/>
            <a:ext cx="6857280" cy="260005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
        <p:nvSpPr>
          <p:cNvPr id="2053" name="Text Box 4"/>
          <p:cNvSpPr txBox="1">
            <a:spLocks noChangeArrowheads="1"/>
          </p:cNvSpPr>
          <p:nvPr/>
        </p:nvSpPr>
        <p:spPr bwMode="auto">
          <a:xfrm>
            <a:off x="127000" y="6840538"/>
            <a:ext cx="6892925" cy="557212"/>
          </a:xfrm>
          <a:prstGeom prst="rect">
            <a:avLst/>
          </a:prstGeom>
          <a:noFill/>
          <a:ln w="9525">
            <a:noFill/>
            <a:round/>
            <a:headEnd/>
            <a:tailEnd/>
          </a:ln>
        </p:spPr>
        <p:txBody>
          <a:bodyPr lIns="90000" tIns="54702" rIns="90000" bIns="45000"/>
          <a:lstStyle/>
          <a:p>
            <a:pPr>
              <a:tabLst>
                <a:tab pos="723900" algn="l"/>
                <a:tab pos="1447800" algn="l"/>
                <a:tab pos="2171700" algn="l"/>
                <a:tab pos="2895600" algn="l"/>
                <a:tab pos="3619500" algn="l"/>
                <a:tab pos="4343400" algn="l"/>
                <a:tab pos="5067300" algn="l"/>
                <a:tab pos="5791200" algn="l"/>
                <a:tab pos="6515100" algn="l"/>
              </a:tabLst>
            </a:pPr>
            <a:r>
              <a:rPr lang="en-GB" sz="1100" b="1">
                <a:solidFill>
                  <a:srgbClr val="000000"/>
                </a:solidFill>
              </a:rPr>
              <a:t>Insect Molecular Biology</a:t>
            </a:r>
            <a:r>
              <a:rPr lang="en-GB" sz="1100">
                <a:solidFill>
                  <a:srgbClr val="000000"/>
                </a:solidFill>
              </a:rPr>
              <a:t/>
            </a:r>
            <a:br>
              <a:rPr lang="en-GB" sz="1100">
                <a:solidFill>
                  <a:srgbClr val="000000"/>
                </a:solidFill>
              </a:rPr>
            </a:br>
            <a:r>
              <a:rPr lang="en-GB" sz="1100">
                <a:solidFill>
                  <a:srgbClr val="000000"/>
                </a:solidFill>
                <a:hlinkClick r:id="rId5"/>
              </a:rPr>
              <a:t>Volume 15, Issue 3, </a:t>
            </a:r>
            <a:r>
              <a:rPr lang="en-GB" sz="1100">
                <a:solidFill>
                  <a:srgbClr val="000000"/>
                </a:solidFill>
              </a:rPr>
              <a:t>pages 363-372, 31 MAY 2006 DOI: 10.1111/j.1365-2583.2006.00655.x</a:t>
            </a:r>
            <a:br>
              <a:rPr lang="en-GB" sz="1100">
                <a:solidFill>
                  <a:srgbClr val="000000"/>
                </a:solidFill>
              </a:rPr>
            </a:br>
            <a:r>
              <a:rPr lang="en-GB" sz="1100">
                <a:solidFill>
                  <a:srgbClr val="000000"/>
                </a:solidFill>
                <a:hlinkClick r:id="rId6"/>
              </a:rPr>
              <a:t>http://onlinelibrary.wiley.com/doi/10.1111/j.1365-2583.2006.00655.x/full#f5</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169</Words>
  <Application>Microsoft Office PowerPoint</Application>
  <PresentationFormat>Custom</PresentationFormat>
  <Paragraphs>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DejaVu Sans</vt:lpstr>
      <vt:lpstr>Times New Roman</vt:lpstr>
      <vt:lpstr>Office Theme</vt:lpstr>
      <vt:lpstr>RNA interference as a resistance mechanism against crop parasites in Africa: a ‘Trojan horse’ approach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RNA interference as a resistance mechanism against crop parasites in Africa: a ‘Trojan horse’ approach</dc:title>
  <dc:creator>Agile User</dc:creator>
  <cp:lastModifiedBy>WileyService</cp:lastModifiedBy>
  <cp:revision>1</cp:revision>
  <cp:lastPrinted>1601-01-01T00:00:00Z</cp:lastPrinted>
  <dcterms:created xsi:type="dcterms:W3CDTF">2011-01-20T16:54:28Z</dcterms:created>
  <dcterms:modified xsi:type="dcterms:W3CDTF">2011-03-25T10:19:16Z</dcterms:modified>
</cp:coreProperties>
</file>