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9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4620" y="106045"/>
            <a:ext cx="1192974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</a:t>
            </a:r>
            <a:r>
              <a:rPr lang="en-US" altLang="zh-CN"/>
              <a:t>SPA</a:t>
            </a:r>
            <a:r>
              <a:rPr lang="zh-CN" altLang="en-US"/>
              <a:t>项目</a:t>
            </a:r>
            <a:endParaRPr lang="zh-CN" altLang="en-US"/>
          </a:p>
          <a:p>
            <a:r>
              <a:rPr lang="en-US" altLang="zh-CN"/>
              <a:t>	single page web application</a:t>
            </a:r>
            <a:r>
              <a:rPr lang="zh-CN" altLang="en-US"/>
              <a:t>，单页</a:t>
            </a:r>
            <a:r>
              <a:rPr lang="en-US" altLang="zh-CN"/>
              <a:t>Web</a:t>
            </a:r>
            <a:r>
              <a:rPr lang="zh-CN" altLang="en-US"/>
              <a:t>项目，即只加载单个</a:t>
            </a:r>
            <a:r>
              <a:rPr lang="en-US" altLang="zh-CN"/>
              <a:t>HTML</a:t>
            </a:r>
            <a:r>
              <a:rPr lang="zh-CN" altLang="en-US"/>
              <a:t>页面，通过动态更新</a:t>
            </a:r>
            <a:r>
              <a:rPr lang="en-US" altLang="zh-CN"/>
              <a:t>dom</a:t>
            </a:r>
            <a:r>
              <a:rPr lang="zh-CN" altLang="en-US"/>
              <a:t>节点的</a:t>
            </a:r>
            <a:r>
              <a:rPr lang="en-US" altLang="zh-CN"/>
              <a:t>Web</a:t>
            </a:r>
            <a:r>
              <a:rPr lang="zh-CN" altLang="en-US"/>
              <a:t>应用程序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前后端都拥有各自的</a:t>
            </a:r>
            <a:r>
              <a:rPr lang="en-US" altLang="zh-CN"/>
              <a:t>MVC</a:t>
            </a:r>
            <a:r>
              <a:rPr lang="zh-CN" altLang="en-US"/>
              <a:t>结构，前后端可以分离各司其职，通过</a:t>
            </a:r>
            <a:r>
              <a:rPr lang="en-US" altLang="zh-CN"/>
              <a:t>ajax</a:t>
            </a:r>
            <a:r>
              <a:rPr lang="zh-CN" altLang="en-US"/>
              <a:t>交互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系统运行速度快，开发过程简单清晰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路由机制，在地址栏通过</a:t>
            </a:r>
            <a:r>
              <a:rPr lang="en-US" altLang="zh-CN"/>
              <a:t>#</a:t>
            </a:r>
            <a:r>
              <a:rPr lang="zh-CN" altLang="en-US"/>
              <a:t>作为当前视图地址，无需重载页面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以新版商家系统为例</a:t>
            </a:r>
            <a:endParaRPr lang="zh-CN" altLang="en-US"/>
          </a:p>
          <a:p>
            <a:r>
              <a:rPr lang="zh-CN" altLang="en-US"/>
              <a:t>前端：</a:t>
            </a:r>
            <a:r>
              <a:rPr lang="en-US" altLang="zh-CN"/>
              <a:t>Angularjs</a:t>
            </a:r>
            <a:r>
              <a:rPr lang="zh-CN" altLang="en-US"/>
              <a:t>的</a:t>
            </a:r>
            <a:r>
              <a:rPr lang="en-US" altLang="zh-CN"/>
              <a:t>mvc</a:t>
            </a:r>
            <a:r>
              <a:rPr lang="zh-CN" altLang="en-US"/>
              <a:t>框架；后端：</a:t>
            </a:r>
            <a:r>
              <a:rPr lang="en-US" altLang="zh-CN"/>
              <a:t>SpringMVC</a:t>
            </a:r>
            <a:endParaRPr lang="en-US" altLang="zh-CN"/>
          </a:p>
          <a:p>
            <a:r>
              <a:rPr lang="zh-CN" altLang="en-US"/>
              <a:t>整个程序只加载了</a:t>
            </a:r>
            <a:r>
              <a:rPr lang="en-US" altLang="zh-CN"/>
              <a:t>MMSFront</a:t>
            </a:r>
            <a:r>
              <a:rPr lang="zh-CN" altLang="en-US"/>
              <a:t>项目中的</a:t>
            </a:r>
            <a:r>
              <a:rPr lang="en-US" altLang="zh-CN"/>
              <a:t>index.html</a:t>
            </a:r>
            <a:r>
              <a:rPr lang="zh-CN" altLang="en-US"/>
              <a:t>页面，通过</a:t>
            </a:r>
            <a:r>
              <a:rPr lang="en-US" altLang="zh-CN"/>
              <a:t>angular</a:t>
            </a:r>
            <a:r>
              <a:rPr lang="zh-CN" altLang="en-US"/>
              <a:t>封装的路由机制动态刷新</a:t>
            </a:r>
            <a:r>
              <a:rPr lang="en-US" altLang="zh-CN"/>
              <a:t>dom</a:t>
            </a:r>
            <a:r>
              <a:rPr lang="zh-CN" altLang="en-US"/>
              <a:t>，从而切换视图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index.html</a:t>
            </a:r>
            <a:r>
              <a:rPr lang="zh-CN" altLang="en-US"/>
              <a:t>中初始化加载的，主要只有这三个</a:t>
            </a:r>
            <a:r>
              <a:rPr lang="en-US" altLang="zh-CN"/>
              <a:t>div</a:t>
            </a:r>
            <a:r>
              <a:rPr lang="zh-CN" altLang="en-US"/>
              <a:t>，其中</a:t>
            </a:r>
            <a:r>
              <a:rPr lang="en-US" altLang="zh-CN"/>
              <a:t>ui-view</a:t>
            </a:r>
            <a:r>
              <a:rPr lang="zh-CN" altLang="en-US"/>
              <a:t>属性为</a:t>
            </a:r>
            <a:r>
              <a:rPr lang="en-US" altLang="zh-CN"/>
              <a:t>angular</a:t>
            </a:r>
            <a:r>
              <a:rPr lang="zh-CN" altLang="en-US"/>
              <a:t>路由模块</a:t>
            </a:r>
            <a:r>
              <a:rPr lang="en-US" altLang="zh-CN"/>
              <a:t>uiRouter</a:t>
            </a:r>
            <a:r>
              <a:rPr lang="zh-CN" altLang="en-US"/>
              <a:t>的指令，即在</a:t>
            </a:r>
            <a:r>
              <a:rPr lang="en-US" altLang="zh-CN"/>
              <a:t>uiRouter</a:t>
            </a:r>
            <a:r>
              <a:rPr lang="zh-CN" altLang="en-US"/>
              <a:t>中配置的</a:t>
            </a:r>
            <a:r>
              <a:rPr lang="en-US" altLang="zh-CN"/>
              <a:t>dom</a:t>
            </a:r>
            <a:r>
              <a:rPr lang="zh-CN" altLang="en-US"/>
              <a:t>会在指定的情况下动态地作为子节点加载到这三个</a:t>
            </a:r>
            <a:r>
              <a:rPr lang="en-US" altLang="zh-CN"/>
              <a:t>div</a:t>
            </a:r>
            <a:r>
              <a:rPr lang="zh-CN" altLang="en-US"/>
              <a:t>中来</a:t>
            </a:r>
            <a:endParaRPr lang="zh-CN" altLang="en-US"/>
          </a:p>
          <a:p>
            <a:r>
              <a:rPr lang="zh-CN" altLang="en-US"/>
              <a:t>                   </a:t>
            </a:r>
            <a:r>
              <a:rPr lang="en-US" altLang="zh-CN"/>
              <a:t>						</a:t>
            </a:r>
            <a:endParaRPr lang="en-US" altLang="zh-CN"/>
          </a:p>
          <a:p>
            <a:r>
              <a:rPr lang="en-US" altLang="zh-CN"/>
              <a:t>							</a:t>
            </a:r>
            <a:r>
              <a:rPr lang="zh-CN" altLang="en-US"/>
              <a:t>如左图</a:t>
            </a:r>
            <a:endParaRPr lang="zh-CN" altLang="en-US"/>
          </a:p>
          <a:p>
            <a:r>
              <a:rPr lang="en-US" altLang="zh-CN"/>
              <a:t>							</a:t>
            </a:r>
            <a:r>
              <a:rPr lang="zh-CN" altLang="en-US"/>
              <a:t>头部将加载到被命名为</a:t>
            </a:r>
            <a:r>
              <a:rPr lang="en-US" altLang="zh-CN"/>
              <a:t>main_header</a:t>
            </a:r>
            <a:r>
              <a:rPr lang="zh-CN" altLang="en-US"/>
              <a:t>的</a:t>
            </a:r>
            <a:r>
              <a:rPr lang="en-US" altLang="zh-CN"/>
              <a:t>ui-view</a:t>
            </a:r>
            <a:endParaRPr lang="en-US" altLang="zh-CN"/>
          </a:p>
          <a:p>
            <a:r>
              <a:rPr lang="en-US" altLang="zh-CN"/>
              <a:t>							</a:t>
            </a:r>
            <a:r>
              <a:rPr lang="zh-CN" altLang="en-US"/>
              <a:t>菜单栏将加载到</a:t>
            </a:r>
            <a:r>
              <a:rPr lang="en-US" altLang="zh-CN"/>
              <a:t>main_sidebar</a:t>
            </a:r>
            <a:r>
              <a:rPr lang="zh-CN" altLang="en-US"/>
              <a:t>的</a:t>
            </a:r>
            <a:r>
              <a:rPr lang="en-US" altLang="zh-CN"/>
              <a:t>ui-view</a:t>
            </a:r>
            <a:endParaRPr lang="en-US" altLang="zh-CN"/>
          </a:p>
          <a:p>
            <a:r>
              <a:rPr lang="en-US" altLang="zh-CN"/>
              <a:t>							</a:t>
            </a:r>
            <a:r>
              <a:rPr lang="zh-CN" altLang="en-US"/>
              <a:t>其他的全部加载到默认的</a:t>
            </a:r>
            <a:r>
              <a:rPr lang="en-US" altLang="zh-CN"/>
              <a:t>ui-view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2901950"/>
            <a:ext cx="7209790" cy="561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4100830"/>
            <a:ext cx="6095365" cy="2362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340" y="178435"/>
            <a:ext cx="118548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angular-seed</a:t>
            </a:r>
            <a:r>
              <a:rPr lang="zh-CN" altLang="en-US"/>
              <a:t>快速搭建一个</a:t>
            </a:r>
            <a:r>
              <a:rPr lang="en-US" altLang="zh-CN"/>
              <a:t>angularjs</a:t>
            </a:r>
            <a:r>
              <a:rPr lang="zh-CN" altLang="en-US"/>
              <a:t>框架项目</a:t>
            </a:r>
            <a:endParaRPr lang="zh-CN" altLang="en-US"/>
          </a:p>
          <a:p>
            <a:endParaRPr lang="zh-CN" altLang="en-US"/>
          </a:p>
          <a:p>
            <a:r>
              <a:rPr lang="en-US" altLang="zh-CN" sz="1400">
                <a:sym typeface="+mn-ea"/>
              </a:rPr>
              <a:t>angular-seed</a:t>
            </a:r>
            <a:r>
              <a:rPr lang="zh-CN" altLang="en-US" sz="1400">
                <a:sym typeface="+mn-ea"/>
              </a:rPr>
              <a:t>是</a:t>
            </a:r>
            <a:r>
              <a:rPr lang="en-US" altLang="zh-CN" sz="1400">
                <a:sym typeface="+mn-ea"/>
              </a:rPr>
              <a:t>Github</a:t>
            </a:r>
            <a:r>
              <a:rPr lang="zh-CN" altLang="en-US" sz="1400">
                <a:sym typeface="+mn-ea"/>
              </a:rPr>
              <a:t>一个封装好的</a:t>
            </a:r>
            <a:r>
              <a:rPr lang="en-US" altLang="zh-CN" sz="1400">
                <a:sym typeface="+mn-ea"/>
              </a:rPr>
              <a:t>angularjs</a:t>
            </a:r>
            <a:r>
              <a:rPr lang="zh-CN" altLang="en-US" sz="1400">
                <a:sym typeface="+mn-ea"/>
              </a:rPr>
              <a:t>框架，从</a:t>
            </a:r>
            <a:r>
              <a:rPr lang="en-US" altLang="zh-CN" sz="1400">
                <a:sym typeface="+mn-ea"/>
              </a:rPr>
              <a:t>Github</a:t>
            </a:r>
            <a:r>
              <a:rPr lang="zh-CN" altLang="en-US" sz="1400">
                <a:sym typeface="+mn-ea"/>
              </a:rPr>
              <a:t>上</a:t>
            </a:r>
            <a:r>
              <a:rPr lang="en-US" altLang="zh-CN" sz="1400">
                <a:sym typeface="+mn-ea"/>
              </a:rPr>
              <a:t>down</a:t>
            </a:r>
            <a:r>
              <a:rPr lang="zh-CN" altLang="en-US" sz="1400">
                <a:sym typeface="+mn-ea"/>
              </a:rPr>
              <a:t>下来就可以直接使用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git clone https://github.com/angular/angular-seed.git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Git Bash</a:t>
            </a:r>
            <a:r>
              <a:rPr lang="zh-CN" altLang="en-US" sz="1400">
                <a:sym typeface="+mn-ea"/>
              </a:rPr>
              <a:t>进入</a:t>
            </a:r>
            <a:r>
              <a:rPr lang="en-US" altLang="zh-CN" sz="1400">
                <a:sym typeface="+mn-ea"/>
              </a:rPr>
              <a:t>angular-seed</a:t>
            </a:r>
            <a:r>
              <a:rPr lang="zh-CN" altLang="en-US" sz="1400">
                <a:sym typeface="+mn-ea"/>
              </a:rPr>
              <a:t>目录，执行命令 </a:t>
            </a:r>
            <a:r>
              <a:rPr lang="en-US" altLang="zh-CN" sz="1400">
                <a:sym typeface="+mn-ea"/>
              </a:rPr>
              <a:t>npm start</a:t>
            </a:r>
            <a:r>
              <a:rPr lang="zh-CN" altLang="en-US" sz="1400">
                <a:sym typeface="+mn-ea"/>
              </a:rPr>
              <a:t>，即可安装将</a:t>
            </a:r>
            <a:r>
              <a:rPr lang="en-US" altLang="zh-CN" sz="1400">
                <a:sym typeface="+mn-ea"/>
              </a:rPr>
              <a:t>npm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bower</a:t>
            </a:r>
            <a:r>
              <a:rPr lang="zh-CN" altLang="en-US" sz="1400">
                <a:sym typeface="+mn-ea"/>
              </a:rPr>
              <a:t>安装到项目中（</a:t>
            </a:r>
            <a:r>
              <a:rPr lang="en-US" altLang="zh-CN" sz="1400">
                <a:sym typeface="+mn-ea"/>
              </a:rPr>
              <a:t>*</a:t>
            </a:r>
            <a:r>
              <a:rPr lang="zh-CN" altLang="en-US" sz="1400">
                <a:sym typeface="+mn-ea"/>
              </a:rPr>
              <a:t>首先要安装</a:t>
            </a:r>
            <a:r>
              <a:rPr lang="en-US" altLang="zh-CN" sz="1400">
                <a:sym typeface="+mn-ea"/>
              </a:rPr>
              <a:t>Node.js</a:t>
            </a:r>
            <a:r>
              <a:rPr lang="zh-CN" altLang="en-US" sz="1400">
                <a:sym typeface="+mn-ea"/>
              </a:rPr>
              <a:t>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665605"/>
            <a:ext cx="2505075" cy="2447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90" y="1665605"/>
            <a:ext cx="2486025" cy="171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15590" y="2139315"/>
            <a:ext cx="1852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node_modules</a:t>
            </a:r>
            <a:r>
              <a:rPr lang="zh-CN" altLang="en-US" sz="1400"/>
              <a:t>是</a:t>
            </a:r>
            <a:r>
              <a:rPr lang="en-US" altLang="zh-CN" sz="1400"/>
              <a:t>npm</a:t>
            </a:r>
            <a:r>
              <a:rPr lang="zh-CN" altLang="en-US" sz="1400"/>
              <a:t>的源生模块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7795895" y="2154555"/>
            <a:ext cx="18529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bower_components</a:t>
            </a:r>
            <a:r>
              <a:rPr lang="zh-CN" altLang="en-US" sz="1400"/>
              <a:t>是</a:t>
            </a:r>
            <a:r>
              <a:rPr lang="en-US" altLang="zh-CN" sz="1400"/>
              <a:t>bower</a:t>
            </a:r>
            <a:r>
              <a:rPr lang="zh-CN" altLang="en-US" sz="1400"/>
              <a:t>管理的包，位于</a:t>
            </a:r>
            <a:r>
              <a:rPr lang="en-US" altLang="zh-CN" sz="1400"/>
              <a:t>app/</a:t>
            </a:r>
            <a:r>
              <a:rPr lang="zh-CN" altLang="en-US" sz="1400"/>
              <a:t>下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242570" y="4262120"/>
            <a:ext cx="11668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package.json</a:t>
            </a:r>
            <a:r>
              <a:rPr lang="zh-CN" altLang="en-US" sz="1400"/>
              <a:t>用来配置</a:t>
            </a:r>
            <a:r>
              <a:rPr lang="en-US" altLang="zh-CN" sz="1400"/>
              <a:t>angular-seed</a:t>
            </a:r>
            <a:r>
              <a:rPr lang="zh-CN" altLang="en-US" sz="1400"/>
              <a:t>项目入口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" y="4568825"/>
            <a:ext cx="4533265" cy="952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2570" y="5585460"/>
            <a:ext cx="116687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bower</a:t>
            </a:r>
            <a:r>
              <a:rPr lang="zh-CN" altLang="en-US" sz="1400"/>
              <a:t>的安装需要依赖</a:t>
            </a:r>
            <a:r>
              <a:rPr lang="en-US" altLang="zh-CN" sz="1400"/>
              <a:t>npm</a:t>
            </a:r>
            <a:r>
              <a:rPr lang="zh-CN" altLang="en-US" sz="1400"/>
              <a:t>，</a:t>
            </a:r>
            <a:r>
              <a:rPr lang="en-US" altLang="zh-CN" sz="1400"/>
              <a:t>bower</a:t>
            </a:r>
            <a:r>
              <a:rPr lang="zh-CN" altLang="en-US" sz="1400"/>
              <a:t>主要用于安装第三方组件或模块，类似于</a:t>
            </a:r>
            <a:r>
              <a:rPr lang="en-US" altLang="zh-CN" sz="1400"/>
              <a:t>Maven</a:t>
            </a:r>
            <a:r>
              <a:rPr lang="zh-CN" altLang="en-US" sz="1400"/>
              <a:t>，前面讲到的</a:t>
            </a:r>
            <a:r>
              <a:rPr lang="en-US" altLang="zh-CN" sz="1400"/>
              <a:t>ui-router</a:t>
            </a:r>
            <a:r>
              <a:rPr lang="zh-CN" altLang="en-US" sz="1400"/>
              <a:t>就是通过</a:t>
            </a:r>
            <a:r>
              <a:rPr lang="en-US" altLang="zh-CN" sz="1400"/>
              <a:t>bower</a:t>
            </a:r>
            <a:r>
              <a:rPr lang="zh-CN" altLang="en-US" sz="1400"/>
              <a:t>安装到项目的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bower</a:t>
            </a:r>
            <a:r>
              <a:rPr lang="zh-CN" altLang="en-US" sz="1400"/>
              <a:t>安装命名：</a:t>
            </a:r>
            <a:r>
              <a:rPr lang="zh-CN" altLang="en-US" sz="1400">
                <a:latin typeface="Times New Roman" panose="02020603050405020304" charset="0"/>
              </a:rPr>
              <a:t>$ npm install -g bower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</a:rPr>
              <a:t>bower</a:t>
            </a:r>
            <a:r>
              <a:rPr lang="zh-CN" altLang="en-US" sz="1400">
                <a:latin typeface="Times New Roman" panose="02020603050405020304" charset="0"/>
              </a:rPr>
              <a:t>安装包命名：$ bower install package</a:t>
            </a:r>
            <a:r>
              <a:rPr lang="en-US" altLang="zh-CN" sz="1400">
                <a:latin typeface="Times New Roman" panose="02020603050405020304" charset="0"/>
              </a:rPr>
              <a:t>Name --save</a:t>
            </a:r>
            <a:endParaRPr lang="en-US" altLang="zh-CN" sz="1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6680" y="137795"/>
            <a:ext cx="11960860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gulp</a:t>
            </a:r>
            <a:endParaRPr lang="en-US" altLang="zh-CN" sz="2400" b="1"/>
          </a:p>
          <a:p>
            <a:r>
              <a:rPr lang="en-US" altLang="zh-CN" sz="1400"/>
              <a:t>gulp</a:t>
            </a:r>
            <a:r>
              <a:rPr lang="zh-CN" altLang="en-US" sz="1400"/>
              <a:t>是基于</a:t>
            </a:r>
            <a:r>
              <a:rPr lang="en-US" altLang="zh-CN" sz="1400"/>
              <a:t>nodeJs</a:t>
            </a:r>
            <a:r>
              <a:rPr lang="zh-CN" altLang="en-US" sz="1400"/>
              <a:t>的自动任务运行器，它可以自动化地完成</a:t>
            </a:r>
            <a:r>
              <a:rPr lang="en-US" altLang="zh-CN" sz="1400"/>
              <a:t>js/html/image/css</a:t>
            </a:r>
            <a:r>
              <a:rPr lang="zh-CN" altLang="en-US" sz="1400"/>
              <a:t>等文件的测试、检查、重命名、合并、压缩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en-US" altLang="zh-CN" sz="1400"/>
              <a:t>gulp</a:t>
            </a:r>
            <a:r>
              <a:rPr lang="zh-CN" altLang="en-US" sz="1400"/>
              <a:t>安装</a:t>
            </a:r>
            <a:endParaRPr lang="zh-CN" altLang="en-US" sz="1400"/>
          </a:p>
          <a:p>
            <a:r>
              <a:rPr lang="en-US" altLang="zh-CN" sz="1400"/>
              <a:t>-</a:t>
            </a:r>
            <a:r>
              <a:rPr lang="zh-CN" altLang="en-US" sz="1400"/>
              <a:t>首先确保已安装</a:t>
            </a:r>
            <a:r>
              <a:rPr lang="en-US" altLang="zh-CN" sz="1400"/>
              <a:t>nodejs</a:t>
            </a:r>
            <a:r>
              <a:rPr lang="zh-CN" altLang="en-US" sz="1400"/>
              <a:t>环境，然后全局安装</a:t>
            </a:r>
            <a:r>
              <a:rPr lang="en-US" altLang="zh-CN" sz="1400"/>
              <a:t>gulp</a:t>
            </a:r>
            <a:r>
              <a:rPr lang="zh-CN" altLang="en-US" sz="1400"/>
              <a:t>插件</a:t>
            </a:r>
            <a:endParaRPr lang="zh-CN" altLang="en-US" sz="1400"/>
          </a:p>
          <a:p>
            <a:r>
              <a:rPr lang="en-US" altLang="zh-CN" sz="1400"/>
              <a:t>-</a:t>
            </a:r>
            <a:r>
              <a:rPr lang="zh-CN" altLang="en-US" sz="1400"/>
              <a:t>在需要使用</a:t>
            </a:r>
            <a:r>
              <a:rPr lang="en-US" altLang="zh-CN" sz="1400"/>
              <a:t>gulp</a:t>
            </a:r>
            <a:r>
              <a:rPr lang="zh-CN" altLang="en-US" sz="1400"/>
              <a:t>的项目中单独安装一次，切换到项目目录，执行命令                                  或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这两步可以只执行其中一步，但是为了版本的灵活性，通常都会执行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全局的</a:t>
            </a:r>
            <a:r>
              <a:rPr lang="en-US" altLang="zh-CN" sz="1400"/>
              <a:t>gulp</a:t>
            </a:r>
            <a:r>
              <a:rPr lang="zh-CN" altLang="en-US" sz="1400"/>
              <a:t>是为了执行</a:t>
            </a:r>
            <a:r>
              <a:rPr lang="en-US" altLang="zh-CN" sz="1400"/>
              <a:t>gulp</a:t>
            </a:r>
            <a:r>
              <a:rPr lang="zh-CN" altLang="en-US" sz="1400"/>
              <a:t>任务，项目的</a:t>
            </a:r>
            <a:r>
              <a:rPr lang="en-US" altLang="zh-CN" sz="1400"/>
              <a:t>gulp</a:t>
            </a:r>
            <a:r>
              <a:rPr lang="zh-CN" altLang="en-US" sz="1400"/>
              <a:t>则是为了更方便地调用</a:t>
            </a:r>
            <a:r>
              <a:rPr lang="en-US" altLang="zh-CN" sz="1400"/>
              <a:t>gulp</a:t>
            </a:r>
            <a:r>
              <a:rPr lang="zh-CN" altLang="en-US" sz="1400"/>
              <a:t>的功能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、开始使用</a:t>
            </a:r>
            <a:r>
              <a:rPr lang="en-US" altLang="zh-CN" sz="1400"/>
              <a:t>gulp</a:t>
            </a:r>
            <a:endParaRPr lang="en-US" altLang="zh-CN" sz="1400"/>
          </a:p>
          <a:p>
            <a:r>
              <a:rPr lang="en-US" altLang="zh-CN" sz="1400"/>
              <a:t>gulp</a:t>
            </a:r>
            <a:r>
              <a:rPr lang="zh-CN" altLang="en-US" sz="1400"/>
              <a:t>需要一个主配置文件来载入</a:t>
            </a:r>
            <a:r>
              <a:rPr lang="en-US" altLang="zh-CN" sz="1400"/>
              <a:t>gulp</a:t>
            </a:r>
            <a:r>
              <a:rPr lang="zh-CN" altLang="en-US" sz="1400"/>
              <a:t>插件和定义</a:t>
            </a:r>
            <a:r>
              <a:rPr lang="en-US" altLang="zh-CN" sz="1400"/>
              <a:t>gulp</a:t>
            </a:r>
            <a:r>
              <a:rPr lang="zh-CN" altLang="en-US" sz="1400"/>
              <a:t>任务，在项目根目录新建</a:t>
            </a:r>
            <a:r>
              <a:rPr lang="en-US" altLang="zh-CN" sz="1400"/>
              <a:t>gulpfile.js</a:t>
            </a:r>
            <a:r>
              <a:rPr lang="zh-CN" altLang="en-US" sz="1400"/>
              <a:t>文件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8790" y="1172845"/>
            <a:ext cx="1381125" cy="22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15" y="1401445"/>
            <a:ext cx="1181100" cy="238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30" y="1420495"/>
            <a:ext cx="1943100" cy="200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5" y="3147695"/>
            <a:ext cx="6981190" cy="1733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4465" y="5059045"/>
            <a:ext cx="2874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执行</a:t>
            </a:r>
            <a:r>
              <a:rPr lang="en-US" altLang="zh-CN" sz="1400"/>
              <a:t>gulp</a:t>
            </a:r>
            <a:r>
              <a:rPr lang="zh-CN" altLang="en-US" sz="1400"/>
              <a:t>命令，结果如下</a:t>
            </a:r>
            <a:endParaRPr lang="zh-CN" altLang="en-US" sz="1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65" y="5365750"/>
            <a:ext cx="459041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210" y="129540"/>
            <a:ext cx="1182941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</a:t>
            </a:r>
            <a:r>
              <a:rPr lang="zh-CN" altLang="en-US" sz="1400"/>
              <a:t>、</a:t>
            </a:r>
            <a:r>
              <a:rPr lang="en-US" altLang="zh-CN" sz="1400"/>
              <a:t>gulp</a:t>
            </a:r>
            <a:r>
              <a:rPr lang="zh-CN" altLang="en-US" sz="1400"/>
              <a:t>合并文件</a:t>
            </a:r>
            <a:endParaRPr lang="zh-CN" altLang="en-US" sz="1400"/>
          </a:p>
          <a:p>
            <a:r>
              <a:rPr lang="zh-CN" altLang="en-US" sz="1400"/>
              <a:t>      原理：将文件放入到</a:t>
            </a:r>
            <a:r>
              <a:rPr lang="en-US" altLang="zh-CN" sz="1400"/>
              <a:t>NodeJs</a:t>
            </a:r>
            <a:r>
              <a:rPr lang="zh-CN" altLang="en-US" sz="1400"/>
              <a:t>的</a:t>
            </a:r>
            <a:r>
              <a:rPr lang="en-US" altLang="zh-CN" sz="1400"/>
              <a:t>stream</a:t>
            </a:r>
            <a:r>
              <a:rPr lang="zh-CN" altLang="en-US" sz="1400"/>
              <a:t>流中，通过</a:t>
            </a:r>
            <a:r>
              <a:rPr lang="en-US" altLang="zh-CN" sz="1400"/>
              <a:t>stream</a:t>
            </a:r>
            <a:r>
              <a:rPr lang="zh-CN" altLang="en-US" sz="1400"/>
              <a:t>的</a:t>
            </a:r>
            <a:r>
              <a:rPr lang="en-US" altLang="zh-CN" sz="1400"/>
              <a:t>pipe()</a:t>
            </a:r>
            <a:r>
              <a:rPr lang="zh-CN" altLang="en-US" sz="1400"/>
              <a:t>方法把流中的文件导入到指定的地方（可以是另一个插件也可以是另一个文件）</a:t>
            </a:r>
            <a:endParaRPr lang="zh-CN" altLang="en-US" sz="1400"/>
          </a:p>
          <a:p>
            <a:r>
              <a:rPr lang="zh-CN" altLang="en-US" sz="1400"/>
              <a:t>      插件：</a:t>
            </a:r>
            <a:r>
              <a:rPr lang="en-US" altLang="zh-CN" sz="1400"/>
              <a:t>gulp-concat</a:t>
            </a:r>
            <a:r>
              <a:rPr lang="zh-CN" altLang="en-US" sz="1400"/>
              <a:t>，合并文件需要用到</a:t>
            </a:r>
            <a:r>
              <a:rPr lang="en-US" altLang="zh-CN" sz="1400"/>
              <a:t>gulp</a:t>
            </a:r>
            <a:r>
              <a:rPr lang="zh-CN" altLang="en-US" sz="1400"/>
              <a:t>的此插件，安装命令  </a:t>
            </a:r>
            <a:endParaRPr lang="zh-CN" altLang="en-US" sz="1400"/>
          </a:p>
          <a:p>
            <a:r>
              <a:rPr lang="zh-CN" altLang="en-US" sz="1400"/>
              <a:t>      目的：将多个相同类型的文件合并到一起，减少页面对静态资源的请求次数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3.1 gulp.src(globs, options)</a:t>
            </a:r>
            <a:r>
              <a:rPr lang="zh-CN" altLang="en-US" sz="1400"/>
              <a:t>，</a:t>
            </a:r>
            <a:r>
              <a:rPr lang="en-US" altLang="zh-CN" sz="1400"/>
              <a:t>src</a:t>
            </a:r>
            <a:r>
              <a:rPr lang="zh-CN" altLang="en-US" sz="1400"/>
              <a:t>方法的作用就是用来获取</a:t>
            </a:r>
            <a:r>
              <a:rPr lang="en-US" altLang="zh-CN" sz="1400"/>
              <a:t>stream</a:t>
            </a:r>
            <a:endParaRPr lang="en-US" altLang="zh-CN" sz="1400"/>
          </a:p>
          <a:p>
            <a:r>
              <a:rPr lang="en-US" altLang="zh-CN" sz="1400"/>
              <a:t>- globs</a:t>
            </a:r>
            <a:r>
              <a:rPr lang="zh-CN" altLang="en-US" sz="1400"/>
              <a:t>参数：匹配放入到</a:t>
            </a:r>
            <a:r>
              <a:rPr lang="en-US" altLang="zh-CN" sz="1400"/>
              <a:t>stream</a:t>
            </a:r>
            <a:r>
              <a:rPr lang="zh-CN" altLang="en-US" sz="1400"/>
              <a:t>的文件，可以是单个文件，也可以是多个文件的数组，也可以是正则匹配的文件路径</a:t>
            </a:r>
            <a:endParaRPr lang="zh-CN" altLang="en-US" sz="1400"/>
          </a:p>
          <a:p>
            <a:r>
              <a:rPr lang="en-US" altLang="zh-CN" sz="1400"/>
              <a:t>- options</a:t>
            </a:r>
            <a:r>
              <a:rPr lang="zh-CN" altLang="en-US" sz="1400"/>
              <a:t>参数：可选参数，一般用不到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3.2 gulp.dest(path, options)</a:t>
            </a:r>
            <a:r>
              <a:rPr lang="zh-CN" altLang="en-US" sz="1400"/>
              <a:t>，</a:t>
            </a:r>
            <a:r>
              <a:rPr lang="en-US" altLang="zh-CN" sz="1400"/>
              <a:t>dest</a:t>
            </a:r>
            <a:r>
              <a:rPr lang="zh-CN" altLang="en-US" sz="1400"/>
              <a:t>方法用来指定</a:t>
            </a:r>
            <a:r>
              <a:rPr lang="en-US" altLang="zh-CN" sz="1400"/>
              <a:t>stream</a:t>
            </a:r>
            <a:r>
              <a:rPr lang="zh-CN" altLang="en-US" sz="1400"/>
              <a:t>的导入路径</a:t>
            </a:r>
            <a:endParaRPr lang="zh-CN" altLang="en-US" sz="1400"/>
          </a:p>
          <a:p>
            <a:r>
              <a:rPr lang="en-US" altLang="zh-CN" sz="1400"/>
              <a:t>- path</a:t>
            </a:r>
            <a:r>
              <a:rPr lang="zh-CN" altLang="en-US" sz="1400"/>
              <a:t>参数：指定一个路径，合并后的文件将会</a:t>
            </a:r>
            <a:r>
              <a:rPr lang="zh-CN" altLang="en-US" sz="1400">
                <a:sym typeface="+mn-ea"/>
              </a:rPr>
              <a:t>生成到</a:t>
            </a:r>
            <a:r>
              <a:rPr lang="zh-CN" altLang="en-US" sz="1400"/>
              <a:t>此路径下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3.3 </a:t>
            </a:r>
            <a:r>
              <a:rPr lang="zh-CN" altLang="en-US" sz="1400"/>
              <a:t>示例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6390" y="627380"/>
            <a:ext cx="2400300" cy="180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3021330"/>
            <a:ext cx="5561965" cy="1647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210" y="4894580"/>
            <a:ext cx="11689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更多的</a:t>
            </a:r>
            <a:r>
              <a:rPr lang="en-US" altLang="zh-CN" sz="1400"/>
              <a:t>gulp</a:t>
            </a:r>
            <a:r>
              <a:rPr lang="zh-CN" altLang="en-US" sz="1400"/>
              <a:t>使用技巧及常用插件，请参考 http://www.cnblogs.com/2050/p/4198792.html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3840" y="1999615"/>
            <a:ext cx="4354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一、</a:t>
            </a:r>
            <a:r>
              <a:rPr lang="en-US" altLang="zh-CN"/>
              <a:t>AngularJS</a:t>
            </a:r>
            <a:r>
              <a:rPr lang="zh-CN" altLang="en-US"/>
              <a:t>原理及组成</a:t>
            </a:r>
            <a:endParaRPr lang="zh-CN" altLang="en-US"/>
          </a:p>
          <a:p>
            <a:pPr algn="l"/>
            <a:r>
              <a:rPr lang="zh-CN" altLang="en-US"/>
              <a:t>二、控制器、指令、路由</a:t>
            </a:r>
            <a:endParaRPr lang="zh-CN" altLang="en-US"/>
          </a:p>
          <a:p>
            <a:pPr algn="l"/>
            <a:r>
              <a:rPr lang="zh-CN" altLang="en-US"/>
              <a:t>三、</a:t>
            </a:r>
            <a:r>
              <a:rPr lang="en-US" altLang="zh-CN"/>
              <a:t>AngularJS</a:t>
            </a:r>
            <a:r>
              <a:rPr lang="zh-CN" altLang="en-US"/>
              <a:t>项目</a:t>
            </a:r>
            <a:r>
              <a:rPr lang="zh-CN" altLang="en-US">
                <a:sym typeface="+mn-ea"/>
              </a:rPr>
              <a:t>搭建</a:t>
            </a:r>
            <a:endParaRPr lang="zh-CN" altLang="en-US"/>
          </a:p>
          <a:p>
            <a:pPr algn="l"/>
            <a:r>
              <a:rPr lang="zh-CN" altLang="en-US"/>
              <a:t>四、前端包管理工具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npm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Bower</a:t>
            </a:r>
            <a:endParaRPr lang="zh-CN" altLang="en-US"/>
          </a:p>
          <a:p>
            <a:pPr algn="l"/>
            <a:r>
              <a:rPr lang="zh-CN" altLang="en-US"/>
              <a:t>五、前端构建打包工具，</a:t>
            </a:r>
            <a:r>
              <a:rPr lang="en-US"/>
              <a:t>gulp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170" y="104775"/>
            <a:ext cx="1199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AngularJS</a:t>
            </a:r>
            <a:r>
              <a:rPr lang="zh-CN" altLang="en-US"/>
              <a:t>的工作原理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73100" y="2808605"/>
            <a:ext cx="1069975" cy="34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HTML</a:t>
            </a:r>
            <a:r>
              <a:rPr lang="zh-CN" altLang="en-US" sz="1400"/>
              <a:t>加载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1743075" y="2981325"/>
            <a:ext cx="387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30425" y="2808605"/>
            <a:ext cx="2240915" cy="34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Angular</a:t>
            </a:r>
            <a:r>
              <a:rPr lang="zh-CN" altLang="en-US" sz="1400"/>
              <a:t>寻找</a:t>
            </a:r>
            <a:r>
              <a:rPr lang="en-US" altLang="zh-CN" sz="1400"/>
              <a:t>ng-app</a:t>
            </a:r>
            <a:r>
              <a:rPr lang="zh-CN" altLang="en-US" sz="1400"/>
              <a:t>指令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961255" y="1966595"/>
            <a:ext cx="522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22140" y="1691005"/>
            <a:ext cx="10617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生成核心组件</a:t>
            </a:r>
            <a:endParaRPr lang="zh-CN" altLang="en-US" sz="1000"/>
          </a:p>
        </p:txBody>
      </p:sp>
      <p:sp>
        <p:nvSpPr>
          <p:cNvPr id="11" name="双大括号 10"/>
          <p:cNvSpPr/>
          <p:nvPr/>
        </p:nvSpPr>
        <p:spPr>
          <a:xfrm>
            <a:off x="5467350" y="1347470"/>
            <a:ext cx="5256530" cy="122999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61990" y="1372870"/>
            <a:ext cx="496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$injector</a:t>
            </a:r>
            <a:r>
              <a:rPr lang="zh-CN" altLang="en-US" sz="1400">
                <a:latin typeface="Times New Roman" panose="02020603050405020304" charset="0"/>
              </a:rPr>
              <a:t>：依赖注入，向</a:t>
            </a:r>
            <a:r>
              <a:rPr lang="en-US" altLang="zh-CN" sz="1400">
                <a:latin typeface="Times New Roman" panose="02020603050405020304" charset="0"/>
              </a:rPr>
              <a:t>module</a:t>
            </a:r>
            <a:r>
              <a:rPr lang="zh-CN" altLang="en-US" sz="1400">
                <a:latin typeface="Times New Roman" panose="02020603050405020304" charset="0"/>
              </a:rPr>
              <a:t>注入服务、常量、其他模块</a:t>
            </a:r>
            <a:endParaRPr lang="zh-CN" altLang="en-US" sz="1400"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1990" y="1832610"/>
            <a:ext cx="4961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$compiler</a:t>
            </a:r>
            <a:r>
              <a:rPr lang="zh-CN" altLang="en-US" sz="1400">
                <a:latin typeface="Times New Roman" panose="02020603050405020304" charset="0"/>
              </a:rPr>
              <a:t>：解析与</a:t>
            </a:r>
            <a:r>
              <a:rPr lang="en-US" altLang="zh-CN" sz="1400">
                <a:latin typeface="Times New Roman" panose="02020603050405020304" charset="0"/>
              </a:rPr>
              <a:t>ng-app</a:t>
            </a:r>
            <a:r>
              <a:rPr lang="zh-CN" altLang="en-US" sz="1400">
                <a:latin typeface="Times New Roman" panose="02020603050405020304" charset="0"/>
              </a:rPr>
              <a:t>绑定的</a:t>
            </a:r>
            <a:r>
              <a:rPr lang="en-US" altLang="zh-CN" sz="1400">
                <a:latin typeface="Times New Roman" panose="02020603050405020304" charset="0"/>
              </a:rPr>
              <a:t>dom</a:t>
            </a:r>
            <a:r>
              <a:rPr lang="zh-CN" altLang="en-US" sz="1400">
                <a:latin typeface="Times New Roman" panose="02020603050405020304" charset="0"/>
              </a:rPr>
              <a:t>，寻找在</a:t>
            </a:r>
            <a:r>
              <a:rPr lang="en-US" altLang="zh-CN" sz="1400">
                <a:latin typeface="Times New Roman" panose="02020603050405020304" charset="0"/>
              </a:rPr>
              <a:t>module</a:t>
            </a:r>
            <a:r>
              <a:rPr lang="zh-CN" altLang="en-US" sz="1400">
                <a:latin typeface="Times New Roman" panose="02020603050405020304" charset="0"/>
              </a:rPr>
              <a:t>中定义的指令，加载指令的</a:t>
            </a:r>
            <a:r>
              <a:rPr lang="en-US" altLang="zh-CN" sz="1400">
                <a:latin typeface="Times New Roman" panose="02020603050405020304" charset="0"/>
              </a:rPr>
              <a:t>dom</a:t>
            </a:r>
            <a:r>
              <a:rPr lang="zh-CN" altLang="en-US" sz="1400">
                <a:latin typeface="Times New Roman" panose="02020603050405020304" charset="0"/>
              </a:rPr>
              <a:t>、执行指令控制器的</a:t>
            </a:r>
            <a:r>
              <a:rPr lang="en-US" altLang="zh-CN" sz="1400">
                <a:latin typeface="Times New Roman" panose="02020603050405020304" charset="0"/>
              </a:rPr>
              <a:t>function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1990" y="2270760"/>
            <a:ext cx="496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$rootScope</a:t>
            </a:r>
            <a:r>
              <a:rPr lang="zh-CN" altLang="en-US" sz="1400">
                <a:latin typeface="Times New Roman" panose="02020603050405020304" charset="0"/>
              </a:rPr>
              <a:t>：创建根作用域</a:t>
            </a:r>
            <a:endParaRPr lang="zh-CN" altLang="en-US" sz="1400">
              <a:latin typeface="Times New Roman" panose="02020603050405020304" charset="0"/>
            </a:endParaRPr>
          </a:p>
        </p:txBody>
      </p:sp>
      <p:cxnSp>
        <p:nvCxnSpPr>
          <p:cNvPr id="3" name="直接连接符 2"/>
          <p:cNvCxnSpPr>
            <a:stCxn id="9" idx="2"/>
          </p:cNvCxnSpPr>
          <p:nvPr/>
        </p:nvCxnSpPr>
        <p:spPr>
          <a:xfrm>
            <a:off x="4953000" y="1936115"/>
            <a:ext cx="0" cy="209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</p:cNvCxnSpPr>
          <p:nvPr/>
        </p:nvCxnSpPr>
        <p:spPr>
          <a:xfrm>
            <a:off x="4371340" y="2981325"/>
            <a:ext cx="58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961255" y="4026535"/>
            <a:ext cx="522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10225" y="3873500"/>
            <a:ext cx="1938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加载</a:t>
            </a:r>
            <a:r>
              <a:rPr lang="en-US" altLang="zh-CN" sz="1400"/>
              <a:t>module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980" y="106045"/>
            <a:ext cx="11978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AngularJS</a:t>
            </a:r>
            <a:r>
              <a:rPr lang="zh-CN" altLang="en-US"/>
              <a:t>的主要构成部分</a:t>
            </a:r>
            <a:endParaRPr lang="zh-CN" altLang="en-US"/>
          </a:p>
          <a:p>
            <a:r>
              <a:rPr lang="en-US" altLang="zh-CN"/>
              <a:t>	Angular</a:t>
            </a:r>
            <a:r>
              <a:rPr lang="zh-CN" altLang="en-US"/>
              <a:t>主要是由一个或多个</a:t>
            </a:r>
            <a:r>
              <a:rPr lang="en-US" altLang="zh-CN"/>
              <a:t>module</a:t>
            </a:r>
            <a:r>
              <a:rPr lang="zh-CN" altLang="en-US"/>
              <a:t>组成，以</a:t>
            </a:r>
            <a:r>
              <a:rPr lang="en-US" altLang="zh-CN"/>
              <a:t>MMSFront</a:t>
            </a:r>
            <a:r>
              <a:rPr lang="zh-CN" altLang="en-US"/>
              <a:t>为例，在项目的</a:t>
            </a:r>
            <a:r>
              <a:rPr lang="en-US" altLang="zh-CN"/>
              <a:t>app.js</a:t>
            </a:r>
            <a:r>
              <a:rPr lang="zh-CN" altLang="en-US"/>
              <a:t>文件中定义一个名为</a:t>
            </a:r>
            <a:r>
              <a:rPr lang="en-US" altLang="zh-CN"/>
              <a:t>“mmsFront”</a:t>
            </a:r>
            <a:r>
              <a:rPr lang="zh-CN" altLang="en-US"/>
              <a:t>的</a:t>
            </a:r>
            <a:r>
              <a:rPr lang="en-US" altLang="zh-CN"/>
              <a:t>module</a:t>
            </a:r>
            <a:r>
              <a:rPr lang="zh-CN" altLang="en-US"/>
              <a:t>，并依赖注入了一些第三方</a:t>
            </a:r>
            <a:r>
              <a:rPr lang="en-US" altLang="zh-CN"/>
              <a:t>module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" y="1028065"/>
            <a:ext cx="3856990" cy="31807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245" y="4280535"/>
            <a:ext cx="1185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index.html</a:t>
            </a:r>
            <a:r>
              <a:rPr lang="zh-CN" altLang="en-US"/>
              <a:t>文件中，通过</a:t>
            </a:r>
            <a:r>
              <a:rPr lang="en-US" altLang="zh-CN"/>
              <a:t>angular</a:t>
            </a:r>
            <a:r>
              <a:rPr lang="zh-CN" altLang="en-US"/>
              <a:t>的指令</a:t>
            </a:r>
            <a:r>
              <a:rPr lang="en-US" altLang="zh-CN"/>
              <a:t>ng-app</a:t>
            </a:r>
            <a:r>
              <a:rPr lang="zh-CN" altLang="en-US"/>
              <a:t>将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module</a:t>
            </a:r>
            <a:r>
              <a:rPr lang="zh-CN" altLang="en-US"/>
              <a:t>绑定，这样就可以通过</a:t>
            </a:r>
            <a:r>
              <a:rPr lang="en-US" altLang="zh-CN"/>
              <a:t>angular</a:t>
            </a:r>
            <a:r>
              <a:rPr lang="zh-CN" altLang="en-US"/>
              <a:t>来控制</a:t>
            </a:r>
            <a:r>
              <a:rPr lang="en-US" altLang="zh-CN"/>
              <a:t>index.html</a:t>
            </a:r>
            <a:r>
              <a:rPr lang="zh-CN" altLang="en-US"/>
              <a:t>的动态</a:t>
            </a:r>
            <a:r>
              <a:rPr lang="en-US" altLang="zh-CN"/>
              <a:t>dom</a:t>
            </a:r>
            <a:r>
              <a:rPr lang="zh-CN" altLang="en-US"/>
              <a:t>更新以及页面数据渲染了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5056505"/>
            <a:ext cx="208597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3830" y="163830"/>
            <a:ext cx="11896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angular.module</a:t>
            </a:r>
            <a:r>
              <a:rPr lang="zh-CN" altLang="en-US"/>
              <a:t>的核心组成部分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什么是</a:t>
            </a:r>
            <a:r>
              <a:rPr lang="en-US" altLang="zh-CN"/>
              <a:t>angular.module</a:t>
            </a:r>
            <a:r>
              <a:rPr lang="zh-CN" altLang="en-US"/>
              <a:t>，本质上</a:t>
            </a:r>
            <a:r>
              <a:rPr lang="en-US" altLang="zh-CN"/>
              <a:t>module</a:t>
            </a:r>
            <a:r>
              <a:rPr lang="zh-CN" altLang="en-US"/>
              <a:t>是一些功能的集合，例如控制器、过滤器、服务、指令等，</a:t>
            </a:r>
            <a:r>
              <a:rPr lang="en-US" altLang="zh-CN"/>
              <a:t>module</a:t>
            </a:r>
            <a:r>
              <a:rPr lang="zh-CN" altLang="en-US"/>
              <a:t>可以通过特定的函数（</a:t>
            </a:r>
            <a:r>
              <a:rPr lang="en-US" altLang="zh-CN"/>
              <a:t>angular.module('mmsFront').</a:t>
            </a:r>
            <a:r>
              <a:rPr lang="zh-CN" altLang="en-US"/>
              <a:t>功能）创建和调用它们，这些功能组成了</a:t>
            </a:r>
            <a:r>
              <a:rPr lang="en-US" altLang="zh-CN"/>
              <a:t>angular</a:t>
            </a:r>
            <a:r>
              <a:rPr lang="zh-CN" altLang="en-US"/>
              <a:t>的</a:t>
            </a:r>
            <a:r>
              <a:rPr lang="en-US" altLang="zh-CN"/>
              <a:t>mvc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821180" y="1389380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config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821180" y="1870075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run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21180" y="2350770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constants</a:t>
            </a:r>
            <a:endParaRPr lang="en-US" altLang="zh-CN" sz="1600"/>
          </a:p>
        </p:txBody>
      </p:sp>
      <p:sp>
        <p:nvSpPr>
          <p:cNvPr id="6" name="矩形 5"/>
          <p:cNvSpPr/>
          <p:nvPr/>
        </p:nvSpPr>
        <p:spPr>
          <a:xfrm>
            <a:off x="1821180" y="2839085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value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21180" y="3319780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service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821180" y="3800475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factory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821180" y="4279900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provider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821180" y="4760595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controller</a:t>
            </a:r>
            <a:endParaRPr lang="en-US" altLang="zh-CN" sz="1600"/>
          </a:p>
        </p:txBody>
      </p:sp>
      <p:sp>
        <p:nvSpPr>
          <p:cNvPr id="11" name="矩形 10"/>
          <p:cNvSpPr/>
          <p:nvPr/>
        </p:nvSpPr>
        <p:spPr>
          <a:xfrm>
            <a:off x="1821180" y="5414010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directive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21180" y="5893435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filter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71145" y="3522345"/>
            <a:ext cx="104457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module</a:t>
            </a:r>
            <a:endParaRPr lang="en-US" altLang="zh-CN"/>
          </a:p>
        </p:txBody>
      </p:sp>
      <p:sp>
        <p:nvSpPr>
          <p:cNvPr id="14" name="双大括号 13"/>
          <p:cNvSpPr/>
          <p:nvPr/>
        </p:nvSpPr>
        <p:spPr>
          <a:xfrm>
            <a:off x="1669415" y="1507490"/>
            <a:ext cx="1339850" cy="5054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双大括号 14"/>
          <p:cNvSpPr/>
          <p:nvPr/>
        </p:nvSpPr>
        <p:spPr>
          <a:xfrm>
            <a:off x="1669415" y="2480945"/>
            <a:ext cx="1339850" cy="5054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双大括号 15"/>
          <p:cNvSpPr/>
          <p:nvPr/>
        </p:nvSpPr>
        <p:spPr>
          <a:xfrm>
            <a:off x="1669415" y="5564505"/>
            <a:ext cx="1339850" cy="5054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双大括号 16"/>
          <p:cNvSpPr/>
          <p:nvPr/>
        </p:nvSpPr>
        <p:spPr>
          <a:xfrm>
            <a:off x="1610360" y="3451860"/>
            <a:ext cx="1482725" cy="97345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009265" y="1760220"/>
            <a:ext cx="311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21050" y="1621155"/>
            <a:ext cx="1818640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启动入口，预加载</a:t>
            </a:r>
            <a:endParaRPr lang="zh-CN" altLang="en-US" sz="1400"/>
          </a:p>
        </p:txBody>
      </p:sp>
      <p:sp>
        <p:nvSpPr>
          <p:cNvPr id="21" name="双大括号 20"/>
          <p:cNvSpPr/>
          <p:nvPr/>
        </p:nvSpPr>
        <p:spPr>
          <a:xfrm>
            <a:off x="5224780" y="1276350"/>
            <a:ext cx="6546215" cy="96837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43855" y="1245870"/>
            <a:ext cx="6158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config</a:t>
            </a:r>
            <a:r>
              <a:rPr lang="zh-CN" altLang="en-US" sz="1400"/>
              <a:t>和</a:t>
            </a:r>
            <a:r>
              <a:rPr lang="en-US" altLang="zh-CN" sz="1400"/>
              <a:t>run</a:t>
            </a:r>
            <a:r>
              <a:rPr lang="zh-CN" altLang="en-US" sz="1400"/>
              <a:t>在运行时，是一个整体拆分的两个部分，</a:t>
            </a:r>
            <a:r>
              <a:rPr lang="en-US" altLang="zh-CN" sz="1400"/>
              <a:t>angular</a:t>
            </a:r>
            <a:r>
              <a:rPr lang="zh-CN" altLang="en-US" sz="1400"/>
              <a:t>在加载一个</a:t>
            </a:r>
            <a:r>
              <a:rPr lang="en-US" altLang="zh-CN" sz="1400"/>
              <a:t>module</a:t>
            </a:r>
            <a:r>
              <a:rPr lang="zh-CN" altLang="en-US" sz="1400"/>
              <a:t>时，会最优先加载</a:t>
            </a:r>
            <a:r>
              <a:rPr lang="en-US" altLang="zh-CN" sz="1400"/>
              <a:t>config</a:t>
            </a:r>
            <a:r>
              <a:rPr lang="zh-CN" altLang="en-US" sz="1400"/>
              <a:t>，</a:t>
            </a:r>
            <a:r>
              <a:rPr lang="en-US" altLang="zh-CN" sz="1400"/>
              <a:t>run</a:t>
            </a:r>
            <a:r>
              <a:rPr lang="zh-CN" altLang="en-US" sz="1400"/>
              <a:t>紧随其后。当我们需要在程序启动时预加载一些内容，就应该将这些内容写入到</a:t>
            </a:r>
            <a:r>
              <a:rPr lang="en-US" altLang="zh-CN" sz="1400"/>
              <a:t>config</a:t>
            </a:r>
            <a:r>
              <a:rPr lang="zh-CN" altLang="en-US" sz="1400"/>
              <a:t>或者</a:t>
            </a:r>
            <a:r>
              <a:rPr lang="en-US" altLang="zh-CN" sz="1400"/>
              <a:t>run</a:t>
            </a:r>
            <a:r>
              <a:rPr lang="zh-CN" altLang="en-US" sz="1400"/>
              <a:t>中，可想象成于</a:t>
            </a:r>
            <a:r>
              <a:rPr lang="en-US" altLang="zh-CN" sz="1400"/>
              <a:t>java</a:t>
            </a:r>
            <a:r>
              <a:rPr lang="zh-CN" altLang="en-US" sz="1400"/>
              <a:t>的构造函数。两者区别仅仅在于可注入的提供者不一致</a:t>
            </a:r>
            <a:endParaRPr lang="zh-CN" altLang="en-US" sz="14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009265" y="2733675"/>
            <a:ext cx="311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21050" y="2594610"/>
            <a:ext cx="1818640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常量和</a:t>
            </a:r>
            <a:r>
              <a:rPr lang="zh-CN" altLang="en-US" sz="1400">
                <a:sym typeface="+mn-ea"/>
              </a:rPr>
              <a:t>全局</a:t>
            </a:r>
            <a:r>
              <a:rPr lang="zh-CN" altLang="en-US" sz="1400"/>
              <a:t>变量</a:t>
            </a:r>
            <a:endParaRPr lang="zh-CN" altLang="en-US" sz="1400"/>
          </a:p>
        </p:txBody>
      </p:sp>
      <p:sp>
        <p:nvSpPr>
          <p:cNvPr id="25" name="双大括号 24"/>
          <p:cNvSpPr/>
          <p:nvPr/>
        </p:nvSpPr>
        <p:spPr>
          <a:xfrm>
            <a:off x="5224780" y="2249805"/>
            <a:ext cx="6546215" cy="96837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403215" y="2350770"/>
            <a:ext cx="61995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constants</a:t>
            </a:r>
            <a:r>
              <a:rPr lang="zh-CN" altLang="en-US" sz="1400"/>
              <a:t>是常量，值不允许修改，可注入到任意作用域、</a:t>
            </a:r>
            <a:r>
              <a:rPr lang="en-US" altLang="zh-CN" sz="1400"/>
              <a:t>config</a:t>
            </a:r>
            <a:r>
              <a:rPr lang="zh-CN" altLang="en-US" sz="1400"/>
              <a:t>和</a:t>
            </a:r>
            <a:r>
              <a:rPr lang="en-US" altLang="zh-CN" sz="1400"/>
              <a:t>run</a:t>
            </a:r>
            <a:endParaRPr lang="en-US" altLang="zh-CN" sz="1400"/>
          </a:p>
          <a:p>
            <a:r>
              <a:rPr lang="en-US" altLang="zh-CN" sz="1400"/>
              <a:t>value</a:t>
            </a:r>
            <a:r>
              <a:rPr lang="zh-CN" altLang="en-US" sz="1400"/>
              <a:t>是全局变量，其可以当成常量使用，可注入到任意作用域和</a:t>
            </a:r>
            <a:r>
              <a:rPr lang="en-US" altLang="zh-CN" sz="1400"/>
              <a:t>run</a:t>
            </a:r>
            <a:r>
              <a:rPr lang="zh-CN" altLang="en-US" sz="1400"/>
              <a:t>，无法注入到</a:t>
            </a:r>
            <a:r>
              <a:rPr lang="en-US" altLang="zh-CN" sz="1400"/>
              <a:t>config</a:t>
            </a:r>
            <a:r>
              <a:rPr lang="zh-CN" altLang="en-US" sz="1400"/>
              <a:t>，允许被重新赋值，项目重启后才会还原为初始值</a:t>
            </a:r>
            <a:endParaRPr lang="zh-CN" altLang="en-US" sz="1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009265" y="3938270"/>
            <a:ext cx="311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21050" y="3799205"/>
            <a:ext cx="1818640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提供者、服务</a:t>
            </a:r>
            <a:endParaRPr lang="zh-CN" altLang="en-US" sz="1400"/>
          </a:p>
        </p:txBody>
      </p:sp>
      <p:sp>
        <p:nvSpPr>
          <p:cNvPr id="30" name="双大括号 29"/>
          <p:cNvSpPr/>
          <p:nvPr/>
        </p:nvSpPr>
        <p:spPr>
          <a:xfrm>
            <a:off x="5224780" y="3454400"/>
            <a:ext cx="6546215" cy="96837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009265" y="5817235"/>
            <a:ext cx="311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21050" y="5678170"/>
            <a:ext cx="1818640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指令、过滤器</a:t>
            </a:r>
            <a:endParaRPr lang="zh-CN" altLang="en-US" sz="1400"/>
          </a:p>
        </p:txBody>
      </p:sp>
      <p:sp>
        <p:nvSpPr>
          <p:cNvPr id="33" name="双大括号 32"/>
          <p:cNvSpPr/>
          <p:nvPr/>
        </p:nvSpPr>
        <p:spPr>
          <a:xfrm>
            <a:off x="5224780" y="5333365"/>
            <a:ext cx="6546215" cy="96837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10" idx="3"/>
          </p:cNvCxnSpPr>
          <p:nvPr/>
        </p:nvCxnSpPr>
        <p:spPr>
          <a:xfrm>
            <a:off x="2865755" y="4899660"/>
            <a:ext cx="45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1050" y="4760595"/>
            <a:ext cx="1818640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控制器</a:t>
            </a:r>
            <a:endParaRPr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5441315" y="3451860"/>
            <a:ext cx="6141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factory</a:t>
            </a:r>
            <a:r>
              <a:rPr lang="zh-CN" altLang="en-US" sz="1400"/>
              <a:t>和</a:t>
            </a:r>
            <a:r>
              <a:rPr lang="en-US" altLang="zh-CN" sz="1400"/>
              <a:t>service</a:t>
            </a:r>
            <a:r>
              <a:rPr lang="zh-CN" altLang="en-US" sz="1400"/>
              <a:t>在作用上没有太多区别，都是用于定义可注入服务，</a:t>
            </a:r>
            <a:r>
              <a:rPr lang="en-US" altLang="zh-CN" sz="1400"/>
              <a:t>factory</a:t>
            </a:r>
            <a:r>
              <a:rPr lang="zh-CN" altLang="en-US" sz="1400"/>
              <a:t>必须要有返回值，</a:t>
            </a:r>
            <a:r>
              <a:rPr lang="en-US" altLang="zh-CN" sz="1400"/>
              <a:t>service</a:t>
            </a:r>
            <a:r>
              <a:rPr lang="zh-CN" altLang="en-US" sz="1400"/>
              <a:t>可以不返回。建议用法，当需要通过服务获取对象、变量等数据时使用</a:t>
            </a:r>
            <a:r>
              <a:rPr lang="en-US" altLang="zh-CN" sz="1400"/>
              <a:t>factory</a:t>
            </a:r>
            <a:r>
              <a:rPr lang="zh-CN" altLang="en-US" sz="1400"/>
              <a:t>，当需要处理大量业务逻辑时使用</a:t>
            </a:r>
            <a:r>
              <a:rPr lang="en-US" altLang="zh-CN" sz="1400"/>
              <a:t>service</a:t>
            </a:r>
            <a:r>
              <a:rPr lang="zh-CN" altLang="en-US" sz="1400"/>
              <a:t>；</a:t>
            </a:r>
            <a:endParaRPr lang="zh-CN" altLang="en-US" sz="1400"/>
          </a:p>
          <a:p>
            <a:r>
              <a:rPr lang="en-US" altLang="zh-CN" sz="1400"/>
              <a:t>provider</a:t>
            </a:r>
            <a:r>
              <a:rPr lang="zh-CN" altLang="en-US" sz="1400"/>
              <a:t>是原始服务提供者，原理上</a:t>
            </a:r>
            <a:r>
              <a:rPr lang="en-US" altLang="zh-CN" sz="1400"/>
              <a:t>value/service/factory</a:t>
            </a:r>
            <a:r>
              <a:rPr lang="zh-CN" altLang="en-US" sz="1400"/>
              <a:t>三者都是对其的封装</a:t>
            </a:r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433060" y="4531360"/>
            <a:ext cx="63696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controller</a:t>
            </a:r>
            <a:r>
              <a:rPr lang="zh-CN" altLang="en-US" sz="1400"/>
              <a:t>主要用途是在作用域中处理逻辑代码、与后台和</a:t>
            </a:r>
            <a:r>
              <a:rPr lang="en-US" altLang="zh-CN" sz="1400"/>
              <a:t>html</a:t>
            </a:r>
            <a:r>
              <a:rPr lang="zh-CN" altLang="en-US" sz="1400"/>
              <a:t>进行数据交互等，可以看成是</a:t>
            </a:r>
            <a:r>
              <a:rPr lang="en-US" altLang="zh-CN" sz="1400"/>
              <a:t>java</a:t>
            </a:r>
            <a:r>
              <a:rPr lang="zh-CN" altLang="en-US" sz="1400"/>
              <a:t>中的</a:t>
            </a:r>
            <a:r>
              <a:rPr lang="en-US" altLang="zh-CN" sz="1400"/>
              <a:t>action</a:t>
            </a:r>
            <a:r>
              <a:rPr lang="zh-CN" altLang="en-US" sz="1400"/>
              <a:t>类，当</a:t>
            </a:r>
            <a:r>
              <a:rPr lang="en-US" altLang="zh-CN" sz="1400"/>
              <a:t>controller</a:t>
            </a:r>
            <a:r>
              <a:rPr lang="zh-CN" altLang="en-US" sz="1400"/>
              <a:t>不需要被使用时（比如路由发生变化），它的生命周期就会结束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03850" y="5448935"/>
            <a:ext cx="6216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diective</a:t>
            </a:r>
            <a:r>
              <a:rPr lang="zh-CN" altLang="en-US" sz="1400"/>
              <a:t>是指令，作用是加载一个可复用、</a:t>
            </a:r>
            <a:r>
              <a:rPr lang="zh-CN" altLang="en-US" sz="1400">
                <a:sym typeface="+mn-ea"/>
              </a:rPr>
              <a:t>拥有自己作用域的</a:t>
            </a:r>
            <a:r>
              <a:rPr lang="en-US" altLang="zh-CN" sz="1400"/>
              <a:t>dom</a:t>
            </a:r>
            <a:r>
              <a:rPr lang="zh-CN" altLang="en-US" sz="1400"/>
              <a:t>元素；</a:t>
            </a:r>
            <a:endParaRPr lang="zh-CN" altLang="en-US" sz="1400"/>
          </a:p>
          <a:p>
            <a:r>
              <a:rPr lang="en-US" altLang="zh-CN" sz="1400"/>
              <a:t>filter</a:t>
            </a:r>
            <a:r>
              <a:rPr lang="zh-CN" altLang="en-US" sz="1400"/>
              <a:t>是过滤器，作用是对显示在页面的变量做一些自定义的转换</a:t>
            </a:r>
            <a:endParaRPr lang="zh-CN" altLang="en-US" sz="14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935" y="6238240"/>
            <a:ext cx="2085975" cy="3810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30" y="2249805"/>
            <a:ext cx="7238365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32790" y="648335"/>
            <a:ext cx="8723630" cy="4497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93845" y="280035"/>
            <a:ext cx="217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index.html--module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90865" y="728345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rootScope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37590" y="1024890"/>
            <a:ext cx="7174865" cy="174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37590" y="3139440"/>
            <a:ext cx="7174865" cy="174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94965" y="648335"/>
            <a:ext cx="337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html1--controller1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894965" y="2771140"/>
            <a:ext cx="337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html2--controller2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25945" y="1096645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scope1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925945" y="324485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scope2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301115" y="1776730"/>
            <a:ext cx="1474470" cy="634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94735" y="1776730"/>
            <a:ext cx="1474470" cy="634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96585" y="1776730"/>
            <a:ext cx="1474470" cy="634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35075" y="1408430"/>
            <a:ext cx="217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dom1--directive1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594735" y="1408430"/>
            <a:ext cx="217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dom2--directive2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591310" y="177673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scope1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884930" y="177673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scope2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446530" y="3695700"/>
            <a:ext cx="1474470" cy="634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92500" y="3695065"/>
            <a:ext cx="1474470" cy="634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675" y="294005"/>
            <a:ext cx="1149159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Controller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 sz="1400"/>
              <a:t>controller</a:t>
            </a:r>
            <a:r>
              <a:rPr lang="zh-CN" altLang="en-US" sz="1400"/>
              <a:t>控制器的核心作用主要为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en-US" altLang="zh-CN" sz="1400"/>
              <a:t>1. </a:t>
            </a:r>
            <a:r>
              <a:rPr lang="zh-CN" altLang="en-US" sz="1400"/>
              <a:t>获取后台数据，将数据渲染到</a:t>
            </a:r>
            <a:r>
              <a:rPr lang="en-US" altLang="zh-CN" sz="1400"/>
              <a:t>html</a:t>
            </a:r>
            <a:r>
              <a:rPr lang="zh-CN" altLang="en-US" sz="1400"/>
              <a:t>显示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将数据存放到</a:t>
            </a:r>
            <a:r>
              <a:rPr lang="en-US" altLang="zh-CN" sz="1400">
                <a:latin typeface="Times New Roman" panose="02020603050405020304" charset="0"/>
              </a:rPr>
              <a:t>$scope</a:t>
            </a:r>
            <a:r>
              <a:rPr lang="zh-CN" altLang="en-US" sz="1400">
                <a:latin typeface="Times New Roman" panose="02020603050405020304" charset="0"/>
              </a:rPr>
              <a:t>作用域中，然后</a:t>
            </a:r>
            <a:r>
              <a:rPr lang="en-US" altLang="zh-CN" sz="1400">
                <a:latin typeface="Times New Roman" panose="02020603050405020304" charset="0"/>
              </a:rPr>
              <a:t>html</a:t>
            </a:r>
            <a:r>
              <a:rPr lang="zh-CN" altLang="en-US" sz="1400">
                <a:latin typeface="Times New Roman" panose="02020603050405020304" charset="0"/>
              </a:rPr>
              <a:t>中通过两对大括号即可渲染显示，如</a:t>
            </a:r>
            <a:r>
              <a:rPr lang="en-US" altLang="zh-CN" sz="1400">
                <a:latin typeface="Times New Roman" panose="02020603050405020304" charset="0"/>
              </a:rPr>
              <a:t>{{</a:t>
            </a:r>
            <a:r>
              <a:rPr lang="zh-CN" altLang="en-US" sz="1400">
                <a:latin typeface="Times New Roman" panose="02020603050405020304" charset="0"/>
              </a:rPr>
              <a:t>变量名</a:t>
            </a:r>
            <a:r>
              <a:rPr lang="en-US" altLang="zh-CN" sz="1400">
                <a:latin typeface="Times New Roman" panose="02020603050405020304" charset="0"/>
              </a:rPr>
              <a:t>}}</a:t>
            </a:r>
            <a:r>
              <a:rPr lang="zh-CN" altLang="en-US" sz="1400">
                <a:latin typeface="Times New Roman" panose="02020603050405020304" charset="0"/>
              </a:rPr>
              <a:t>，</a:t>
            </a:r>
            <a:r>
              <a:rPr lang="en-US" altLang="zh-CN" sz="1400">
                <a:latin typeface="Times New Roman" panose="02020603050405020304" charset="0"/>
              </a:rPr>
              <a:t>{{</a:t>
            </a:r>
            <a:r>
              <a:rPr lang="zh-CN" altLang="en-US" sz="1400">
                <a:latin typeface="Times New Roman" panose="02020603050405020304" charset="0"/>
              </a:rPr>
              <a:t>对象</a:t>
            </a:r>
            <a:r>
              <a:rPr lang="en-US" altLang="zh-CN" sz="1400">
                <a:latin typeface="Times New Roman" panose="02020603050405020304" charset="0"/>
              </a:rPr>
              <a:t>.</a:t>
            </a:r>
            <a:r>
              <a:rPr lang="zh-CN" altLang="en-US" sz="1400">
                <a:latin typeface="Times New Roman" panose="02020603050405020304" charset="0"/>
              </a:rPr>
              <a:t>属性</a:t>
            </a:r>
            <a:r>
              <a:rPr lang="en-US" altLang="zh-CN" sz="1200">
                <a:latin typeface="Times New Roman" panose="02020603050405020304" charset="0"/>
              </a:rPr>
              <a:t>}}</a:t>
            </a:r>
            <a:endParaRPr lang="en-US" altLang="zh-CN" sz="1200">
              <a:latin typeface="Times New Roman" panose="02020603050405020304" charset="0"/>
            </a:endParaRPr>
          </a:p>
          <a:p>
            <a:r>
              <a:rPr lang="zh-CN" altLang="en-US" sz="1400"/>
              <a:t>        </a:t>
            </a:r>
            <a:r>
              <a:rPr lang="en-US" altLang="zh-CN" sz="1400"/>
              <a:t>2. </a:t>
            </a:r>
            <a:r>
              <a:rPr lang="zh-CN" altLang="en-US" sz="1400"/>
              <a:t>获取</a:t>
            </a:r>
            <a:r>
              <a:rPr lang="en-US" altLang="zh-CN" sz="1400"/>
              <a:t>html</a:t>
            </a:r>
            <a:r>
              <a:rPr lang="zh-CN" altLang="en-US" sz="1400"/>
              <a:t>表单数据，并传递到后台处理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表单控件通过  </a:t>
            </a:r>
            <a:r>
              <a:rPr lang="en-US" altLang="zh-CN" sz="1400"/>
              <a:t>ng-model</a:t>
            </a:r>
            <a:r>
              <a:rPr lang="zh-CN" altLang="en-US" sz="1400"/>
              <a:t>指令</a:t>
            </a:r>
            <a:r>
              <a:rPr lang="zh-CN" altLang="en-US" sz="1400"/>
              <a:t>与</a:t>
            </a:r>
            <a:r>
              <a:rPr lang="en-US" altLang="zh-CN" sz="1400">
                <a:latin typeface="Times New Roman" panose="02020603050405020304" charset="0"/>
              </a:rPr>
              <a:t>$scope</a:t>
            </a:r>
            <a:r>
              <a:rPr lang="zh-CN" altLang="en-US" sz="1400">
                <a:latin typeface="Times New Roman" panose="02020603050405020304" charset="0"/>
              </a:rPr>
              <a:t>作用域进行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数据</a:t>
            </a:r>
            <a:r>
              <a:rPr lang="zh-CN" altLang="en-US" sz="1400">
                <a:latin typeface="Times New Roman" panose="02020603050405020304" charset="0"/>
              </a:rPr>
              <a:t>双向绑定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</a:rPr>
              <a:t>	</a:t>
            </a:r>
            <a:r>
              <a:rPr lang="zh-CN" altLang="en-US" sz="1400">
                <a:latin typeface="Times New Roman" panose="02020603050405020304" charset="0"/>
              </a:rPr>
              <a:t>传统输入框：</a:t>
            </a:r>
            <a:r>
              <a:rPr lang="en-US" altLang="zh-CN" sz="1400"/>
              <a:t>&lt;input  type=”text”  value=””  /&gt;   </a:t>
            </a:r>
            <a:r>
              <a:rPr lang="zh-CN" altLang="en-US" sz="1400"/>
              <a:t>，通过</a:t>
            </a:r>
            <a:r>
              <a:rPr lang="en-US" altLang="zh-CN" sz="1400"/>
              <a:t>jQuery</a:t>
            </a:r>
            <a:r>
              <a:rPr lang="zh-CN" altLang="en-US" sz="1400"/>
              <a:t>的元素选择器</a:t>
            </a:r>
            <a:r>
              <a:rPr lang="en-US" altLang="zh-CN" sz="1400">
                <a:latin typeface="Times New Roman" panose="02020603050405020304" charset="0"/>
              </a:rPr>
              <a:t>$('#id').val()</a:t>
            </a:r>
            <a:r>
              <a:rPr lang="zh-CN" altLang="en-US" sz="1400">
                <a:latin typeface="Times New Roman" panose="02020603050405020304" charset="0"/>
              </a:rPr>
              <a:t>获取输入框的值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en-US" altLang="zh-CN" sz="1400"/>
              <a:t>	ngModel</a:t>
            </a:r>
            <a:r>
              <a:rPr lang="zh-CN" altLang="en-US" sz="1400"/>
              <a:t>绑定的输入框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&lt;input  type=”text”  ng-model=”</a:t>
            </a:r>
            <a:r>
              <a:rPr lang="zh-CN" altLang="en-US" sz="1400">
                <a:sym typeface="+mn-ea"/>
              </a:rPr>
              <a:t>作用域中的变量</a:t>
            </a:r>
            <a:r>
              <a:rPr lang="en-US" altLang="zh-CN" sz="1400">
                <a:sym typeface="+mn-ea"/>
              </a:rPr>
              <a:t>”  /&gt;</a:t>
            </a:r>
            <a:r>
              <a:rPr lang="zh-CN" altLang="en-US" sz="1400">
                <a:sym typeface="+mn-ea"/>
              </a:rPr>
              <a:t>，当输入框的输入值发生变化时，作用域中绑定变量的值也会发生变化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>
                <a:sym typeface="+mn-ea"/>
              </a:rPr>
              <a:t>常用的</a:t>
            </a:r>
            <a:r>
              <a:rPr lang="en-US" altLang="zh-CN">
                <a:sym typeface="+mn-ea"/>
              </a:rPr>
              <a:t>ng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  <a:p>
            <a:r>
              <a:rPr lang="en-US" altLang="zh-CN" sz="1400">
                <a:sym typeface="+mn-ea"/>
              </a:rPr>
              <a:t>1. ng-if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boolean    </a:t>
            </a:r>
            <a:r>
              <a:rPr lang="zh-CN" altLang="en-US" sz="1400">
                <a:sym typeface="+mn-ea"/>
              </a:rPr>
              <a:t>为</a:t>
            </a:r>
            <a:r>
              <a:rPr lang="en-US" altLang="zh-CN" sz="1400">
                <a:sym typeface="+mn-ea"/>
              </a:rPr>
              <a:t>true</a:t>
            </a:r>
            <a:r>
              <a:rPr lang="zh-CN" altLang="en-US" sz="1400">
                <a:sym typeface="+mn-ea"/>
              </a:rPr>
              <a:t>时加载绑定的</a:t>
            </a:r>
            <a:r>
              <a:rPr lang="en-US" altLang="zh-CN" sz="1400">
                <a:sym typeface="+mn-ea"/>
              </a:rPr>
              <a:t>dom</a:t>
            </a:r>
            <a:r>
              <a:rPr lang="zh-CN" altLang="en-US" sz="1400">
                <a:sym typeface="+mn-ea"/>
              </a:rPr>
              <a:t>节点，为</a:t>
            </a:r>
            <a:r>
              <a:rPr lang="en-US" altLang="zh-CN" sz="1400">
                <a:sym typeface="+mn-ea"/>
              </a:rPr>
              <a:t>false</a:t>
            </a:r>
            <a:r>
              <a:rPr lang="zh-CN" altLang="en-US" sz="1400">
                <a:sym typeface="+mn-ea"/>
              </a:rPr>
              <a:t>时移除</a:t>
            </a:r>
            <a:r>
              <a:rPr lang="en-US" altLang="zh-CN" sz="1400">
                <a:sym typeface="+mn-ea"/>
              </a:rPr>
              <a:t>dom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2. ng-show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boolean	</a:t>
            </a:r>
            <a:r>
              <a:rPr lang="zh-CN" altLang="en-US" sz="1400">
                <a:sym typeface="+mn-ea"/>
              </a:rPr>
              <a:t>为</a:t>
            </a:r>
            <a:r>
              <a:rPr lang="en-US" altLang="zh-CN" sz="1400">
                <a:sym typeface="+mn-ea"/>
              </a:rPr>
              <a:t>true</a:t>
            </a:r>
            <a:r>
              <a:rPr lang="zh-CN" altLang="en-US" sz="1400">
                <a:sym typeface="+mn-ea"/>
              </a:rPr>
              <a:t>时显示绑定的</a:t>
            </a:r>
            <a:r>
              <a:rPr lang="en-US" altLang="zh-CN" sz="1400">
                <a:sym typeface="+mn-ea"/>
              </a:rPr>
              <a:t>dom</a:t>
            </a:r>
            <a:r>
              <a:rPr lang="zh-CN" altLang="en-US" sz="1400">
                <a:sym typeface="+mn-ea"/>
              </a:rPr>
              <a:t>节点，为</a:t>
            </a:r>
            <a:r>
              <a:rPr lang="en-US" altLang="zh-CN" sz="1400">
                <a:sym typeface="+mn-ea"/>
              </a:rPr>
              <a:t>false</a:t>
            </a:r>
            <a:r>
              <a:rPr lang="zh-CN" altLang="en-US" sz="1400">
                <a:sym typeface="+mn-ea"/>
              </a:rPr>
              <a:t>时隐藏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3. ng-hide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boolean	</a:t>
            </a:r>
            <a:r>
              <a:rPr lang="zh-CN" altLang="en-US" sz="1400">
                <a:sym typeface="+mn-ea"/>
              </a:rPr>
              <a:t>与</a:t>
            </a:r>
            <a:r>
              <a:rPr lang="en-US" altLang="zh-CN" sz="1400">
                <a:sym typeface="+mn-ea"/>
              </a:rPr>
              <a:t>ng-show</a:t>
            </a:r>
            <a:r>
              <a:rPr lang="zh-CN" altLang="en-US" sz="1400">
                <a:sym typeface="+mn-ea"/>
              </a:rPr>
              <a:t>相反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4. ng-switch/ng-switch-when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ng-switch</a:t>
            </a:r>
            <a:r>
              <a:rPr lang="zh-CN" altLang="en-US" sz="1400">
                <a:sym typeface="+mn-ea"/>
              </a:rPr>
              <a:t>指定一个变量，当变量值与</a:t>
            </a:r>
            <a:r>
              <a:rPr lang="en-US" altLang="zh-CN" sz="1400">
                <a:sym typeface="+mn-ea"/>
              </a:rPr>
              <a:t>ng-switch-when</a:t>
            </a:r>
            <a:r>
              <a:rPr lang="zh-CN" altLang="en-US" sz="1400">
                <a:sym typeface="+mn-ea"/>
              </a:rPr>
              <a:t>相同时，加载</a:t>
            </a:r>
            <a:r>
              <a:rPr lang="en-US" altLang="zh-CN" sz="1400">
                <a:sym typeface="+mn-ea"/>
              </a:rPr>
              <a:t>ng-switch-when</a:t>
            </a:r>
            <a:r>
              <a:rPr lang="zh-CN" altLang="en-US" sz="1400">
                <a:sym typeface="+mn-ea"/>
              </a:rPr>
              <a:t>绑定的</a:t>
            </a:r>
            <a:r>
              <a:rPr lang="en-US" altLang="zh-CN" sz="1400">
                <a:sym typeface="+mn-ea"/>
              </a:rPr>
              <a:t>dom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5. ng-repeat</a:t>
            </a:r>
            <a:r>
              <a:rPr lang="zh-CN" altLang="en-US" sz="1400">
                <a:sym typeface="+mn-ea"/>
              </a:rPr>
              <a:t>：循环 </a:t>
            </a:r>
            <a:r>
              <a:rPr lang="en-US" altLang="zh-CN" sz="1400">
                <a:sym typeface="+mn-ea"/>
              </a:rPr>
              <a:t>-- “</a:t>
            </a:r>
            <a:r>
              <a:rPr lang="zh-CN" altLang="en-US" sz="1400">
                <a:sym typeface="+mn-ea"/>
              </a:rPr>
              <a:t>别名   </a:t>
            </a:r>
            <a:r>
              <a:rPr lang="en-US" altLang="zh-CN" sz="1400">
                <a:sym typeface="+mn-ea"/>
              </a:rPr>
              <a:t>in  </a:t>
            </a:r>
            <a:r>
              <a:rPr lang="zh-CN" altLang="en-US" sz="1400">
                <a:sym typeface="+mn-ea"/>
              </a:rPr>
              <a:t>集合</a:t>
            </a:r>
            <a:r>
              <a:rPr lang="en-US" altLang="zh-CN" sz="1400">
                <a:sym typeface="+mn-ea"/>
              </a:rPr>
              <a:t>”</a:t>
            </a:r>
            <a:r>
              <a:rPr lang="zh-CN" altLang="en-US" sz="1400">
                <a:sym typeface="+mn-ea"/>
              </a:rPr>
              <a:t>，和</a:t>
            </a:r>
            <a:r>
              <a:rPr lang="en-US" altLang="zh-CN" sz="1400">
                <a:sym typeface="+mn-ea"/>
              </a:rPr>
              <a:t>jsp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forEach</a:t>
            </a:r>
            <a:r>
              <a:rPr lang="zh-CN" altLang="en-US" sz="1400">
                <a:sym typeface="+mn-ea"/>
              </a:rPr>
              <a:t>差不多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6. ng-class</a:t>
            </a:r>
            <a:r>
              <a:rPr lang="zh-CN" altLang="en-US" sz="1400">
                <a:sym typeface="+mn-ea"/>
              </a:rPr>
              <a:t>：动态样式 </a:t>
            </a:r>
            <a:r>
              <a:rPr lang="en-US" altLang="zh-CN" sz="1400">
                <a:sym typeface="+mn-ea"/>
              </a:rPr>
              <a:t>-- “{'class1' : boolean1, 'class2' : boolean2}”</a:t>
            </a:r>
            <a:r>
              <a:rPr lang="zh-CN" altLang="en-US" sz="1400">
                <a:sym typeface="+mn-ea"/>
              </a:rPr>
              <a:t>，满足条件则加载</a:t>
            </a:r>
            <a:r>
              <a:rPr lang="en-US" altLang="zh-CN" sz="1400">
                <a:sym typeface="+mn-ea"/>
              </a:rPr>
              <a:t>class</a:t>
            </a:r>
            <a:r>
              <a:rPr lang="zh-CN" altLang="en-US" sz="1400">
                <a:sym typeface="+mn-ea"/>
              </a:rPr>
              <a:t>样式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7. ng-click/ng-change/ng-blur/ng-focus...</a:t>
            </a:r>
            <a:r>
              <a:rPr lang="zh-CN" altLang="en-US" sz="1400">
                <a:sym typeface="+mn-ea"/>
              </a:rPr>
              <a:t>：绑定作用域中定义的</a:t>
            </a:r>
            <a:r>
              <a:rPr lang="en-US" altLang="zh-CN" sz="1400">
                <a:sym typeface="+mn-ea"/>
              </a:rPr>
              <a:t>function</a:t>
            </a:r>
            <a:r>
              <a:rPr lang="zh-CN" altLang="en-US" sz="1400">
                <a:sym typeface="+mn-ea"/>
              </a:rPr>
              <a:t>，和</a:t>
            </a:r>
            <a:r>
              <a:rPr lang="en-US" altLang="zh-CN" sz="1400">
                <a:sym typeface="+mn-ea"/>
              </a:rPr>
              <a:t>onClick</a:t>
            </a:r>
            <a:r>
              <a:rPr lang="zh-CN" altLang="en-US" sz="1400">
                <a:sym typeface="+mn-ea"/>
              </a:rPr>
              <a:t>等事件方法类似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2400" y="202565"/>
            <a:ext cx="1188720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指令的简单用法</a:t>
            </a:r>
            <a:endParaRPr lang="zh-CN" altLang="en-US"/>
          </a:p>
          <a:p>
            <a:r>
              <a:rPr lang="en-US" altLang="zh-CN" sz="1400"/>
              <a:t>angular.module('mmsFront')</a:t>
            </a:r>
            <a:endParaRPr lang="en-US" altLang="zh-CN" sz="1400"/>
          </a:p>
          <a:p>
            <a:r>
              <a:rPr lang="en-US" altLang="zh-CN" sz="1400"/>
              <a:t>    .directive('</a:t>
            </a:r>
            <a:r>
              <a:rPr lang="zh-CN" altLang="en-US" sz="1400"/>
              <a:t>指令名称</a:t>
            </a:r>
            <a:r>
              <a:rPr lang="en-US" altLang="zh-CN" sz="1400"/>
              <a:t>',function(){            // </a:t>
            </a:r>
            <a:r>
              <a:rPr lang="zh-CN" altLang="en-US" sz="1400"/>
              <a:t>指令名称是</a:t>
            </a:r>
            <a:r>
              <a:rPr lang="en-US" altLang="zh-CN" sz="1400">
                <a:sym typeface="+mn-ea"/>
              </a:rPr>
              <a:t>module</a:t>
            </a:r>
            <a:r>
              <a:rPr lang="zh-CN" altLang="en-US" sz="1400">
                <a:sym typeface="+mn-ea"/>
              </a:rPr>
              <a:t>中</a:t>
            </a:r>
            <a:r>
              <a:rPr lang="zh-CN" altLang="en-US" sz="1400"/>
              <a:t>调用指令的唯一标识，名称为</a:t>
            </a:r>
            <a:r>
              <a:rPr lang="en-US" altLang="zh-CN" sz="1400"/>
              <a:t>testDirective</a:t>
            </a:r>
            <a:r>
              <a:rPr lang="zh-CN" altLang="en-US" sz="1400"/>
              <a:t>，调用时</a:t>
            </a:r>
            <a:r>
              <a:rPr lang="en-US" altLang="zh-CN" sz="1400"/>
              <a:t>test-directive</a:t>
            </a:r>
            <a:endParaRPr lang="en-US" altLang="zh-CN" sz="1400"/>
          </a:p>
          <a:p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restrict	// </a:t>
            </a:r>
            <a:r>
              <a:rPr lang="zh-CN" altLang="en-US" sz="1400">
                <a:sym typeface="+mn-ea"/>
              </a:rPr>
              <a:t>适用范围，</a:t>
            </a:r>
            <a:r>
              <a:rPr lang="en-US" altLang="zh-CN" sz="1400">
                <a:sym typeface="+mn-ea"/>
              </a:rPr>
              <a:t>'A'</a:t>
            </a:r>
            <a:r>
              <a:rPr lang="zh-CN" altLang="en-US" sz="1400">
                <a:sym typeface="+mn-ea"/>
              </a:rPr>
              <a:t>作为元素属性调用，</a:t>
            </a:r>
            <a:r>
              <a:rPr lang="en-US" altLang="zh-CN" sz="1400">
                <a:sym typeface="+mn-ea"/>
              </a:rPr>
              <a:t>'E'</a:t>
            </a:r>
            <a:r>
              <a:rPr lang="zh-CN" altLang="en-US" sz="1400">
                <a:sym typeface="+mn-ea"/>
              </a:rPr>
              <a:t>作为独立的</a:t>
            </a:r>
            <a:r>
              <a:rPr lang="en-US" altLang="zh-CN" sz="1400">
                <a:sym typeface="+mn-ea"/>
              </a:rPr>
              <a:t>html</a:t>
            </a:r>
            <a:r>
              <a:rPr lang="zh-CN" altLang="en-US" sz="1400">
                <a:sym typeface="+mn-ea"/>
              </a:rPr>
              <a:t>标签调用，</a:t>
            </a:r>
            <a:r>
              <a:rPr lang="en-US" altLang="zh-CN" sz="1400">
                <a:sym typeface="+mn-ea"/>
              </a:rPr>
              <a:t>'C'</a:t>
            </a:r>
            <a:r>
              <a:rPr lang="zh-CN" altLang="en-US" sz="1400">
                <a:sym typeface="+mn-ea"/>
              </a:rPr>
              <a:t>作为</a:t>
            </a:r>
            <a:r>
              <a:rPr lang="en-US" altLang="zh-CN" sz="1400">
                <a:sym typeface="+mn-ea"/>
              </a:rPr>
              <a:t>class</a:t>
            </a:r>
            <a:r>
              <a:rPr lang="zh-CN" altLang="en-US" sz="1400">
                <a:sym typeface="+mn-ea"/>
              </a:rPr>
              <a:t>属性的值调用，三者可以一个或多个共存</a:t>
            </a:r>
            <a:endParaRPr lang="en-US" altLang="zh-CN" sz="1400"/>
          </a:p>
          <a:p>
            <a:r>
              <a:rPr lang="en-US" altLang="zh-CN" sz="1400"/>
              <a:t>        replace	// boolean</a:t>
            </a:r>
            <a:r>
              <a:rPr lang="zh-CN" altLang="en-US" sz="1400"/>
              <a:t>，是否替换父元素，为</a:t>
            </a:r>
            <a:r>
              <a:rPr lang="en-US" altLang="zh-CN" sz="1400"/>
              <a:t>true</a:t>
            </a:r>
            <a:r>
              <a:rPr lang="zh-CN" altLang="en-US" sz="1400"/>
              <a:t>时，会用自身的</a:t>
            </a:r>
            <a:r>
              <a:rPr lang="en-US" altLang="zh-CN" sz="1400"/>
              <a:t>dom</a:t>
            </a:r>
            <a:r>
              <a:rPr lang="zh-CN" altLang="en-US" sz="1400"/>
              <a:t>取代被指令标记的父元素，默认</a:t>
            </a:r>
            <a:r>
              <a:rPr lang="en-US" altLang="zh-CN" sz="1400"/>
              <a:t>false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en-US" altLang="zh-CN" sz="1400"/>
              <a:t>scope	// </a:t>
            </a:r>
            <a:r>
              <a:rPr lang="zh-CN" altLang="en-US" sz="1400"/>
              <a:t>作用域，独立的作用域，可与父作用域同步，可继承父作用域，可完全独立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en-US" altLang="zh-CN" sz="1400"/>
              <a:t>template(templateUrl) // </a:t>
            </a:r>
            <a:r>
              <a:rPr lang="zh-CN" altLang="en-US" sz="1400"/>
              <a:t>元素模板，即指令执行时需要显示在页面上的</a:t>
            </a:r>
            <a:r>
              <a:rPr lang="en-US" altLang="zh-CN" sz="1400"/>
              <a:t>dom</a:t>
            </a:r>
            <a:r>
              <a:rPr lang="zh-CN" altLang="en-US" sz="1400"/>
              <a:t>元素，可以是拼接的</a:t>
            </a:r>
            <a:r>
              <a:rPr lang="en-US" altLang="zh-CN" sz="1400"/>
              <a:t>dom</a:t>
            </a:r>
            <a:r>
              <a:rPr lang="zh-CN" altLang="en-US" sz="1400"/>
              <a:t>字符串，也可以指定一个</a:t>
            </a:r>
            <a:r>
              <a:rPr lang="en-US" altLang="zh-CN" sz="1400"/>
              <a:t>html</a:t>
            </a:r>
            <a:r>
              <a:rPr lang="zh-CN" altLang="en-US" sz="1400"/>
              <a:t>页面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en-US" altLang="zh-CN" sz="1400"/>
              <a:t>controller // </a:t>
            </a:r>
            <a:r>
              <a:rPr lang="zh-CN" altLang="en-US" sz="1400"/>
              <a:t>指令控制器，和</a:t>
            </a:r>
            <a:r>
              <a:rPr lang="en-US" altLang="zh-CN" sz="1400"/>
              <a:t>module</a:t>
            </a:r>
            <a:r>
              <a:rPr lang="zh-CN" altLang="en-US" sz="1400"/>
              <a:t>中的</a:t>
            </a:r>
            <a:r>
              <a:rPr lang="en-US" altLang="zh-CN" sz="1400"/>
              <a:t>controller</a:t>
            </a:r>
            <a:r>
              <a:rPr lang="zh-CN" altLang="en-US" sz="1400"/>
              <a:t>是同一个东西，只是相对独立，独立性由</a:t>
            </a:r>
            <a:r>
              <a:rPr lang="en-US" altLang="zh-CN" sz="1400"/>
              <a:t>scope</a:t>
            </a:r>
            <a:r>
              <a:rPr lang="zh-CN" altLang="en-US" sz="1400"/>
              <a:t>决定</a:t>
            </a:r>
            <a:endParaRPr lang="zh-CN" altLang="en-US" sz="1400"/>
          </a:p>
          <a:p>
            <a:r>
              <a:rPr lang="en-US" altLang="zh-CN" sz="1400"/>
              <a:t>        link // </a:t>
            </a:r>
            <a:r>
              <a:rPr lang="zh-CN" altLang="en-US" sz="1400"/>
              <a:t>绑定器，可以对</a:t>
            </a:r>
            <a:r>
              <a:rPr lang="en-US" altLang="zh-CN" sz="1400"/>
              <a:t>template</a:t>
            </a:r>
            <a:r>
              <a:rPr lang="zh-CN" altLang="en-US" sz="1400"/>
              <a:t>中元素的</a:t>
            </a:r>
            <a:r>
              <a:rPr lang="zh-CN" altLang="en-US" sz="1400">
                <a:sym typeface="+mn-ea"/>
              </a:rPr>
              <a:t>属性、事件、变量</a:t>
            </a:r>
            <a:r>
              <a:rPr lang="zh-CN" altLang="en-US" sz="1400"/>
              <a:t>进行静态或动态地绑定</a:t>
            </a:r>
            <a:endParaRPr lang="zh-CN" altLang="en-US" sz="1400"/>
          </a:p>
          <a:p>
            <a:r>
              <a:rPr lang="en-US" altLang="zh-CN" sz="1400"/>
              <a:t>    })</a:t>
            </a:r>
            <a:endParaRPr lang="en-US" altLang="zh-CN" sz="1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1400"/>
              <a:t>指令作用域的独立性配置</a:t>
            </a:r>
            <a:endParaRPr lang="zh-CN" altLang="en-US" sz="1400"/>
          </a:p>
          <a:p>
            <a:r>
              <a:rPr lang="en-US" altLang="zh-CN" sz="1400"/>
              <a:t>scope</a:t>
            </a:r>
            <a:r>
              <a:rPr lang="zh-CN" altLang="en-US" sz="1400"/>
              <a:t>属性可以设置为三个值</a:t>
            </a:r>
            <a:endParaRPr lang="zh-CN" altLang="en-US" sz="1400"/>
          </a:p>
          <a:p>
            <a:r>
              <a:rPr lang="en-US" altLang="zh-CN" sz="1400"/>
              <a:t>1. false </a:t>
            </a:r>
            <a:r>
              <a:rPr lang="zh-CN" altLang="en-US" sz="1400"/>
              <a:t>表示指令的作用域完全与父作用域共享，两者可以相互使用变量，当变量的值在其中一个作用域发生变化时，另一个作用域该变量值也会变化</a:t>
            </a:r>
            <a:endParaRPr lang="zh-CN" altLang="en-US" sz="1400"/>
          </a:p>
          <a:p>
            <a:r>
              <a:rPr lang="en-US" altLang="zh-CN" sz="1400"/>
              <a:t>2. true </a:t>
            </a:r>
            <a:r>
              <a:rPr lang="zh-CN" altLang="en-US" sz="1400"/>
              <a:t>表示指令作用域只继承父作用域，子作用域可以</a:t>
            </a:r>
            <a:r>
              <a:rPr lang="zh-CN" altLang="en-US" sz="1400">
                <a:sym typeface="+mn-ea"/>
              </a:rPr>
              <a:t>使用父作用域的变量，父作用域变量值发生变化时，指令中的变量值也会随之变化（子作用域变量一旦发生过改变，这层关系就会被打破），但子作用域的变量值发生变化时，父作用域变量值不会受到影响</a:t>
            </a:r>
            <a:endParaRPr lang="zh-CN" altLang="en-US" sz="1400">
              <a:sym typeface="+mn-ea"/>
            </a:endParaRPr>
          </a:p>
          <a:p>
            <a:r>
              <a:rPr lang="en-US" altLang="zh-CN" sz="1400"/>
              <a:t>3. {} </a:t>
            </a:r>
            <a:r>
              <a:rPr lang="zh-CN" altLang="en-US" sz="1400"/>
              <a:t>定一个对象，表示与父作用域完全隔离互不影响，父作用域的变量值可以通过此对象的属性传递进来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4884420"/>
            <a:ext cx="2590165" cy="111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5341620"/>
            <a:ext cx="8809355" cy="200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1455" y="2585720"/>
            <a:ext cx="7557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link</a:t>
            </a:r>
            <a:r>
              <a:rPr lang="zh-CN" altLang="en-US" sz="1400"/>
              <a:t>和</a:t>
            </a:r>
            <a:r>
              <a:rPr lang="en-US" altLang="zh-CN" sz="1400"/>
              <a:t>controller</a:t>
            </a:r>
            <a:r>
              <a:rPr lang="zh-CN" altLang="en-US" sz="1400"/>
              <a:t>的区别：http://www.cnblogs.com/CreateMyself/p/5568202.html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8595" y="129540"/>
            <a:ext cx="118789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AngularJS</a:t>
            </a:r>
            <a:r>
              <a:rPr lang="zh-CN" altLang="en-US" sz="1400"/>
              <a:t>是如何实现视图切换的？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动态更新</a:t>
            </a:r>
            <a:r>
              <a:rPr lang="en-US" altLang="zh-CN" sz="1400"/>
              <a:t>dom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/>
              <a:t>路由机制</a:t>
            </a:r>
            <a:r>
              <a:rPr lang="en-US" altLang="zh-CN"/>
              <a:t>ng-router</a:t>
            </a:r>
            <a:r>
              <a:rPr lang="zh-CN" altLang="en-US"/>
              <a:t>和</a:t>
            </a:r>
            <a:r>
              <a:rPr lang="en-US" altLang="zh-CN"/>
              <a:t>ui-router</a:t>
            </a:r>
            <a:endParaRPr lang="en-US" altLang="zh-CN"/>
          </a:p>
          <a:p>
            <a:r>
              <a:rPr lang="en-US" altLang="zh-CN" sz="1400">
                <a:sym typeface="+mn-ea"/>
              </a:rPr>
              <a:t>ng-router</a:t>
            </a:r>
            <a:r>
              <a:rPr lang="zh-CN" altLang="en-US" sz="1400">
                <a:sym typeface="+mn-ea"/>
              </a:rPr>
              <a:t>是</a:t>
            </a:r>
            <a:r>
              <a:rPr lang="en-US" altLang="zh-CN" sz="1400">
                <a:sym typeface="+mn-ea"/>
              </a:rPr>
              <a:t>angular</a:t>
            </a:r>
            <a:r>
              <a:rPr lang="zh-CN" altLang="en-US" sz="1400">
                <a:sym typeface="+mn-ea"/>
              </a:rPr>
              <a:t>自带的路由，只支持简单的视图切换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ui-router</a:t>
            </a:r>
            <a:r>
              <a:rPr lang="zh-CN" altLang="en-US" sz="1400">
                <a:sym typeface="+mn-ea"/>
              </a:rPr>
              <a:t>是第三方在</a:t>
            </a:r>
            <a:r>
              <a:rPr lang="en-US" altLang="zh-CN" sz="1400">
                <a:sym typeface="+mn-ea"/>
              </a:rPr>
              <a:t>ng-router</a:t>
            </a:r>
            <a:r>
              <a:rPr lang="zh-CN" altLang="en-US" sz="1400">
                <a:sym typeface="+mn-ea"/>
              </a:rPr>
              <a:t>基础上封装的路由，不仅支持视图切换，还能在切换视图时绑定指定的</a:t>
            </a:r>
            <a:r>
              <a:rPr lang="en-US" altLang="zh-CN" sz="1400">
                <a:sym typeface="+mn-ea"/>
              </a:rPr>
              <a:t>controller</a:t>
            </a:r>
            <a:r>
              <a:rPr lang="zh-CN" altLang="en-US" sz="1400">
                <a:sym typeface="+mn-ea"/>
              </a:rPr>
              <a:t>，并渲染其作用域中的变量值到</a:t>
            </a:r>
            <a:r>
              <a:rPr lang="en-US" altLang="zh-CN" sz="1400">
                <a:sym typeface="+mn-ea"/>
              </a:rPr>
              <a:t>dom</a:t>
            </a:r>
            <a:r>
              <a:rPr lang="zh-CN" altLang="en-US" sz="1400">
                <a:sym typeface="+mn-ea"/>
              </a:rPr>
              <a:t>，兼容懒加载、支持在两个</a:t>
            </a:r>
            <a:r>
              <a:rPr lang="en-US" altLang="zh-CN" sz="1400">
                <a:sym typeface="+mn-ea"/>
              </a:rPr>
              <a:t>controller</a:t>
            </a:r>
            <a:r>
              <a:rPr lang="zh-CN" altLang="en-US" sz="1400">
                <a:sym typeface="+mn-ea"/>
              </a:rPr>
              <a:t>之间传递参数等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使用路由，就需要使用路由的提供者中的方法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1.ng-router</a:t>
            </a:r>
            <a:r>
              <a:rPr lang="zh-CN" altLang="en-US" sz="1400">
                <a:sym typeface="+mn-ea"/>
              </a:rPr>
              <a:t>的提供者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$urlRouterProvider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$urlRouterProvider提供两个方法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.when('url_1','url_2')  //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当地址栏请求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url_1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时，强制跳转到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url_2</a:t>
            </a:r>
            <a:endParaRPr lang="en-US" altLang="zh-CN" sz="1400">
              <a:latin typeface="Times New Roman" panose="02020603050405020304" charset="0"/>
              <a:sym typeface="+mn-ea"/>
            </a:endParaRPr>
          </a:p>
          <a:p>
            <a:r>
              <a:rPr lang="en-US" altLang="zh-CN" sz="1400">
                <a:latin typeface="Times New Roman" panose="02020603050405020304" charset="0"/>
                <a:sym typeface="+mn-ea"/>
              </a:rPr>
              <a:t>  .otherwise('url')  //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当地址栏请求的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url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不属于任何一个已知路由时，默认跳转到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url</a:t>
            </a:r>
            <a:endParaRPr lang="en-US" altLang="zh-CN" sz="1400">
              <a:latin typeface="Times New Roman" panose="02020603050405020304" charset="0"/>
              <a:sym typeface="+mn-ea"/>
            </a:endParaRPr>
          </a:p>
          <a:p>
            <a:r>
              <a:rPr lang="en-US" altLang="zh-CN" sz="1400">
                <a:latin typeface="Times New Roman" panose="02020603050405020304" charset="0"/>
                <a:sym typeface="+mn-ea"/>
              </a:rPr>
              <a:t>2.ui-router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的提供者$stateProvider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我们主要用到的$stateProvider提供方法只有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.state('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路由别称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',{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配置对象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})</a:t>
            </a:r>
            <a:endParaRPr lang="en-US" altLang="zh-CN" sz="1400">
              <a:latin typeface="Times New Roman" panose="02020603050405020304" charset="0"/>
              <a:sym typeface="+mn-ea"/>
            </a:endParaRPr>
          </a:p>
          <a:p>
            <a:endParaRPr lang="en-US" altLang="zh-CN" sz="1400">
              <a:latin typeface="Times New Roman" panose="02020603050405020304" charset="0"/>
              <a:sym typeface="+mn-ea"/>
            </a:endParaRPr>
          </a:p>
          <a:p>
            <a:endParaRPr lang="en-US" altLang="zh-CN" sz="1400">
              <a:latin typeface="Times New Roman" panose="02020603050405020304" charset="0"/>
              <a:sym typeface="+mn-ea"/>
            </a:endParaRPr>
          </a:p>
          <a:p>
            <a:endParaRPr lang="en-US" altLang="zh-CN" sz="1400">
              <a:latin typeface="Times New Roman" panose="02020603050405020304" charset="0"/>
              <a:sym typeface="+mn-ea"/>
            </a:endParaRPr>
          </a:p>
          <a:p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3255" y="2346960"/>
            <a:ext cx="2837815" cy="62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3432175"/>
            <a:ext cx="6665595" cy="2840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" y="6537960"/>
            <a:ext cx="6731635" cy="262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5283</Words>
  <Application>WPS 演示</Application>
  <PresentationFormat>宽屏</PresentationFormat>
  <Paragraphs>227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xgx-t134</cp:lastModifiedBy>
  <cp:revision>87</cp:revision>
  <dcterms:created xsi:type="dcterms:W3CDTF">2015-05-05T08:02:00Z</dcterms:created>
  <dcterms:modified xsi:type="dcterms:W3CDTF">2017-09-12T06:47:43Z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