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8" r:id="rId3"/>
    <p:sldId id="257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75A5"/>
    <a:srgbClr val="FED151"/>
    <a:srgbClr val="000000"/>
    <a:srgbClr val="0A0A0A"/>
    <a:srgbClr val="0A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 snapToObjects="1">
      <p:cViewPr>
        <p:scale>
          <a:sx n="77" d="100"/>
          <a:sy n="77" d="100"/>
        </p:scale>
        <p:origin x="26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AD13C-14CA-194F-B4AF-A031268A36DF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BEA92-88F5-934D-9F2A-A2D368D9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ttps://redislabs.com/wp-content/uploads/2020/06/blog-async-scaled.jpe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70671" cy="684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775"/>
            <a:ext cx="12192000" cy="6858000"/>
          </a:xfrm>
          <a:prstGeom prst="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680" y="1789135"/>
            <a:ext cx="7728639" cy="32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5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E6C8-3D9E-8C43-82A6-78E58D531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2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E6C8-3D9E-8C43-82A6-78E58D531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9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E6C8-3D9E-8C43-82A6-78E58D53121A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3" y="130930"/>
            <a:ext cx="1055914" cy="105257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0789921" y="0"/>
            <a:ext cx="1368829" cy="118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7966" y="63390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2E6C8-3D9E-8C43-82A6-78E58D5312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114" y="114303"/>
            <a:ext cx="1055914" cy="105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4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5" r:id="rId4"/>
    <p:sldLayoutId id="214748365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84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746" y="-18289"/>
            <a:ext cx="5796661" cy="687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111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r="494"/>
          <a:stretch/>
        </p:blipFill>
        <p:spPr bwMode="auto">
          <a:xfrm>
            <a:off x="1724061" y="1527999"/>
            <a:ext cx="2834640" cy="26765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94218" y="4721629"/>
            <a:ext cx="409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Quattrocento" charset="0"/>
                <a:ea typeface="Quattrocento" charset="0"/>
                <a:cs typeface="Quattrocento" charset="0"/>
              </a:rPr>
              <a:t>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64055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2835" y="601190"/>
            <a:ext cx="3380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3A75A5"/>
                </a:solidFill>
                <a:latin typeface="Alibaba PuHuiTi" charset="-122"/>
                <a:ea typeface="Alibaba PuHuiTi" charset="-122"/>
                <a:cs typeface="Alibaba PuHuiTi" charset="-122"/>
              </a:rPr>
              <a:t>总目标</a:t>
            </a:r>
            <a:endParaRPr lang="en-US" sz="4800" dirty="0">
              <a:solidFill>
                <a:srgbClr val="3A75A5"/>
              </a:solidFill>
              <a:latin typeface="Alibaba PuHuiTi" charset="-122"/>
              <a:ea typeface="Alibaba PuHuiTi" charset="-122"/>
              <a:cs typeface="Alibaba PuHuiT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7482" y="1737757"/>
            <a:ext cx="9127673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Aft>
                <a:spcPts val="1800"/>
              </a:spcAft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bg1"/>
                </a:solidFill>
                <a:latin typeface="Alibaba PuHuiTi" charset="-122"/>
                <a:ea typeface="Alibaba PuHuiTi" charset="-122"/>
                <a:cs typeface="Alibaba PuHuiTi" charset="-122"/>
              </a:rPr>
              <a:t>熟悉 </a:t>
            </a:r>
            <a:r>
              <a:rPr lang="en-US" altLang="zh-CN" sz="3600" dirty="0" smtClean="0">
                <a:solidFill>
                  <a:schemeClr val="bg1"/>
                </a:solidFill>
                <a:latin typeface="Quattrocento" charset="0"/>
                <a:ea typeface="Quattrocento" charset="0"/>
                <a:cs typeface="Quattrocento" charset="0"/>
              </a:rPr>
              <a:t>python</a:t>
            </a:r>
            <a:r>
              <a:rPr lang="zh-CN" altLang="en-US" sz="3600" dirty="0" smtClean="0">
                <a:solidFill>
                  <a:schemeClr val="bg1"/>
                </a:solidFill>
                <a:latin typeface="Alibaba PuHuiTi" charset="-122"/>
                <a:ea typeface="Alibaba PuHuiTi" charset="-122"/>
                <a:cs typeface="Alibaba PuHuiTi" charset="-122"/>
              </a:rPr>
              <a:t> 编程过程</a:t>
            </a:r>
            <a:endParaRPr lang="en-US" altLang="zh-CN" sz="3600" dirty="0" smtClean="0">
              <a:solidFill>
                <a:schemeClr val="bg1"/>
              </a:solidFill>
              <a:latin typeface="Alibaba PuHuiTi" charset="-122"/>
              <a:ea typeface="Alibaba PuHuiTi" charset="-122"/>
              <a:cs typeface="Alibaba PuHuiTi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bg1"/>
                </a:solidFill>
                <a:latin typeface="Alibaba PuHuiTi" charset="-122"/>
                <a:ea typeface="Alibaba PuHuiTi" charset="-122"/>
                <a:cs typeface="Alibaba PuHuiTi" charset="-122"/>
              </a:rPr>
              <a:t>掌握基本知识</a:t>
            </a:r>
            <a:endParaRPr lang="en-US" altLang="zh-CN" sz="3600" dirty="0" smtClean="0">
              <a:solidFill>
                <a:schemeClr val="bg1"/>
              </a:solidFill>
              <a:latin typeface="Alibaba PuHuiTi" charset="-122"/>
              <a:ea typeface="Alibaba PuHuiTi" charset="-122"/>
              <a:cs typeface="Alibaba PuHuiTi" charset="-122"/>
            </a:endParaRPr>
          </a:p>
          <a:p>
            <a:pPr marL="1200150" lvl="1" indent="-742950"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Alibaba PuHuiTi" charset="-122"/>
                <a:ea typeface="Alibaba PuHuiTi" charset="-122"/>
                <a:cs typeface="Alibaba PuHuiTi" charset="-122"/>
              </a:rPr>
              <a:t>变量、操作符、表达式</a:t>
            </a:r>
            <a:endParaRPr lang="en-US" altLang="zh-CN" sz="3200" dirty="0" smtClean="0">
              <a:solidFill>
                <a:schemeClr val="bg1"/>
              </a:solidFill>
              <a:latin typeface="Alibaba PuHuiTi" charset="-122"/>
              <a:ea typeface="Alibaba PuHuiTi" charset="-122"/>
              <a:cs typeface="Alibaba PuHuiTi" charset="-122"/>
            </a:endParaRPr>
          </a:p>
          <a:p>
            <a:pPr marL="1200150" lvl="1" indent="-742950"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Alibaba PuHuiTi" charset="-122"/>
                <a:ea typeface="Alibaba PuHuiTi" charset="-122"/>
                <a:cs typeface="Alibaba PuHuiTi" charset="-122"/>
              </a:rPr>
              <a:t>数据类型</a:t>
            </a:r>
            <a:endParaRPr lang="en-US" altLang="zh-CN" sz="3200" dirty="0" smtClean="0">
              <a:solidFill>
                <a:schemeClr val="bg1"/>
              </a:solidFill>
              <a:latin typeface="Alibaba PuHuiTi" charset="-122"/>
              <a:ea typeface="Alibaba PuHuiTi" charset="-122"/>
              <a:cs typeface="Alibaba PuHuiTi" charset="-122"/>
            </a:endParaRPr>
          </a:p>
          <a:p>
            <a:pPr marL="1200150" lvl="1" indent="-742950"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Alibaba PuHuiTi" charset="-122"/>
                <a:ea typeface="Alibaba PuHuiTi" charset="-122"/>
                <a:cs typeface="Alibaba PuHuiTi" charset="-122"/>
              </a:rPr>
              <a:t>函数</a:t>
            </a:r>
            <a:endParaRPr lang="en-US" altLang="zh-CN" sz="3200" dirty="0" smtClean="0">
              <a:solidFill>
                <a:schemeClr val="bg1"/>
              </a:solidFill>
              <a:latin typeface="Alibaba PuHuiTi" charset="-122"/>
              <a:ea typeface="Alibaba PuHuiTi" charset="-122"/>
              <a:cs typeface="Alibaba PuHuiTi" charset="-122"/>
            </a:endParaRPr>
          </a:p>
          <a:p>
            <a:pPr marL="1200150" lvl="1" indent="-742950"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Alibaba PuHuiTi" charset="-122"/>
                <a:ea typeface="Alibaba PuHuiTi" charset="-122"/>
                <a:cs typeface="Alibaba PuHuiTi" charset="-122"/>
              </a:rPr>
              <a:t>条件、递归、循环</a:t>
            </a:r>
            <a:endParaRPr lang="en-US" altLang="zh-CN" sz="3200" dirty="0" smtClean="0">
              <a:solidFill>
                <a:schemeClr val="bg1"/>
              </a:solidFill>
              <a:latin typeface="Alibaba PuHuiTi" charset="-122"/>
              <a:ea typeface="Alibaba PuHuiTi" charset="-122"/>
              <a:cs typeface="Alibaba PuHu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2835" y="601190"/>
            <a:ext cx="3380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3A75A5"/>
                </a:solidFill>
                <a:latin typeface="Alibaba PuHuiTi" charset="-122"/>
                <a:ea typeface="Alibaba PuHuiTi" charset="-122"/>
                <a:cs typeface="Alibaba PuHuiTi" charset="-122"/>
              </a:rPr>
              <a:t>目标</a:t>
            </a:r>
            <a:endParaRPr lang="en-US" sz="4800" dirty="0">
              <a:solidFill>
                <a:srgbClr val="3A75A5"/>
              </a:solidFill>
              <a:latin typeface="Alibaba PuHuiTi" charset="-122"/>
              <a:ea typeface="Alibaba PuHuiTi" charset="-122"/>
              <a:cs typeface="Alibaba PuHuiT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7482" y="1737757"/>
            <a:ext cx="91276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bg1"/>
                </a:solidFill>
                <a:latin typeface="Alibaba PuHuiTi" charset="-122"/>
                <a:ea typeface="Alibaba PuHuiTi" charset="-122"/>
                <a:cs typeface="Alibaba PuHuiTi" charset="-122"/>
              </a:rPr>
              <a:t>掌握 </a:t>
            </a:r>
            <a:r>
              <a:rPr lang="en-US" altLang="zh-CN" sz="3600" dirty="0" smtClean="0">
                <a:solidFill>
                  <a:schemeClr val="bg1"/>
                </a:solidFill>
                <a:latin typeface="Quattrocento" charset="0"/>
                <a:ea typeface="Quattrocento" charset="0"/>
                <a:cs typeface="Quattrocento" charset="0"/>
              </a:rPr>
              <a:t>python</a:t>
            </a:r>
            <a:r>
              <a:rPr lang="zh-CN" altLang="en-US" sz="3600" dirty="0" smtClean="0">
                <a:solidFill>
                  <a:schemeClr val="bg1"/>
                </a:solidFill>
                <a:latin typeface="Alibaba PuHuiTi" charset="-122"/>
                <a:ea typeface="Alibaba PuHuiTi" charset="-122"/>
                <a:cs typeface="Alibaba PuHuiTi" charset="-122"/>
              </a:rPr>
              <a:t> 的安装与运行</a:t>
            </a:r>
            <a:endParaRPr lang="en-US" altLang="zh-CN" sz="3600" dirty="0" smtClean="0">
              <a:solidFill>
                <a:schemeClr val="bg1"/>
              </a:solidFill>
              <a:latin typeface="Alibaba PuHuiTi" charset="-122"/>
              <a:ea typeface="Alibaba PuHuiTi" charset="-122"/>
              <a:cs typeface="Alibaba PuHuiTi" charset="-122"/>
            </a:endParaRPr>
          </a:p>
          <a:p>
            <a:pPr marL="742950" indent="-74295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bg1"/>
                </a:solidFill>
                <a:latin typeface="Alibaba PuHuiTi" charset="-122"/>
                <a:ea typeface="Alibaba PuHuiTi" charset="-122"/>
                <a:cs typeface="Alibaba PuHuiTi" charset="-122"/>
              </a:rPr>
              <a:t>第一个程序！</a:t>
            </a:r>
            <a:endParaRPr lang="en-US" altLang="zh-CN" sz="3600" dirty="0">
              <a:solidFill>
                <a:schemeClr val="bg1"/>
              </a:solidFill>
              <a:latin typeface="Alibaba PuHuiTi" charset="-122"/>
              <a:ea typeface="Alibaba PuHuiTi" charset="-122"/>
              <a:cs typeface="Alibaba PuHuiTi" charset="-122"/>
            </a:endParaRPr>
          </a:p>
          <a:p>
            <a:pPr marL="742950" indent="-74295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bg1"/>
                </a:solidFill>
                <a:latin typeface="Alibaba PuHuiTi" charset="-122"/>
                <a:ea typeface="Alibaba PuHuiTi" charset="-122"/>
                <a:cs typeface="Alibaba PuHuiTi" charset="-122"/>
              </a:rPr>
              <a:t>熟悉</a:t>
            </a:r>
            <a:r>
              <a:rPr lang="zh-CN" altLang="en-US" sz="3600" dirty="0">
                <a:solidFill>
                  <a:srgbClr val="FED151"/>
                </a:solidFill>
                <a:latin typeface="Alibaba PuHuiTi" charset="-122"/>
                <a:ea typeface="Alibaba PuHuiTi" charset="-122"/>
                <a:cs typeface="Alibaba PuHuiTi" charset="-122"/>
              </a:rPr>
              <a:t>变量</a:t>
            </a:r>
            <a:r>
              <a:rPr lang="zh-CN" altLang="en-US" sz="3600" dirty="0" smtClean="0">
                <a:solidFill>
                  <a:schemeClr val="bg1"/>
                </a:solidFill>
                <a:latin typeface="Alibaba PuHuiTi" charset="-122"/>
                <a:ea typeface="Alibaba PuHuiTi" charset="-122"/>
                <a:cs typeface="Alibaba PuHuiTi" charset="-122"/>
              </a:rPr>
              <a:t>和</a:t>
            </a:r>
            <a:r>
              <a:rPr lang="zh-CN" altLang="en-US" sz="3600" dirty="0" smtClean="0">
                <a:solidFill>
                  <a:srgbClr val="FED151"/>
                </a:solidFill>
                <a:latin typeface="Alibaba PuHuiTi" charset="-122"/>
                <a:ea typeface="Alibaba PuHuiTi" charset="-122"/>
                <a:cs typeface="Alibaba PuHuiTi" charset="-122"/>
              </a:rPr>
              <a:t>表达式</a:t>
            </a:r>
            <a:endParaRPr lang="en-US" altLang="zh-CN" sz="3600" dirty="0" smtClean="0">
              <a:solidFill>
                <a:srgbClr val="FED151"/>
              </a:solidFill>
              <a:latin typeface="Alibaba PuHuiTi" charset="-122"/>
              <a:ea typeface="Alibaba PuHuiTi" charset="-122"/>
              <a:cs typeface="Alibaba PuHu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78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30" y="1130530"/>
            <a:ext cx="4016839" cy="48463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28638" y="2643448"/>
            <a:ext cx="444384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000" dirty="0" smtClean="0">
                <a:solidFill>
                  <a:srgbClr val="FED151"/>
                </a:solidFill>
                <a:latin typeface="Quattrocento" charset="0"/>
                <a:ea typeface="Quattrocento" charset="0"/>
                <a:cs typeface="Quattrocento" charset="0"/>
              </a:rPr>
              <a:t>Think</a:t>
            </a:r>
            <a:r>
              <a:rPr lang="zh-CN" altLang="en-US" sz="4000" dirty="0" smtClean="0">
                <a:solidFill>
                  <a:srgbClr val="FED151"/>
                </a:solidFill>
                <a:latin typeface="Quattrocento" charset="0"/>
                <a:ea typeface="Quattrocento" charset="0"/>
                <a:cs typeface="Quattrocento" charset="0"/>
              </a:rPr>
              <a:t> </a:t>
            </a:r>
            <a:r>
              <a:rPr lang="en-US" altLang="zh-CN" sz="4000" dirty="0" smtClean="0">
                <a:solidFill>
                  <a:srgbClr val="FED151"/>
                </a:solidFill>
                <a:latin typeface="Quattrocento" charset="0"/>
                <a:ea typeface="Quattrocento" charset="0"/>
                <a:cs typeface="Quattrocento" charset="0"/>
              </a:rPr>
              <a:t>Python</a:t>
            </a:r>
            <a:r>
              <a:rPr lang="zh-CN" altLang="en-US" sz="4000" dirty="0" smtClean="0">
                <a:solidFill>
                  <a:srgbClr val="FED151"/>
                </a:solidFill>
                <a:latin typeface="Quattrocento" charset="0"/>
                <a:ea typeface="Quattrocento" charset="0"/>
                <a:cs typeface="Quattrocento" charset="0"/>
              </a:rPr>
              <a:t> </a:t>
            </a:r>
            <a:r>
              <a:rPr lang="en-US" altLang="zh-CN" sz="4000" dirty="0" smtClean="0">
                <a:solidFill>
                  <a:srgbClr val="FED151"/>
                </a:solidFill>
                <a:latin typeface="Quattrocento" charset="0"/>
                <a:ea typeface="Quattrocento" charset="0"/>
                <a:cs typeface="Quattrocento" charset="0"/>
              </a:rPr>
              <a:t>2e</a:t>
            </a:r>
          </a:p>
          <a:p>
            <a:pPr algn="r"/>
            <a:r>
              <a:rPr lang="en-US" altLang="zh-CN" sz="2400" i="1" dirty="0" smtClean="0">
                <a:solidFill>
                  <a:srgbClr val="FED151"/>
                </a:solidFill>
                <a:latin typeface="Quattrocento" charset="0"/>
                <a:ea typeface="Quattrocento" charset="0"/>
                <a:cs typeface="Quattrocento" charset="0"/>
              </a:rPr>
              <a:t>Allen</a:t>
            </a:r>
            <a:r>
              <a:rPr lang="zh-CN" altLang="en-US" sz="2400" i="1" dirty="0" smtClean="0">
                <a:solidFill>
                  <a:srgbClr val="FED151"/>
                </a:solidFill>
                <a:latin typeface="Quattrocento" charset="0"/>
                <a:ea typeface="Quattrocento" charset="0"/>
                <a:cs typeface="Quattrocento" charset="0"/>
              </a:rPr>
              <a:t> </a:t>
            </a:r>
            <a:r>
              <a:rPr lang="en-US" altLang="zh-CN" sz="2400" i="1" dirty="0" smtClean="0">
                <a:solidFill>
                  <a:srgbClr val="FED151"/>
                </a:solidFill>
                <a:latin typeface="Quattrocento" charset="0"/>
                <a:ea typeface="Quattrocento" charset="0"/>
                <a:cs typeface="Quattrocento" charset="0"/>
              </a:rPr>
              <a:t>Downey</a:t>
            </a:r>
          </a:p>
          <a:p>
            <a:endParaRPr lang="en-US" altLang="zh-CN" sz="2400" i="1" dirty="0" smtClean="0">
              <a:solidFill>
                <a:srgbClr val="FED151"/>
              </a:solidFill>
              <a:latin typeface="Quattrocento" charset="0"/>
              <a:ea typeface="Quattrocento" charset="0"/>
              <a:cs typeface="Quattrocento" charset="0"/>
            </a:endParaRPr>
          </a:p>
          <a:p>
            <a:pPr algn="r"/>
            <a:r>
              <a:rPr lang="en-US" altLang="zh-CN" dirty="0" smtClean="0">
                <a:solidFill>
                  <a:srgbClr val="3A75A5"/>
                </a:solidFill>
                <a:latin typeface="Quattrocento" charset="0"/>
                <a:ea typeface="Quattrocento" charset="0"/>
                <a:cs typeface="Quattrocento" charset="0"/>
              </a:rPr>
              <a:t>(pdf</a:t>
            </a:r>
            <a:r>
              <a:rPr lang="zh-CN" altLang="en-US" dirty="0" smtClean="0">
                <a:solidFill>
                  <a:srgbClr val="3A75A5"/>
                </a:solidFill>
                <a:latin typeface="Quattrocento" charset="0"/>
                <a:ea typeface="Quattrocento" charset="0"/>
                <a:cs typeface="Quattrocento" charset="0"/>
              </a:rPr>
              <a:t> </a:t>
            </a:r>
            <a:r>
              <a:rPr lang="en-US" altLang="zh-CN" dirty="0" smtClean="0">
                <a:solidFill>
                  <a:srgbClr val="3A75A5"/>
                </a:solidFill>
                <a:latin typeface="Quattrocento" charset="0"/>
                <a:ea typeface="Quattrocento" charset="0"/>
                <a:cs typeface="Quattrocento" charset="0"/>
              </a:rPr>
              <a:t>available</a:t>
            </a:r>
            <a:r>
              <a:rPr lang="zh-CN" altLang="en-US" dirty="0" smtClean="0">
                <a:solidFill>
                  <a:srgbClr val="3A75A5"/>
                </a:solidFill>
                <a:latin typeface="Quattrocento" charset="0"/>
                <a:ea typeface="Quattrocento" charset="0"/>
                <a:cs typeface="Quattrocento" charset="0"/>
              </a:rPr>
              <a:t> </a:t>
            </a:r>
            <a:r>
              <a:rPr lang="en-US" altLang="zh-CN" dirty="0" smtClean="0">
                <a:solidFill>
                  <a:srgbClr val="3A75A5"/>
                </a:solidFill>
                <a:latin typeface="Quattrocento" charset="0"/>
                <a:ea typeface="Quattrocento" charset="0"/>
                <a:cs typeface="Quattrocento" charset="0"/>
              </a:rPr>
              <a:t>from</a:t>
            </a:r>
            <a:r>
              <a:rPr lang="zh-CN" altLang="en-US" dirty="0" smtClean="0">
                <a:solidFill>
                  <a:srgbClr val="3A75A5"/>
                </a:solidFill>
                <a:latin typeface="Quattrocento" charset="0"/>
                <a:ea typeface="Quattrocento" charset="0"/>
                <a:cs typeface="Quattrocento" charset="0"/>
              </a:rPr>
              <a:t> </a:t>
            </a:r>
            <a:r>
              <a:rPr lang="en-US" altLang="zh-CN" dirty="0" smtClean="0">
                <a:solidFill>
                  <a:srgbClr val="3A75A5"/>
                </a:solidFill>
                <a:latin typeface="Quattrocento" charset="0"/>
                <a:ea typeface="Quattrocento" charset="0"/>
                <a:cs typeface="Quattrocento" charset="0"/>
              </a:rPr>
              <a:t>the</a:t>
            </a:r>
            <a:r>
              <a:rPr lang="zh-CN" altLang="en-US" dirty="0" smtClean="0">
                <a:solidFill>
                  <a:srgbClr val="3A75A5"/>
                </a:solidFill>
                <a:latin typeface="Quattrocento" charset="0"/>
                <a:ea typeface="Quattrocento" charset="0"/>
                <a:cs typeface="Quattrocento" charset="0"/>
              </a:rPr>
              <a:t> </a:t>
            </a:r>
            <a:r>
              <a:rPr lang="en-US" altLang="zh-CN" dirty="0" smtClean="0">
                <a:solidFill>
                  <a:srgbClr val="3A75A5"/>
                </a:solidFill>
                <a:latin typeface="Quattrocento" charset="0"/>
                <a:ea typeface="Quattrocento" charset="0"/>
                <a:cs typeface="Quattrocento" charset="0"/>
              </a:rPr>
              <a:t>author)</a:t>
            </a:r>
            <a:endParaRPr lang="en-US" dirty="0">
              <a:solidFill>
                <a:srgbClr val="3A75A5"/>
              </a:solidFill>
              <a:latin typeface="Quattrocento" charset="0"/>
              <a:ea typeface="Quattrocento" charset="0"/>
              <a:cs typeface="Quattrocen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2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53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Alibaba PuHuiTi</vt:lpstr>
      <vt:lpstr>Calibri</vt:lpstr>
      <vt:lpstr>Calibri Light</vt:lpstr>
      <vt:lpstr>Quattrocento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2021-07-06T01:34:47Z</dcterms:created>
  <dcterms:modified xsi:type="dcterms:W3CDTF">2021-07-06T03:19:42Z</dcterms:modified>
</cp:coreProperties>
</file>