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89" r:id="rId5"/>
    <p:sldId id="290" r:id="rId6"/>
    <p:sldId id="291" r:id="rId7"/>
    <p:sldId id="294" r:id="rId8"/>
    <p:sldId id="292" r:id="rId9"/>
    <p:sldId id="293" r:id="rId10"/>
    <p:sldId id="295" r:id="rId11"/>
    <p:sldId id="296" r:id="rId12"/>
    <p:sldId id="297" r:id="rId13"/>
    <p:sldId id="299" r:id="rId14"/>
    <p:sldId id="298" r:id="rId15"/>
    <p:sldId id="300" r:id="rId16"/>
    <p:sldId id="301" r:id="rId17"/>
    <p:sldId id="302" r:id="rId18"/>
    <p:sldId id="303" r:id="rId19"/>
    <p:sldId id="305" r:id="rId20"/>
    <p:sldId id="306" r:id="rId21"/>
    <p:sldId id="307" r:id="rId22"/>
    <p:sldId id="308" r:id="rId23"/>
    <p:sldId id="30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94" autoAdjust="0"/>
  </p:normalViewPr>
  <p:slideViewPr>
    <p:cSldViewPr snapToGrid="0">
      <p:cViewPr varScale="1">
        <p:scale>
          <a:sx n="53" d="100"/>
          <a:sy n="53" d="100"/>
        </p:scale>
        <p:origin x="40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2C452D-99F9-42E5-A58A-15206AAC4E1B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EDEF5-4FED-44E2-9559-DD7206F97E3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313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您的任务要求您显示来自函数调用的 CloudWatch 日志。</a:t>
            </a:r>
            <a:endParaRPr xmlns:a="http://schemas.openxmlformats.org/drawingml/2006/main"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EDEF5-4FED-44E2-9559-DD7206F97E3A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769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图片来源：https://aws.amazon.com/blogs/compute/deploying-machine-learning-models-with-serverless-templates/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EDEF5-4FED-44E2-9559-DD7206F97E3A}" type="slidenum">
              <a:rPr lang="en-ID" smtClean="0"/>
              <a:t>20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4471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图片来源：https://ianwhitestone.work/serverless-ml-deployments/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EDEF5-4FED-44E2-9559-DD7206F97E3A}" type="slidenum">
              <a:rPr lang="en-ID" smtClean="0"/>
              <a:t>21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2323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图片来源： </a:t>
            </a:r>
            <a:r xmlns:a="http://schemas.openxmlformats.org/drawingml/2006/main">
              <a:rPr lang="zh-CN" dirty="0"/>
              <a:t>https://ianwhitestone.work/serverless-ml-deployments/</a:t>
            </a:r>
            <a:endParaRPr xmlns:a="http://schemas.openxmlformats.org/drawingml/2006/main"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2EDEF5-4FED-44E2-9559-DD7206F97E3A}" type="slidenum">
              <a:rPr lang="en-ID" smtClean="0"/>
              <a:t>22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7665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7791E-7BD6-65F7-FC25-FB94CA9B73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D7467-140D-23A8-26BE-5F44F73AB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C041E-95F7-73E5-3EC5-BB5905725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F9A86C-2E84-E7D0-E006-7A746476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B0605-8D3A-4E70-37E0-A03E03093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56073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88D4-E5C9-3512-7488-E0702F5D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230ED-F1AA-6E5E-03E4-9073A72D3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890C1-2D59-C00A-B4EA-6BA9E9BF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4E749-D854-F6C9-8B84-A295E9A8F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144B5-4CBE-484C-87D8-6F74C4D7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2067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04567E-70FF-DD67-86B8-A0539BC0E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B0975-80AB-6767-5E60-C52B33B36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648D9-B186-42C4-AEC4-C63B46BE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686F9-9626-D710-F5D0-7A5C5B1A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C4ADD-517C-70D5-C3E4-549325F41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888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176A-EE03-9FE5-6D63-945ECBD8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8C15F-43EE-C4F0-CE7F-32DB3AC6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E93C-6FD0-424F-58A0-331DE575B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7DAE5-C422-FD70-B5C6-B0566A031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A4391-15E2-032B-C649-E06F897DF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5745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E5F6-4820-06C1-2CD1-94BD4F49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4E9A2-34DD-3A61-C200-8D3E7E42C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153D7-CC6D-9A14-C572-16E778FEB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B32D9-4B80-EFC7-7CBE-F8DE08DD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DE1F9-A229-61D9-AD7C-A9C8401F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96730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F50F-C4D4-497F-F98F-A42C0C19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98B7B-19E2-47E9-6CD7-50B7A56F20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6B9931-BB39-4CF8-1AB9-7F0FCFC53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D73464-97BB-AA3F-B5E8-9C971DC22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99A6C-6CAE-E9B8-239B-07045BE8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F21A2-8FD2-200D-CA03-0CA08F36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2959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41F8A-38C8-4C6A-C381-9F3C8E8D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21EA5-2864-5EB6-0D0D-3790DA34F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87C31-9D8C-8FB6-59D4-96E02BF96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D38C7A-BEE5-2CAD-B897-E81E00695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22610C-EC7C-7806-13AE-58C6F73E0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E576F8-7E75-FB69-05BF-327BCA4F9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DB54BC-3BED-DDFA-9BAE-43B45035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B8116-B9AA-06D0-18C0-7AFE6C899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171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B3FB-A9BB-0032-12E7-094624EC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BCE9D-AAF9-4DED-F237-806B31F2E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7F072-0EB4-2981-3F8C-B0FEE669B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751E3-7420-666E-46DA-3EB3B8E3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3429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9F004-D399-51FB-2AED-AF137B9CE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9797D1-0468-3041-9FE8-802939E1F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59299-3E80-A6C1-41DB-0DB677B3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6796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2A2D-DF65-C629-BB93-DE1A1FB9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50D8D-E185-8338-8FCE-49783E4A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036A9-EC3B-55E0-EB94-737E9D0DD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5AF553-3569-F1EF-57F9-20B07918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88057C-04DA-5F43-91EB-C0330D16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344AD-946C-22CB-7811-7F842DEF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92354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839E8-E70C-35AB-984A-473532AF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891C2-961A-682B-27E2-865FA6669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06439-FA39-339B-304D-CD60FE0FD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5772DB-1E71-9A48-54F7-87D9AC7D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3D6C5-EAB7-8E74-0997-B5C7637B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1A407-62B6-D4CA-D135-3E288897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9193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B2AC06-2EBE-2533-E296-87995D8DC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F2A3E-12DA-2019-47CB-17ABEE822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C7F246-7C08-8673-D647-A9F0B7A35D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309AD-C3E5-43AF-B24F-169BDEC8888C}" type="datetimeFigureOut">
              <a:rPr lang="en-ID" smtClean="0"/>
              <a:t>14/10/2024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B04AA-C0AE-5ADA-B30B-9F633D8C8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4476F-EB3E-6F34-04C9-6AE90594E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51FA4-55C6-4254-B38E-74C29DDCD0D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5191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UHKSZ-CSC4160-Fall24/Assignment-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99162-28D9-CC32-294C-207952A1C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部署您的第一个无服务器应用程序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CDE1EC-10A3-CB95-D1F9-8566EC0247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 xmlns:a="http://schemas.openxmlformats.org/drawingml/2006/main">
              <a:rPr lang="zh-CN" dirty="0"/>
              <a:t>CSC4160 24 年秋季实验室</a:t>
            </a:r>
          </a:p>
          <a:p>
            <a:r xmlns:a="http://schemas.openxmlformats.org/drawingml/2006/main">
              <a:rPr lang="zh-CN" dirty="0"/>
              <a:t>香港中文大学（深圳）</a:t>
            </a:r>
          </a:p>
          <a:p>
            <a:endParaRPr lang="en-US" dirty="0"/>
          </a:p>
          <a:p>
            <a:r xmlns:a="http://schemas.openxmlformats.org/drawingml/2006/main">
              <a:rPr lang="zh-CN" dirty="0"/>
              <a:t>作者：Juan Albert Wibowo</a:t>
            </a:r>
          </a:p>
        </p:txBody>
      </p:sp>
    </p:spTree>
    <p:extLst>
      <p:ext uri="{BB962C8B-B14F-4D97-AF65-F5344CB8AC3E}">
        <p14:creationId xmlns:p14="http://schemas.microsoft.com/office/powerpoint/2010/main" val="3554308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09F8-0DF2-C612-BC5B-58BEF24D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配置端点</a:t>
            </a:r>
            <a:endParaRPr xmlns:a="http://schemas.openxmlformats.org/drawingml/2006/main"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02CC4-559B-FB14-E887-9A2A15D28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39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C93C92-04B5-1A98-8772-10CA58385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添加触发器</a:t>
            </a:r>
            <a:endParaRPr xmlns:a="http://schemas.openxmlformats.org/drawingml/2006/main"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55C679-1039-B457-B3BE-6C1A9C296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要添加 API 网关触发器：</a:t>
            </a:r>
          </a:p>
          <a:p>
            <a:pPr xmlns:a="http://schemas.openxmlformats.org/drawingml/2006/main" lvl="1"/>
            <a:r xmlns:a="http://schemas.openxmlformats.org/drawingml/2006/main">
              <a:rPr lang="zh-CN" dirty="0"/>
              <a:t>转到函数的概览页面，然后单击“添加触发器”。</a:t>
            </a:r>
          </a:p>
          <a:p>
            <a:pPr xmlns:a="http://schemas.openxmlformats.org/drawingml/2006/main" lvl="1"/>
            <a:r xmlns:a="http://schemas.openxmlformats.org/drawingml/2006/main">
              <a:rPr lang="zh-CN" dirty="0"/>
              <a:t>选择“API网关”作为触发源。</a:t>
            </a:r>
          </a:p>
          <a:p>
            <a:pPr xmlns:a="http://schemas.openxmlformats.org/drawingml/2006/main" lvl="1"/>
            <a:r xmlns:a="http://schemas.openxmlformats.org/drawingml/2006/main">
              <a:rPr lang="zh-CN" dirty="0"/>
              <a:t>创建新API：选择“HTTP API”作为API类型，选择“打开”作为安全设置。</a:t>
            </a:r>
          </a:p>
          <a:p>
            <a:pPr xmlns:a="http://schemas.openxmlformats.org/drawingml/2006/main" lvl="1"/>
            <a:r xmlns:a="http://schemas.openxmlformats.org/drawingml/2006/main">
              <a:rPr lang="zh-CN" dirty="0"/>
              <a:t>单击“添加”。</a:t>
            </a:r>
          </a:p>
        </p:txBody>
      </p:sp>
    </p:spTree>
    <p:extLst>
      <p:ext uri="{BB962C8B-B14F-4D97-AF65-F5344CB8AC3E}">
        <p14:creationId xmlns:p14="http://schemas.microsoft.com/office/powerpoint/2010/main" val="168786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121B-0288-C67C-5919-A7FA790D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检查 API 端点</a:t>
            </a:r>
            <a:endParaRPr xmlns:a="http://schemas.openxmlformats.org/drawingml/2006/main"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D507E4-D374-BBFE-7E4D-E51C2468D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825625"/>
            <a:ext cx="11353800" cy="429580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48D637-C2FA-062A-EB69-9B9C4B1A4D70}"/>
              </a:ext>
            </a:extLst>
          </p:cNvPr>
          <p:cNvSpPr/>
          <p:nvPr/>
        </p:nvSpPr>
        <p:spPr>
          <a:xfrm>
            <a:off x="2266950" y="3549650"/>
            <a:ext cx="4095750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185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09F8-0DF2-C612-BC5B-58BEF24D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通过 API 调用函数</a:t>
            </a:r>
            <a:endParaRPr xmlns:a="http://schemas.openxmlformats.org/drawingml/2006/main"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02CC4-559B-FB14-E887-9A2A15D28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45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3795-0403-5AB3-363B-0FD00772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通过 API 调用函数</a:t>
            </a:r>
            <a:endParaRPr xmlns:a="http://schemas.openxmlformats.org/drawingml/2006/main"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16B5-1E78-6BCD-F2FD-DB31F4893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发送 POST 请求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curl --header "Content-Type: application/ </a:t>
            </a:r>
            <a:r xmlns:a="http://schemas.openxmlformats.org/drawingml/2006/main">
              <a:rPr lang="zh-CN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--request POST --data "{\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a\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:\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2\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\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b\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:\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3\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}" &lt;API 端点&gt;</a:t>
            </a:r>
            <a:endParaRPr xmlns:a="http://schemas.openxmlformats.org/drawingml/2006/main" lang="en-ID" dirty="0"/>
          </a:p>
          <a:p>
            <a:r xmlns:a="http://schemas.openxmlformats.org/drawingml/2006/main">
              <a:rPr lang="zh-CN" dirty="0"/>
              <a:t>预期响应</a:t>
            </a:r>
            <a:r xmlns:a="http://schemas.openxmlformats.org/drawingml/2006/main">
              <a:rPr lang="zh-CN" dirty="0"/>
              <a:t>：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xmlns:a="http://schemas.openxmlformats.org/drawingml/2006/main" lang="en-ID" dirty="0"/>
          </a:p>
        </p:txBody>
      </p:sp>
    </p:spTree>
    <p:extLst>
      <p:ext uri="{BB962C8B-B14F-4D97-AF65-F5344CB8AC3E}">
        <p14:creationId xmlns:p14="http://schemas.microsoft.com/office/powerpoint/2010/main" val="4086114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0903-781C-FED6-D83E-63CB10DB3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哎呀……</a:t>
            </a:r>
            <a:endParaRPr xmlns:a="http://schemas.openxmlformats.org/drawingml/2006/main"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18C66-62E4-93CD-56CC-ADB0ACE85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我们的成果：</a:t>
            </a:r>
          </a:p>
          <a:p>
            <a:pPr xmlns:a="http://schemas.openxmlformats.org/drawingml/2006/main" marL="0" indent="0">
              <a:buNone/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{“</a:t>
            </a:r>
            <a:r xmlns:a="http://schemas.openxmlformats.org/drawingml/2006/main">
              <a:rPr lang="zh-CN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消息”：“内部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服务器错误”}</a:t>
            </a:r>
          </a:p>
          <a:p>
            <a:r xmlns:a="http://schemas.openxmlformats.org/drawingml/2006/main">
              <a:rPr lang="zh-CN" dirty="0"/>
              <a:t>这是为什么？由 API Gateway 触发的 AWS Lambda 函数必须返回特定结构，包括</a:t>
            </a:r>
            <a:r xmlns:a="http://schemas.openxmlformats.org/drawingml/2006/main">
              <a:rPr lang="zh-CN" dirty="0" err="1">
                <a:highlight>
                  <a:srgbClr val="C0C0C0"/>
                </a:highlight>
                <a:latin typeface="Consolas" panose="020B0609020204030204" pitchFamily="49" charset="0"/>
              </a:rPr>
              <a:t>statusCode</a:t>
            </a:r>
            <a:r xmlns:a="http://schemas.openxmlformats.org/drawingml/2006/main">
              <a:rPr lang="zh-CN" dirty="0"/>
              <a:t>和</a:t>
            </a:r>
            <a:r xmlns:a="http://schemas.openxmlformats.org/drawingml/2006/main">
              <a:rPr lang="zh-CN" dirty="0">
                <a:highlight>
                  <a:srgbClr val="C0C0C0"/>
                </a:highlight>
                <a:latin typeface="Consolas" panose="020B0609020204030204" pitchFamily="49" charset="0"/>
              </a:rPr>
              <a:t>body </a:t>
            </a:r>
            <a:r xmlns:a="http://schemas.openxmlformats.org/drawingml/2006/main">
              <a:rPr lang="zh-CN" dirty="0"/>
              <a:t>。如果没有此结构，API Gateway 可能会返回 500 内部服务器错误。</a:t>
            </a:r>
          </a:p>
          <a:p>
            <a:r xmlns:a="http://schemas.openxmlformats.org/drawingml/2006/main">
              <a:rPr lang="zh-CN" dirty="0"/>
              <a:t>让我们修改一下我们的回应格式！</a:t>
            </a:r>
          </a:p>
        </p:txBody>
      </p:sp>
    </p:spTree>
    <p:extLst>
      <p:ext uri="{BB962C8B-B14F-4D97-AF65-F5344CB8AC3E}">
        <p14:creationId xmlns:p14="http://schemas.microsoft.com/office/powerpoint/2010/main" val="44172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6BEAD-42D1-6CFD-5A6C-7E13B5AD9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修改响应格式</a:t>
            </a:r>
            <a:endParaRPr xmlns:a="http://schemas.openxmlformats.org/drawingml/2006/main"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C18A2-3B92-FEB1-CAF8-39A3E652D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进口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b="1" kern="0" dirty="0" err="1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lambda_handler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（事件，上下文）：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 xmlns:a="http://schemas.openxmlformats.org/drawingml/2006/main">
              <a:rPr lang="zh-CN" sz="1800" kern="0" dirty="0">
                <a:solidFill>
                  <a:srgbClr val="8888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初始化响应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响应 = {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 xmlns:a="http://schemas.openxmlformats.org/drawingml/2006/main">
              <a:rPr lang="zh-CN" sz="1800" kern="0" dirty="0" err="1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状态代码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200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'身体'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''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 xmlns:a="http://schemas.openxmlformats.org/drawingml/2006/main">
              <a:rPr lang="zh-CN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json_input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事件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'身体'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事件中： </a:t>
            </a:r>
            <a:r xmlns:a="http://schemas.openxmlformats.org/drawingml/2006/main">
              <a:rPr lang="zh-CN" sz="1800" kern="0" dirty="0">
                <a:solidFill>
                  <a:srgbClr val="8888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#它可以是通过 API 网关发出的外部请求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 xmlns:a="http://schemas.openxmlformats.org/drawingml/2006/main">
              <a:rPr lang="zh-CN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json_input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 xmlns:a="http://schemas.openxmlformats.org/drawingml/2006/main">
              <a:rPr lang="zh-CN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json.loads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(事件[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'body'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'一个'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json_输入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‘b’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json_输入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int( </a:t>
            </a:r>
            <a:r xmlns:a="http://schemas.openxmlformats.org/drawingml/2006/main">
              <a:rPr lang="zh-CN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json_input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int( </a:t>
            </a:r>
            <a:r xmlns:a="http://schemas.openxmlformats.org/drawingml/2006/main">
              <a:rPr lang="zh-CN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json_input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结果 = a + b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响应[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'body'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 xmlns:a="http://schemas.openxmlformats.org/drawingml/2006/main">
              <a:rPr lang="zh-CN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json.dumps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'result'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result})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响应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别的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response[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'body'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 xmlns:a="http://schemas.openxmlformats.org/drawingml/2006/main">
              <a:rPr lang="zh-CN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json.dumps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({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'error'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'未找到输入'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})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响应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8303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2562-EDD5-894C-D86D-4F2FBE69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进一步完善</a:t>
            </a:r>
            <a:endParaRPr xmlns:a="http://schemas.openxmlformats.org/drawingml/2006/main"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3BD2-E927-C408-27B0-8A2E0BE9F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全面的错误处理：引入 try-except 块来捕获和处理不同的错误（JSON 解析、缺少参数和意外错误）。</a:t>
            </a:r>
          </a:p>
          <a:p>
            <a:r xmlns:a="http://schemas.openxmlformats.org/drawingml/2006/main">
              <a:rPr lang="zh-CN" dirty="0"/>
              <a:t>更多信息性错误响应：针对不同故障情况的特定错误消息。</a:t>
            </a:r>
          </a:p>
        </p:txBody>
      </p:sp>
    </p:spTree>
    <p:extLst>
      <p:ext uri="{BB962C8B-B14F-4D97-AF65-F5344CB8AC3E}">
        <p14:creationId xmlns:p14="http://schemas.microsoft.com/office/powerpoint/2010/main" val="3284351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7A4C-0F20-8DBF-9F1B-EE12E95A2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作业介绍</a:t>
            </a:r>
            <a:endParaRPr xmlns:a="http://schemas.openxmlformats.org/drawingml/2006/main"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262A-3B64-D39E-E3BF-87CF1D397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使用 AWS Lambda 进行模型服务和冷启动性能分析</a:t>
            </a:r>
            <a:endParaRPr xmlns:a="http://schemas.openxmlformats.org/drawingml/2006/main" lang="en-ID" dirty="0"/>
          </a:p>
        </p:txBody>
      </p:sp>
    </p:spTree>
    <p:extLst>
      <p:ext uri="{BB962C8B-B14F-4D97-AF65-F5344CB8AC3E}">
        <p14:creationId xmlns:p14="http://schemas.microsoft.com/office/powerpoint/2010/main" val="3793230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4E47-9943-678A-2CB3-3B074CA1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概述</a:t>
            </a:r>
            <a:endParaRPr xmlns:a="http://schemas.openxmlformats.org/drawingml/2006/main"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B6857-E0E8-9CB7-3E22-619B65220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 xmlns:a="http://schemas.openxmlformats.org/drawingml/2006/main">
              <a:rPr lang="zh-CN" dirty="0"/>
              <a:t>我们将做什么：</a:t>
            </a:r>
          </a:p>
          <a:p>
            <a:pPr xmlns:a="http://schemas.openxmlformats.org/drawingml/2006/main" lvl="1"/>
            <a:r xmlns:a="http://schemas.openxmlformats.org/drawingml/2006/main">
              <a:rPr lang="zh-CN" dirty="0"/>
              <a:t>开发一个 Lambda 函数用于简单的 ML 模型推理。</a:t>
            </a:r>
          </a:p>
          <a:p>
            <a:pPr xmlns:a="http://schemas.openxmlformats.org/drawingml/2006/main" lvl="1"/>
            <a:r xmlns:a="http://schemas.openxmlformats.org/drawingml/2006/main">
              <a:rPr lang="zh-CN" dirty="0"/>
              <a:t>使用 AWS Lambda 和 API Gateway 将机器学习模型部署为无服务器应用程序。</a:t>
            </a:r>
          </a:p>
          <a:p>
            <a:pPr xmlns:a="http://schemas.openxmlformats.org/drawingml/2006/main" lvl="1"/>
            <a:r xmlns:a="http://schemas.openxmlformats.org/drawingml/2006/main">
              <a:rPr lang="zh-CN" dirty="0"/>
              <a:t>分析与无服务器功能相关的冷启动现象。</a:t>
            </a:r>
          </a:p>
          <a:p>
            <a:r xmlns:a="http://schemas.openxmlformats.org/drawingml/2006/main">
              <a:rPr lang="zh-CN" dirty="0"/>
              <a:t>使用环境：</a:t>
            </a:r>
          </a:p>
          <a:p>
            <a:pPr xmlns:a="http://schemas.openxmlformats.org/drawingml/2006/main" lvl="1"/>
            <a:r xmlns:a="http://schemas.openxmlformats.org/drawingml/2006/main">
              <a:rPr lang="zh-CN" dirty="0"/>
              <a:t>本地计算机</a:t>
            </a:r>
          </a:p>
          <a:p>
            <a:pPr xmlns:a="http://schemas.openxmlformats.org/drawingml/2006/main" lvl="1"/>
            <a:r xmlns:a="http://schemas.openxmlformats.org/drawingml/2006/main">
              <a:rPr lang="zh-CN" dirty="0"/>
              <a:t>AWS 控制台</a:t>
            </a:r>
          </a:p>
          <a:p>
            <a:pPr xmlns:a="http://schemas.openxmlformats.org/drawingml/2006/main" lvl="1"/>
            <a:r xmlns:a="http://schemas.openxmlformats.org/drawingml/2006/main">
              <a:rPr lang="zh-CN" dirty="0"/>
              <a:t>谷歌</a:t>
            </a:r>
            <a:r xmlns:a="http://schemas.openxmlformats.org/drawingml/2006/main">
              <a:rPr lang="zh-CN" dirty="0" err="1"/>
              <a:t>Colab</a:t>
            </a:r>
            <a:endParaRPr xmlns:a="http://schemas.openxmlformats.org/drawingml/2006/main" lang="en-US" dirty="0"/>
          </a:p>
        </p:txBody>
      </p:sp>
    </p:spTree>
    <p:extLst>
      <p:ext uri="{BB962C8B-B14F-4D97-AF65-F5344CB8AC3E}">
        <p14:creationId xmlns:p14="http://schemas.microsoft.com/office/powerpoint/2010/main" val="3949605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AA7C-530D-76E0-D64A-F6ABC1E1A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介绍</a:t>
            </a:r>
            <a:endParaRPr xmlns:a="http://schemas.openxmlformats.org/drawingml/2006/main"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0C51-95F9-068A-6989-7E569772D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目标：</a:t>
            </a:r>
          </a:p>
          <a:p>
            <a:pPr xmlns:a="http://schemas.openxmlformats.org/drawingml/2006/main" lvl="1"/>
            <a:r xmlns:a="http://schemas.openxmlformats.org/drawingml/2006/main">
              <a:rPr lang="zh-CN" dirty="0"/>
              <a:t>动手实验室开始使用无服务器</a:t>
            </a:r>
          </a:p>
          <a:p>
            <a:r xmlns:a="http://schemas.openxmlformats.org/drawingml/2006/main">
              <a:rPr lang="zh-CN" dirty="0"/>
              <a:t>议程：</a:t>
            </a:r>
          </a:p>
          <a:p>
            <a:pPr xmlns:a="http://schemas.openxmlformats.org/drawingml/2006/main" lvl="1"/>
            <a:r xmlns:a="http://schemas.openxmlformats.org/drawingml/2006/main">
              <a:rPr lang="zh-CN" dirty="0"/>
              <a:t>部署您的第一个无服务器应用程序</a:t>
            </a:r>
          </a:p>
          <a:p>
            <a:pPr xmlns:a="http://schemas.openxmlformats.org/drawingml/2006/main" lvl="1"/>
            <a:r xmlns:a="http://schemas.openxmlformats.org/drawingml/2006/main">
              <a:rPr lang="zh-CN" dirty="0"/>
              <a:t>作业介绍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6455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19BF-72A7-A205-ACB1-10AF1AF0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用于 ML 推理的无服务器架构</a:t>
            </a:r>
            <a:endParaRPr xmlns:a="http://schemas.openxmlformats.org/drawingml/2006/main"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FA2B29-F653-DE3C-5684-E4E62B722E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695" y="1825625"/>
            <a:ext cx="11606609" cy="3279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19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5DAB-9212-906C-08D9-8A31BC3A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Locust 用于负载测试</a:t>
            </a:r>
            <a:endParaRPr xmlns:a="http://schemas.openxmlformats.org/drawingml/2006/main" lang="en-ID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FA48C3B-BCF7-0CB1-57CF-A0F63595D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058" y="1776326"/>
            <a:ext cx="6813884" cy="471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199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45DAB-9212-906C-08D9-8A31BC3AC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冷启动现象</a:t>
            </a:r>
            <a:endParaRPr xmlns:a="http://schemas.openxmlformats.org/drawingml/2006/main" lang="en-ID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06ABB7D-A53E-A2EA-A014-9F587E648C2A}"/>
              </a:ext>
            </a:extLst>
          </p:cNvPr>
          <p:cNvGrpSpPr/>
          <p:nvPr/>
        </p:nvGrpSpPr>
        <p:grpSpPr>
          <a:xfrm>
            <a:off x="455597" y="1690688"/>
            <a:ext cx="11280806" cy="4803155"/>
            <a:chOff x="437952" y="2998136"/>
            <a:chExt cx="8207829" cy="3494739"/>
          </a:xfrm>
        </p:grpSpPr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3D54A2DA-F134-D37E-A45A-96B0FBEB00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52" y="2998136"/>
              <a:ext cx="8207829" cy="34947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C43633-2F6B-DDB2-8687-B81968B634BC}"/>
                </a:ext>
              </a:extLst>
            </p:cNvPr>
            <p:cNvSpPr/>
            <p:nvPr/>
          </p:nvSpPr>
          <p:spPr>
            <a:xfrm>
              <a:off x="1224643" y="3135086"/>
              <a:ext cx="2090057" cy="22206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3AAEEA-63A5-10D6-6B81-7FF0368A3092}"/>
                </a:ext>
              </a:extLst>
            </p:cNvPr>
            <p:cNvSpPr/>
            <p:nvPr/>
          </p:nvSpPr>
          <p:spPr>
            <a:xfrm>
              <a:off x="3496837" y="5355771"/>
              <a:ext cx="4925268" cy="64798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9B15A-A838-1BE2-A4D4-0C6FF0898BC9}"/>
                </a:ext>
              </a:extLst>
            </p:cNvPr>
            <p:cNvSpPr txBox="1"/>
            <p:nvPr/>
          </p:nvSpPr>
          <p:spPr>
            <a:xfrm>
              <a:off x="3496837" y="3547753"/>
              <a:ext cx="33672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zh-CN" dirty="0">
                  <a:solidFill>
                    <a:srgbClr val="FF0000"/>
                  </a:solidFill>
                </a:rPr>
                <a:t>冷启动期间发出的请求</a:t>
              </a:r>
              <a:endParaRPr xmlns:a="http://schemas.openxmlformats.org/drawingml/2006/main" lang="en-ID" dirty="0">
                <a:solidFill>
                  <a:srgbClr val="FF0000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0029FF-D03A-58D8-809C-5BA77F15DDB8}"/>
                </a:ext>
              </a:extLst>
            </p:cNvPr>
            <p:cNvSpPr txBox="1"/>
            <p:nvPr/>
          </p:nvSpPr>
          <p:spPr>
            <a:xfrm>
              <a:off x="5114881" y="4918971"/>
              <a:ext cx="1689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 xmlns:a="http://schemas.openxmlformats.org/drawingml/2006/main">
                <a:rPr lang="zh-CN" dirty="0">
                  <a:solidFill>
                    <a:srgbClr val="FF0000"/>
                  </a:solidFill>
                </a:rPr>
                <a:t>热情请求</a:t>
              </a:r>
              <a:endParaRPr xmlns:a="http://schemas.openxmlformats.org/drawingml/2006/main" lang="en-ID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418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D35A6B-499D-1891-3E1E-AC876C65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后勤</a:t>
            </a:r>
            <a:endParaRPr xmlns:a="http://schemas.openxmlformats.org/drawingml/2006/main"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141B67-F1D2-D3BA-2420-20090B276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截止时间：2024年10月24日 23:59</a:t>
            </a:r>
          </a:p>
          <a:p>
            <a:r xmlns:a="http://schemas.openxmlformats.org/drawingml/2006/main">
              <a:rPr lang="zh-CN" dirty="0"/>
              <a:t>作业详情可在我们的 GitHub 仓库中找到： </a:t>
            </a:r>
            <a:r xmlns:a="http://schemas.openxmlformats.org/drawingml/2006/main" xmlns:r="http://schemas.openxmlformats.org/officeDocument/2006/relationships">
              <a:rPr lang="zh-CN" dirty="0">
                <a:hlinkClick r:id="rId2"/>
              </a:rPr>
              <a:t>https ://github.com/CUHKSZ-CSC4160-Fall24/Assignment-3</a:t>
            </a:r>
            <a:endParaRPr xmlns:a="http://schemas.openxmlformats.org/drawingml/2006/main" lang="en-ID" dirty="0"/>
          </a:p>
        </p:txBody>
      </p:sp>
    </p:spTree>
    <p:extLst>
      <p:ext uri="{BB962C8B-B14F-4D97-AF65-F5344CB8AC3E}">
        <p14:creationId xmlns:p14="http://schemas.microsoft.com/office/powerpoint/2010/main" val="702606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C831-EF53-CFBB-044C-BD9719E5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关于这些幻灯片</a:t>
            </a:r>
            <a:endParaRPr xmlns:a="http://schemas.openxmlformats.org/drawingml/2006/main"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512DC-205C-20EA-C94D-3008C0DD5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幻灯片改编自香港科技大学 COMP4651 2021 年秋季实验室幻灯片</a:t>
            </a:r>
          </a:p>
        </p:txBody>
      </p:sp>
    </p:spTree>
    <p:extLst>
      <p:ext uri="{BB962C8B-B14F-4D97-AF65-F5344CB8AC3E}">
        <p14:creationId xmlns:p14="http://schemas.microsoft.com/office/powerpoint/2010/main" val="386184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209F8-0DF2-C612-BC5B-58BEF24DF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在 AWS Lambda 中创建并测试函数</a:t>
            </a:r>
            <a:endParaRPr xmlns:a="http://schemas.openxmlformats.org/drawingml/2006/main"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02CC4-559B-FB14-E887-9A2A15D28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718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3FF13F-5C5C-F7EB-A1C1-02412040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创建函数</a:t>
            </a:r>
            <a:endParaRPr xmlns:a="http://schemas.openxmlformats.org/drawingml/2006/main" lang="en-ID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32E4FC-C19A-91C9-0148-225061137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让我们使用 AWS Lambda 创建一个加法函数。</a:t>
            </a:r>
          </a:p>
          <a:p>
            <a:r xmlns:a="http://schemas.openxmlformats.org/drawingml/2006/main">
              <a:rPr lang="zh-CN" dirty="0"/>
              <a:t>要创建加法函数：</a:t>
            </a:r>
          </a:p>
          <a:p>
            <a:pPr xmlns:a="http://schemas.openxmlformats.org/drawingml/2006/main" lvl="1"/>
            <a:r xmlns:a="http://schemas.openxmlformats.org/drawingml/2006/main">
              <a:rPr lang="zh-CN" dirty="0"/>
              <a:t>导航到 AWS Lambda 控制台并单击“创建函数”。</a:t>
            </a:r>
          </a:p>
          <a:p>
            <a:pPr xmlns:a="http://schemas.openxmlformats.org/drawingml/2006/main" lvl="1"/>
            <a:r xmlns:a="http://schemas.openxmlformats.org/drawingml/2006/main">
              <a:rPr lang="zh-CN" dirty="0"/>
              <a:t>选择“从头开始创作”，命名您的函数，选择 Python 3.12 作为运行时，然后</a:t>
            </a:r>
            <a:r xmlns:a="http://schemas.openxmlformats.org/drawingml/2006/main">
              <a:rPr lang="zh-CN" dirty="0"/>
              <a:t>从现有角色列表中选择</a:t>
            </a:r>
            <a:r xmlns:a="http://schemas.openxmlformats.org/drawingml/2006/main">
              <a:rPr lang="zh-CN" dirty="0" err="1"/>
              <a:t>LabRole执行角色。</a:t>
            </a:r>
          </a:p>
          <a:p>
            <a:pPr xmlns:a="http://schemas.openxmlformats.org/drawingml/2006/main" lvl="1"/>
            <a:r xmlns:a="http://schemas.openxmlformats.org/drawingml/2006/main">
              <a:rPr lang="zh-CN" dirty="0"/>
              <a:t>在提供的 lambda_function.py 模板内实现加法函数。</a:t>
            </a:r>
          </a:p>
          <a:p>
            <a:pPr xmlns:a="http://schemas.openxmlformats.org/drawingml/2006/main" lvl="1"/>
            <a:r xmlns:a="http://schemas.openxmlformats.org/drawingml/2006/main">
              <a:rPr lang="zh-CN" dirty="0"/>
              <a:t>部署该功能。</a:t>
            </a:r>
          </a:p>
          <a:p>
            <a:r xmlns:a="http://schemas.openxmlformats.org/drawingml/2006/main">
              <a:rPr lang="zh-CN" dirty="0"/>
              <a:t>下一张幻灯片提供了加法函数。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9348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7B4BB-B627-4A8F-4841-365C15C4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我们的加法函数</a:t>
            </a:r>
            <a:endParaRPr xmlns:a="http://schemas.openxmlformats.org/drawingml/2006/main"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35F9-68E3-FB60-24C3-EA91820FD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进口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b="1" kern="0" dirty="0" err="1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lambda_handler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（事件，上下文）：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 xmlns:a="http://schemas.openxmlformats.org/drawingml/2006/main">
              <a:rPr lang="zh-CN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json_input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事件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'身体'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事件中： </a:t>
            </a:r>
            <a:r xmlns:a="http://schemas.openxmlformats.org/drawingml/2006/main">
              <a:rPr lang="zh-CN" sz="1800" kern="0" dirty="0">
                <a:solidFill>
                  <a:srgbClr val="888888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#它可以是通过 API 网关发出的外部请求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 xmlns:a="http://schemas.openxmlformats.org/drawingml/2006/main">
              <a:rPr lang="zh-CN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json_input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 xmlns:a="http://schemas.openxmlformats.org/drawingml/2006/main">
              <a:rPr lang="zh-CN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json.loads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(事件[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'body'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'一个'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json_输入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‘b’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json_输入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= int( </a:t>
            </a:r>
            <a:r xmlns:a="http://schemas.openxmlformats.org/drawingml/2006/main">
              <a:rPr lang="zh-CN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json_input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'a'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= int( </a:t>
            </a:r>
            <a:r xmlns:a="http://schemas.openxmlformats.org/drawingml/2006/main">
              <a:rPr lang="zh-CN" sz="1800" kern="0" dirty="0" err="1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json_input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'b'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+ b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别的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 xmlns:a="http://schemas.openxmlformats.org/drawingml/2006/main">
              <a:rPr lang="zh-CN" sz="1800" b="1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返回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“未找到输入”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16804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A57BE-6104-D08F-21F9-9FB5D5E52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代码说明</a:t>
            </a:r>
            <a:endParaRPr xmlns:a="http://schemas.openxmlformats.org/drawingml/2006/main"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CB2A-1521-12C2-D426-03E46FC5A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dirty="0">
                <a:highlight>
                  <a:srgbClr val="C0C0C0"/>
                </a:highlight>
                <a:latin typeface="Consolas" panose="020B0609020204030204" pitchFamily="49" charset="0"/>
              </a:rPr>
              <a:t>def </a:t>
            </a:r>
            <a:r xmlns:a="http://schemas.openxmlformats.org/drawingml/2006/main">
              <a:rPr lang="zh-CN" dirty="0" err="1">
                <a:highlight>
                  <a:srgbClr val="C0C0C0"/>
                </a:highlight>
                <a:latin typeface="Consolas" panose="020B0609020204030204" pitchFamily="49" charset="0"/>
              </a:rPr>
              <a:t>lambda_handler </a:t>
            </a:r>
            <a:r xmlns:a="http://schemas.openxmlformats.org/drawingml/2006/main">
              <a:rPr lang="zh-CN" dirty="0">
                <a:highlight>
                  <a:srgbClr val="C0C0C0"/>
                </a:highlight>
                <a:latin typeface="Consolas" panose="020B0609020204030204" pitchFamily="49" charset="0"/>
              </a:rPr>
              <a:t>(event, context): </a:t>
            </a:r>
            <a:r xmlns:a="http://schemas.openxmlformats.org/drawingml/2006/main">
              <a:rPr lang="zh-CN" dirty="0"/>
              <a:t>： </a:t>
            </a:r>
            <a:r xmlns:a="http://schemas.openxmlformats.org/drawingml/2006/main">
              <a:rPr lang="zh-CN" dirty="0" err="1"/>
              <a:t>lambda_handler</a:t>
            </a:r>
            <a:r xmlns:a="http://schemas.openxmlformats.org/drawingml/2006/main">
              <a:rPr lang="zh-CN" dirty="0"/>
              <a:t>是任何 AWS Lambda 函数的入口点。</a:t>
            </a:r>
          </a:p>
          <a:p>
            <a:pPr xmlns:a="http://schemas.openxmlformats.org/drawingml/2006/main" lvl="1"/>
            <a:r xmlns:a="http://schemas.openxmlformats.org/drawingml/2006/main">
              <a:rPr lang="zh-CN" dirty="0"/>
              <a:t>event：此参数包含函数的输入数据。此数据在函数被调用时发送给函数。</a:t>
            </a:r>
          </a:p>
          <a:p>
            <a:pPr xmlns:a="http://schemas.openxmlformats.org/drawingml/2006/main" lvl="1"/>
            <a:r xmlns:a="http://schemas.openxmlformats.org/drawingml/2006/main">
              <a:rPr lang="zh-CN" dirty="0"/>
              <a:t>context：此参数提供有关调用、函数和执行环境的信息。</a:t>
            </a:r>
          </a:p>
          <a:p>
            <a:r xmlns:a="http://schemas.openxmlformats.org/drawingml/2006/main">
              <a:rPr lang="zh-CN" dirty="0">
                <a:highlight>
                  <a:srgbClr val="C0C0C0"/>
                </a:highlight>
                <a:latin typeface="Consolas" panose="020B0609020204030204" pitchFamily="49" charset="0"/>
              </a:rPr>
              <a:t>if 'body' in event: </a:t>
            </a:r>
            <a:r xmlns:a="http://schemas.openxmlformats.org/drawingml/2006/main">
              <a:rPr lang="zh-CN" dirty="0"/>
              <a:t>：检查事件字典中是否包含名为 body 的键。这很重要，因为 AWS API Gateway（触发 Lambda 函数的常用方法）通常会在 body 键内发送数据。</a:t>
            </a:r>
            <a:endParaRPr xmlns:a="http://schemas.openxmlformats.org/drawingml/2006/main" lang="en-ID" dirty="0"/>
          </a:p>
        </p:txBody>
      </p:sp>
    </p:spTree>
    <p:extLst>
      <p:ext uri="{BB962C8B-B14F-4D97-AF65-F5344CB8AC3E}">
        <p14:creationId xmlns:p14="http://schemas.microsoft.com/office/powerpoint/2010/main" val="242017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E3728-E2DF-8514-9271-C302460F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配置测试事件</a:t>
            </a:r>
            <a:endParaRPr xmlns:a="http://schemas.openxmlformats.org/drawingml/2006/main"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C187F-7689-B729-5BC6-D5CD3A930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让我们测试一下我们的功能：</a:t>
            </a:r>
          </a:p>
          <a:p>
            <a:pPr xmlns:a="http://schemas.openxmlformats.org/drawingml/2006/main" lvl="1"/>
            <a:r xmlns:a="http://schemas.openxmlformats.org/drawingml/2006/main">
              <a:rPr lang="zh-CN" dirty="0"/>
              <a:t>单击“测试”，然后单击“创建新事件”。</a:t>
            </a:r>
          </a:p>
          <a:p>
            <a:pPr xmlns:a="http://schemas.openxmlformats.org/drawingml/2006/main" lvl="1"/>
            <a:r xmlns:a="http://schemas.openxmlformats.org/drawingml/2006/main">
              <a:rPr lang="zh-CN" dirty="0"/>
              <a:t>命名事件。</a:t>
            </a:r>
          </a:p>
          <a:p>
            <a:pPr xmlns:a="http://schemas.openxmlformats.org/drawingml/2006/main" lvl="1"/>
            <a:r xmlns:a="http://schemas.openxmlformats.org/drawingml/2006/main">
              <a:rPr lang="zh-CN" dirty="0"/>
              <a:t>添加 JSON 事件数据：</a:t>
            </a:r>
          </a:p>
          <a:p>
            <a:pPr xmlns:a="http://schemas.openxmlformats.org/drawingml/2006/main" marL="914400" lvl="2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914400" lvl="2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"一":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914400" lvl="2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“b”： </a:t>
            </a:r>
            <a:r xmlns:a="http://schemas.openxmlformats.org/drawingml/2006/main">
              <a:rPr lang="zh-CN" sz="1800" kern="0" dirty="0">
                <a:solidFill>
                  <a:srgbClr val="88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xmlns:a="http://schemas.openxmlformats.org/drawingml/2006/main" lang="en-ID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xmlns:a="http://schemas.openxmlformats.org/drawingml/2006/main" marL="914400" lvl="2" indent="0">
              <a:lnSpc>
                <a:spcPct val="107000"/>
              </a:lnSpc>
              <a:spcBef>
                <a:spcPts val="0"/>
              </a:spcBef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 xmlns:a="http://schemas.openxmlformats.org/drawingml/2006/main">
              <a:rPr lang="zh-CN" sz="1800" kern="0" dirty="0">
                <a:solidFill>
                  <a:srgbClr val="444444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xmlns:a="http://schemas.openxmlformats.org/drawingml/2006/main" lang="en-US" sz="4400" dirty="0"/>
          </a:p>
          <a:p>
            <a:pPr xmlns:a="http://schemas.openxmlformats.org/drawingml/2006/main" lvl="1"/>
            <a:r xmlns:a="http://schemas.openxmlformats.org/drawingml/2006/main">
              <a:rPr lang="zh-CN" dirty="0"/>
              <a:t>调用。</a:t>
            </a:r>
          </a:p>
          <a:p>
            <a:pPr lvl="1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25813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6CB63D-4AFA-3E54-40AB-9DB8C513E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 xmlns:a="http://schemas.openxmlformats.org/drawingml/2006/main">
              <a:rPr lang="zh-CN" dirty="0"/>
              <a:t>以下是我们调用的 CloudWatch 日志事件：</a:t>
            </a:r>
            <a:endParaRPr xmlns:a="http://schemas.openxmlformats.org/drawingml/2006/main"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A78A38-A42B-733F-FDB2-073A4930A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 xmlns:a="http://schemas.openxmlformats.org/drawingml/2006/main">
              <a:rPr lang="zh-CN" dirty="0"/>
              <a:t>注意：CloudWatch 日志</a:t>
            </a:r>
            <a:endParaRPr xmlns:a="http://schemas.openxmlformats.org/drawingml/2006/main"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E4DAF-5C88-3E3B-C578-82404EC57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2372067"/>
            <a:ext cx="11144250" cy="4120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93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3579</TotalTime>
  <Words>937</Words>
  <Application>Microsoft Office PowerPoint</Application>
  <PresentationFormat>Widescreen</PresentationFormat>
  <Paragraphs>124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</vt:lpstr>
      <vt:lpstr>Consolas</vt:lpstr>
      <vt:lpstr>Courier New</vt:lpstr>
      <vt:lpstr>Office Theme</vt:lpstr>
      <vt:lpstr>Deploying Your First Serverless Application</vt:lpstr>
      <vt:lpstr>Intros</vt:lpstr>
      <vt:lpstr>About these slides</vt:lpstr>
      <vt:lpstr>Create and test function in AWS Lambda</vt:lpstr>
      <vt:lpstr>Create function</vt:lpstr>
      <vt:lpstr>Our addition function</vt:lpstr>
      <vt:lpstr>Code explanation</vt:lpstr>
      <vt:lpstr>Configure test event</vt:lpstr>
      <vt:lpstr>Heads-up: CloudWatch logs</vt:lpstr>
      <vt:lpstr>Configure endpoint</vt:lpstr>
      <vt:lpstr>Add trigger</vt:lpstr>
      <vt:lpstr>Check API endpoint</vt:lpstr>
      <vt:lpstr>Invoke function via API</vt:lpstr>
      <vt:lpstr>Invoke function via API</vt:lpstr>
      <vt:lpstr>Oops…</vt:lpstr>
      <vt:lpstr>Modifying our response format</vt:lpstr>
      <vt:lpstr>Refining it further</vt:lpstr>
      <vt:lpstr>Assignment Introduction</vt:lpstr>
      <vt:lpstr>Overview</vt:lpstr>
      <vt:lpstr>Serverless architecture for ML inference</vt:lpstr>
      <vt:lpstr>Locust for load testing</vt:lpstr>
      <vt:lpstr>Cold start phenomenon</vt:lpstr>
      <vt:lpstr>Logistics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Albert Wibowo (SDS, 121040001)</dc:creator>
  <cp:lastModifiedBy>Juan Albert Wibowo (SDS, 121040001)</cp:lastModifiedBy>
  <cp:revision>37</cp:revision>
  <dcterms:created xsi:type="dcterms:W3CDTF">2024-09-08T11:41:58Z</dcterms:created>
  <dcterms:modified xsi:type="dcterms:W3CDTF">2024-10-14T06:32:24Z</dcterms:modified>
</cp:coreProperties>
</file>