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89" r:id="rId5"/>
    <p:sldId id="290" r:id="rId6"/>
    <p:sldId id="291" r:id="rId7"/>
    <p:sldId id="294" r:id="rId8"/>
    <p:sldId id="292" r:id="rId9"/>
    <p:sldId id="293" r:id="rId10"/>
    <p:sldId id="295" r:id="rId11"/>
    <p:sldId id="296" r:id="rId12"/>
    <p:sldId id="297" r:id="rId13"/>
    <p:sldId id="299" r:id="rId14"/>
    <p:sldId id="298" r:id="rId15"/>
    <p:sldId id="300" r:id="rId16"/>
    <p:sldId id="301" r:id="rId17"/>
    <p:sldId id="302" r:id="rId18"/>
    <p:sldId id="303" r:id="rId19"/>
    <p:sldId id="305" r:id="rId20"/>
    <p:sldId id="306" r:id="rId21"/>
    <p:sldId id="307" r:id="rId22"/>
    <p:sldId id="308" r:id="rId23"/>
    <p:sldId id="30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94" autoAdjust="0"/>
  </p:normalViewPr>
  <p:slideViewPr>
    <p:cSldViewPr snapToGrid="0">
      <p:cViewPr varScale="1">
        <p:scale>
          <a:sx n="53" d="100"/>
          <a:sy n="53" d="100"/>
        </p:scale>
        <p:origin x="40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C452D-99F9-42E5-A58A-15206AAC4E1B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EDEF5-4FED-44E2-9559-DD7206F97E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313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assignment requires you to show the CloudWatch logs from your function invocation.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EDEF5-4FED-44E2-9559-DD7206F97E3A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769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Image source: https://aws.amazon.com/blogs/compute/deploying-machine-learning-models-with-serverless-templates/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EDEF5-4FED-44E2-9559-DD7206F97E3A}" type="slidenum">
              <a:rPr lang="en-ID" smtClean="0"/>
              <a:t>20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4471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Image source: https://ianwhitestone.work/serverless-ml-deployments/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EDEF5-4FED-44E2-9559-DD7206F97E3A}" type="slidenum">
              <a:rPr lang="en-ID" smtClean="0"/>
              <a:t>21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232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/>
              <a:t>Image source: </a:t>
            </a:r>
            <a:r>
              <a:rPr lang="en-US" dirty="0"/>
              <a:t>https://ianwhitestone.work/serverless-ml-deployments/</a:t>
            </a:r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EDEF5-4FED-44E2-9559-DD7206F97E3A}" type="slidenum">
              <a:rPr lang="en-ID" smtClean="0"/>
              <a:t>22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766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791E-7BD6-65F7-FC25-FB94CA9B7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D7467-140D-23A8-26BE-5F44F73AB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C041E-95F7-73E5-3EC5-BB590572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9A86C-2E84-E7D0-E006-7A746476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B0605-8D3A-4E70-37E0-A03E0309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607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88D4-E5C9-3512-7488-E0702F5D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230ED-F1AA-6E5E-03E4-9073A72D3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890C1-2D59-C00A-B4EA-6BA9E9BF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4E749-D854-F6C9-8B84-A295E9A8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144B5-4CBE-484C-87D8-6F74C4D7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206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04567E-70FF-DD67-86B8-A0539BC0E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B0975-80AB-6767-5E60-C52B33B36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648D9-B186-42C4-AEC4-C63B46BE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686F9-9626-D710-F5D0-7A5C5B1A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C4ADD-517C-70D5-C3E4-549325F4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888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9176A-EE03-9FE5-6D63-945ECBD8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8C15F-43EE-C4F0-CE7F-32DB3AC6D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FE93C-6FD0-424F-58A0-331DE575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7DAE5-C422-FD70-B5C6-B0566A03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A4391-15E2-032B-C649-E06F897D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574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2E5F6-4820-06C1-2CD1-94BD4F495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4E9A2-34DD-3A61-C200-8D3E7E42C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153D7-CC6D-9A14-C572-16E778FE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B32D9-4B80-EFC7-7CBE-F8DE08DD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DE1F9-A229-61D9-AD7C-A9C8401F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673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F50F-C4D4-497F-F98F-A42C0C19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98B7B-19E2-47E9-6CD7-50B7A56F2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B9931-BB39-4CF8-1AB9-7F0FCFC53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73464-97BB-AA3F-B5E8-9C971DC2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99A6C-6CAE-E9B8-239B-07045BE8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F21A2-8FD2-200D-CA03-0CA08F36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295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1F8A-38C8-4C6A-C381-9F3C8E8D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21EA5-2864-5EB6-0D0D-3790DA34F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87C31-9D8C-8FB6-59D4-96E02BF96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38C7A-BEE5-2CAD-B897-E81E00695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22610C-EC7C-7806-13AE-58C6F73E0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E576F8-7E75-FB69-05BF-327BCA4F9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B54BC-3BED-DDFA-9BAE-43B45035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B8116-B9AA-06D0-18C0-7AFE6C89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171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B3FB-A9BB-0032-12E7-094624EC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DBCE9D-AAF9-4DED-F237-806B31F2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7F072-0EB4-2981-3F8C-B0FEE669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751E3-7420-666E-46DA-3EB3B8E3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342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19F004-D399-51FB-2AED-AF137B9C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797D1-0468-3041-9FE8-802939E1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59299-3E80-A6C1-41DB-0DB677B3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796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52A2D-DF65-C629-BB93-DE1A1FB90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50D8D-E185-8338-8FCE-49783E4A8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036A9-EC3B-55E0-EB94-737E9D0DD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AF553-3569-F1EF-57F9-20B07918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8057C-04DA-5F43-91EB-C0330D16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344AD-946C-22CB-7811-7F842DEF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235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39E8-E70C-35AB-984A-473532AFC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5891C2-961A-682B-27E2-865FA6669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06439-FA39-339B-304D-CD60FE0FD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772DB-1E71-9A48-54F7-87D9AC7DD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3D6C5-EAB7-8E74-0997-B5C7637B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1A407-62B6-D4CA-D135-3E288897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193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2AC06-2EBE-2533-E296-87995D8D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F2A3E-12DA-2019-47CB-17ABEE822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7F246-7C08-8673-D647-A9F0B7A35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309AD-C3E5-43AF-B24F-169BDEC8888C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B04AA-C0AE-5ADA-B30B-9F633D8C8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4476F-EB3E-6F34-04C9-6AE90594E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191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UHKSZ-CSC4160-Fall24/Assignment-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9162-28D9-CC32-294C-207952A1C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Deploying Your First Serverless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DE1EC-10A3-CB95-D1F9-8566EC024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CSC4160 Fall ‘24 Lab</a:t>
            </a:r>
          </a:p>
          <a:p>
            <a:r>
              <a:rPr lang="en-US" dirty="0"/>
              <a:t>CUHKSZ</a:t>
            </a:r>
          </a:p>
          <a:p>
            <a:endParaRPr lang="en-US" dirty="0"/>
          </a:p>
          <a:p>
            <a:r>
              <a:rPr lang="en-US" dirty="0"/>
              <a:t>By: Juan Albert Wibowo</a:t>
            </a:r>
          </a:p>
        </p:txBody>
      </p:sp>
    </p:spTree>
    <p:extLst>
      <p:ext uri="{BB962C8B-B14F-4D97-AF65-F5344CB8AC3E}">
        <p14:creationId xmlns:p14="http://schemas.microsoft.com/office/powerpoint/2010/main" val="355430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09F8-0DF2-C612-BC5B-58BEF24D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endpoint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02CC4-559B-FB14-E887-9A2A15D28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3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C93C92-04B5-1A98-8772-10CA5838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trigger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55C679-1039-B457-B3BE-6C1A9C296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an API Gateway trigger:</a:t>
            </a:r>
          </a:p>
          <a:p>
            <a:pPr lvl="1"/>
            <a:r>
              <a:rPr lang="en-US" dirty="0"/>
              <a:t>Go to your function's overview page and click "Add trigger.“</a:t>
            </a:r>
          </a:p>
          <a:p>
            <a:pPr lvl="1"/>
            <a:r>
              <a:rPr lang="en-US" dirty="0"/>
              <a:t>Select "API Gateway" as the trigger source.</a:t>
            </a:r>
          </a:p>
          <a:p>
            <a:pPr lvl="1"/>
            <a:r>
              <a:rPr lang="en-US" dirty="0"/>
              <a:t>Create a new API: choose "HTTP API" as the API type and "Open" as the security setting.</a:t>
            </a:r>
          </a:p>
          <a:p>
            <a:pPr lvl="1"/>
            <a:r>
              <a:rPr lang="en-US" dirty="0"/>
              <a:t>Click "Add.“</a:t>
            </a:r>
          </a:p>
        </p:txBody>
      </p:sp>
    </p:spTree>
    <p:extLst>
      <p:ext uri="{BB962C8B-B14F-4D97-AF65-F5344CB8AC3E}">
        <p14:creationId xmlns:p14="http://schemas.microsoft.com/office/powerpoint/2010/main" val="1687864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4121B-0288-C67C-5919-A7FA790D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API endpoint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D507E4-D374-BBFE-7E4D-E51C2468D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825625"/>
            <a:ext cx="11353800" cy="42958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48D637-C2FA-062A-EB69-9B9C4B1A4D70}"/>
              </a:ext>
            </a:extLst>
          </p:cNvPr>
          <p:cNvSpPr/>
          <p:nvPr/>
        </p:nvSpPr>
        <p:spPr>
          <a:xfrm>
            <a:off x="2266950" y="3549650"/>
            <a:ext cx="4095750" cy="20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185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09F8-0DF2-C612-BC5B-58BEF24D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Invoke function via API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02CC4-559B-FB14-E887-9A2A15D28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52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83795-0403-5AB3-363B-0FD00772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Invoke function via API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916B5-1E78-6BCD-F2FD-DB31F4893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 POST requests</a:t>
            </a:r>
          </a:p>
          <a:p>
            <a:pPr marL="0" indent="0">
              <a:buNone/>
            </a:pP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curl --header "Content-Type: application/</a:t>
            </a:r>
            <a:r>
              <a:rPr lang="en-ID" sz="1800" kern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--request POST --data "{\</a:t>
            </a:r>
            <a:r>
              <a:rPr lang="en-ID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a\</a:t>
            </a:r>
            <a:r>
              <a:rPr lang="en-ID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\</a:t>
            </a:r>
            <a:r>
              <a:rPr lang="en-ID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2\</a:t>
            </a:r>
            <a:r>
              <a:rPr lang="en-ID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\</a:t>
            </a:r>
            <a:r>
              <a:rPr lang="en-ID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b\</a:t>
            </a:r>
            <a:r>
              <a:rPr lang="en-ID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\</a:t>
            </a:r>
            <a:r>
              <a:rPr lang="en-ID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3\</a:t>
            </a:r>
            <a:r>
              <a:rPr lang="en-ID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 &lt;API endpoint&gt;</a:t>
            </a:r>
            <a:endParaRPr lang="en-ID" dirty="0"/>
          </a:p>
          <a:p>
            <a:r>
              <a:rPr lang="en-ID" dirty="0"/>
              <a:t>Expected response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86114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0903-781C-FED6-D83E-63CB10DB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Oops…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18C66-62E4-93CD-56CC-ADB0ACE8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got:</a:t>
            </a:r>
          </a:p>
          <a:p>
            <a:pPr marL="0" indent="0">
              <a:buNone/>
            </a:pP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{"</a:t>
            </a:r>
            <a:r>
              <a:rPr lang="en-ID" sz="1800" kern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message":"Internal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Server Error"}</a:t>
            </a:r>
          </a:p>
          <a:p>
            <a:r>
              <a:rPr lang="en-US" dirty="0"/>
              <a:t>Why is this? AWS Lambda functions that are triggered by API Gateway must return a specific structure, including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</a:rPr>
              <a:t>statusCode</a:t>
            </a:r>
            <a:r>
              <a:rPr lang="en-US" dirty="0"/>
              <a:t> and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body</a:t>
            </a:r>
            <a:r>
              <a:rPr lang="en-US" dirty="0"/>
              <a:t>. Without this structure, the API Gateway may return a 500 Internal Server Error.</a:t>
            </a:r>
          </a:p>
          <a:p>
            <a:r>
              <a:rPr lang="en-US" dirty="0"/>
              <a:t>Let’s modify our response format!</a:t>
            </a:r>
          </a:p>
        </p:txBody>
      </p:sp>
    </p:spTree>
    <p:extLst>
      <p:ext uri="{BB962C8B-B14F-4D97-AF65-F5344CB8AC3E}">
        <p14:creationId xmlns:p14="http://schemas.microsoft.com/office/powerpoint/2010/main" val="44172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BEAD-42D1-6CFD-5A6C-7E13B5AD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our response format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18A2-3B92-FEB1-CAF8-39A3E652D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kern="0" dirty="0" err="1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lambda_handler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(event, context):</a:t>
            </a:r>
            <a:endParaRPr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D" sz="1800" kern="0" dirty="0">
                <a:solidFill>
                  <a:srgbClr val="8888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Initialize response</a:t>
            </a:r>
            <a:endParaRPr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response = {</a:t>
            </a:r>
            <a:endParaRPr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D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D" sz="1800" kern="0" dirty="0" err="1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statusCode</a:t>
            </a:r>
            <a:r>
              <a:rPr lang="en-ID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D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D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'body'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D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endParaRPr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D" sz="1800" kern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json_input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event</a:t>
            </a:r>
            <a:endParaRPr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D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'body'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event: </a:t>
            </a:r>
            <a:r>
              <a:rPr lang="en-ID" sz="1800" kern="0" dirty="0">
                <a:solidFill>
                  <a:srgbClr val="8888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it can be an external request via API gateway</a:t>
            </a:r>
            <a:endParaRPr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D" sz="1800" kern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json_input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D" sz="1800" kern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json.loads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(event[</a:t>
            </a:r>
            <a:r>
              <a:rPr lang="en-ID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'body'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D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json_input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'b'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json_input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 = int(</a:t>
            </a:r>
            <a:r>
              <a:rPr lang="en-ID" sz="1800" kern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json_input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D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 = int(</a:t>
            </a:r>
            <a:r>
              <a:rPr lang="en-ID" sz="1800" kern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json_input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D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'b'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result = a + b</a:t>
            </a:r>
            <a:endParaRPr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response[</a:t>
            </a:r>
            <a:r>
              <a:rPr lang="en-ID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'body'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ID" sz="1800" kern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ID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'result'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result})</a:t>
            </a:r>
            <a:endParaRPr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D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response</a:t>
            </a:r>
            <a:endParaRPr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D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response[</a:t>
            </a:r>
            <a:r>
              <a:rPr lang="en-ID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'body'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ID" sz="1800" kern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en-ID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'error'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D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'No input found'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D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response</a:t>
            </a:r>
            <a:endParaRPr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68303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2562-EDD5-894C-D86D-4F2FBE69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Refining it further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A3BD2-E927-C408-27B0-8A2E0BE9F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Comprehensive Error Handling: Introduced try-except blocks to catch and handle different errors (JSON parsing, missing parameters, and unexpected errors).</a:t>
            </a:r>
          </a:p>
          <a:p>
            <a:r>
              <a:rPr lang="en-ID" dirty="0"/>
              <a:t>More Informative Error Responses: Specific error messages for different failure scenarios.</a:t>
            </a:r>
          </a:p>
        </p:txBody>
      </p:sp>
    </p:spTree>
    <p:extLst>
      <p:ext uri="{BB962C8B-B14F-4D97-AF65-F5344CB8AC3E}">
        <p14:creationId xmlns:p14="http://schemas.microsoft.com/office/powerpoint/2010/main" val="3284351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7A4C-0F20-8DBF-9F1B-EE12E95A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Introduction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A262A-3B64-D39E-E3BF-87CF1D3977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Serving with AWS Lambda and Cold Start Performance Analysis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93230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4E47-9943-678A-2CB3-3B074CA1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B6857-E0E8-9CB7-3E22-619B65220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we’ll do:</a:t>
            </a:r>
          </a:p>
          <a:p>
            <a:pPr lvl="1"/>
            <a:r>
              <a:rPr lang="en-US" dirty="0"/>
              <a:t>Develop a Lambda function for simple ML model inference.</a:t>
            </a:r>
          </a:p>
          <a:p>
            <a:pPr lvl="1"/>
            <a:r>
              <a:rPr lang="en-US" dirty="0"/>
              <a:t>Deploy a machine learning model as a serverless application using AWS Lambda and API Gateway.</a:t>
            </a:r>
          </a:p>
          <a:p>
            <a:pPr lvl="1"/>
            <a:r>
              <a:rPr lang="en-US" dirty="0"/>
              <a:t>Analyze the cold start phenomenon associated with serverless functions.</a:t>
            </a:r>
          </a:p>
          <a:p>
            <a:r>
              <a:rPr lang="en-US" dirty="0"/>
              <a:t>Environments used:</a:t>
            </a:r>
          </a:p>
          <a:p>
            <a:pPr lvl="1"/>
            <a:r>
              <a:rPr lang="en-US" dirty="0"/>
              <a:t>Local machine</a:t>
            </a:r>
          </a:p>
          <a:p>
            <a:pPr lvl="1"/>
            <a:r>
              <a:rPr lang="en-US" dirty="0"/>
              <a:t>AWS console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0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AA7C-530D-76E0-D64A-F6ABC1E1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70C51-95F9-068A-6989-7E569772D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</a:t>
            </a:r>
          </a:p>
          <a:p>
            <a:pPr lvl="1"/>
            <a:r>
              <a:rPr lang="en-US" dirty="0"/>
              <a:t>Hands-on lab to get started with Serverless</a:t>
            </a:r>
          </a:p>
          <a:p>
            <a:r>
              <a:rPr lang="en-US" dirty="0"/>
              <a:t>Agenda:</a:t>
            </a:r>
          </a:p>
          <a:p>
            <a:pPr lvl="1"/>
            <a:r>
              <a:rPr lang="en-US" dirty="0"/>
              <a:t>Deploying Your First Serverless Application</a:t>
            </a:r>
          </a:p>
          <a:p>
            <a:pPr lvl="1"/>
            <a:r>
              <a:rPr lang="en-US" dirty="0"/>
              <a:t>Assignment Introduction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64559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19BF-72A7-A205-ACB1-10AF1AF0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architecture for ML inference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A2B29-F653-DE3C-5684-E4E62B722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95" y="1825625"/>
            <a:ext cx="11606609" cy="327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19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5DAB-9212-906C-08D9-8A31BC3A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Locust for load testing</a:t>
            </a:r>
            <a:endParaRPr lang="en-ID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FA48C3B-BCF7-0CB1-57CF-A0F63595D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058" y="1776326"/>
            <a:ext cx="6813884" cy="471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199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5DAB-9212-906C-08D9-8A31BC3A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Cold start phenomenon</a:t>
            </a:r>
            <a:endParaRPr lang="en-ID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6ABB7D-A53E-A2EA-A014-9F587E648C2A}"/>
              </a:ext>
            </a:extLst>
          </p:cNvPr>
          <p:cNvGrpSpPr/>
          <p:nvPr/>
        </p:nvGrpSpPr>
        <p:grpSpPr>
          <a:xfrm>
            <a:off x="455597" y="1690688"/>
            <a:ext cx="11280806" cy="4803155"/>
            <a:chOff x="437952" y="2998136"/>
            <a:chExt cx="8207829" cy="3494739"/>
          </a:xfrm>
        </p:grpSpPr>
        <p:pic>
          <p:nvPicPr>
            <p:cNvPr id="8196" name="Picture 4">
              <a:extLst>
                <a:ext uri="{FF2B5EF4-FFF2-40B4-BE49-F238E27FC236}">
                  <a16:creationId xmlns:a16="http://schemas.microsoft.com/office/drawing/2014/main" id="{3D54A2DA-F134-D37E-A45A-96B0FBEB00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952" y="2998136"/>
              <a:ext cx="8207829" cy="3494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C43633-2F6B-DDB2-8687-B81968B634BC}"/>
                </a:ext>
              </a:extLst>
            </p:cNvPr>
            <p:cNvSpPr/>
            <p:nvPr/>
          </p:nvSpPr>
          <p:spPr>
            <a:xfrm>
              <a:off x="1224643" y="3135086"/>
              <a:ext cx="2090057" cy="22206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3AAEEA-63A5-10D6-6B81-7FF0368A3092}"/>
                </a:ext>
              </a:extLst>
            </p:cNvPr>
            <p:cNvSpPr/>
            <p:nvPr/>
          </p:nvSpPr>
          <p:spPr>
            <a:xfrm>
              <a:off x="3496837" y="5355771"/>
              <a:ext cx="4925268" cy="6479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09B15A-A838-1BE2-A4D4-0C6FF0898BC9}"/>
                </a:ext>
              </a:extLst>
            </p:cNvPr>
            <p:cNvSpPr txBox="1"/>
            <p:nvPr/>
          </p:nvSpPr>
          <p:spPr>
            <a:xfrm>
              <a:off x="3496837" y="3547753"/>
              <a:ext cx="3367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Requests made during cold start</a:t>
              </a:r>
              <a:endParaRPr lang="en-ID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0029FF-D03A-58D8-809C-5BA77F15DDB8}"/>
                </a:ext>
              </a:extLst>
            </p:cNvPr>
            <p:cNvSpPr txBox="1"/>
            <p:nvPr/>
          </p:nvSpPr>
          <p:spPr>
            <a:xfrm>
              <a:off x="5114881" y="4918971"/>
              <a:ext cx="1689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Warm requests</a:t>
              </a:r>
              <a:endParaRPr lang="en-ID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418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D35A6B-499D-1891-3E1E-AC876C65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141B67-F1D2-D3BA-2420-20090B276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Deadline: October 24, 2024, 23:59</a:t>
            </a:r>
          </a:p>
          <a:p>
            <a:r>
              <a:rPr lang="en-US" dirty="0"/>
              <a:t>Assignment details can be found in our GitHub repo: </a:t>
            </a:r>
            <a:r>
              <a:rPr lang="en-ID" dirty="0">
                <a:hlinkClick r:id="rId2"/>
              </a:rPr>
              <a:t>https://github.com/CUHKSZ-CSC4160-Fall24/Assignment-3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0260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C831-EF53-CFBB-044C-BD9719E5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these slides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512DC-205C-20EA-C94D-3008C0DD5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Slides are adapted from COMP4651 Fall 2021 Lab Slides at HKUST</a:t>
            </a:r>
          </a:p>
        </p:txBody>
      </p:sp>
    </p:spTree>
    <p:extLst>
      <p:ext uri="{BB962C8B-B14F-4D97-AF65-F5344CB8AC3E}">
        <p14:creationId xmlns:p14="http://schemas.microsoft.com/office/powerpoint/2010/main" val="386184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09F8-0DF2-C612-BC5B-58BEF24D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test function in AWS Lambda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02CC4-559B-FB14-E887-9A2A15D28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1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3FF13F-5C5C-F7EB-A1C1-02412040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function</a:t>
            </a: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32E4FC-C19A-91C9-0148-22506113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create an addition function using AWS Lambda.</a:t>
            </a:r>
          </a:p>
          <a:p>
            <a:r>
              <a:rPr lang="en-US" dirty="0"/>
              <a:t>To create the addition function:</a:t>
            </a:r>
          </a:p>
          <a:p>
            <a:pPr lvl="1"/>
            <a:r>
              <a:rPr lang="en-US" dirty="0"/>
              <a:t>Navigate to the AWS Lambda console and click "Create function.“</a:t>
            </a:r>
          </a:p>
          <a:p>
            <a:pPr lvl="1"/>
            <a:r>
              <a:rPr lang="en-US" dirty="0"/>
              <a:t>Select "Author from scratch," name your function, choose Python 3.12 as the runtime, and select the </a:t>
            </a:r>
            <a:r>
              <a:rPr lang="en-US" dirty="0" err="1"/>
              <a:t>LabRole</a:t>
            </a:r>
            <a:r>
              <a:rPr lang="en-US" dirty="0"/>
              <a:t> execution role from the list of existing roles.</a:t>
            </a:r>
          </a:p>
          <a:p>
            <a:pPr lvl="1"/>
            <a:r>
              <a:rPr lang="en-US" dirty="0"/>
              <a:t>Implement the addition function within the provided lambda_function.py template.</a:t>
            </a:r>
          </a:p>
          <a:p>
            <a:pPr lvl="1"/>
            <a:r>
              <a:rPr lang="en-US" dirty="0"/>
              <a:t>Deploy the function.</a:t>
            </a:r>
          </a:p>
          <a:p>
            <a:r>
              <a:rPr lang="en-US" dirty="0"/>
              <a:t>The addition function is provided in the next slide.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9348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B4BB-B627-4A8F-4841-365C15C4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addition function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435F9-68E3-FB60-24C3-EA91820FD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kern="0" dirty="0" err="1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lambda_handler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(event, context):</a:t>
            </a:r>
            <a:endParaRPr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D" sz="1800" kern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json_input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event</a:t>
            </a:r>
            <a:endParaRPr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D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'body'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event: </a:t>
            </a:r>
            <a:r>
              <a:rPr lang="en-ID" sz="1800" kern="0" dirty="0">
                <a:solidFill>
                  <a:srgbClr val="8888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it can be an external request via API gateway</a:t>
            </a:r>
            <a:endParaRPr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D" sz="1800" kern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json_input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D" sz="1800" kern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json.loads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(event[</a:t>
            </a:r>
            <a:r>
              <a:rPr lang="en-ID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'body'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D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json_input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'b'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json_input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 = int(</a:t>
            </a:r>
            <a:r>
              <a:rPr lang="en-ID" sz="1800" kern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json_input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D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b = int(</a:t>
            </a:r>
            <a:r>
              <a:rPr lang="en-ID" sz="1800" kern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json_input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D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'b'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D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+ b</a:t>
            </a:r>
            <a:endParaRPr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D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D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 input found"</a:t>
            </a:r>
            <a:endParaRPr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1680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57BE-6104-D08F-21F9-9FB5D5E5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explanation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0CB2A-1521-12C2-D426-03E46FC5A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def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</a:rPr>
              <a:t>lambda_handler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(event, context):</a:t>
            </a:r>
            <a:r>
              <a:rPr lang="en-US" dirty="0"/>
              <a:t>: The </a:t>
            </a:r>
            <a:r>
              <a:rPr lang="en-US" dirty="0" err="1"/>
              <a:t>lambda_handler</a:t>
            </a:r>
            <a:r>
              <a:rPr lang="en-US" dirty="0"/>
              <a:t> is the entry point for any AWS Lambda function.</a:t>
            </a:r>
          </a:p>
          <a:p>
            <a:pPr lvl="1"/>
            <a:r>
              <a:rPr lang="en-US" dirty="0"/>
              <a:t>event: This parameter contains the input data for the function. This data is sent to the function when it's invoked.</a:t>
            </a:r>
          </a:p>
          <a:p>
            <a:pPr lvl="1"/>
            <a:r>
              <a:rPr lang="en-US" dirty="0"/>
              <a:t>context: This parameter provides information about the invocation, function, and execution environment.</a:t>
            </a:r>
          </a:p>
          <a:p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if 'body' in event:</a:t>
            </a:r>
            <a:r>
              <a:rPr lang="en-US" dirty="0"/>
              <a:t>: This checks if the event dictionary contains a key named body. This is crucial because AWS API Gateway (a common way to trigger Lambda functions) often sends data within a body key.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2017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3728-E2DF-8514-9271-C302460F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test event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C187F-7689-B729-5BC6-D5CD3A930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test our function:</a:t>
            </a:r>
          </a:p>
          <a:p>
            <a:pPr lvl="1"/>
            <a:r>
              <a:rPr lang="en-US" dirty="0"/>
              <a:t>Click "Test," then "Create new event." </a:t>
            </a:r>
          </a:p>
          <a:p>
            <a:pPr lvl="1"/>
            <a:r>
              <a:rPr lang="en-US" dirty="0"/>
              <a:t>Name the event. </a:t>
            </a:r>
          </a:p>
          <a:p>
            <a:pPr lvl="1"/>
            <a:r>
              <a:rPr lang="en-US" dirty="0"/>
              <a:t>Add JSON event data:</a:t>
            </a:r>
          </a:p>
          <a:p>
            <a:pPr marL="914400" lvl="2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"a": </a:t>
            </a:r>
            <a:r>
              <a:rPr lang="en-ID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"b": </a:t>
            </a:r>
            <a:r>
              <a:rPr lang="en-ID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D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4400" dirty="0"/>
          </a:p>
          <a:p>
            <a:pPr lvl="1"/>
            <a:r>
              <a:rPr lang="en-US" dirty="0"/>
              <a:t>Invoke.</a:t>
            </a:r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2581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6CB63D-4AFA-3E54-40AB-9DB8C513E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Here is the CloudWatch log event for our invocation: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78A38-A42B-733F-FDB2-073A493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Heads-up: CloudWatch logs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E4DAF-5C88-3E3B-C578-82404EC57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2372067"/>
            <a:ext cx="11144250" cy="412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9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3579</TotalTime>
  <Words>937</Words>
  <Application>Microsoft Office PowerPoint</Application>
  <PresentationFormat>Widescreen</PresentationFormat>
  <Paragraphs>124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</vt:lpstr>
      <vt:lpstr>Consolas</vt:lpstr>
      <vt:lpstr>Courier New</vt:lpstr>
      <vt:lpstr>Office Theme</vt:lpstr>
      <vt:lpstr>Deploying Your First Serverless Application</vt:lpstr>
      <vt:lpstr>Intros</vt:lpstr>
      <vt:lpstr>About these slides</vt:lpstr>
      <vt:lpstr>Create and test function in AWS Lambda</vt:lpstr>
      <vt:lpstr>Create function</vt:lpstr>
      <vt:lpstr>Our addition function</vt:lpstr>
      <vt:lpstr>Code explanation</vt:lpstr>
      <vt:lpstr>Configure test event</vt:lpstr>
      <vt:lpstr>Heads-up: CloudWatch logs</vt:lpstr>
      <vt:lpstr>Configure endpoint</vt:lpstr>
      <vt:lpstr>Add trigger</vt:lpstr>
      <vt:lpstr>Check API endpoint</vt:lpstr>
      <vt:lpstr>Invoke function via API</vt:lpstr>
      <vt:lpstr>Invoke function via API</vt:lpstr>
      <vt:lpstr>Oops…</vt:lpstr>
      <vt:lpstr>Modifying our response format</vt:lpstr>
      <vt:lpstr>Refining it further</vt:lpstr>
      <vt:lpstr>Assignment Introduction</vt:lpstr>
      <vt:lpstr>Overview</vt:lpstr>
      <vt:lpstr>Serverless architecture for ML inference</vt:lpstr>
      <vt:lpstr>Locust for load testing</vt:lpstr>
      <vt:lpstr>Cold start phenomenon</vt:lpstr>
      <vt:lpstr>Logistics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Albert Wibowo (SDS, 121040001)</dc:creator>
  <cp:lastModifiedBy>Juan Albert Wibowo (SDS, 121040001)</cp:lastModifiedBy>
  <cp:revision>37</cp:revision>
  <dcterms:created xsi:type="dcterms:W3CDTF">2024-09-08T11:41:58Z</dcterms:created>
  <dcterms:modified xsi:type="dcterms:W3CDTF">2024-10-14T06:32:24Z</dcterms:modified>
</cp:coreProperties>
</file>