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8" r:id="rId2"/>
    <p:sldId id="309" r:id="rId3"/>
    <p:sldId id="274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5" r:id="rId17"/>
    <p:sldId id="326" r:id="rId18"/>
    <p:sldId id="327" r:id="rId19"/>
    <p:sldId id="328" r:id="rId20"/>
    <p:sldId id="329" r:id="rId21"/>
    <p:sldId id="330" r:id="rId22"/>
    <p:sldId id="332" r:id="rId23"/>
    <p:sldId id="333" r:id="rId24"/>
    <p:sldId id="334" r:id="rId25"/>
    <p:sldId id="335" r:id="rId26"/>
    <p:sldId id="336" r:id="rId27"/>
    <p:sldId id="324" r:id="rId28"/>
    <p:sldId id="323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90" autoAdjust="0"/>
  </p:normalViewPr>
  <p:slideViewPr>
    <p:cSldViewPr snapToGrid="0">
      <p:cViewPr varScale="1">
        <p:scale>
          <a:sx n="51" d="100"/>
          <a:sy n="51" d="100"/>
        </p:scale>
        <p:origin x="12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C452D-99F9-42E5-A58A-15206AAC4E1B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EDEF5-4FED-44E2-9559-DD7206F97E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31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551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We’re left with 1 worker pod, why? </a:t>
            </a:r>
            <a:r>
              <a:rPr lang="en-US" dirty="0"/>
              <a:t>Because our </a:t>
            </a:r>
            <a:r>
              <a:rPr lang="en-US" dirty="0" err="1"/>
              <a:t>dockercoins.yaml</a:t>
            </a:r>
            <a:r>
              <a:rPr lang="en-US" dirty="0"/>
              <a:t> specifies the number of replica for worker to be 1.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816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https://hub.docker.com/r/dockercoins/worker/tags we can see that the only available versions of worker are v0.1 and v0.2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799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791E-7BD6-65F7-FC25-FB94CA9B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D7467-140D-23A8-26BE-5F44F73A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041E-95F7-73E5-3EC5-BB590572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A86C-2E84-E7D0-E006-7A746476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0605-8D3A-4E70-37E0-A03E030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0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88D4-E5C9-3512-7488-E0702F5D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230ED-F1AA-6E5E-03E4-9073A72D3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90C1-2D59-C00A-B4EA-6BA9E9BF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E749-D854-F6C9-8B84-A295E9A8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44B5-4CBE-484C-87D8-6F74C4D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20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4567E-70FF-DD67-86B8-A0539BC0E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B0975-80AB-6767-5E60-C52B33B36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48D9-B186-42C4-AEC4-C63B46BE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86F9-9626-D710-F5D0-7A5C5B1A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4ADD-517C-70D5-C3E4-549325F4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88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176A-EE03-9FE5-6D63-945ECBD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C15F-43EE-C4F0-CE7F-32DB3AC6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E93C-6FD0-424F-58A0-331DE57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DAE5-C422-FD70-B5C6-B0566A03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4391-15E2-032B-C649-E06F897D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7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E5F6-4820-06C1-2CD1-94BD4F49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E9A2-34DD-3A61-C200-8D3E7E42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53D7-CC6D-9A14-C572-16E778FE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32D9-4B80-EFC7-7CBE-F8DE08DD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E1F9-A229-61D9-AD7C-A9C8401F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73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50F-C4D4-497F-F98F-A42C0C19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8B7B-19E2-47E9-6CD7-50B7A56F2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9931-BB39-4CF8-1AB9-7F0FCFC5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3464-97BB-AA3F-B5E8-9C971DC2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9A6C-6CAE-E9B8-239B-07045BE8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21A2-8FD2-200D-CA03-0CA08F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9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1F8A-38C8-4C6A-C381-9F3C8E8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1EA5-2864-5EB6-0D0D-3790DA34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87C31-9D8C-8FB6-59D4-96E02BF9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38C7A-BEE5-2CAD-B897-E81E0069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2610C-EC7C-7806-13AE-58C6F73E0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576F8-7E75-FB69-05BF-327BCA4F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54BC-3BED-DDFA-9BAE-43B45035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B8116-B9AA-06D0-18C0-7AFE6C89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1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B3FB-A9BB-0032-12E7-094624E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BCE9D-AAF9-4DED-F237-806B31F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7F072-0EB4-2981-3F8C-B0FEE669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751E3-7420-666E-46DA-3EB3B8E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4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9F004-D399-51FB-2AED-AF137B9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97D1-0468-3041-9FE8-802939E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9299-3E80-A6C1-41DB-0DB677B3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96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2A2D-DF65-C629-BB93-DE1A1FB9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0D8D-E185-8338-8FCE-49783E4A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36A9-EC3B-55E0-EB94-737E9D0D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F553-3569-F1EF-57F9-20B07918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057C-04DA-5F43-91EB-C0330D16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44AD-946C-22CB-7811-7F842DE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3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9E8-E70C-35AB-984A-473532AF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891C2-961A-682B-27E2-865FA6669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06439-FA39-339B-304D-CD60FE0F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772DB-1E71-9A48-54F7-87D9AC7D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3D6C5-EAB7-8E74-0997-B5C7637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1A407-62B6-D4CA-D135-3E28889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19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2AC06-2EBE-2533-E296-87995D8D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2A3E-12DA-2019-47CB-17ABEE82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F246-7C08-8673-D647-A9F0B7A3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09AD-C3E5-43AF-B24F-169BDEC8888C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04AA-C0AE-5ADA-B30B-9F633D8C8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76F-EB3E-6F34-04C9-6AE90594E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191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qconuk2019.container.training/#toc-centralized-logging" TargetMode="External"/><Relationship Id="rId2" Type="http://schemas.openxmlformats.org/officeDocument/2006/relationships/hyperlink" Target="https://qconuk2019.container.training/#toc-accessing-logs-from-th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-community.github.io/helm-charts" TargetMode="External"/><Relationship Id="rId2" Type="http://schemas.openxmlformats.org/officeDocument/2006/relationships/hyperlink" Target="https://raw.githubusercontent.com/helm/helm/master/scripts/get-helm-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9162-28D9-CC32-294C-207952A1C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More Kubernetes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DE1EC-10A3-CB95-D1F9-8566EC024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CSC4160 Fall ‘24 Lab</a:t>
            </a:r>
          </a:p>
          <a:p>
            <a:r>
              <a:rPr lang="en-US" dirty="0"/>
              <a:t>CUHKSZ</a:t>
            </a:r>
          </a:p>
        </p:txBody>
      </p:sp>
    </p:spTree>
    <p:extLst>
      <p:ext uri="{BB962C8B-B14F-4D97-AF65-F5344CB8AC3E}">
        <p14:creationId xmlns:p14="http://schemas.microsoft.com/office/powerpoint/2010/main" val="277156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21E1-97D1-1C89-2AE6-F2F1630A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Prometheus web UI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1BC5-778F-1F79-37F7-25DE33031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755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Exposing service port:</a:t>
            </a:r>
          </a:p>
          <a:p>
            <a:pPr lvl="1"/>
            <a:r>
              <a:rPr lang="en-ID" dirty="0"/>
              <a:t>$ </a:t>
            </a:r>
            <a:r>
              <a:rPr lang="en-ID" dirty="0" err="1"/>
              <a:t>kubectl</a:t>
            </a:r>
            <a:r>
              <a:rPr lang="en-ID" dirty="0"/>
              <a:t> expose service </a:t>
            </a:r>
            <a:r>
              <a:rPr lang="en-ID" dirty="0" err="1"/>
              <a:t>prometheus</a:t>
            </a:r>
            <a:r>
              <a:rPr lang="en-ID" dirty="0"/>
              <a:t>-server --type=</a:t>
            </a:r>
            <a:r>
              <a:rPr lang="en-ID" dirty="0" err="1"/>
              <a:t>NodePort</a:t>
            </a:r>
            <a:r>
              <a:rPr lang="en-ID" dirty="0"/>
              <a:t> --target-port=9090 --name=</a:t>
            </a:r>
            <a:r>
              <a:rPr lang="en-ID" dirty="0" err="1"/>
              <a:t>prometheus</a:t>
            </a:r>
            <a:r>
              <a:rPr lang="en-ID" dirty="0"/>
              <a:t>-server-np</a:t>
            </a:r>
          </a:p>
          <a:p>
            <a:r>
              <a:rPr lang="en-ID" dirty="0"/>
              <a:t>Get Prometheus server details:</a:t>
            </a:r>
          </a:p>
          <a:p>
            <a:pPr lvl="1"/>
            <a:r>
              <a:rPr lang="en-ID" dirty="0"/>
              <a:t>$ </a:t>
            </a:r>
            <a:r>
              <a:rPr lang="en-ID" dirty="0" err="1"/>
              <a:t>kubectl</a:t>
            </a:r>
            <a:r>
              <a:rPr lang="en-ID" dirty="0"/>
              <a:t> get svc </a:t>
            </a:r>
            <a:r>
              <a:rPr lang="en-ID" dirty="0" err="1"/>
              <a:t>prometheus</a:t>
            </a:r>
            <a:r>
              <a:rPr lang="en-ID" dirty="0"/>
              <a:t>-server-np</a:t>
            </a:r>
          </a:p>
          <a:p>
            <a:r>
              <a:rPr lang="en-ID" dirty="0"/>
              <a:t>Port forwarding for Prometheus UI: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port-forward --address 0.0.0.0 &lt;</a:t>
            </a:r>
            <a:r>
              <a:rPr lang="en-US" dirty="0" err="1"/>
              <a:t>prometheus</a:t>
            </a:r>
            <a:r>
              <a:rPr lang="en-US" dirty="0"/>
              <a:t> server pod name&gt; &lt;local port&gt;:9090</a:t>
            </a:r>
          </a:p>
          <a:p>
            <a:pPr lvl="1"/>
            <a:r>
              <a:rPr lang="en-US" dirty="0"/>
              <a:t>The pod name you're looking for begins with </a:t>
            </a:r>
            <a:r>
              <a:rPr lang="en-US" dirty="0" err="1"/>
              <a:t>prometheus</a:t>
            </a:r>
            <a:r>
              <a:rPr lang="en-US" dirty="0"/>
              <a:t>-server-, such as prometheus-server-8444b5b7f7-hk6g7. </a:t>
            </a:r>
          </a:p>
          <a:p>
            <a:pPr lvl="1"/>
            <a:r>
              <a:rPr lang="en-US" dirty="0"/>
              <a:t>Or: </a:t>
            </a:r>
            <a:r>
              <a:rPr lang="en-US" dirty="0" err="1"/>
              <a:t>kubectl</a:t>
            </a:r>
            <a:r>
              <a:rPr lang="en-US" dirty="0"/>
              <a:t> port-forward --address 0.0.0.0 svc/</a:t>
            </a:r>
            <a:r>
              <a:rPr lang="en-US" dirty="0" err="1"/>
              <a:t>prometheus</a:t>
            </a:r>
            <a:r>
              <a:rPr lang="en-US" dirty="0"/>
              <a:t>-server-np &lt;local port&gt;:80 (Why?)</a:t>
            </a:r>
          </a:p>
          <a:p>
            <a:r>
              <a:rPr lang="en-US" dirty="0"/>
              <a:t>Access the Prometheus on a web browser:</a:t>
            </a:r>
          </a:p>
          <a:p>
            <a:pPr lvl="1"/>
            <a:r>
              <a:rPr lang="en-US" dirty="0"/>
              <a:t>The address is &lt;Public IPv4 address&gt;:&lt;local port&gt;. </a:t>
            </a:r>
          </a:p>
          <a:p>
            <a:pPr lvl="1"/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431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ECE6-5E8E-014D-ED00-B3A976D2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some metrics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0A9C-0124-FEF6-3171-6AD97CE1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query metrics using </a:t>
            </a:r>
            <a:r>
              <a:rPr lang="en-US" dirty="0" err="1"/>
              <a:t>PromQL</a:t>
            </a:r>
            <a:endParaRPr lang="en-US" dirty="0"/>
          </a:p>
          <a:p>
            <a:r>
              <a:rPr lang="en-US" dirty="0"/>
              <a:t>Let’s get an idea of what is possible</a:t>
            </a:r>
          </a:p>
          <a:p>
            <a:r>
              <a:rPr lang="en-US" dirty="0"/>
              <a:t>This query will show us CPU usage across all containers: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container_cpu_usage_seconds_total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We see the cumulated CPU usage of worker pods for each node (if we just deployed Prometheus, there won't be much data to see, though)</a:t>
            </a:r>
          </a:p>
          <a:p>
            <a:pPr lvl="1"/>
            <a:r>
              <a:rPr lang="en-US" dirty="0"/>
              <a:t>The suffix of the metrics name tells us:</a:t>
            </a:r>
          </a:p>
          <a:p>
            <a:pPr lvl="2"/>
            <a:r>
              <a:rPr lang="en-US" dirty="0"/>
              <a:t>the unit (seconds of CPU)</a:t>
            </a:r>
          </a:p>
          <a:p>
            <a:pPr lvl="2"/>
            <a:r>
              <a:rPr lang="en-US" dirty="0"/>
              <a:t>that it's the total used since the container creation</a:t>
            </a:r>
          </a:p>
          <a:p>
            <a:pPr lvl="1"/>
            <a:r>
              <a:rPr lang="en-US" dirty="0"/>
              <a:t>Since it's a "total", it is an increasing quantity (we need to compute the derivative if we want e.g. CPU % over time)</a:t>
            </a:r>
          </a:p>
          <a:p>
            <a:pPr lvl="1"/>
            <a:r>
              <a:rPr lang="en-US" dirty="0"/>
              <a:t>We see that the metrics retrieved have tags attached to them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165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0A30-8C11-BCC1-CFF6-F0B35B6F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metrics with tags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BBF7-FF6E-4360-C042-2F99E3EE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proceeding, deploy </a:t>
            </a:r>
            <a:r>
              <a:rPr lang="en-US" dirty="0" err="1"/>
              <a:t>dockercoins.yaml</a:t>
            </a:r>
            <a:r>
              <a:rPr lang="en-US" dirty="0"/>
              <a:t> first: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dockercoins.yaml</a:t>
            </a:r>
            <a:endParaRPr lang="en-US" dirty="0"/>
          </a:p>
          <a:p>
            <a:r>
              <a:rPr lang="en-US" dirty="0"/>
              <a:t>This query will show us only metrics for worker containers: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container_cpu_usage_seconds_total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{pod=~"worker.*"}</a:t>
            </a:r>
          </a:p>
          <a:p>
            <a:r>
              <a:rPr lang="en-US" dirty="0"/>
              <a:t>The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=~</a:t>
            </a:r>
            <a:r>
              <a:rPr lang="en-US" dirty="0"/>
              <a:t> operator allows regex matching</a:t>
            </a:r>
          </a:p>
          <a:p>
            <a:r>
              <a:rPr lang="en-US" dirty="0"/>
              <a:t>We select all the pods with a name starting with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worker</a:t>
            </a:r>
            <a:r>
              <a:rPr lang="en-US" dirty="0"/>
              <a:t> (it would be better to use labels to select pods; more on that later)</a:t>
            </a:r>
          </a:p>
          <a:p>
            <a:r>
              <a:rPr lang="en-US" dirty="0"/>
              <a:t>The result is a smaller set of containers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372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C316-1620-AE71-B278-F4728526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Transforming counters in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B1C6-723D-39AA-6272-2762975D0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query will show us CPU usage % instead of total seconds used: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100*irate(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container_cpu_usage_seconds_total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{pod=~"worker.*"}[5m])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irate</a:t>
            </a:r>
            <a:r>
              <a:rPr lang="en-US" dirty="0"/>
              <a:t> operator computes the "per-second instant rate of increase"</a:t>
            </a:r>
          </a:p>
          <a:p>
            <a:pPr lvl="2"/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rate</a:t>
            </a:r>
            <a:r>
              <a:rPr lang="en-US" dirty="0"/>
              <a:t> is similar but allows decreasing counters and negative values</a:t>
            </a:r>
          </a:p>
          <a:p>
            <a:pPr lvl="2"/>
            <a:r>
              <a:rPr lang="en-US" dirty="0"/>
              <a:t>with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irate</a:t>
            </a:r>
            <a:r>
              <a:rPr lang="en-US" dirty="0"/>
              <a:t>, if a counter goes back to zero, we don't get a negative spike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[5m] </a:t>
            </a:r>
            <a:r>
              <a:rPr lang="en-US" dirty="0"/>
              <a:t>tells how far to look back if there is a gap in the data</a:t>
            </a:r>
          </a:p>
          <a:p>
            <a:pPr lvl="1"/>
            <a:r>
              <a:rPr lang="en-US" dirty="0"/>
              <a:t>And we multiply with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100*</a:t>
            </a:r>
            <a:r>
              <a:rPr lang="en-US" dirty="0"/>
              <a:t> to get CPU % usage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212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9646-CF71-14A8-168D-C373A17B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operators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48B4-2EE4-2672-79BB-55A076B7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query sums the CPU usage per node: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sum by (instance) (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irate(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container_cpu_usage_seconds_total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{pod=~"worker.*"}[5m])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instance corresponds to the node on which the container is running</a:t>
            </a:r>
          </a:p>
          <a:p>
            <a:pPr lvl="1"/>
            <a:r>
              <a:rPr lang="en-US" dirty="0"/>
              <a:t>sum by (instance) (...) computes the sum for each instance</a:t>
            </a:r>
          </a:p>
          <a:p>
            <a:pPr lvl="1"/>
            <a:r>
              <a:rPr lang="en-US" dirty="0"/>
              <a:t>Note: all the other tags are collapsed (in other words, the resulting graph only shows the instance tag)</a:t>
            </a:r>
          </a:p>
          <a:p>
            <a:pPr lvl="1"/>
            <a:r>
              <a:rPr lang="en-US" dirty="0" err="1"/>
              <a:t>PromQL</a:t>
            </a:r>
            <a:r>
              <a:rPr lang="en-US" dirty="0"/>
              <a:t> supports many more aggregation operators</a:t>
            </a:r>
            <a:endParaRPr lang="en-ID" dirty="0"/>
          </a:p>
        </p:txBody>
      </p:sp>
      <p:pic>
        <p:nvPicPr>
          <p:cNvPr id="5" name="Picture 2" descr="Magnifying icon, Magnifying clipart, png transparent 9589789 PNG">
            <a:extLst>
              <a:ext uri="{FF2B5EF4-FFF2-40B4-BE49-F238E27FC236}">
                <a16:creationId xmlns:a16="http://schemas.microsoft.com/office/drawing/2014/main" id="{F12C02B7-7BAC-4CC8-25BA-16D68B2A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664" y="0"/>
            <a:ext cx="926336" cy="9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6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202-A913-F07F-D768-BB7DDFAD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metrics can we collect?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6D00-11F2-76EE-0415-BE761B81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Node metrics (related to physical or virtual machines)</a:t>
            </a:r>
          </a:p>
          <a:p>
            <a:r>
              <a:rPr lang="en-ID" dirty="0"/>
              <a:t>Container metrics (resource usage per container)</a:t>
            </a:r>
          </a:p>
          <a:p>
            <a:r>
              <a:rPr lang="en-ID" dirty="0"/>
              <a:t>Databases, message queues, load balancers, ...</a:t>
            </a:r>
          </a:p>
          <a:p>
            <a:r>
              <a:rPr lang="en-ID" dirty="0"/>
              <a:t>Instrumentation (=deluxe </a:t>
            </a:r>
            <a:r>
              <a:rPr lang="en-ID" dirty="0" err="1">
                <a:highlight>
                  <a:srgbClr val="C0C0C0"/>
                </a:highlight>
                <a:latin typeface="Consolas" panose="020B0609020204030204" pitchFamily="49" charset="0"/>
              </a:rPr>
              <a:t>printf</a:t>
            </a:r>
            <a:r>
              <a:rPr lang="en-ID" dirty="0"/>
              <a:t> for our code)</a:t>
            </a:r>
          </a:p>
          <a:p>
            <a:r>
              <a:rPr lang="en-ID" dirty="0"/>
              <a:t>Business metrics (customers served, revenue, ...)</a:t>
            </a:r>
          </a:p>
        </p:txBody>
      </p:sp>
      <p:pic>
        <p:nvPicPr>
          <p:cNvPr id="5" name="Picture 2" descr="Magnifying icon, Magnifying clipart, png transparent 9589789 PNG">
            <a:extLst>
              <a:ext uri="{FF2B5EF4-FFF2-40B4-BE49-F238E27FC236}">
                <a16:creationId xmlns:a16="http://schemas.microsoft.com/office/drawing/2014/main" id="{5947A9FE-1D41-1157-CBA9-A39CDD73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664" y="0"/>
            <a:ext cx="926336" cy="9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33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044-39BB-6B15-AB44-1B5EA0C4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Kubernetes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4588-540C-7F77-E945-9991AF56C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Rolling updates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60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711EA-2E19-BD1B-9580-CA177284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A30EC5-D1B8-043C-AF77-A5FDD865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(without rolling updates), when a scaled resource is updated:</a:t>
            </a:r>
          </a:p>
          <a:p>
            <a:pPr lvl="1"/>
            <a:r>
              <a:rPr lang="en-US" dirty="0"/>
              <a:t>new pods are created</a:t>
            </a:r>
          </a:p>
          <a:p>
            <a:pPr lvl="1"/>
            <a:r>
              <a:rPr lang="en-US" dirty="0"/>
              <a:t>old pods are terminated</a:t>
            </a:r>
          </a:p>
          <a:p>
            <a:pPr lvl="1"/>
            <a:r>
              <a:rPr lang="en-US" dirty="0"/>
              <a:t>... all at the same time</a:t>
            </a:r>
          </a:p>
          <a:p>
            <a:pPr lvl="1"/>
            <a:r>
              <a:rPr lang="en-US" dirty="0"/>
              <a:t>if something goes wrong, 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869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8A5D-D09E-CA1B-FAFA-C1F11962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772F-5D0D-E21E-3E5B-F77776079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rolling updates, when a resource is updated, it happens progressively</a:t>
            </a:r>
          </a:p>
          <a:p>
            <a:r>
              <a:rPr lang="en-US" dirty="0"/>
              <a:t>Two parameters determine the pace of the rollout: </a:t>
            </a:r>
            <a:r>
              <a:rPr lang="en-US" dirty="0" err="1"/>
              <a:t>maxUnavailable</a:t>
            </a:r>
            <a:r>
              <a:rPr lang="en-US" dirty="0"/>
              <a:t> and </a:t>
            </a:r>
            <a:r>
              <a:rPr lang="en-US" dirty="0" err="1"/>
              <a:t>maxSurge</a:t>
            </a:r>
            <a:endParaRPr lang="en-US" dirty="0"/>
          </a:p>
          <a:p>
            <a:r>
              <a:rPr lang="en-US" dirty="0"/>
              <a:t>They can be specified in absolute number of pods, or percentage of the replicas count</a:t>
            </a:r>
          </a:p>
          <a:p>
            <a:r>
              <a:rPr lang="en-US" dirty="0"/>
              <a:t>At any given time ...</a:t>
            </a:r>
          </a:p>
          <a:p>
            <a:pPr lvl="1"/>
            <a:r>
              <a:rPr lang="en-US" dirty="0"/>
              <a:t>there will always be at least replicas-</a:t>
            </a:r>
            <a:r>
              <a:rPr lang="en-US" dirty="0" err="1"/>
              <a:t>maxUnavailable</a:t>
            </a:r>
            <a:r>
              <a:rPr lang="en-US" dirty="0"/>
              <a:t> pods available</a:t>
            </a:r>
          </a:p>
          <a:p>
            <a:pPr lvl="1"/>
            <a:r>
              <a:rPr lang="en-US" dirty="0"/>
              <a:t>there will never be more than </a:t>
            </a:r>
            <a:r>
              <a:rPr lang="en-US" dirty="0" err="1"/>
              <a:t>replicas+maxSurge</a:t>
            </a:r>
            <a:r>
              <a:rPr lang="en-US" dirty="0"/>
              <a:t> pods in total</a:t>
            </a:r>
          </a:p>
          <a:p>
            <a:pPr lvl="1"/>
            <a:r>
              <a:rPr lang="en-US" dirty="0"/>
              <a:t>there will therefore be up to </a:t>
            </a:r>
            <a:r>
              <a:rPr lang="en-US" dirty="0" err="1"/>
              <a:t>maxUnavailable+maxSurge</a:t>
            </a:r>
            <a:r>
              <a:rPr lang="en-US" dirty="0"/>
              <a:t> pods being updated</a:t>
            </a:r>
          </a:p>
          <a:p>
            <a:r>
              <a:rPr lang="en-US" dirty="0"/>
              <a:t>We have the possibility to rollback to the previous version (if the update fails or is unsatisfactory in any way)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557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CA28-7842-72CF-8AE8-BA2664E7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Checking current rollout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14F6-A3B3-777E-6C02-54ED0935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Show the rollout plan for our deployments:</a:t>
            </a:r>
          </a:p>
          <a:p>
            <a:pPr lvl="1"/>
            <a:r>
              <a:rPr lang="en-ID" dirty="0"/>
              <a:t>$ </a:t>
            </a:r>
            <a:r>
              <a:rPr lang="en-ID" dirty="0" err="1"/>
              <a:t>kubectl</a:t>
            </a:r>
            <a:r>
              <a:rPr lang="en-ID" dirty="0"/>
              <a:t> get deploy -o </a:t>
            </a:r>
            <a:r>
              <a:rPr lang="en-ID" dirty="0" err="1"/>
              <a:t>json</a:t>
            </a:r>
            <a:r>
              <a:rPr lang="en-ID" dirty="0"/>
              <a:t> |  </a:t>
            </a:r>
            <a:r>
              <a:rPr lang="en-ID" dirty="0" err="1"/>
              <a:t>jq</a:t>
            </a:r>
            <a:r>
              <a:rPr lang="en-ID" dirty="0"/>
              <a:t> ".items[] | {</a:t>
            </a:r>
            <a:r>
              <a:rPr lang="en-ID" dirty="0" err="1"/>
              <a:t>name:.metadata.name</a:t>
            </a:r>
            <a:r>
              <a:rPr lang="en-ID" dirty="0"/>
              <a:t>} + .</a:t>
            </a:r>
            <a:r>
              <a:rPr lang="en-ID" dirty="0" err="1"/>
              <a:t>spec.strategy.rollingUpdate</a:t>
            </a:r>
            <a:r>
              <a:rPr lang="en-ID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8519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AA7C-530D-76E0-D64A-F6ABC1E1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0C51-95F9-068A-6989-7E569772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Hands-on lab to cover some more Kubernetes</a:t>
            </a:r>
          </a:p>
          <a:p>
            <a:pPr lvl="1"/>
            <a:r>
              <a:rPr lang="en-US" dirty="0"/>
              <a:t>Understand Kubernetes concepts along the way</a:t>
            </a:r>
          </a:p>
          <a:p>
            <a:r>
              <a:rPr lang="en-US" dirty="0"/>
              <a:t>Agenda:</a:t>
            </a:r>
          </a:p>
          <a:p>
            <a:pPr lvl="1"/>
            <a:r>
              <a:rPr lang="en-US" dirty="0"/>
              <a:t>Some More Kubernetes</a:t>
            </a:r>
          </a:p>
          <a:p>
            <a:pPr lvl="1"/>
            <a:r>
              <a:rPr lang="en-US" dirty="0"/>
              <a:t>Assignment Q&amp;A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266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3B3B-7C4D-34D3-23F2-35DF6B5E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Rolling updates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EBD5-3C59-D514-2F23-69AE45DE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Kubernetes 1.8, we can do rolling updates with: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deployments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daemonsets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statefulsets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Editing one of these resources will automatically result in a rolling update</a:t>
            </a:r>
          </a:p>
          <a:p>
            <a:r>
              <a:rPr lang="en-US" dirty="0"/>
              <a:t>Rolling updates can be monitored with the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kubectl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rollout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subcommand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737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8154-EF8F-4403-BB74-B42376E5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out the new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worker</a:t>
            </a:r>
            <a:r>
              <a:rPr lang="en-US" dirty="0"/>
              <a:t> service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284B-ED3E-292F-A55B-71BD4EF4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rolling out, let’s scale our worker to have 10 replicas.</a:t>
            </a:r>
          </a:p>
          <a:p>
            <a:r>
              <a:rPr lang="en-US" dirty="0"/>
              <a:t>Let's monitor what's going on by opening a few terminals, and run: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pods -w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replicasets</a:t>
            </a:r>
            <a:r>
              <a:rPr lang="en-US" dirty="0"/>
              <a:t> -w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deployments –w</a:t>
            </a:r>
          </a:p>
          <a:p>
            <a:r>
              <a:rPr lang="en-US" dirty="0"/>
              <a:t>Update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worker</a:t>
            </a:r>
            <a:r>
              <a:rPr lang="en-US" dirty="0"/>
              <a:t> by editing our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dockercoins.yaml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lvl="1"/>
            <a:r>
              <a:rPr lang="en-ID" dirty="0"/>
              <a:t>Set worker version to v0.2</a:t>
            </a:r>
          </a:p>
          <a:p>
            <a:pPr lvl="1"/>
            <a:r>
              <a:rPr lang="en-ID" dirty="0"/>
              <a:t>$ </a:t>
            </a:r>
            <a:r>
              <a:rPr lang="en-ID" dirty="0" err="1"/>
              <a:t>kubectl</a:t>
            </a:r>
            <a:r>
              <a:rPr lang="en-ID" dirty="0"/>
              <a:t> apply -f </a:t>
            </a:r>
            <a:r>
              <a:rPr lang="en-ID" dirty="0" err="1"/>
              <a:t>dockercoins.yaml</a:t>
            </a:r>
            <a:endParaRPr lang="en-ID" dirty="0"/>
          </a:p>
          <a:p>
            <a:r>
              <a:rPr lang="en-ID" dirty="0"/>
              <a:t>We’re left with 1 worker pod, why?</a:t>
            </a:r>
          </a:p>
          <a:p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65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BAEB-B5BD-56AC-D176-F910706A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out something invalid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79B4-2F9A-D9D1-3C86-FCBDE243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make a mistake?</a:t>
            </a:r>
          </a:p>
          <a:p>
            <a:r>
              <a:rPr lang="en-ID" dirty="0"/>
              <a:t>Update worker by specifying a non-existent image, e.g., v0.3</a:t>
            </a:r>
            <a:endParaRPr lang="en-US" dirty="0"/>
          </a:p>
          <a:p>
            <a:r>
              <a:rPr lang="en-US" dirty="0"/>
              <a:t>Check what's going on: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rollout status deploy worker</a:t>
            </a:r>
          </a:p>
          <a:p>
            <a:pPr lvl="1"/>
            <a:r>
              <a:rPr lang="en-US" dirty="0"/>
              <a:t>Our rollout is stuck. However, the app is not dead.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988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53E1-F104-6F63-6770-C54BD433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from a bad rollout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601C-C2AD-961C-12F9-8A0B88F3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could push some v0.3 image (the pod retry logic will eventually catch it and the rollout will proceed)</a:t>
            </a:r>
          </a:p>
          <a:p>
            <a:r>
              <a:rPr lang="en-US" dirty="0"/>
              <a:t>Or we could invoke a manual rollback</a:t>
            </a:r>
          </a:p>
          <a:p>
            <a:r>
              <a:rPr lang="en-US" dirty="0"/>
              <a:t>Cancel the deployment and wait for the dust to settle down: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rollout undo deploy worker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rollout status deploy worker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518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5D34-4D3C-3FEA-E415-E52F874D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Changing rollout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E6F4-8767-DB45-EAC3-FCF71319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want to:</a:t>
            </a:r>
          </a:p>
          <a:p>
            <a:pPr lvl="1"/>
            <a:r>
              <a:rPr lang="en-US" sz="2000" dirty="0"/>
              <a:t>revert to v0.1</a:t>
            </a:r>
          </a:p>
          <a:p>
            <a:pPr lvl="1"/>
            <a:r>
              <a:rPr lang="en-US" sz="2000" dirty="0"/>
              <a:t>be conservative on availability (always have desired number of available workers)</a:t>
            </a:r>
          </a:p>
          <a:p>
            <a:pPr lvl="1"/>
            <a:r>
              <a:rPr lang="en-US" sz="2000" dirty="0"/>
              <a:t>go slow on rollout speed (update only one pod at a time)</a:t>
            </a:r>
          </a:p>
          <a:p>
            <a:pPr lvl="1"/>
            <a:r>
              <a:rPr lang="en-US" sz="2000" dirty="0"/>
              <a:t>give some time to our workers to "warm up" before starting more</a:t>
            </a:r>
          </a:p>
          <a:p>
            <a:r>
              <a:rPr lang="en-US" sz="2400" dirty="0"/>
              <a:t>The corresponding changes can be expressed in the following YAML snippet: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AF7BA-F509-7122-5979-15FB15289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65541"/>
            <a:ext cx="10515600" cy="20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4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1C34-FB74-979E-4303-44364E3E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changes through a YAML patch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04E0-CB05-1376-03AE-D560E457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5188952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Let’s again have 10 worker replicas. Do </a:t>
            </a:r>
            <a:r>
              <a:rPr lang="en-US" sz="3000" dirty="0" err="1">
                <a:highlight>
                  <a:srgbClr val="C0C0C0"/>
                </a:highlight>
                <a:latin typeface="Consolas" panose="020B0609020204030204" pitchFamily="49" charset="0"/>
              </a:rPr>
              <a:t>kubectl</a:t>
            </a:r>
            <a:r>
              <a:rPr lang="en-US" sz="3000" dirty="0">
                <a:highlight>
                  <a:srgbClr val="C0C0C0"/>
                </a:highlight>
                <a:latin typeface="Consolas" panose="020B0609020204030204" pitchFamily="49" charset="0"/>
              </a:rPr>
              <a:t> patch</a:t>
            </a:r>
            <a:r>
              <a:rPr lang="en-US" sz="3000" dirty="0"/>
              <a:t> would preserve all replicas.</a:t>
            </a:r>
            <a:endParaRPr lang="en-ID" sz="30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$ </a:t>
            </a:r>
            <a:r>
              <a:rPr lang="en-US" sz="1900" dirty="0" err="1">
                <a:latin typeface="Consolas" panose="020B0609020204030204" pitchFamily="49" charset="0"/>
              </a:rPr>
              <a:t>kubectl</a:t>
            </a:r>
            <a:r>
              <a:rPr lang="en-US" sz="1900" dirty="0">
                <a:latin typeface="Consolas" panose="020B0609020204030204" pitchFamily="49" charset="0"/>
              </a:rPr>
              <a:t> patch deployment worker -p 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spec: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template: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  spec: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    containers: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    - name: worker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      image: </a:t>
            </a:r>
            <a:r>
              <a:rPr lang="en-US" sz="1900" dirty="0" err="1">
                <a:latin typeface="Consolas" panose="020B0609020204030204" pitchFamily="49" charset="0"/>
              </a:rPr>
              <a:t>dockercoins</a:t>
            </a:r>
            <a:r>
              <a:rPr lang="en-US" sz="1900" dirty="0">
                <a:latin typeface="Consolas" panose="020B0609020204030204" pitchFamily="49" charset="0"/>
              </a:rPr>
              <a:t>/worker:v0.1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strategy: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</a:rPr>
              <a:t>rollingUpdate</a:t>
            </a:r>
            <a:r>
              <a:rPr lang="en-US" sz="19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latin typeface="Consolas" panose="020B0609020204030204" pitchFamily="49" charset="0"/>
              </a:rPr>
              <a:t>maxUnavailable</a:t>
            </a:r>
            <a:r>
              <a:rPr lang="en-US" sz="1900" dirty="0">
                <a:latin typeface="Consolas" panose="020B0609020204030204" pitchFamily="49" charset="0"/>
              </a:rPr>
              <a:t>: 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latin typeface="Consolas" panose="020B0609020204030204" pitchFamily="49" charset="0"/>
              </a:rPr>
              <a:t>maxSurge</a:t>
            </a:r>
            <a:r>
              <a:rPr lang="en-US" sz="1900" dirty="0">
                <a:latin typeface="Consolas" panose="020B0609020204030204" pitchFamily="49" charset="0"/>
              </a:rPr>
              <a:t>: 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</a:rPr>
              <a:t>minReadySeconds</a:t>
            </a:r>
            <a:r>
              <a:rPr lang="en-US" sz="1900" dirty="0">
                <a:latin typeface="Consolas" panose="020B0609020204030204" pitchFamily="49" charset="0"/>
              </a:rPr>
              <a:t>: 10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70000"/>
              </a:lnSpc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What shows in the web UI?</a:t>
            </a:r>
            <a:endParaRPr kumimoji="0" lang="en-ID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99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B9E3-C4AC-DC81-B064-83F880E4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some time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7E6E-E898-0D53-2644-45F3AC51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first, it looks like nothing is happening (the graph remains at the same level)</a:t>
            </a:r>
          </a:p>
          <a:p>
            <a:r>
              <a:rPr lang="en-US" dirty="0"/>
              <a:t>According to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kubectl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get deploy -w</a:t>
            </a:r>
            <a:r>
              <a:rPr lang="en-US" dirty="0"/>
              <a:t>, the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deployment</a:t>
            </a:r>
            <a:r>
              <a:rPr lang="en-US" dirty="0"/>
              <a:t> was updated really quickly</a:t>
            </a:r>
          </a:p>
          <a:p>
            <a:r>
              <a:rPr lang="en-US" dirty="0"/>
              <a:t>But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kubectl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get pods -w</a:t>
            </a:r>
            <a:r>
              <a:rPr lang="en-US" dirty="0"/>
              <a:t> tells a different story</a:t>
            </a:r>
          </a:p>
          <a:p>
            <a:r>
              <a:rPr lang="en-US" dirty="0"/>
              <a:t>The old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pods</a:t>
            </a:r>
            <a:r>
              <a:rPr lang="en-US" dirty="0"/>
              <a:t> are still here, and they stay in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Terminating</a:t>
            </a:r>
            <a:r>
              <a:rPr lang="en-US" dirty="0"/>
              <a:t> state for a while</a:t>
            </a:r>
          </a:p>
          <a:p>
            <a:r>
              <a:rPr lang="en-US" dirty="0"/>
              <a:t>Eventually, they are terminated; and then the graph decreases significantly</a:t>
            </a:r>
          </a:p>
          <a:p>
            <a:r>
              <a:rPr lang="en-US" dirty="0"/>
              <a:t>This delay is due to the fact that our worker doesn't handle signals</a:t>
            </a:r>
          </a:p>
          <a:p>
            <a:r>
              <a:rPr lang="en-US" dirty="0"/>
              <a:t>Kubernetes sends a "polite" shutdown request to the worker, which ignores it</a:t>
            </a:r>
          </a:p>
          <a:p>
            <a:r>
              <a:rPr lang="en-US" dirty="0"/>
              <a:t>After a grace period, Kubernetes gets impatient and kills the container (The grace period is 30 seconds, but can be changed if needed)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450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044-39BB-6B15-AB44-1B5EA0C4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Kubernetes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4588-540C-7F77-E945-9991AF56C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359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202-A913-F07F-D768-BB7DDFAD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Kubernetes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6D00-11F2-76EE-0415-BE761B81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For those interested, you can also learn about:</a:t>
            </a:r>
          </a:p>
          <a:p>
            <a:pPr lvl="1"/>
            <a:r>
              <a:rPr lang="en-ID" dirty="0"/>
              <a:t>Accessing logs from the CLI: </a:t>
            </a:r>
            <a:r>
              <a:rPr lang="en-ID" dirty="0">
                <a:hlinkClick r:id="rId2"/>
              </a:rPr>
              <a:t>https://qconuk2019.container.training/#toc-accessing-logs-from-the-cli</a:t>
            </a:r>
            <a:endParaRPr lang="en-ID" dirty="0"/>
          </a:p>
          <a:p>
            <a:pPr lvl="1"/>
            <a:r>
              <a:rPr lang="en-ID" dirty="0"/>
              <a:t>Centralized logging: </a:t>
            </a:r>
            <a:r>
              <a:rPr lang="en-ID" dirty="0">
                <a:hlinkClick r:id="rId3"/>
              </a:rPr>
              <a:t>https://qconuk2019.container.training/#toc-centralized-logging</a:t>
            </a:r>
            <a:endParaRPr lang="en-ID" dirty="0"/>
          </a:p>
        </p:txBody>
      </p:sp>
      <p:pic>
        <p:nvPicPr>
          <p:cNvPr id="5" name="Picture 2" descr="Magnifying icon, Magnifying clipart, png transparent 9589789 PNG">
            <a:extLst>
              <a:ext uri="{FF2B5EF4-FFF2-40B4-BE49-F238E27FC236}">
                <a16:creationId xmlns:a16="http://schemas.microsoft.com/office/drawing/2014/main" id="{5947A9FE-1D41-1157-CBA9-A39CDD73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664" y="0"/>
            <a:ext cx="926336" cy="9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6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569C-EA4C-5C65-0BBF-D3E42165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Q&amp;A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2E43-4EB1-0160-0DCC-00EDECAC0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332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3A73-4546-5F34-E393-5085FCA9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details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49E3-53F9-EADF-CA1D-04795BA7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9900"/>
          </a:xfrm>
        </p:spPr>
        <p:txBody>
          <a:bodyPr>
            <a:normAutofit/>
          </a:bodyPr>
          <a:lstStyle/>
          <a:p>
            <a:r>
              <a:rPr lang="en-US" dirty="0"/>
              <a:t>This slide has a magnifying glass in the top right corner</a:t>
            </a:r>
          </a:p>
          <a:p>
            <a:r>
              <a:rPr lang="en-US" dirty="0"/>
              <a:t>This magnifying glass indicates slides that provide extra details and concepts</a:t>
            </a:r>
          </a:p>
        </p:txBody>
      </p:sp>
      <p:pic>
        <p:nvPicPr>
          <p:cNvPr id="4" name="Picture 2" descr="Magnifying icon, Magnifying clipart, png transparent 9589789 PNG">
            <a:extLst>
              <a:ext uri="{FF2B5EF4-FFF2-40B4-BE49-F238E27FC236}">
                <a16:creationId xmlns:a16="http://schemas.microsoft.com/office/drawing/2014/main" id="{B7B221D5-2CE7-31E3-A81C-3B836D216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664" y="0"/>
            <a:ext cx="926336" cy="9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2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C831-EF53-CFBB-044C-BD9719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slides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12DC-205C-20EA-C94D-3008C0DD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are adapted from Jérôme </a:t>
            </a:r>
            <a:r>
              <a:rPr lang="en-US" dirty="0" err="1"/>
              <a:t>Petazzoni’s</a:t>
            </a:r>
            <a:r>
              <a:rPr lang="en-US" dirty="0"/>
              <a:t> container training available in GitHub:</a:t>
            </a:r>
            <a:br>
              <a:rPr lang="en-ID" dirty="0"/>
            </a:br>
            <a:r>
              <a:rPr lang="en-ID" dirty="0"/>
              <a:t>https://github.com/jpetazzo/container.training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4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044-39BB-6B15-AB44-1B5EA0C4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Kubernetes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4588-540C-7F77-E945-9991AF56C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Collecting metrics with Prometheus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233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711EA-2E19-BD1B-9580-CA177284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metrics with Prometheus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A30EC5-D1B8-043C-AF77-A5FDD865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Prometheus is an open-source tool to monitor and collect metrics from applications.</a:t>
            </a:r>
          </a:p>
          <a:p>
            <a:r>
              <a:rPr lang="en-US" dirty="0"/>
              <a:t>It can allow users to see and understand important metrics that let them know how well an application is doing.</a:t>
            </a:r>
          </a:p>
          <a:p>
            <a:r>
              <a:rPr lang="en-US" dirty="0"/>
              <a:t>We are going to deploy it on our Kubernetes cluster and see how to query 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403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718F-EBCE-E4B6-4B3B-6FF543F7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B6F9-2BC4-E9BF-37A6-0D0D66DC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Prometheus obtains metrics and their values by querying </a:t>
            </a:r>
            <a:r>
              <a:rPr lang="en-US" i="1" dirty="0"/>
              <a:t>exporters</a:t>
            </a:r>
          </a:p>
          <a:p>
            <a:r>
              <a:rPr lang="en-US" dirty="0"/>
              <a:t>An exporter serves metrics over HTTP, in plain text</a:t>
            </a:r>
          </a:p>
          <a:p>
            <a:r>
              <a:rPr lang="en-US" dirty="0"/>
              <a:t>The </a:t>
            </a:r>
            <a:r>
              <a:rPr lang="en-US" i="1" dirty="0"/>
              <a:t>Prometheus server</a:t>
            </a:r>
            <a:r>
              <a:rPr lang="en-US" dirty="0"/>
              <a:t> will </a:t>
            </a:r>
            <a:r>
              <a:rPr lang="en-US" i="1" dirty="0"/>
              <a:t>scrape</a:t>
            </a:r>
            <a:r>
              <a:rPr lang="en-US" dirty="0"/>
              <a:t> URLs like these at regular intervals (by default: every minute; can be more/less frequent)</a:t>
            </a:r>
          </a:p>
          <a:p>
            <a:r>
              <a:rPr lang="en-US" dirty="0"/>
              <a:t>The list of URLs to scrape (the </a:t>
            </a:r>
            <a:r>
              <a:rPr lang="en-US" i="1" dirty="0"/>
              <a:t>scrape targets</a:t>
            </a:r>
            <a:r>
              <a:rPr lang="en-US" dirty="0"/>
              <a:t>) is defined in configuration</a:t>
            </a:r>
          </a:p>
          <a:p>
            <a:r>
              <a:rPr lang="en-US" dirty="0"/>
              <a:t>Prometheus has a specialized </a:t>
            </a:r>
            <a:r>
              <a:rPr lang="en-US" i="1" dirty="0"/>
              <a:t>time series database </a:t>
            </a:r>
            <a:r>
              <a:rPr lang="en-US" dirty="0"/>
              <a:t>to store metric data efficiently</a:t>
            </a:r>
            <a:endParaRPr lang="en-ID" dirty="0"/>
          </a:p>
        </p:txBody>
      </p:sp>
      <p:pic>
        <p:nvPicPr>
          <p:cNvPr id="4" name="Picture 2" descr="Magnifying icon, Magnifying clipart, png transparent 9589789 PNG">
            <a:extLst>
              <a:ext uri="{FF2B5EF4-FFF2-40B4-BE49-F238E27FC236}">
                <a16:creationId xmlns:a16="http://schemas.microsoft.com/office/drawing/2014/main" id="{8CEA68C9-18C0-0A76-1977-1A2EC1F9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664" y="0"/>
            <a:ext cx="926336" cy="9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38B1-76EB-5129-4042-568A04B9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Prometheus on our cluster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3E92-1E80-1828-31DF-9E455B8C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to:</a:t>
            </a:r>
          </a:p>
          <a:p>
            <a:r>
              <a:rPr lang="en-US" dirty="0"/>
              <a:t>Run the Prometheus server in a pod (using e.g. a Deployment to ensure that it keeps running)</a:t>
            </a:r>
          </a:p>
          <a:p>
            <a:r>
              <a:rPr lang="en-US" dirty="0"/>
              <a:t>Expose the Prometheus server web UI (e.g. with a </a:t>
            </a:r>
            <a:r>
              <a:rPr lang="en-US" dirty="0" err="1"/>
              <a:t>NodePort</a:t>
            </a:r>
            <a:r>
              <a:rPr lang="en-US" dirty="0"/>
              <a:t>)</a:t>
            </a:r>
          </a:p>
          <a:p>
            <a:r>
              <a:rPr lang="en-US" dirty="0"/>
              <a:t>Run the </a:t>
            </a:r>
            <a:r>
              <a:rPr lang="en-US" i="1" dirty="0"/>
              <a:t>node exporter </a:t>
            </a:r>
            <a:r>
              <a:rPr lang="en-US" dirty="0"/>
              <a:t>on each node (with a Daemon Set)</a:t>
            </a:r>
          </a:p>
          <a:p>
            <a:r>
              <a:rPr lang="en-US" dirty="0"/>
              <a:t>Setup a Service Account so that Prometheus can query the Kubernetes API</a:t>
            </a:r>
          </a:p>
          <a:p>
            <a:r>
              <a:rPr lang="en-US" dirty="0"/>
              <a:t>Configure the Prometheus server (storing the configuration in a Config Map for easy updates)</a:t>
            </a:r>
            <a:endParaRPr lang="en-ID" dirty="0"/>
          </a:p>
        </p:txBody>
      </p:sp>
      <p:pic>
        <p:nvPicPr>
          <p:cNvPr id="4" name="Picture 2" descr="Magnifying icon, Magnifying clipart, png transparent 9589789 PNG">
            <a:extLst>
              <a:ext uri="{FF2B5EF4-FFF2-40B4-BE49-F238E27FC236}">
                <a16:creationId xmlns:a16="http://schemas.microsoft.com/office/drawing/2014/main" id="{8D4064B5-BBDC-94C3-6C62-7B0F0FCD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664" y="0"/>
            <a:ext cx="926336" cy="9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9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5D22-D36F-D47D-2C33-A2BF3C19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Charts to the rescue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FEF-315B-9E9B-31E9-8A60418A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make our lives easier, we are going to use a Helm Chart</a:t>
            </a:r>
          </a:p>
          <a:p>
            <a:r>
              <a:rPr lang="en-US" dirty="0"/>
              <a:t>The Helm Chart will take care of all the steps explained above (including some extra features that we don't need, but won't hurt)</a:t>
            </a:r>
          </a:p>
          <a:p>
            <a:r>
              <a:rPr lang="en-US" dirty="0"/>
              <a:t>Install Helm:</a:t>
            </a:r>
          </a:p>
          <a:p>
            <a:r>
              <a:rPr lang="en-US" dirty="0"/>
              <a:t># Install Helm</a:t>
            </a:r>
          </a:p>
          <a:p>
            <a:pPr lvl="1"/>
            <a:r>
              <a:rPr lang="en-US" dirty="0"/>
              <a:t>$ curl -</a:t>
            </a:r>
            <a:r>
              <a:rPr lang="en-US" dirty="0" err="1"/>
              <a:t>fsSL</a:t>
            </a:r>
            <a:r>
              <a:rPr lang="en-US" dirty="0"/>
              <a:t> -o get_helm.sh </a:t>
            </a:r>
            <a:r>
              <a:rPr lang="en-US" dirty="0">
                <a:hlinkClick r:id="rId2"/>
              </a:rPr>
              <a:t>https://raw.githubusercontent.com/helm/helm/master/scripts/get-helm-3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chmod</a:t>
            </a:r>
            <a:r>
              <a:rPr lang="en-US" dirty="0"/>
              <a:t> 700 get_helm.sh</a:t>
            </a:r>
          </a:p>
          <a:p>
            <a:pPr lvl="1"/>
            <a:r>
              <a:rPr lang="en-US" dirty="0"/>
              <a:t>$ ./get_helm.sh</a:t>
            </a:r>
          </a:p>
          <a:p>
            <a:pPr lvl="1"/>
            <a:r>
              <a:rPr lang="en-US" dirty="0"/>
              <a:t>$ helm repo add </a:t>
            </a:r>
            <a:r>
              <a:rPr lang="en-US" dirty="0" err="1"/>
              <a:t>prometheus</a:t>
            </a:r>
            <a:r>
              <a:rPr lang="en-US" dirty="0"/>
              <a:t>-community </a:t>
            </a:r>
            <a:r>
              <a:rPr lang="en-US" dirty="0">
                <a:hlinkClick r:id="rId3"/>
              </a:rPr>
              <a:t>https://prometheus-community.github.io/helm-charts</a:t>
            </a:r>
            <a:endParaRPr lang="en-US" dirty="0"/>
          </a:p>
          <a:p>
            <a:r>
              <a:rPr lang="en-US" dirty="0"/>
              <a:t>Install Prometheus:</a:t>
            </a:r>
          </a:p>
          <a:p>
            <a:pPr lvl="1"/>
            <a:r>
              <a:rPr lang="en-US" dirty="0"/>
              <a:t>$ helm install </a:t>
            </a:r>
            <a:r>
              <a:rPr lang="en-US" dirty="0" err="1"/>
              <a:t>prometheus</a:t>
            </a:r>
            <a:r>
              <a:rPr lang="en-US" dirty="0"/>
              <a:t> </a:t>
            </a:r>
            <a:r>
              <a:rPr lang="en-US" dirty="0" err="1"/>
              <a:t>prometheus</a:t>
            </a:r>
            <a:r>
              <a:rPr lang="en-US" dirty="0"/>
              <a:t>-community/</a:t>
            </a:r>
            <a:r>
              <a:rPr lang="en-US" dirty="0" err="1"/>
              <a:t>prometheus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782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1795</Words>
  <Application>Microsoft Office PowerPoint</Application>
  <PresentationFormat>Widescreen</PresentationFormat>
  <Paragraphs>189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</vt:lpstr>
      <vt:lpstr>Consolas</vt:lpstr>
      <vt:lpstr>Office Theme</vt:lpstr>
      <vt:lpstr>Some More Kubernetes</vt:lpstr>
      <vt:lpstr>Intros</vt:lpstr>
      <vt:lpstr>Extra details</vt:lpstr>
      <vt:lpstr>About these slides</vt:lpstr>
      <vt:lpstr>Some More Kubernetes</vt:lpstr>
      <vt:lpstr>Collecting metrics with Prometheus</vt:lpstr>
      <vt:lpstr>Prometheus overview</vt:lpstr>
      <vt:lpstr>Running Prometheus on our cluster</vt:lpstr>
      <vt:lpstr>Helm Charts to the rescue</vt:lpstr>
      <vt:lpstr>Connecting to the Prometheus web UI</vt:lpstr>
      <vt:lpstr>Querying some metrics</vt:lpstr>
      <vt:lpstr>Selecting metrics with tags</vt:lpstr>
      <vt:lpstr>Transforming counters in rates</vt:lpstr>
      <vt:lpstr>Aggregation operators</vt:lpstr>
      <vt:lpstr>What kind of metrics can we collect?</vt:lpstr>
      <vt:lpstr>Some More Kubernetes</vt:lpstr>
      <vt:lpstr>Rolling updates</vt:lpstr>
      <vt:lpstr>Rolling updates</vt:lpstr>
      <vt:lpstr>Checking current rollout parameters</vt:lpstr>
      <vt:lpstr>Rolling updates in practice</vt:lpstr>
      <vt:lpstr>Rolling out the new worker service</vt:lpstr>
      <vt:lpstr>Rolling out something invalid</vt:lpstr>
      <vt:lpstr>Recovering from a bad rollout</vt:lpstr>
      <vt:lpstr>Changing rollout parameters</vt:lpstr>
      <vt:lpstr>Applying changes through a YAML patch</vt:lpstr>
      <vt:lpstr>Give it some time</vt:lpstr>
      <vt:lpstr>Some More Kubernetes</vt:lpstr>
      <vt:lpstr>Some More Kubernetes</vt:lpstr>
      <vt:lpstr>Assignment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Albert Wibowo (SDS, 121040001)</dc:creator>
  <cp:lastModifiedBy>Juan Albert Wibowo (SDS, 121040001)</cp:lastModifiedBy>
  <cp:revision>28</cp:revision>
  <dcterms:created xsi:type="dcterms:W3CDTF">2024-09-08T11:41:58Z</dcterms:created>
  <dcterms:modified xsi:type="dcterms:W3CDTF">2024-09-29T11:25:50Z</dcterms:modified>
</cp:coreProperties>
</file>