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8"/>
  </p:normalViewPr>
  <p:slideViewPr>
    <p:cSldViewPr>
      <p:cViewPr varScale="1">
        <p:scale>
          <a:sx n="81" d="100"/>
          <a:sy n="81" d="100"/>
        </p:scale>
        <p:origin x="1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8200" y="3858714"/>
            <a:ext cx="8513445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7700" y="1968500"/>
            <a:ext cx="11709400" cy="635"/>
          </a:xfrm>
          <a:custGeom>
            <a:avLst/>
            <a:gdLst/>
            <a:ahLst/>
            <a:cxnLst/>
            <a:rect l="l" t="t" r="r" b="b"/>
            <a:pathLst>
              <a:path w="11709400" h="635">
                <a:moveTo>
                  <a:pt x="0" y="0"/>
                </a:moveTo>
                <a:lnTo>
                  <a:pt x="11709400" y="127"/>
                </a:lnTo>
              </a:path>
            </a:pathLst>
          </a:custGeom>
          <a:ln w="1270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553411"/>
            <a:ext cx="11785600" cy="1206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354377"/>
            <a:ext cx="11476355" cy="291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93600" y="9223985"/>
            <a:ext cx="287020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4749800"/>
            <a:ext cx="11710035" cy="635"/>
          </a:xfrm>
          <a:custGeom>
            <a:avLst/>
            <a:gdLst/>
            <a:ahLst/>
            <a:cxnLst/>
            <a:rect l="l" t="t" r="r" b="b"/>
            <a:pathLst>
              <a:path w="11710035" h="635">
                <a:moveTo>
                  <a:pt x="0" y="0"/>
                </a:moveTo>
                <a:lnTo>
                  <a:pt x="11709420" y="127"/>
                </a:lnTo>
              </a:path>
            </a:pathLst>
          </a:custGeom>
          <a:ln w="1270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322011"/>
            <a:ext cx="10247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0" dirty="0"/>
              <a:t>COMP4</a:t>
            </a:r>
            <a:r>
              <a:rPr lang="en-US" altLang="zh-CN" sz="7200" spc="-40" dirty="0"/>
              <a:t>160</a:t>
            </a:r>
            <a:r>
              <a:rPr sz="7200" spc="-395" dirty="0"/>
              <a:t> </a:t>
            </a:r>
            <a:r>
              <a:rPr sz="7200" spc="-155" dirty="0"/>
              <a:t>(</a:t>
            </a:r>
            <a:r>
              <a:rPr lang="en-US" altLang="zh-CN" sz="7200" spc="-155" dirty="0"/>
              <a:t>FALL</a:t>
            </a:r>
            <a:r>
              <a:rPr sz="7200" spc="-345" dirty="0"/>
              <a:t> </a:t>
            </a:r>
            <a:r>
              <a:rPr sz="7200" spc="-110" dirty="0"/>
              <a:t>202</a:t>
            </a:r>
            <a:r>
              <a:rPr lang="en-US" sz="7200" spc="-110" dirty="0"/>
              <a:t>4</a:t>
            </a:r>
            <a:r>
              <a:rPr sz="7200" spc="-110" dirty="0"/>
              <a:t>)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5017696"/>
            <a:ext cx="11374120" cy="203453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7900"/>
              </a:lnSpc>
              <a:spcBef>
                <a:spcPts val="219"/>
              </a:spcBef>
            </a:pPr>
            <a:r>
              <a:rPr sz="6600" dirty="0">
                <a:latin typeface="Arial MT"/>
                <a:cs typeface="Arial MT"/>
              </a:rPr>
              <a:t>Measuring</a:t>
            </a:r>
            <a:r>
              <a:rPr sz="6600" spc="30" dirty="0">
                <a:latin typeface="Arial MT"/>
                <a:cs typeface="Arial MT"/>
              </a:rPr>
              <a:t> </a:t>
            </a:r>
            <a:r>
              <a:rPr sz="6600" dirty="0">
                <a:latin typeface="Arial MT"/>
                <a:cs typeface="Arial MT"/>
              </a:rPr>
              <a:t>the</a:t>
            </a:r>
            <a:r>
              <a:rPr sz="6600" spc="30" dirty="0">
                <a:latin typeface="Arial MT"/>
                <a:cs typeface="Arial MT"/>
              </a:rPr>
              <a:t> </a:t>
            </a:r>
            <a:r>
              <a:rPr sz="6600" dirty="0">
                <a:latin typeface="Arial MT"/>
                <a:cs typeface="Arial MT"/>
              </a:rPr>
              <a:t>Performance</a:t>
            </a:r>
            <a:r>
              <a:rPr sz="6600" spc="30" dirty="0">
                <a:latin typeface="Arial MT"/>
                <a:cs typeface="Arial MT"/>
              </a:rPr>
              <a:t> </a:t>
            </a:r>
            <a:r>
              <a:rPr sz="6600" spc="85" dirty="0">
                <a:latin typeface="Arial MT"/>
                <a:cs typeface="Arial MT"/>
              </a:rPr>
              <a:t>of </a:t>
            </a:r>
            <a:r>
              <a:rPr sz="6600" dirty="0">
                <a:latin typeface="Arial MT"/>
                <a:cs typeface="Arial MT"/>
              </a:rPr>
              <a:t>EC2</a:t>
            </a:r>
            <a:r>
              <a:rPr sz="6600" spc="-390" dirty="0">
                <a:latin typeface="Arial MT"/>
                <a:cs typeface="Arial MT"/>
              </a:rPr>
              <a:t> </a:t>
            </a:r>
            <a:r>
              <a:rPr sz="6600" spc="-10" dirty="0">
                <a:latin typeface="Arial MT"/>
                <a:cs typeface="Arial MT"/>
              </a:rPr>
              <a:t>instances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818" y="9100706"/>
            <a:ext cx="689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Slides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adapted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Xu’s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slides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4296/5296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CityU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Question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0814050" cy="28594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19100" marR="5080" indent="-406400">
              <a:lnSpc>
                <a:spcPct val="101600"/>
              </a:lnSpc>
              <a:spcBef>
                <a:spcPts val="30"/>
              </a:spcBef>
              <a:buFont typeface="Microsoft Sans Serif"/>
              <a:buChar char="‣"/>
              <a:tabLst>
                <a:tab pos="419100" algn="l"/>
              </a:tabLst>
            </a:pPr>
            <a:r>
              <a:rPr sz="3600" spc="-75" dirty="0">
                <a:latin typeface="Arial MT"/>
                <a:cs typeface="Arial MT"/>
              </a:rPr>
              <a:t>What’s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compute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performance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specific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types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of </a:t>
            </a:r>
            <a:r>
              <a:rPr sz="3600" spc="-45" dirty="0">
                <a:latin typeface="Arial MT"/>
                <a:cs typeface="Arial MT"/>
              </a:rPr>
              <a:t>instances</a:t>
            </a:r>
            <a:r>
              <a:rPr sz="3600" spc="-204" dirty="0">
                <a:latin typeface="Arial MT"/>
                <a:cs typeface="Arial MT"/>
              </a:rPr>
              <a:t> </a:t>
            </a:r>
            <a:r>
              <a:rPr sz="3600" spc="-105" dirty="0">
                <a:latin typeface="Arial MT"/>
                <a:cs typeface="Arial MT"/>
              </a:rPr>
              <a:t>(small,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medium,</a:t>
            </a:r>
            <a:r>
              <a:rPr sz="3600" spc="-17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large)?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9100" marR="215265" indent="-406400">
              <a:lnSpc>
                <a:spcPct val="101600"/>
              </a:lnSpc>
              <a:buFont typeface="Microsoft Sans Serif"/>
              <a:buChar char="‣"/>
              <a:tabLst>
                <a:tab pos="419100" algn="l"/>
              </a:tabLst>
            </a:pPr>
            <a:r>
              <a:rPr sz="3600" spc="-30" dirty="0">
                <a:latin typeface="Arial MT"/>
                <a:cs typeface="Arial MT"/>
              </a:rPr>
              <a:t>Does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performance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increase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commensurate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with </a:t>
            </a:r>
            <a:r>
              <a:rPr sz="3600" spc="-65" dirty="0">
                <a:latin typeface="Arial MT"/>
                <a:cs typeface="Arial MT"/>
              </a:rPr>
              <a:t>resource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increase?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" dirty="0"/>
              <a:t>Memory</a:t>
            </a:r>
            <a:r>
              <a:rPr sz="7200" spc="-390" dirty="0"/>
              <a:t> </a:t>
            </a:r>
            <a:r>
              <a:rPr sz="7200" spc="-90" dirty="0"/>
              <a:t>benchmarking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1680825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10" dirty="0">
                <a:latin typeface="Arial MT"/>
                <a:cs typeface="Arial MT"/>
              </a:rPr>
              <a:t>Read/write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9100" marR="5080" indent="-406400">
              <a:lnSpc>
                <a:spcPts val="4300"/>
              </a:lnSpc>
              <a:buFont typeface="Microsoft Sans Serif"/>
              <a:buChar char="‣"/>
              <a:tabLst>
                <a:tab pos="419100" algn="l"/>
                <a:tab pos="2887980" algn="l"/>
                <a:tab pos="6454775" algn="l"/>
                <a:tab pos="6729095" algn="l"/>
                <a:tab pos="11118850" algn="l"/>
              </a:tabLst>
            </a:pPr>
            <a:r>
              <a:rPr sz="3600" spc="-10" dirty="0">
                <a:latin typeface="Courier New"/>
                <a:cs typeface="Courier New"/>
              </a:rPr>
              <a:t>sysbench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</a:t>
            </a:r>
            <a:r>
              <a:rPr sz="3600" spc="-10" dirty="0">
                <a:latin typeface="Courier New"/>
                <a:cs typeface="Courier New"/>
              </a:rPr>
              <a:t>test=memory</a:t>
            </a:r>
            <a:r>
              <a:rPr sz="3600" dirty="0">
                <a:latin typeface="Courier New"/>
                <a:cs typeface="Courier New"/>
              </a:rPr>
              <a:t>			</a:t>
            </a:r>
            <a:r>
              <a:rPr sz="3600" spc="-30" dirty="0">
                <a:latin typeface="Courier New"/>
                <a:cs typeface="Courier New"/>
              </a:rPr>
              <a:t>-</a:t>
            </a:r>
            <a:r>
              <a:rPr sz="3600" spc="-50" dirty="0">
                <a:latin typeface="Courier New"/>
                <a:cs typeface="Courier New"/>
              </a:rPr>
              <a:t>-</a:t>
            </a:r>
            <a:r>
              <a:rPr sz="3600" spc="-30" dirty="0">
                <a:latin typeface="Courier New"/>
                <a:cs typeface="Courier New"/>
              </a:rPr>
              <a:t>num-</a:t>
            </a:r>
            <a:r>
              <a:rPr sz="3600" spc="-10" dirty="0">
                <a:latin typeface="Courier New"/>
                <a:cs typeface="Courier New"/>
              </a:rPr>
              <a:t>threads=4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- </a:t>
            </a:r>
            <a:r>
              <a:rPr sz="3600" spc="-30" dirty="0">
                <a:latin typeface="Courier New"/>
                <a:cs typeface="Courier New"/>
              </a:rPr>
              <a:t>memory-</a:t>
            </a:r>
            <a:r>
              <a:rPr sz="3600" spc="-10" dirty="0">
                <a:latin typeface="Courier New"/>
                <a:cs typeface="Courier New"/>
              </a:rPr>
              <a:t>total-size=10G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--memory-</a:t>
            </a:r>
            <a:r>
              <a:rPr sz="3600" spc="-10" dirty="0">
                <a:latin typeface="Courier New"/>
                <a:cs typeface="Courier New"/>
              </a:rPr>
              <a:t>oper=write</a:t>
            </a:r>
            <a:endParaRPr sz="3600">
              <a:latin typeface="Courier New"/>
              <a:cs typeface="Courier New"/>
            </a:endParaRPr>
          </a:p>
          <a:p>
            <a:pPr marL="419100">
              <a:lnSpc>
                <a:spcPts val="4160"/>
              </a:lnSpc>
              <a:tabLst>
                <a:tab pos="6454775" algn="l"/>
              </a:tabLst>
            </a:pPr>
            <a:r>
              <a:rPr sz="3600" spc="-30" dirty="0">
                <a:latin typeface="Courier New"/>
                <a:cs typeface="Courier New"/>
              </a:rPr>
              <a:t>--memory-</a:t>
            </a:r>
            <a:r>
              <a:rPr sz="3600" spc="-10" dirty="0">
                <a:latin typeface="Courier New"/>
                <a:cs typeface="Courier New"/>
              </a:rPr>
              <a:t>scope=global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25" dirty="0">
                <a:latin typeface="Courier New"/>
                <a:cs typeface="Courier New"/>
              </a:rPr>
              <a:t>run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53411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50" dirty="0"/>
              <a:t>File</a:t>
            </a:r>
            <a:r>
              <a:rPr sz="7200" spc="5" dirty="0"/>
              <a:t> </a:t>
            </a:r>
            <a:r>
              <a:rPr sz="7200" spc="-60" dirty="0"/>
              <a:t>I/O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240205"/>
            <a:ext cx="11028045" cy="64897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19100" marR="226695" indent="-406400">
              <a:lnSpc>
                <a:spcPct val="101600"/>
              </a:lnSpc>
              <a:spcBef>
                <a:spcPts val="30"/>
              </a:spcBef>
              <a:buFont typeface="Microsoft Sans Serif"/>
              <a:buChar char="‣"/>
              <a:tabLst>
                <a:tab pos="419100" algn="l"/>
              </a:tabLst>
            </a:pPr>
            <a:r>
              <a:rPr sz="3600" dirty="0">
                <a:latin typeface="Arial MT"/>
                <a:cs typeface="Arial MT"/>
              </a:rPr>
              <a:t>I/O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operations: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sequential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write/read/rewrite,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random </a:t>
            </a:r>
            <a:r>
              <a:rPr sz="3600" spc="-25" dirty="0">
                <a:latin typeface="Arial MT"/>
                <a:cs typeface="Arial MT"/>
              </a:rPr>
              <a:t>read/write,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combined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random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read/write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120" dirty="0">
                <a:latin typeface="Arial MT"/>
                <a:cs typeface="Arial MT"/>
              </a:rPr>
              <a:t>Three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stages:</a:t>
            </a:r>
            <a:r>
              <a:rPr sz="3600" spc="-229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1.prepare,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2.run,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3.cleanup,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e.g.</a:t>
            </a:r>
            <a:endParaRPr sz="3600">
              <a:latin typeface="Arial MT"/>
              <a:cs typeface="Arial MT"/>
            </a:endParaRPr>
          </a:p>
          <a:p>
            <a:pPr marL="862965" marR="279400" lvl="1" indent="-406400">
              <a:lnSpc>
                <a:spcPts val="4300"/>
              </a:lnSpc>
              <a:spcBef>
                <a:spcPts val="2515"/>
              </a:spcBef>
              <a:buFont typeface="Microsoft Sans Serif"/>
              <a:buChar char="‣"/>
              <a:tabLst>
                <a:tab pos="862965" algn="l"/>
                <a:tab pos="3058160" algn="l"/>
                <a:tab pos="3332479" algn="l"/>
                <a:tab pos="7173595" algn="l"/>
              </a:tabLst>
            </a:pPr>
            <a:r>
              <a:rPr sz="3600" spc="-10" dirty="0">
                <a:latin typeface="Courier New"/>
                <a:cs typeface="Courier New"/>
              </a:rPr>
              <a:t>sysbench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</a:t>
            </a:r>
            <a:r>
              <a:rPr sz="3600" spc="-10" dirty="0">
                <a:latin typeface="Courier New"/>
                <a:cs typeface="Courier New"/>
              </a:rPr>
              <a:t>test=fileio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--file-</a:t>
            </a:r>
            <a:r>
              <a:rPr sz="3600" spc="-10" dirty="0">
                <a:latin typeface="Courier New"/>
                <a:cs typeface="Courier New"/>
              </a:rPr>
              <a:t>total- size=3G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prepare</a:t>
            </a:r>
            <a:endParaRPr sz="3600">
              <a:latin typeface="Courier New"/>
              <a:cs typeface="Courier New"/>
            </a:endParaRPr>
          </a:p>
          <a:p>
            <a:pPr marL="862965" marR="5080" lvl="1" indent="-406400">
              <a:lnSpc>
                <a:spcPts val="4300"/>
              </a:lnSpc>
              <a:spcBef>
                <a:spcPts val="2400"/>
              </a:spcBef>
              <a:buFont typeface="Microsoft Sans Serif"/>
              <a:buChar char="‣"/>
              <a:tabLst>
                <a:tab pos="862965" algn="l"/>
                <a:tab pos="3058160" algn="l"/>
                <a:tab pos="3332479" algn="l"/>
                <a:tab pos="3881120" algn="l"/>
                <a:tab pos="7173595" algn="l"/>
                <a:tab pos="9368790" algn="l"/>
              </a:tabLst>
            </a:pPr>
            <a:r>
              <a:rPr sz="3600" spc="-10" dirty="0">
                <a:latin typeface="Courier New"/>
                <a:cs typeface="Courier New"/>
              </a:rPr>
              <a:t>sysbench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</a:t>
            </a:r>
            <a:r>
              <a:rPr sz="3600" spc="-10" dirty="0">
                <a:latin typeface="Courier New"/>
                <a:cs typeface="Courier New"/>
              </a:rPr>
              <a:t>test=fileio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--file-</a:t>
            </a:r>
            <a:r>
              <a:rPr sz="3600" spc="-10" dirty="0">
                <a:latin typeface="Courier New"/>
                <a:cs typeface="Courier New"/>
              </a:rPr>
              <a:t>total- size=3G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--file-test-</a:t>
            </a:r>
            <a:r>
              <a:rPr sz="3600" spc="-10" dirty="0">
                <a:latin typeface="Courier New"/>
                <a:cs typeface="Courier New"/>
              </a:rPr>
              <a:t>mode=rndrw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</a:t>
            </a:r>
            <a:r>
              <a:rPr sz="3600" spc="-20" dirty="0">
                <a:latin typeface="Courier New"/>
                <a:cs typeface="Courier New"/>
              </a:rPr>
              <a:t>num- </a:t>
            </a:r>
            <a:r>
              <a:rPr sz="3600" spc="-10" dirty="0">
                <a:latin typeface="Courier New"/>
                <a:cs typeface="Courier New"/>
              </a:rPr>
              <a:t>threads=16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25" dirty="0">
                <a:latin typeface="Courier New"/>
                <a:cs typeface="Courier New"/>
              </a:rPr>
              <a:t>run</a:t>
            </a:r>
            <a:endParaRPr sz="3600">
              <a:latin typeface="Courier New"/>
              <a:cs typeface="Courier New"/>
            </a:endParaRPr>
          </a:p>
          <a:p>
            <a:pPr marL="862965" lvl="1" indent="-405765">
              <a:lnSpc>
                <a:spcPct val="100000"/>
              </a:lnSpc>
              <a:spcBef>
                <a:spcPts val="2240"/>
              </a:spcBef>
              <a:buFont typeface="Microsoft Sans Serif"/>
              <a:buChar char="‣"/>
              <a:tabLst>
                <a:tab pos="862965" algn="l"/>
                <a:tab pos="3332479" algn="l"/>
                <a:tab pos="7173595" algn="l"/>
              </a:tabLst>
            </a:pPr>
            <a:r>
              <a:rPr sz="3600" spc="-10" dirty="0">
                <a:latin typeface="Courier New"/>
                <a:cs typeface="Courier New"/>
              </a:rPr>
              <a:t>sysbench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</a:t>
            </a:r>
            <a:r>
              <a:rPr sz="3600" spc="-10" dirty="0">
                <a:latin typeface="Courier New"/>
                <a:cs typeface="Courier New"/>
              </a:rPr>
              <a:t>test=fileio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cleanup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10" dirty="0"/>
              <a:t>T</a:t>
            </a:r>
            <a:r>
              <a:rPr sz="7200" spc="-270" dirty="0"/>
              <a:t>ry</a:t>
            </a:r>
            <a:r>
              <a:rPr sz="7200" dirty="0"/>
              <a:t> it</a:t>
            </a:r>
            <a:r>
              <a:rPr sz="7200" spc="-120" dirty="0"/>
              <a:t> </a:t>
            </a:r>
            <a:r>
              <a:rPr sz="7200" spc="-170" dirty="0"/>
              <a:t>yourself!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0934065" cy="341820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19100" marR="667385" indent="-406400">
              <a:lnSpc>
                <a:spcPct val="101699"/>
              </a:lnSpc>
              <a:spcBef>
                <a:spcPts val="25"/>
              </a:spcBef>
              <a:buFont typeface="Microsoft Sans Serif"/>
              <a:buChar char="‣"/>
              <a:tabLst>
                <a:tab pos="419100" algn="l"/>
              </a:tabLst>
            </a:pPr>
            <a:r>
              <a:rPr sz="3600" spc="-65" dirty="0">
                <a:latin typeface="Arial MT"/>
                <a:cs typeface="Arial MT"/>
              </a:rPr>
              <a:t>SysBench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will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be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as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first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question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your </a:t>
            </a:r>
            <a:r>
              <a:rPr sz="3600" i="1" spc="-55" dirty="0">
                <a:latin typeface="Arial"/>
                <a:cs typeface="Arial"/>
              </a:rPr>
              <a:t>assignment</a:t>
            </a:r>
            <a:r>
              <a:rPr sz="3600" i="1" spc="-135" dirty="0">
                <a:latin typeface="Arial"/>
                <a:cs typeface="Arial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measure,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compare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compute </a:t>
            </a:r>
            <a:r>
              <a:rPr sz="3600" spc="-40" dirty="0">
                <a:latin typeface="Arial MT"/>
                <a:cs typeface="Arial MT"/>
              </a:rPr>
              <a:t>performance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various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EC2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instances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9100" marR="5080" indent="-406400">
              <a:lnSpc>
                <a:spcPct val="101600"/>
              </a:lnSpc>
              <a:buFont typeface="Microsoft Sans Serif"/>
              <a:buChar char="‣"/>
              <a:tabLst>
                <a:tab pos="419100" algn="l"/>
              </a:tabLst>
            </a:pPr>
            <a:r>
              <a:rPr sz="3600" spc="-100" dirty="0">
                <a:latin typeface="Arial MT"/>
                <a:cs typeface="Arial MT"/>
              </a:rPr>
              <a:t>The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exact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question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will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announced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105" dirty="0">
                <a:latin typeface="Arial MT"/>
                <a:cs typeface="Arial MT"/>
              </a:rPr>
              <a:t>later.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But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make </a:t>
            </a:r>
            <a:r>
              <a:rPr sz="3600" spc="-70" dirty="0">
                <a:latin typeface="Arial MT"/>
                <a:cs typeface="Arial MT"/>
              </a:rPr>
              <a:t>sure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you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know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how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use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it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now.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3411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Outline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354377"/>
            <a:ext cx="11476355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pc="-30" dirty="0"/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pc="-100" dirty="0"/>
              <a:t>Measure</a:t>
            </a:r>
            <a:r>
              <a:rPr spc="-12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computing</a:t>
            </a:r>
            <a:r>
              <a:rPr spc="-120" dirty="0"/>
              <a:t> </a:t>
            </a:r>
            <a:r>
              <a:rPr spc="-10" dirty="0"/>
              <a:t>performance.</a:t>
            </a: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pc="-10" dirty="0"/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pc="-100" dirty="0">
                <a:solidFill>
                  <a:srgbClr val="DE6A10"/>
                </a:solidFill>
              </a:rPr>
              <a:t>Measure</a:t>
            </a:r>
            <a:r>
              <a:rPr spc="-114" dirty="0">
                <a:solidFill>
                  <a:srgbClr val="DE6A10"/>
                </a:solidFill>
              </a:rPr>
              <a:t> </a:t>
            </a:r>
            <a:r>
              <a:rPr dirty="0">
                <a:solidFill>
                  <a:srgbClr val="DE6A10"/>
                </a:solidFill>
              </a:rPr>
              <a:t>of</a:t>
            </a:r>
            <a:r>
              <a:rPr spc="-114" dirty="0">
                <a:solidFill>
                  <a:srgbClr val="DE6A10"/>
                </a:solidFill>
              </a:rPr>
              <a:t> </a:t>
            </a:r>
            <a:r>
              <a:rPr spc="-20" dirty="0">
                <a:solidFill>
                  <a:srgbClr val="DE6A10"/>
                </a:solidFill>
              </a:rPr>
              <a:t>networking</a:t>
            </a:r>
            <a:r>
              <a:rPr spc="-114" dirty="0">
                <a:solidFill>
                  <a:srgbClr val="DE6A10"/>
                </a:solidFill>
              </a:rPr>
              <a:t> </a:t>
            </a:r>
            <a:r>
              <a:rPr spc="-10" dirty="0">
                <a:solidFill>
                  <a:srgbClr val="DE6A10"/>
                </a:solidFill>
              </a:rPr>
              <a:t>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0" dirty="0"/>
              <a:t>Measurement</a:t>
            </a:r>
            <a:r>
              <a:rPr sz="7200" spc="-305" dirty="0"/>
              <a:t> </a:t>
            </a:r>
            <a:r>
              <a:rPr sz="7200" spc="-1075" dirty="0"/>
              <a:t>T</a:t>
            </a:r>
            <a:r>
              <a:rPr sz="7200" spc="-185" dirty="0"/>
              <a:t>ools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1445875" cy="519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90" dirty="0">
                <a:latin typeface="Arial MT"/>
                <a:cs typeface="Arial MT"/>
              </a:rPr>
              <a:t>iPerf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spc="190" dirty="0">
                <a:latin typeface="Arial MT"/>
                <a:cs typeface="Arial MT"/>
              </a:rPr>
              <a:t>/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iPerf3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(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http://iperf.fr</a:t>
            </a:r>
            <a:r>
              <a:rPr sz="3600" spc="-10" dirty="0">
                <a:latin typeface="Arial MT"/>
                <a:cs typeface="Arial MT"/>
              </a:rPr>
              <a:t>)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3600" marR="1825625" lvl="1" indent="-406400">
              <a:lnSpc>
                <a:spcPct val="101600"/>
              </a:lnSpc>
              <a:buFont typeface="Microsoft Sans Serif"/>
              <a:buChar char="‣"/>
              <a:tabLst>
                <a:tab pos="863600" algn="l"/>
              </a:tabLst>
            </a:pPr>
            <a:r>
              <a:rPr sz="3600" dirty="0">
                <a:latin typeface="Arial MT"/>
                <a:cs typeface="Arial MT"/>
              </a:rPr>
              <a:t>Network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testing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tool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measure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network throughput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between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end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hosts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5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45" dirty="0">
                <a:latin typeface="Arial MT"/>
                <a:cs typeface="Arial MT"/>
              </a:rPr>
              <a:t>Ping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(</a:t>
            </a:r>
            <a:r>
              <a:rPr sz="3600" u="sng" spc="-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"Packet</a:t>
            </a:r>
            <a:r>
              <a:rPr sz="3600" u="sng" spc="-1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600" u="sng" spc="-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InterNet</a:t>
            </a:r>
            <a:r>
              <a:rPr sz="3600" u="sng" spc="-16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Groper"</a:t>
            </a:r>
            <a:r>
              <a:rPr sz="3600" spc="-10" dirty="0">
                <a:latin typeface="Arial MT"/>
                <a:cs typeface="Arial MT"/>
              </a:rPr>
              <a:t>)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3600" marR="5080" lvl="1" indent="-406400">
              <a:lnSpc>
                <a:spcPct val="101600"/>
              </a:lnSpc>
              <a:buFont typeface="Microsoft Sans Serif"/>
              <a:buChar char="‣"/>
              <a:tabLst>
                <a:tab pos="863600" algn="l"/>
              </a:tabLst>
            </a:pPr>
            <a:r>
              <a:rPr sz="3600" dirty="0">
                <a:latin typeface="Arial MT"/>
                <a:cs typeface="Arial MT"/>
              </a:rPr>
              <a:t>Network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testing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tool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measure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packet</a:t>
            </a:r>
            <a:r>
              <a:rPr sz="3600" spc="-10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round-</a:t>
            </a:r>
            <a:r>
              <a:rPr sz="3600" spc="-20" dirty="0">
                <a:latin typeface="Arial MT"/>
                <a:cs typeface="Arial MT"/>
              </a:rPr>
              <a:t>trip </a:t>
            </a:r>
            <a:r>
              <a:rPr sz="3600" dirty="0">
                <a:latin typeface="Arial MT"/>
                <a:cs typeface="Arial MT"/>
              </a:rPr>
              <a:t>time</a:t>
            </a:r>
            <a:r>
              <a:rPr sz="3600" spc="-250" dirty="0">
                <a:latin typeface="Arial MT"/>
                <a:cs typeface="Arial MT"/>
              </a:rPr>
              <a:t> </a:t>
            </a:r>
            <a:r>
              <a:rPr sz="3600" spc="-260" dirty="0">
                <a:latin typeface="Arial MT"/>
                <a:cs typeface="Arial MT"/>
              </a:rPr>
              <a:t>(RTT)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between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end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hosts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53411"/>
            <a:ext cx="4836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iPerf</a:t>
            </a:r>
            <a:r>
              <a:rPr sz="7200" spc="-145" dirty="0"/>
              <a:t> </a:t>
            </a:r>
            <a:r>
              <a:rPr sz="7200" spc="380" dirty="0"/>
              <a:t>/</a:t>
            </a:r>
            <a:r>
              <a:rPr sz="7200" spc="-140" dirty="0"/>
              <a:t> </a:t>
            </a:r>
            <a:r>
              <a:rPr sz="7200" spc="-150" dirty="0"/>
              <a:t>iPerf3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800989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75" dirty="0">
                <a:latin typeface="Arial MT"/>
                <a:cs typeface="Arial MT"/>
              </a:rPr>
              <a:t>Installation</a:t>
            </a:r>
            <a:r>
              <a:rPr sz="3600" spc="-17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Ubuntu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  <a:tab pos="2235200" algn="l"/>
                <a:tab pos="4429760" algn="l"/>
                <a:tab pos="6624955" algn="l"/>
              </a:tabLst>
            </a:pPr>
            <a:r>
              <a:rPr sz="3600" spc="-20" dirty="0">
                <a:latin typeface="Courier New"/>
                <a:cs typeface="Courier New"/>
              </a:rPr>
              <a:t>sudo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apt-</a:t>
            </a:r>
            <a:r>
              <a:rPr sz="3600" spc="-25" dirty="0">
                <a:latin typeface="Courier New"/>
                <a:cs typeface="Courier New"/>
              </a:rPr>
              <a:t>get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install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iperf</a:t>
            </a:r>
            <a:endParaRPr sz="36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825"/>
              </a:spcBef>
              <a:buFont typeface="Microsoft Sans Serif"/>
              <a:buChar char="‣"/>
            </a:pPr>
            <a:endParaRPr sz="3600">
              <a:latin typeface="Courier New"/>
              <a:cs typeface="Courier New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80" dirty="0">
                <a:latin typeface="Arial MT"/>
                <a:cs typeface="Arial MT"/>
              </a:rPr>
              <a:t>Client-</a:t>
            </a:r>
            <a:r>
              <a:rPr sz="3600" spc="-50" dirty="0">
                <a:latin typeface="Arial MT"/>
                <a:cs typeface="Arial MT"/>
              </a:rPr>
              <a:t>server</a:t>
            </a:r>
            <a:r>
              <a:rPr sz="3600" spc="-16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model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983" y="6353029"/>
            <a:ext cx="1973187" cy="8462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66604" y="6421802"/>
            <a:ext cx="140716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50" b="1" spc="-10" dirty="0">
                <a:solidFill>
                  <a:srgbClr val="006600"/>
                </a:solidFill>
                <a:latin typeface="Calibri"/>
                <a:cs typeface="Calibri"/>
              </a:rPr>
              <a:t>Server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2307" y="6353029"/>
            <a:ext cx="1752707" cy="8462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37773" y="6421802"/>
            <a:ext cx="126873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50" b="1" spc="-10" dirty="0">
                <a:solidFill>
                  <a:srgbClr val="006600"/>
                </a:solidFill>
                <a:latin typeface="Calibri"/>
                <a:cs typeface="Calibri"/>
              </a:rPr>
              <a:t>Client</a:t>
            </a:r>
            <a:endParaRPr sz="4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8329" y="7469009"/>
            <a:ext cx="135064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-10" dirty="0">
                <a:latin typeface="Arial MT"/>
                <a:cs typeface="Arial MT"/>
              </a:rPr>
              <a:t>Listener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9127" y="7469009"/>
            <a:ext cx="122555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-10" dirty="0">
                <a:latin typeface="Arial MT"/>
                <a:cs typeface="Arial MT"/>
              </a:rPr>
              <a:t>Sender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0232" y="6647187"/>
            <a:ext cx="4240530" cy="189865"/>
          </a:xfrm>
          <a:custGeom>
            <a:avLst/>
            <a:gdLst/>
            <a:ahLst/>
            <a:cxnLst/>
            <a:rect l="l" t="t" r="r" b="b"/>
            <a:pathLst>
              <a:path w="4240530" h="189865">
                <a:moveTo>
                  <a:pt x="189301" y="0"/>
                </a:moveTo>
                <a:lnTo>
                  <a:pt x="0" y="94465"/>
                </a:lnTo>
                <a:lnTo>
                  <a:pt x="189301" y="189302"/>
                </a:lnTo>
                <a:lnTo>
                  <a:pt x="128710" y="113414"/>
                </a:lnTo>
                <a:lnTo>
                  <a:pt x="113581" y="113395"/>
                </a:lnTo>
                <a:lnTo>
                  <a:pt x="113581" y="75535"/>
                </a:lnTo>
                <a:lnTo>
                  <a:pt x="128754" y="75535"/>
                </a:lnTo>
                <a:lnTo>
                  <a:pt x="189301" y="0"/>
                </a:lnTo>
                <a:close/>
              </a:path>
              <a:path w="4240530" h="189865">
                <a:moveTo>
                  <a:pt x="128739" y="75554"/>
                </a:moveTo>
                <a:lnTo>
                  <a:pt x="113581" y="94465"/>
                </a:lnTo>
                <a:lnTo>
                  <a:pt x="128710" y="113414"/>
                </a:lnTo>
                <a:lnTo>
                  <a:pt x="265022" y="113581"/>
                </a:lnTo>
                <a:lnTo>
                  <a:pt x="265022" y="75721"/>
                </a:lnTo>
                <a:lnTo>
                  <a:pt x="128739" y="75554"/>
                </a:lnTo>
                <a:close/>
              </a:path>
              <a:path w="4240530" h="189865">
                <a:moveTo>
                  <a:pt x="113581" y="94465"/>
                </a:moveTo>
                <a:lnTo>
                  <a:pt x="113581" y="113395"/>
                </a:lnTo>
                <a:lnTo>
                  <a:pt x="128710" y="113414"/>
                </a:lnTo>
                <a:lnTo>
                  <a:pt x="113581" y="94465"/>
                </a:lnTo>
                <a:close/>
              </a:path>
              <a:path w="4240530" h="189865">
                <a:moveTo>
                  <a:pt x="113581" y="75535"/>
                </a:moveTo>
                <a:lnTo>
                  <a:pt x="113581" y="94465"/>
                </a:lnTo>
                <a:lnTo>
                  <a:pt x="128739" y="75554"/>
                </a:lnTo>
                <a:lnTo>
                  <a:pt x="113581" y="75535"/>
                </a:lnTo>
                <a:close/>
              </a:path>
              <a:path w="4240530" h="189865">
                <a:moveTo>
                  <a:pt x="128754" y="75535"/>
                </a:moveTo>
                <a:lnTo>
                  <a:pt x="113581" y="75535"/>
                </a:lnTo>
                <a:lnTo>
                  <a:pt x="128739" y="75554"/>
                </a:lnTo>
                <a:close/>
              </a:path>
              <a:path w="4240530" h="189865">
                <a:moveTo>
                  <a:pt x="378603" y="75721"/>
                </a:moveTo>
                <a:lnTo>
                  <a:pt x="378603" y="113581"/>
                </a:lnTo>
                <a:lnTo>
                  <a:pt x="530043" y="113766"/>
                </a:lnTo>
                <a:lnTo>
                  <a:pt x="530043" y="75906"/>
                </a:lnTo>
                <a:lnTo>
                  <a:pt x="378603" y="75721"/>
                </a:lnTo>
                <a:close/>
              </a:path>
              <a:path w="4240530" h="189865">
                <a:moveTo>
                  <a:pt x="795065" y="75906"/>
                </a:moveTo>
                <a:lnTo>
                  <a:pt x="643624" y="75906"/>
                </a:lnTo>
                <a:lnTo>
                  <a:pt x="643624" y="113766"/>
                </a:lnTo>
                <a:lnTo>
                  <a:pt x="795065" y="113766"/>
                </a:lnTo>
                <a:lnTo>
                  <a:pt x="795065" y="75906"/>
                </a:lnTo>
                <a:close/>
              </a:path>
              <a:path w="4240530" h="189865">
                <a:moveTo>
                  <a:pt x="1060088" y="76092"/>
                </a:moveTo>
                <a:lnTo>
                  <a:pt x="908646" y="76092"/>
                </a:lnTo>
                <a:lnTo>
                  <a:pt x="908646" y="113952"/>
                </a:lnTo>
                <a:lnTo>
                  <a:pt x="1060088" y="113952"/>
                </a:lnTo>
                <a:lnTo>
                  <a:pt x="1060088" y="76092"/>
                </a:lnTo>
                <a:close/>
              </a:path>
              <a:path w="4240530" h="189865">
                <a:moveTo>
                  <a:pt x="1173667" y="76092"/>
                </a:moveTo>
                <a:lnTo>
                  <a:pt x="1173667" y="113952"/>
                </a:lnTo>
                <a:lnTo>
                  <a:pt x="1325109" y="114138"/>
                </a:lnTo>
                <a:lnTo>
                  <a:pt x="1325109" y="76277"/>
                </a:lnTo>
                <a:lnTo>
                  <a:pt x="1173667" y="76092"/>
                </a:lnTo>
                <a:close/>
              </a:path>
              <a:path w="4240530" h="189865">
                <a:moveTo>
                  <a:pt x="1438690" y="76277"/>
                </a:moveTo>
                <a:lnTo>
                  <a:pt x="1438690" y="114138"/>
                </a:lnTo>
                <a:lnTo>
                  <a:pt x="1590131" y="114324"/>
                </a:lnTo>
                <a:lnTo>
                  <a:pt x="1590131" y="76462"/>
                </a:lnTo>
                <a:lnTo>
                  <a:pt x="1438690" y="76277"/>
                </a:lnTo>
                <a:close/>
              </a:path>
              <a:path w="4240530" h="189865">
                <a:moveTo>
                  <a:pt x="1855153" y="76462"/>
                </a:moveTo>
                <a:lnTo>
                  <a:pt x="1703712" y="76462"/>
                </a:lnTo>
                <a:lnTo>
                  <a:pt x="1703712" y="114324"/>
                </a:lnTo>
                <a:lnTo>
                  <a:pt x="1855153" y="114324"/>
                </a:lnTo>
                <a:lnTo>
                  <a:pt x="1855153" y="76462"/>
                </a:lnTo>
                <a:close/>
              </a:path>
              <a:path w="4240530" h="189865">
                <a:moveTo>
                  <a:pt x="2120174" y="76649"/>
                </a:moveTo>
                <a:lnTo>
                  <a:pt x="1968733" y="76649"/>
                </a:lnTo>
                <a:lnTo>
                  <a:pt x="1968733" y="114509"/>
                </a:lnTo>
                <a:lnTo>
                  <a:pt x="2120174" y="114509"/>
                </a:lnTo>
                <a:lnTo>
                  <a:pt x="2120174" y="76649"/>
                </a:lnTo>
                <a:close/>
              </a:path>
              <a:path w="4240530" h="189865">
                <a:moveTo>
                  <a:pt x="2233756" y="76649"/>
                </a:moveTo>
                <a:lnTo>
                  <a:pt x="2233756" y="114509"/>
                </a:lnTo>
                <a:lnTo>
                  <a:pt x="2385197" y="114694"/>
                </a:lnTo>
                <a:lnTo>
                  <a:pt x="2385197" y="76835"/>
                </a:lnTo>
                <a:lnTo>
                  <a:pt x="2233756" y="76649"/>
                </a:lnTo>
                <a:close/>
              </a:path>
              <a:path w="4240530" h="189865">
                <a:moveTo>
                  <a:pt x="2498778" y="76835"/>
                </a:moveTo>
                <a:lnTo>
                  <a:pt x="2498778" y="114694"/>
                </a:lnTo>
                <a:lnTo>
                  <a:pt x="2650218" y="114880"/>
                </a:lnTo>
                <a:lnTo>
                  <a:pt x="2650218" y="77020"/>
                </a:lnTo>
                <a:lnTo>
                  <a:pt x="2498778" y="76835"/>
                </a:lnTo>
                <a:close/>
              </a:path>
              <a:path w="4240530" h="189865">
                <a:moveTo>
                  <a:pt x="2915240" y="77020"/>
                </a:moveTo>
                <a:lnTo>
                  <a:pt x="2763799" y="77020"/>
                </a:lnTo>
                <a:lnTo>
                  <a:pt x="2763799" y="114880"/>
                </a:lnTo>
                <a:lnTo>
                  <a:pt x="2915240" y="114880"/>
                </a:lnTo>
                <a:lnTo>
                  <a:pt x="2915240" y="77020"/>
                </a:lnTo>
                <a:close/>
              </a:path>
              <a:path w="4240530" h="189865">
                <a:moveTo>
                  <a:pt x="3180262" y="77205"/>
                </a:moveTo>
                <a:lnTo>
                  <a:pt x="3028821" y="77205"/>
                </a:lnTo>
                <a:lnTo>
                  <a:pt x="3028821" y="115065"/>
                </a:lnTo>
                <a:lnTo>
                  <a:pt x="3180262" y="115065"/>
                </a:lnTo>
                <a:lnTo>
                  <a:pt x="3180262" y="77205"/>
                </a:lnTo>
                <a:close/>
              </a:path>
              <a:path w="4240530" h="189865">
                <a:moveTo>
                  <a:pt x="3293842" y="77205"/>
                </a:moveTo>
                <a:lnTo>
                  <a:pt x="3293842" y="115065"/>
                </a:lnTo>
                <a:lnTo>
                  <a:pt x="3445283" y="115251"/>
                </a:lnTo>
                <a:lnTo>
                  <a:pt x="3445283" y="77391"/>
                </a:lnTo>
                <a:lnTo>
                  <a:pt x="3293842" y="77205"/>
                </a:lnTo>
                <a:close/>
              </a:path>
              <a:path w="4240530" h="189865">
                <a:moveTo>
                  <a:pt x="3558865" y="77391"/>
                </a:moveTo>
                <a:lnTo>
                  <a:pt x="3558865" y="115251"/>
                </a:lnTo>
                <a:lnTo>
                  <a:pt x="3710306" y="115436"/>
                </a:lnTo>
                <a:lnTo>
                  <a:pt x="3710306" y="77576"/>
                </a:lnTo>
                <a:lnTo>
                  <a:pt x="3558865" y="77391"/>
                </a:lnTo>
                <a:close/>
              </a:path>
              <a:path w="4240530" h="189865">
                <a:moveTo>
                  <a:pt x="3975328" y="77576"/>
                </a:moveTo>
                <a:lnTo>
                  <a:pt x="3823887" y="77576"/>
                </a:lnTo>
                <a:lnTo>
                  <a:pt x="3823887" y="115436"/>
                </a:lnTo>
                <a:lnTo>
                  <a:pt x="3975328" y="115436"/>
                </a:lnTo>
                <a:lnTo>
                  <a:pt x="3975328" y="77576"/>
                </a:lnTo>
                <a:close/>
              </a:path>
              <a:path w="4240530" h="189865">
                <a:moveTo>
                  <a:pt x="4240349" y="77762"/>
                </a:moveTo>
                <a:lnTo>
                  <a:pt x="4088908" y="77762"/>
                </a:lnTo>
                <a:lnTo>
                  <a:pt x="4088908" y="115623"/>
                </a:lnTo>
                <a:lnTo>
                  <a:pt x="4240349" y="115623"/>
                </a:lnTo>
                <a:lnTo>
                  <a:pt x="4240349" y="77762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6790" y="6133210"/>
            <a:ext cx="157289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i="1" dirty="0">
                <a:latin typeface="Arial"/>
                <a:cs typeface="Arial"/>
              </a:rPr>
              <a:t>Data</a:t>
            </a:r>
            <a:r>
              <a:rPr sz="2900" i="1" spc="-10" dirty="0">
                <a:latin typeface="Arial"/>
                <a:cs typeface="Arial"/>
              </a:rPr>
              <a:t> </a:t>
            </a:r>
            <a:r>
              <a:rPr sz="2900" i="1" spc="-20" dirty="0">
                <a:latin typeface="Arial"/>
                <a:cs typeface="Arial"/>
              </a:rPr>
              <a:t>flow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53411"/>
            <a:ext cx="4836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iPerf</a:t>
            </a:r>
            <a:r>
              <a:rPr sz="7200" spc="-145" dirty="0"/>
              <a:t> </a:t>
            </a:r>
            <a:r>
              <a:rPr sz="7200" spc="380" dirty="0"/>
              <a:t>/</a:t>
            </a:r>
            <a:r>
              <a:rPr sz="7200" spc="-140" dirty="0"/>
              <a:t> </a:t>
            </a:r>
            <a:r>
              <a:rPr sz="7200" spc="-150" dirty="0"/>
              <a:t>iPerf3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0996930" cy="636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70" dirty="0">
                <a:latin typeface="Arial MT"/>
                <a:cs typeface="Arial MT"/>
              </a:rPr>
              <a:t>TCP/UDP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measurement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3600" marR="63500" lvl="1" indent="-406400">
              <a:lnSpc>
                <a:spcPct val="101800"/>
              </a:lnSpc>
              <a:spcBef>
                <a:spcPts val="5"/>
              </a:spcBef>
              <a:buFont typeface="Microsoft Sans Serif"/>
              <a:buChar char="‣"/>
              <a:tabLst>
                <a:tab pos="863600" algn="l"/>
              </a:tabLst>
            </a:pPr>
            <a:r>
              <a:rPr sz="3600" spc="-60" dirty="0">
                <a:latin typeface="Arial MT"/>
                <a:cs typeface="Arial MT"/>
              </a:rPr>
              <a:t>TCP: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i="1" spc="100" dirty="0">
                <a:latin typeface="Arial"/>
                <a:cs typeface="Arial"/>
              </a:rPr>
              <a:t>connection-</a:t>
            </a:r>
            <a:r>
              <a:rPr sz="3600" i="1" spc="90" dirty="0">
                <a:latin typeface="Arial"/>
                <a:cs typeface="Arial"/>
              </a:rPr>
              <a:t>oriented,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55" dirty="0">
                <a:latin typeface="Arial"/>
                <a:cs typeface="Arial"/>
              </a:rPr>
              <a:t>reliable</a:t>
            </a:r>
            <a:r>
              <a:rPr sz="3600" i="1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 MT"/>
                <a:cs typeface="Arial MT"/>
              </a:rPr>
              <a:t>transportation </a:t>
            </a:r>
            <a:r>
              <a:rPr sz="3600" spc="-10" dirty="0">
                <a:latin typeface="Arial MT"/>
                <a:cs typeface="Arial MT"/>
              </a:rPr>
              <a:t>protocol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7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3600" marR="597535" lvl="1" indent="-406400">
              <a:lnSpc>
                <a:spcPct val="101800"/>
              </a:lnSpc>
              <a:spcBef>
                <a:spcPts val="5"/>
              </a:spcBef>
              <a:buFont typeface="Microsoft Sans Serif"/>
              <a:buChar char="‣"/>
              <a:tabLst>
                <a:tab pos="863600" algn="l"/>
              </a:tabLst>
            </a:pPr>
            <a:r>
              <a:rPr sz="3600" spc="-65" dirty="0">
                <a:latin typeface="Arial MT"/>
                <a:cs typeface="Arial MT"/>
              </a:rPr>
              <a:t>UDP:</a:t>
            </a:r>
            <a:r>
              <a:rPr sz="3600" spc="-45" dirty="0">
                <a:latin typeface="Arial MT"/>
                <a:cs typeface="Arial MT"/>
              </a:rPr>
              <a:t> </a:t>
            </a:r>
            <a:r>
              <a:rPr sz="3600" i="1" spc="65" dirty="0">
                <a:latin typeface="Arial"/>
                <a:cs typeface="Arial"/>
              </a:rPr>
              <a:t>connectionless,</a:t>
            </a:r>
            <a:r>
              <a:rPr sz="3600" i="1" spc="-45" dirty="0">
                <a:latin typeface="Arial"/>
                <a:cs typeface="Arial"/>
              </a:rPr>
              <a:t> </a:t>
            </a:r>
            <a:r>
              <a:rPr sz="3600" i="1" spc="60" dirty="0">
                <a:latin typeface="Arial"/>
                <a:cs typeface="Arial"/>
              </a:rPr>
              <a:t>unreliable</a:t>
            </a:r>
            <a:r>
              <a:rPr sz="3600" i="1" spc="-40" dirty="0">
                <a:latin typeface="Arial"/>
                <a:cs typeface="Arial"/>
              </a:rPr>
              <a:t> </a:t>
            </a:r>
            <a:r>
              <a:rPr sz="3600" spc="-20" dirty="0">
                <a:latin typeface="Arial MT"/>
                <a:cs typeface="Arial MT"/>
              </a:rPr>
              <a:t>transportation </a:t>
            </a:r>
            <a:r>
              <a:rPr sz="3600" spc="-10" dirty="0">
                <a:latin typeface="Arial MT"/>
                <a:cs typeface="Arial MT"/>
              </a:rPr>
              <a:t>protocol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4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spcBef>
                <a:spcPts val="5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145" dirty="0">
                <a:latin typeface="Arial MT"/>
                <a:cs typeface="Arial MT"/>
              </a:rPr>
              <a:t>Tunable</a:t>
            </a:r>
            <a:r>
              <a:rPr sz="3600" spc="-8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parameters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spcBef>
                <a:spcPts val="5"/>
              </a:spcBef>
              <a:buFont typeface="Microsoft Sans Serif"/>
              <a:buChar char="‣"/>
              <a:tabLst>
                <a:tab pos="862965" algn="l"/>
              </a:tabLst>
            </a:pPr>
            <a:r>
              <a:rPr sz="3600" spc="-100" dirty="0">
                <a:latin typeface="Arial MT"/>
                <a:cs typeface="Arial MT"/>
              </a:rPr>
              <a:t>TCP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window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size,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spc="-110" dirty="0">
                <a:latin typeface="Arial MT"/>
                <a:cs typeface="Arial MT"/>
              </a:rPr>
              <a:t>UDP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buffer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90" dirty="0">
                <a:latin typeface="Arial MT"/>
                <a:cs typeface="Arial MT"/>
              </a:rPr>
              <a:t>size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sending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rate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932" y="6538525"/>
            <a:ext cx="9922934" cy="26370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018" y="3909890"/>
            <a:ext cx="9910564" cy="2473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600" y="1893367"/>
            <a:ext cx="11899265" cy="3512185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258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-s: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Run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as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75" dirty="0">
                <a:latin typeface="Arial MT"/>
                <a:cs typeface="Arial MT"/>
              </a:rPr>
              <a:t>server;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60" dirty="0">
                <a:latin typeface="Arial MT"/>
                <a:cs typeface="Arial MT"/>
              </a:rPr>
              <a:t>-</a:t>
            </a:r>
            <a:r>
              <a:rPr sz="3600" spc="70" dirty="0">
                <a:latin typeface="Arial MT"/>
                <a:cs typeface="Arial MT"/>
              </a:rPr>
              <a:t>c: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Run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as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client.</a:t>
            </a: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spcBef>
                <a:spcPts val="248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-</a:t>
            </a:r>
            <a:r>
              <a:rPr sz="3600" spc="70" dirty="0">
                <a:latin typeface="Arial MT"/>
                <a:cs typeface="Arial MT"/>
              </a:rPr>
              <a:t>w: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Set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window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90" dirty="0">
                <a:latin typeface="Arial MT"/>
                <a:cs typeface="Arial MT"/>
              </a:rPr>
              <a:t>size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85" dirty="0">
                <a:latin typeface="Arial MT"/>
                <a:cs typeface="Arial MT"/>
              </a:rPr>
              <a:t>(of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100" dirty="0">
                <a:latin typeface="Arial MT"/>
                <a:cs typeface="Arial MT"/>
              </a:rPr>
              <a:t>TCP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by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default)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10"/>
              </a:spcBef>
            </a:pPr>
            <a:endParaRPr sz="3600">
              <a:latin typeface="Arial MT"/>
              <a:cs typeface="Arial MT"/>
            </a:endParaRPr>
          </a:p>
          <a:p>
            <a:pPr marL="9449435" marR="5080" indent="406400">
              <a:lnSpc>
                <a:spcPct val="100000"/>
              </a:lnSpc>
            </a:pPr>
            <a:r>
              <a:rPr sz="3000" dirty="0">
                <a:solidFill>
                  <a:srgbClr val="00882B"/>
                </a:solidFill>
                <a:latin typeface="Arial MT"/>
                <a:cs typeface="Arial MT"/>
              </a:rPr>
              <a:t>Server</a:t>
            </a:r>
            <a:r>
              <a:rPr sz="3000" spc="-180" dirty="0">
                <a:solidFill>
                  <a:srgbClr val="00882B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00882B"/>
                </a:solidFill>
                <a:latin typeface="Arial MT"/>
                <a:cs typeface="Arial MT"/>
              </a:rPr>
              <a:t>ip: </a:t>
            </a:r>
            <a:r>
              <a:rPr sz="3000" spc="-10" dirty="0">
                <a:solidFill>
                  <a:srgbClr val="00882B"/>
                </a:solidFill>
                <a:latin typeface="Arial MT"/>
                <a:cs typeface="Arial MT"/>
              </a:rPr>
              <a:t>172.31.35.167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iPerf</a:t>
            </a:r>
            <a:r>
              <a:rPr sz="7200" spc="-140" dirty="0"/>
              <a:t> </a:t>
            </a:r>
            <a:r>
              <a:rPr sz="7200" spc="-290" dirty="0"/>
              <a:t>TCP</a:t>
            </a:r>
            <a:r>
              <a:rPr sz="7200" spc="-140" dirty="0"/>
              <a:t> </a:t>
            </a:r>
            <a:r>
              <a:rPr sz="7200" spc="-20" dirty="0"/>
              <a:t>test</a:t>
            </a:r>
            <a:endParaRPr sz="7200"/>
          </a:p>
        </p:txBody>
      </p:sp>
      <p:grpSp>
        <p:nvGrpSpPr>
          <p:cNvPr id="6" name="object 6"/>
          <p:cNvGrpSpPr/>
          <p:nvPr/>
        </p:nvGrpSpPr>
        <p:grpSpPr>
          <a:xfrm>
            <a:off x="4642720" y="4443071"/>
            <a:ext cx="5405755" cy="527685"/>
            <a:chOff x="4642720" y="4443071"/>
            <a:chExt cx="5405755" cy="527685"/>
          </a:xfrm>
        </p:grpSpPr>
        <p:sp>
          <p:nvSpPr>
            <p:cNvPr id="7" name="object 7"/>
            <p:cNvSpPr/>
            <p:nvPr/>
          </p:nvSpPr>
          <p:spPr>
            <a:xfrm>
              <a:off x="4790819" y="4525069"/>
              <a:ext cx="5238750" cy="426720"/>
            </a:xfrm>
            <a:custGeom>
              <a:avLst/>
              <a:gdLst/>
              <a:ahLst/>
              <a:cxnLst/>
              <a:rect l="l" t="t" r="r" b="b"/>
              <a:pathLst>
                <a:path w="5238750" h="426720">
                  <a:moveTo>
                    <a:pt x="5238522" y="426215"/>
                  </a:moveTo>
                  <a:lnTo>
                    <a:pt x="18987" y="154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2720" y="4443071"/>
              <a:ext cx="173990" cy="167640"/>
            </a:xfrm>
            <a:custGeom>
              <a:avLst/>
              <a:gdLst/>
              <a:ahLst/>
              <a:cxnLst/>
              <a:rect l="l" t="t" r="r" b="b"/>
              <a:pathLst>
                <a:path w="173989" h="167639">
                  <a:moveTo>
                    <a:pt x="173885" y="0"/>
                  </a:moveTo>
                  <a:lnTo>
                    <a:pt x="0" y="69949"/>
                  </a:lnTo>
                  <a:lnTo>
                    <a:pt x="160290" y="167087"/>
                  </a:lnTo>
                  <a:lnTo>
                    <a:pt x="17388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05657" y="7049256"/>
            <a:ext cx="3143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036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70BF41"/>
                </a:solidFill>
                <a:latin typeface="Arial MT"/>
                <a:cs typeface="Arial MT"/>
              </a:rPr>
              <a:t>On</a:t>
            </a:r>
            <a:r>
              <a:rPr sz="3000" spc="-40" dirty="0">
                <a:solidFill>
                  <a:srgbClr val="70BF4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70BF41"/>
                </a:solidFill>
                <a:latin typeface="Arial MT"/>
                <a:cs typeface="Arial MT"/>
              </a:rPr>
              <a:t>Client,</a:t>
            </a:r>
            <a:r>
              <a:rPr sz="3000" spc="-40" dirty="0">
                <a:solidFill>
                  <a:srgbClr val="70BF41"/>
                </a:solidFill>
                <a:latin typeface="Arial MT"/>
                <a:cs typeface="Arial MT"/>
              </a:rPr>
              <a:t> </a:t>
            </a:r>
            <a:r>
              <a:rPr sz="3000" spc="40" dirty="0">
                <a:solidFill>
                  <a:srgbClr val="70BF41"/>
                </a:solidFill>
                <a:latin typeface="Arial MT"/>
                <a:cs typeface="Arial MT"/>
              </a:rPr>
              <a:t>put </a:t>
            </a:r>
            <a:r>
              <a:rPr sz="3000" spc="-10" dirty="0">
                <a:solidFill>
                  <a:srgbClr val="70BF41"/>
                </a:solidFill>
                <a:latin typeface="Arial MT"/>
                <a:cs typeface="Arial MT"/>
              </a:rPr>
              <a:t>Server’s</a:t>
            </a:r>
            <a:r>
              <a:rPr sz="3000" spc="-50" dirty="0">
                <a:solidFill>
                  <a:srgbClr val="70BF41"/>
                </a:solidFill>
                <a:latin typeface="Arial MT"/>
                <a:cs typeface="Arial MT"/>
              </a:rPr>
              <a:t> </a:t>
            </a:r>
            <a:r>
              <a:rPr sz="3000" spc="55" dirty="0">
                <a:solidFill>
                  <a:srgbClr val="70BF41"/>
                </a:solidFill>
                <a:latin typeface="Arial MT"/>
                <a:cs typeface="Arial MT"/>
              </a:rPr>
              <a:t>ip</a:t>
            </a:r>
            <a:r>
              <a:rPr sz="3000" spc="-50" dirty="0">
                <a:solidFill>
                  <a:srgbClr val="70BF41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70BF41"/>
                </a:solidFill>
                <a:latin typeface="Arial MT"/>
                <a:cs typeface="Arial MT"/>
              </a:rPr>
              <a:t>after</a:t>
            </a:r>
            <a:r>
              <a:rPr sz="3000" spc="-50" dirty="0">
                <a:solidFill>
                  <a:srgbClr val="70BF41"/>
                </a:solidFill>
                <a:latin typeface="Arial MT"/>
                <a:cs typeface="Arial MT"/>
              </a:rPr>
              <a:t> </a:t>
            </a:r>
            <a:r>
              <a:rPr sz="3000" spc="110" dirty="0">
                <a:solidFill>
                  <a:srgbClr val="70BF41"/>
                </a:solidFill>
                <a:latin typeface="Arial MT"/>
                <a:cs typeface="Arial MT"/>
              </a:rPr>
              <a:t>-</a:t>
            </a:r>
            <a:r>
              <a:rPr sz="3000" spc="114" dirty="0">
                <a:solidFill>
                  <a:srgbClr val="70BF41"/>
                </a:solidFill>
                <a:latin typeface="Arial MT"/>
                <a:cs typeface="Arial MT"/>
              </a:rPr>
              <a:t>c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80094" y="7075940"/>
            <a:ext cx="3589654" cy="301625"/>
            <a:chOff x="6280094" y="7075940"/>
            <a:chExt cx="3589654" cy="301625"/>
          </a:xfrm>
        </p:grpSpPr>
        <p:sp>
          <p:nvSpPr>
            <p:cNvPr id="11" name="object 11"/>
            <p:cNvSpPr/>
            <p:nvPr/>
          </p:nvSpPr>
          <p:spPr>
            <a:xfrm>
              <a:off x="6428430" y="7158507"/>
              <a:ext cx="3422015" cy="200025"/>
            </a:xfrm>
            <a:custGeom>
              <a:avLst/>
              <a:gdLst/>
              <a:ahLst/>
              <a:cxnLst/>
              <a:rect l="l" t="t" r="r" b="b"/>
              <a:pathLst>
                <a:path w="3422015" h="200025">
                  <a:moveTo>
                    <a:pt x="3421855" y="199836"/>
                  </a:moveTo>
                  <a:lnTo>
                    <a:pt x="19017" y="111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0094" y="7075940"/>
              <a:ext cx="172720" cy="167640"/>
            </a:xfrm>
            <a:custGeom>
              <a:avLst/>
              <a:gdLst/>
              <a:ahLst/>
              <a:cxnLst/>
              <a:rect l="l" t="t" r="r" b="b"/>
              <a:pathLst>
                <a:path w="172720" h="167640">
                  <a:moveTo>
                    <a:pt x="172241" y="0"/>
                  </a:moveTo>
                  <a:lnTo>
                    <a:pt x="0" y="73903"/>
                  </a:lnTo>
                  <a:lnTo>
                    <a:pt x="162468" y="167354"/>
                  </a:lnTo>
                  <a:lnTo>
                    <a:pt x="1722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iPerf</a:t>
            </a:r>
            <a:r>
              <a:rPr sz="7200" spc="-140" dirty="0"/>
              <a:t> </a:t>
            </a:r>
            <a:r>
              <a:rPr sz="7200" spc="-290" dirty="0"/>
              <a:t>TCP</a:t>
            </a:r>
            <a:r>
              <a:rPr sz="7200" spc="-140" dirty="0"/>
              <a:t> </a:t>
            </a:r>
            <a:r>
              <a:rPr sz="7200" spc="-20" dirty="0"/>
              <a:t>test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1374755" cy="28594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19100" marR="284480" indent="-406400">
              <a:lnSpc>
                <a:spcPct val="101600"/>
              </a:lnSpc>
              <a:spcBef>
                <a:spcPts val="30"/>
              </a:spcBef>
              <a:buFont typeface="Microsoft Sans Serif"/>
              <a:buChar char="‣"/>
              <a:tabLst>
                <a:tab pos="419100" algn="l"/>
              </a:tabLst>
            </a:pPr>
            <a:r>
              <a:rPr sz="3600" dirty="0">
                <a:latin typeface="Arial MT"/>
                <a:cs typeface="Arial MT"/>
              </a:rPr>
              <a:t>By</a:t>
            </a:r>
            <a:r>
              <a:rPr sz="3600" spc="-114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default,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90" dirty="0">
                <a:latin typeface="Arial MT"/>
                <a:cs typeface="Arial MT"/>
              </a:rPr>
              <a:t>iPerf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listens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on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100" dirty="0">
                <a:latin typeface="Arial MT"/>
                <a:cs typeface="Arial MT"/>
              </a:rPr>
              <a:t>TCP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port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5001.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This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can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be </a:t>
            </a:r>
            <a:r>
              <a:rPr sz="3600" spc="-10" dirty="0">
                <a:latin typeface="Arial MT"/>
                <a:cs typeface="Arial MT"/>
              </a:rPr>
              <a:t>changed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with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80" dirty="0">
                <a:latin typeface="Arial MT"/>
                <a:cs typeface="Arial MT"/>
              </a:rPr>
              <a:t>“-</a:t>
            </a:r>
            <a:r>
              <a:rPr sz="3600" spc="140" dirty="0">
                <a:latin typeface="Arial MT"/>
                <a:cs typeface="Arial MT"/>
              </a:rPr>
              <a:t>p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port_number”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9100" marR="5080" indent="-406400">
              <a:lnSpc>
                <a:spcPct val="101600"/>
              </a:lnSpc>
              <a:buFont typeface="Microsoft Sans Serif"/>
              <a:buChar char="‣"/>
              <a:tabLst>
                <a:tab pos="419100" algn="l"/>
              </a:tabLst>
            </a:pPr>
            <a:r>
              <a:rPr sz="3600" spc="-50" dirty="0">
                <a:latin typeface="Arial MT"/>
                <a:cs typeface="Arial MT"/>
              </a:rPr>
              <a:t>Double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check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EC2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security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group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85" dirty="0">
                <a:latin typeface="Arial MT"/>
                <a:cs typeface="Arial MT"/>
              </a:rPr>
              <a:t>ensure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that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the </a:t>
            </a:r>
            <a:r>
              <a:rPr sz="3600" spc="-100" dirty="0">
                <a:latin typeface="Arial MT"/>
                <a:cs typeface="Arial MT"/>
              </a:rPr>
              <a:t>TCP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port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has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been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enabled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3411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Outline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354377"/>
            <a:ext cx="11476355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</a:pPr>
            <a:endParaRPr spc="-30" dirty="0"/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pc="-100" dirty="0"/>
              <a:t>Measure</a:t>
            </a:r>
            <a:r>
              <a:rPr spc="-12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computing</a:t>
            </a:r>
            <a:r>
              <a:rPr spc="-120" dirty="0"/>
              <a:t> </a:t>
            </a:r>
            <a:r>
              <a:rPr spc="-10" dirty="0"/>
              <a:t>performance.</a:t>
            </a: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pc="-10" dirty="0"/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pc="-100" dirty="0"/>
              <a:t>Measure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20" dirty="0"/>
              <a:t>networking</a:t>
            </a:r>
            <a:r>
              <a:rPr spc="-114" dirty="0"/>
              <a:t> </a:t>
            </a:r>
            <a:r>
              <a:rPr spc="-10" dirty="0"/>
              <a:t>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609" y="4481934"/>
            <a:ext cx="10619515" cy="51585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0" y="2171048"/>
            <a:ext cx="11416030" cy="37655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54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-u: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use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10" dirty="0">
                <a:latin typeface="Arial MT"/>
                <a:cs typeface="Arial MT"/>
              </a:rPr>
              <a:t>UDP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rather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than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TCP</a:t>
            </a: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spcBef>
                <a:spcPts val="1445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-</a:t>
            </a:r>
            <a:r>
              <a:rPr sz="3600" spc="70" dirty="0">
                <a:latin typeface="Arial MT"/>
                <a:cs typeface="Arial MT"/>
              </a:rPr>
              <a:t>w:</a:t>
            </a:r>
            <a:r>
              <a:rPr sz="3600" spc="-80" dirty="0">
                <a:latin typeface="Arial MT"/>
                <a:cs typeface="Arial MT"/>
              </a:rPr>
              <a:t> </a:t>
            </a:r>
            <a:r>
              <a:rPr sz="3600" spc="-110" dirty="0">
                <a:latin typeface="Arial MT"/>
                <a:cs typeface="Arial MT"/>
              </a:rPr>
              <a:t>UDP</a:t>
            </a:r>
            <a:r>
              <a:rPr sz="3600" spc="-8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buffer</a:t>
            </a:r>
            <a:r>
              <a:rPr sz="3600" spc="-7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size</a:t>
            </a: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spcBef>
                <a:spcPts val="1445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20" dirty="0">
                <a:latin typeface="Arial MT"/>
                <a:cs typeface="Arial MT"/>
              </a:rPr>
              <a:t>-</a:t>
            </a:r>
            <a:r>
              <a:rPr sz="3600" dirty="0">
                <a:latin typeface="Arial MT"/>
                <a:cs typeface="Arial MT"/>
              </a:rPr>
              <a:t>i: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90" dirty="0">
                <a:latin typeface="Arial MT"/>
                <a:cs typeface="Arial MT"/>
              </a:rPr>
              <a:t>interval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time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155" dirty="0">
                <a:latin typeface="Arial MT"/>
                <a:cs typeface="Arial MT"/>
              </a:rPr>
              <a:t>(in</a:t>
            </a:r>
            <a:r>
              <a:rPr sz="3600" spc="-95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sec)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between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two</a:t>
            </a:r>
            <a:r>
              <a:rPr sz="3600" spc="-11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periodic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reports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3600">
              <a:latin typeface="Arial MT"/>
              <a:cs typeface="Arial MT"/>
            </a:endParaRPr>
          </a:p>
          <a:p>
            <a:pPr marR="1121410" algn="r">
              <a:lnSpc>
                <a:spcPct val="100000"/>
              </a:lnSpc>
            </a:pPr>
            <a:r>
              <a:rPr sz="3000" spc="-10" dirty="0">
                <a:solidFill>
                  <a:srgbClr val="00882B"/>
                </a:solidFill>
                <a:latin typeface="Arial MT"/>
                <a:cs typeface="Arial MT"/>
              </a:rPr>
              <a:t>Server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iPerf</a:t>
            </a:r>
            <a:r>
              <a:rPr sz="7200" spc="-145" dirty="0"/>
              <a:t> </a:t>
            </a:r>
            <a:r>
              <a:rPr sz="7200" spc="-305" dirty="0"/>
              <a:t>UDP</a:t>
            </a:r>
            <a:r>
              <a:rPr sz="7200" spc="-140" dirty="0"/>
              <a:t> </a:t>
            </a:r>
            <a:r>
              <a:rPr sz="7200" spc="-20" dirty="0"/>
              <a:t>test</a:t>
            </a:r>
            <a:endParaRPr sz="7200"/>
          </a:p>
        </p:txBody>
      </p:sp>
      <p:grpSp>
        <p:nvGrpSpPr>
          <p:cNvPr id="5" name="object 5"/>
          <p:cNvGrpSpPr/>
          <p:nvPr/>
        </p:nvGrpSpPr>
        <p:grpSpPr>
          <a:xfrm>
            <a:off x="5890352" y="5001446"/>
            <a:ext cx="3768090" cy="720090"/>
            <a:chOff x="5890352" y="5001446"/>
            <a:chExt cx="3768090" cy="720090"/>
          </a:xfrm>
        </p:grpSpPr>
        <p:sp>
          <p:nvSpPr>
            <p:cNvPr id="6" name="object 6"/>
            <p:cNvSpPr/>
            <p:nvPr/>
          </p:nvSpPr>
          <p:spPr>
            <a:xfrm>
              <a:off x="6036779" y="5080809"/>
              <a:ext cx="3602990" cy="621665"/>
            </a:xfrm>
            <a:custGeom>
              <a:avLst/>
              <a:gdLst/>
              <a:ahLst/>
              <a:cxnLst/>
              <a:rect l="l" t="t" r="r" b="b"/>
              <a:pathLst>
                <a:path w="3602990" h="621664">
                  <a:moveTo>
                    <a:pt x="3602586" y="621391"/>
                  </a:moveTo>
                  <a:lnTo>
                    <a:pt x="18772" y="323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0352" y="5001446"/>
              <a:ext cx="179705" cy="165735"/>
            </a:xfrm>
            <a:custGeom>
              <a:avLst/>
              <a:gdLst/>
              <a:ahLst/>
              <a:cxnLst/>
              <a:rect l="l" t="t" r="r" b="b"/>
              <a:pathLst>
                <a:path w="179704" h="165735">
                  <a:moveTo>
                    <a:pt x="179448" y="0"/>
                  </a:moveTo>
                  <a:lnTo>
                    <a:pt x="0" y="54105"/>
                  </a:lnTo>
                  <a:lnTo>
                    <a:pt x="150953" y="165200"/>
                  </a:lnTo>
                  <a:lnTo>
                    <a:pt x="17944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/>
              <a:t>iPerf</a:t>
            </a:r>
            <a:r>
              <a:rPr sz="7200" spc="-145" dirty="0"/>
              <a:t> </a:t>
            </a:r>
            <a:r>
              <a:rPr sz="7200" spc="-305" dirty="0"/>
              <a:t>UDP</a:t>
            </a:r>
            <a:r>
              <a:rPr sz="7200" spc="-140" dirty="0"/>
              <a:t> </a:t>
            </a:r>
            <a:r>
              <a:rPr sz="7200" spc="-20" dirty="0"/>
              <a:t>test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7595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-</a:t>
            </a:r>
            <a:r>
              <a:rPr sz="3600" spc="60" dirty="0">
                <a:latin typeface="Arial MT"/>
                <a:cs typeface="Arial MT"/>
              </a:rPr>
              <a:t>b:</a:t>
            </a:r>
            <a:r>
              <a:rPr sz="3600" spc="-15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10" dirty="0">
                <a:latin typeface="Arial MT"/>
                <a:cs typeface="Arial MT"/>
              </a:rPr>
              <a:t>UDP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sending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rate,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bits/sec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3741" y="3294474"/>
            <a:ext cx="10297160" cy="3672840"/>
            <a:chOff x="1353741" y="3294474"/>
            <a:chExt cx="10297160" cy="3672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741" y="3294474"/>
              <a:ext cx="10297120" cy="3672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37237" y="3856141"/>
              <a:ext cx="4013835" cy="513080"/>
            </a:xfrm>
            <a:custGeom>
              <a:avLst/>
              <a:gdLst/>
              <a:ahLst/>
              <a:cxnLst/>
              <a:rect l="l" t="t" r="r" b="b"/>
              <a:pathLst>
                <a:path w="4013834" h="513079">
                  <a:moveTo>
                    <a:pt x="127514" y="0"/>
                  </a:moveTo>
                  <a:lnTo>
                    <a:pt x="0" y="46979"/>
                  </a:lnTo>
                  <a:lnTo>
                    <a:pt x="114091" y="120803"/>
                  </a:lnTo>
                  <a:lnTo>
                    <a:pt x="118565" y="80535"/>
                  </a:lnTo>
                  <a:lnTo>
                    <a:pt x="4008800" y="512784"/>
                  </a:lnTo>
                  <a:lnTo>
                    <a:pt x="4013273" y="472516"/>
                  </a:lnTo>
                  <a:lnTo>
                    <a:pt x="123041" y="40267"/>
                  </a:lnTo>
                  <a:lnTo>
                    <a:pt x="1275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07995" y="4307730"/>
            <a:ext cx="95758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-10" dirty="0">
                <a:solidFill>
                  <a:srgbClr val="99CC00"/>
                </a:solidFill>
                <a:latin typeface="Arial MT"/>
                <a:cs typeface="Arial MT"/>
              </a:rPr>
              <a:t>Client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A</a:t>
            </a:r>
            <a:r>
              <a:rPr sz="4200" spc="-250" dirty="0"/>
              <a:t> </a:t>
            </a:r>
            <a:r>
              <a:rPr sz="4200" spc="-40" dirty="0"/>
              <a:t>more</a:t>
            </a:r>
            <a:r>
              <a:rPr sz="4200" spc="-200" dirty="0"/>
              <a:t> </a:t>
            </a:r>
            <a:r>
              <a:rPr sz="4200" spc="-45" dirty="0"/>
              <a:t>detailed</a:t>
            </a:r>
            <a:r>
              <a:rPr sz="4200" spc="-200" dirty="0"/>
              <a:t> </a:t>
            </a:r>
            <a:r>
              <a:rPr sz="4200" spc="-35" dirty="0"/>
              <a:t>tutorial</a:t>
            </a:r>
            <a:r>
              <a:rPr sz="4200" spc="-200" dirty="0"/>
              <a:t> </a:t>
            </a:r>
            <a:r>
              <a:rPr sz="4200" dirty="0"/>
              <a:t>is</a:t>
            </a:r>
            <a:r>
              <a:rPr sz="4200" spc="-204" dirty="0"/>
              <a:t> </a:t>
            </a:r>
            <a:r>
              <a:rPr sz="4200" spc="-135" dirty="0"/>
              <a:t>available</a:t>
            </a:r>
            <a:r>
              <a:rPr sz="4200" spc="-155" dirty="0"/>
              <a:t> </a:t>
            </a:r>
            <a:r>
              <a:rPr sz="4200" spc="-25" dirty="0"/>
              <a:t>at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38200" y="4742418"/>
            <a:ext cx="10812780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https://aws.amazon.com/premiumsupport/knowledge-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center/network-</a:t>
            </a:r>
            <a:r>
              <a:rPr sz="36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throughput-</a:t>
            </a:r>
            <a:r>
              <a:rPr sz="36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benchmark-</a:t>
            </a:r>
            <a:r>
              <a:rPr sz="36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linux-ec2/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Questions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1746230" cy="341820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19100" marR="734060" indent="-406400">
              <a:lnSpc>
                <a:spcPct val="101699"/>
              </a:lnSpc>
              <a:spcBef>
                <a:spcPts val="25"/>
              </a:spcBef>
              <a:buFont typeface="Microsoft Sans Serif"/>
              <a:buChar char="‣"/>
              <a:tabLst>
                <a:tab pos="419100" algn="l"/>
                <a:tab pos="6202045" algn="l"/>
              </a:tabLst>
            </a:pPr>
            <a:r>
              <a:rPr sz="3600" spc="-30" dirty="0">
                <a:latin typeface="Arial MT"/>
                <a:cs typeface="Arial MT"/>
              </a:rPr>
              <a:t>What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network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performance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experienced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between </a:t>
            </a:r>
            <a:r>
              <a:rPr sz="3600" spc="-45" dirty="0">
                <a:latin typeface="Arial MT"/>
                <a:cs typeface="Arial MT"/>
              </a:rPr>
              <a:t>instances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same</a:t>
            </a:r>
            <a:r>
              <a:rPr sz="3600" spc="-16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type?</a:t>
            </a:r>
            <a:r>
              <a:rPr sz="3600" dirty="0">
                <a:latin typeface="Arial MT"/>
                <a:cs typeface="Arial MT"/>
              </a:rPr>
              <a:t>	</a:t>
            </a:r>
            <a:r>
              <a:rPr sz="3600" spc="-85" dirty="0">
                <a:latin typeface="Arial MT"/>
                <a:cs typeface="Arial MT"/>
              </a:rPr>
              <a:t>Different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types?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95" dirty="0">
                <a:latin typeface="Arial MT"/>
                <a:cs typeface="Arial MT"/>
              </a:rPr>
              <a:t>Different </a:t>
            </a:r>
            <a:r>
              <a:rPr sz="3600" spc="-10" dirty="0">
                <a:latin typeface="Arial MT"/>
                <a:cs typeface="Arial MT"/>
              </a:rPr>
              <a:t>zones?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9100" marR="5080" indent="-406400">
              <a:lnSpc>
                <a:spcPct val="101600"/>
              </a:lnSpc>
              <a:buFont typeface="Microsoft Sans Serif"/>
              <a:buChar char="‣"/>
              <a:tabLst>
                <a:tab pos="419100" algn="l"/>
              </a:tabLst>
            </a:pPr>
            <a:r>
              <a:rPr sz="3600" spc="-35" dirty="0">
                <a:latin typeface="Arial MT"/>
                <a:cs typeface="Arial MT"/>
              </a:rPr>
              <a:t>Is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network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performance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consistent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over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time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(e.g.,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time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of </a:t>
            </a:r>
            <a:r>
              <a:rPr sz="3600" spc="-105" dirty="0">
                <a:latin typeface="Arial MT"/>
                <a:cs typeface="Arial MT"/>
              </a:rPr>
              <a:t>day,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different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pairs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instances,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etc.)?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3836" y="2527494"/>
            <a:ext cx="8227059" cy="5285740"/>
            <a:chOff x="2553836" y="2527494"/>
            <a:chExt cx="8227059" cy="5285740"/>
          </a:xfrm>
        </p:grpSpPr>
        <p:sp>
          <p:nvSpPr>
            <p:cNvPr id="3" name="object 3"/>
            <p:cNvSpPr/>
            <p:nvPr/>
          </p:nvSpPr>
          <p:spPr>
            <a:xfrm>
              <a:off x="2580576" y="2527494"/>
              <a:ext cx="8200390" cy="5259070"/>
            </a:xfrm>
            <a:custGeom>
              <a:avLst/>
              <a:gdLst/>
              <a:ahLst/>
              <a:cxnLst/>
              <a:rect l="l" t="t" r="r" b="b"/>
              <a:pathLst>
                <a:path w="8200390" h="5259070">
                  <a:moveTo>
                    <a:pt x="0" y="5258806"/>
                  </a:moveTo>
                  <a:lnTo>
                    <a:pt x="1" y="0"/>
                  </a:lnTo>
                </a:path>
                <a:path w="8200390" h="5259070">
                  <a:moveTo>
                    <a:pt x="0" y="5258806"/>
                  </a:moveTo>
                  <a:lnTo>
                    <a:pt x="8200173" y="5258805"/>
                  </a:lnTo>
                </a:path>
              </a:pathLst>
            </a:custGeom>
            <a:ln w="53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3863" y="2659985"/>
              <a:ext cx="2388746" cy="24790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48856" y="8173805"/>
            <a:ext cx="77406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Night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390751" y="4787566"/>
            <a:ext cx="384175" cy="1665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85"/>
              </a:lnSpc>
            </a:pPr>
            <a:r>
              <a:rPr sz="2500" spc="-10" dirty="0">
                <a:latin typeface="Arial MT"/>
                <a:cs typeface="Arial MT"/>
              </a:rPr>
              <a:t>Throughput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751" y="3521978"/>
            <a:ext cx="384175" cy="10236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85"/>
              </a:lnSpc>
            </a:pPr>
            <a:r>
              <a:rPr sz="2500" spc="-10" dirty="0">
                <a:latin typeface="Arial MT"/>
                <a:cs typeface="Arial MT"/>
              </a:rPr>
              <a:t>(Mbps)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122" rIns="0" bIns="0" rtlCol="0">
            <a:spAutoFit/>
          </a:bodyPr>
          <a:lstStyle/>
          <a:p>
            <a:pPr marL="3306445">
              <a:lnSpc>
                <a:spcPct val="100000"/>
              </a:lnSpc>
              <a:spcBef>
                <a:spcPts val="130"/>
              </a:spcBef>
            </a:pPr>
            <a:r>
              <a:rPr dirty="0"/>
              <a:t>TCP/UDP</a:t>
            </a:r>
            <a:r>
              <a:rPr spc="-114" dirty="0"/>
              <a:t> </a:t>
            </a:r>
            <a:r>
              <a:rPr spc="-10" dirty="0"/>
              <a:t>Bandwidth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7334" y="8173805"/>
            <a:ext cx="118491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Evening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6952" y="8173805"/>
            <a:ext cx="141668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Afternoon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382" y="8173805"/>
            <a:ext cx="118427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Morning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3696" y="5613924"/>
            <a:ext cx="2806700" cy="7848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950"/>
              </a:lnSpc>
              <a:spcBef>
                <a:spcPts val="265"/>
              </a:spcBef>
            </a:pPr>
            <a:r>
              <a:rPr sz="2500" dirty="0">
                <a:latin typeface="Arial MT"/>
                <a:cs typeface="Arial MT"/>
              </a:rPr>
              <a:t>Think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what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it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will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be </a:t>
            </a:r>
            <a:r>
              <a:rPr sz="2500" spc="-20" dirty="0">
                <a:latin typeface="Arial MT"/>
                <a:cs typeface="Arial MT"/>
              </a:rPr>
              <a:t>like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1674" y="2770602"/>
            <a:ext cx="2010410" cy="121666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209"/>
              </a:spcBef>
            </a:pPr>
            <a:r>
              <a:rPr sz="2250" dirty="0">
                <a:latin typeface="Arial MT"/>
                <a:cs typeface="Arial MT"/>
              </a:rPr>
              <a:t>Small</a:t>
            </a:r>
            <a:r>
              <a:rPr sz="2250" spc="-14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-</a:t>
            </a:r>
            <a:r>
              <a:rPr sz="2250" spc="3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Medium </a:t>
            </a:r>
            <a:r>
              <a:rPr sz="2250" dirty="0">
                <a:latin typeface="Arial MT"/>
                <a:cs typeface="Arial MT"/>
              </a:rPr>
              <a:t>Small</a:t>
            </a:r>
            <a:r>
              <a:rPr sz="2250" spc="-14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-</a:t>
            </a:r>
            <a:r>
              <a:rPr sz="2250" spc="3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Large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ts val="3925"/>
              </a:lnSpc>
            </a:pPr>
            <a:r>
              <a:rPr sz="3350" spc="25" dirty="0">
                <a:latin typeface="Arial MT"/>
                <a:cs typeface="Arial MT"/>
              </a:rPr>
              <a:t>...</a:t>
            </a:r>
            <a:endParaRPr sz="3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1572" y="2513438"/>
            <a:ext cx="8232140" cy="5288915"/>
            <a:chOff x="2551572" y="2513438"/>
            <a:chExt cx="8232140" cy="5288915"/>
          </a:xfrm>
        </p:grpSpPr>
        <p:sp>
          <p:nvSpPr>
            <p:cNvPr id="3" name="object 3"/>
            <p:cNvSpPr/>
            <p:nvPr/>
          </p:nvSpPr>
          <p:spPr>
            <a:xfrm>
              <a:off x="2578327" y="2513438"/>
              <a:ext cx="8205470" cy="5262245"/>
            </a:xfrm>
            <a:custGeom>
              <a:avLst/>
              <a:gdLst/>
              <a:ahLst/>
              <a:cxnLst/>
              <a:rect l="l" t="t" r="r" b="b"/>
              <a:pathLst>
                <a:path w="8205470" h="5262245">
                  <a:moveTo>
                    <a:pt x="0" y="5261823"/>
                  </a:moveTo>
                  <a:lnTo>
                    <a:pt x="1" y="0"/>
                  </a:lnTo>
                </a:path>
                <a:path w="8205470" h="5262245">
                  <a:moveTo>
                    <a:pt x="0" y="5261823"/>
                  </a:moveTo>
                  <a:lnTo>
                    <a:pt x="8204877" y="5261822"/>
                  </a:lnTo>
                </a:path>
              </a:pathLst>
            </a:custGeom>
            <a:ln w="53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2303" y="2646007"/>
              <a:ext cx="2390117" cy="24805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1013" y="8162997"/>
            <a:ext cx="77470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Night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387826" y="5096074"/>
            <a:ext cx="38417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90"/>
              </a:lnSpc>
            </a:pPr>
            <a:r>
              <a:rPr sz="2500" spc="-25" dirty="0">
                <a:latin typeface="Arial MT"/>
                <a:cs typeface="Arial MT"/>
              </a:rPr>
              <a:t>RTT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7826" y="4204280"/>
            <a:ext cx="384175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90"/>
              </a:lnSpc>
            </a:pPr>
            <a:r>
              <a:rPr sz="2500" spc="-20" dirty="0">
                <a:latin typeface="Arial MT"/>
                <a:cs typeface="Arial MT"/>
              </a:rPr>
              <a:t>(ms)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277" rIns="0" bIns="0" rtlCol="0">
            <a:spAutoFit/>
          </a:bodyPr>
          <a:lstStyle/>
          <a:p>
            <a:pPr marL="4114800">
              <a:lnSpc>
                <a:spcPct val="100000"/>
              </a:lnSpc>
              <a:spcBef>
                <a:spcPts val="130"/>
              </a:spcBef>
            </a:pPr>
            <a:r>
              <a:rPr dirty="0"/>
              <a:t>Network</a:t>
            </a:r>
            <a:r>
              <a:rPr spc="70" dirty="0"/>
              <a:t> </a:t>
            </a:r>
            <a:r>
              <a:rPr spc="-10" dirty="0"/>
              <a:t>Latency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8003" y="8162997"/>
            <a:ext cx="118554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Evening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6141" y="8162997"/>
            <a:ext cx="14173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Afternoon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3310" y="8162997"/>
            <a:ext cx="118491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latin typeface="Arial MT"/>
                <a:cs typeface="Arial MT"/>
              </a:rPr>
              <a:t>Morning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2742" y="2756694"/>
            <a:ext cx="1468755" cy="12172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210"/>
              </a:spcBef>
            </a:pPr>
            <a:r>
              <a:rPr sz="2250" spc="-50" dirty="0">
                <a:latin typeface="Arial MT"/>
                <a:cs typeface="Arial MT"/>
              </a:rPr>
              <a:t>Intra-</a:t>
            </a:r>
            <a:r>
              <a:rPr sz="2250" spc="-10" dirty="0">
                <a:latin typeface="Arial MT"/>
                <a:cs typeface="Arial MT"/>
              </a:rPr>
              <a:t>region </a:t>
            </a:r>
            <a:r>
              <a:rPr sz="2250" spc="-50" dirty="0">
                <a:latin typeface="Arial MT"/>
                <a:cs typeface="Arial MT"/>
              </a:rPr>
              <a:t>Inter-</a:t>
            </a:r>
            <a:r>
              <a:rPr sz="2250" spc="-10" dirty="0">
                <a:latin typeface="Arial MT"/>
                <a:cs typeface="Arial MT"/>
              </a:rPr>
              <a:t>region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ts val="3925"/>
              </a:lnSpc>
            </a:pPr>
            <a:r>
              <a:rPr sz="3350" spc="25" dirty="0">
                <a:latin typeface="Arial MT"/>
                <a:cs typeface="Arial MT"/>
              </a:rPr>
              <a:t>...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2155" y="5601646"/>
            <a:ext cx="2808605" cy="7854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950"/>
              </a:lnSpc>
              <a:spcBef>
                <a:spcPts val="265"/>
              </a:spcBef>
            </a:pPr>
            <a:r>
              <a:rPr sz="2500" dirty="0">
                <a:latin typeface="Arial MT"/>
                <a:cs typeface="Arial MT"/>
              </a:rPr>
              <a:t>Think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what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it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will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be </a:t>
            </a:r>
            <a:r>
              <a:rPr sz="2500" spc="-20" dirty="0">
                <a:latin typeface="Arial MT"/>
                <a:cs typeface="Arial MT"/>
              </a:rPr>
              <a:t>like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3411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0" dirty="0"/>
              <a:t>Outline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354377"/>
            <a:ext cx="11476355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0"/>
              </a:spcBef>
            </a:pPr>
            <a:endParaRPr spc="-30" dirty="0"/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pc="-100" dirty="0">
                <a:solidFill>
                  <a:srgbClr val="DE6A10"/>
                </a:solidFill>
              </a:rPr>
              <a:t>Measure</a:t>
            </a:r>
            <a:r>
              <a:rPr spc="-125" dirty="0">
                <a:solidFill>
                  <a:srgbClr val="DE6A10"/>
                </a:solidFill>
              </a:rPr>
              <a:t> </a:t>
            </a:r>
            <a:r>
              <a:rPr dirty="0">
                <a:solidFill>
                  <a:srgbClr val="DE6A10"/>
                </a:solidFill>
              </a:rPr>
              <a:t>of</a:t>
            </a:r>
            <a:r>
              <a:rPr spc="-120" dirty="0">
                <a:solidFill>
                  <a:srgbClr val="DE6A10"/>
                </a:solidFill>
              </a:rPr>
              <a:t> </a:t>
            </a:r>
            <a:r>
              <a:rPr dirty="0">
                <a:solidFill>
                  <a:srgbClr val="DE6A10"/>
                </a:solidFill>
              </a:rPr>
              <a:t>computing</a:t>
            </a:r>
            <a:r>
              <a:rPr spc="-120" dirty="0">
                <a:solidFill>
                  <a:srgbClr val="DE6A10"/>
                </a:solidFill>
              </a:rPr>
              <a:t> </a:t>
            </a:r>
            <a:r>
              <a:rPr spc="-10" dirty="0">
                <a:solidFill>
                  <a:srgbClr val="DE6A10"/>
                </a:solidFill>
              </a:rPr>
              <a:t>performance.</a:t>
            </a: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pc="-10" dirty="0">
              <a:solidFill>
                <a:srgbClr val="DE6A10"/>
              </a:solidFill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pc="-100" dirty="0"/>
              <a:t>Measure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20" dirty="0"/>
              <a:t>networking</a:t>
            </a:r>
            <a:r>
              <a:rPr spc="-114" dirty="0"/>
              <a:t> </a:t>
            </a:r>
            <a:r>
              <a:rPr spc="-10" dirty="0"/>
              <a:t>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0" dirty="0"/>
              <a:t>What</a:t>
            </a:r>
            <a:r>
              <a:rPr sz="7200" spc="-220" dirty="0"/>
              <a:t> </a:t>
            </a:r>
            <a:r>
              <a:rPr sz="7200" spc="60" dirty="0"/>
              <a:t>to</a:t>
            </a:r>
            <a:r>
              <a:rPr sz="7200" spc="-215" dirty="0"/>
              <a:t> </a:t>
            </a:r>
            <a:r>
              <a:rPr sz="7200" spc="-165" dirty="0"/>
              <a:t>measure?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0779125" cy="641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20" dirty="0">
                <a:latin typeface="Arial MT"/>
                <a:cs typeface="Arial MT"/>
              </a:rPr>
              <a:t>Computing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performance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</a:tabLst>
            </a:pPr>
            <a:r>
              <a:rPr sz="3600" spc="-40" dirty="0">
                <a:latin typeface="Arial MT"/>
                <a:cs typeface="Arial MT"/>
              </a:rPr>
              <a:t>CPU: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crucial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component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many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apps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</a:tabLst>
            </a:pPr>
            <a:r>
              <a:rPr sz="3600" spc="-30" dirty="0">
                <a:latin typeface="Arial MT"/>
                <a:cs typeface="Arial MT"/>
              </a:rPr>
              <a:t>Memory:</a:t>
            </a:r>
            <a:r>
              <a:rPr sz="3600" spc="-15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crucial,</a:t>
            </a:r>
            <a:r>
              <a:rPr sz="3600" spc="-155" dirty="0">
                <a:latin typeface="Arial MT"/>
                <a:cs typeface="Arial MT"/>
              </a:rPr>
              <a:t> </a:t>
            </a:r>
            <a:r>
              <a:rPr sz="3600" spc="-85" dirty="0">
                <a:latin typeface="Arial MT"/>
                <a:cs typeface="Arial MT"/>
              </a:rPr>
              <a:t>especially</a:t>
            </a:r>
            <a:r>
              <a:rPr sz="3600" spc="-15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spc="-75" dirty="0">
                <a:latin typeface="Arial MT"/>
                <a:cs typeface="Arial MT"/>
              </a:rPr>
              <a:t>data-</a:t>
            </a:r>
            <a:r>
              <a:rPr sz="3600" spc="-45" dirty="0">
                <a:latin typeface="Arial MT"/>
                <a:cs typeface="Arial MT"/>
              </a:rPr>
              <a:t>intensive</a:t>
            </a:r>
            <a:r>
              <a:rPr sz="3600" spc="-15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apps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</a:tabLst>
            </a:pPr>
            <a:r>
              <a:rPr sz="3600" spc="-155" dirty="0">
                <a:latin typeface="Arial MT"/>
                <a:cs typeface="Arial MT"/>
              </a:rPr>
              <a:t>File</a:t>
            </a:r>
            <a:r>
              <a:rPr sz="3600" spc="-8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I/O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20" dirty="0">
                <a:latin typeface="Arial MT"/>
                <a:cs typeface="Arial MT"/>
              </a:rPr>
              <a:t>Networking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performance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</a:tabLst>
            </a:pPr>
            <a:r>
              <a:rPr sz="3600" dirty="0">
                <a:latin typeface="Arial MT"/>
                <a:cs typeface="Arial MT"/>
              </a:rPr>
              <a:t>Bandwidth,</a:t>
            </a:r>
            <a:r>
              <a:rPr sz="3600" spc="-15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throughput,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round-</a:t>
            </a:r>
            <a:r>
              <a:rPr sz="3600" dirty="0">
                <a:latin typeface="Arial MT"/>
                <a:cs typeface="Arial MT"/>
              </a:rPr>
              <a:t>trip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time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270" dirty="0">
                <a:latin typeface="Arial MT"/>
                <a:cs typeface="Arial MT"/>
              </a:rPr>
              <a:t>(RTT)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5" dirty="0"/>
              <a:t>EC2</a:t>
            </a:r>
            <a:r>
              <a:rPr sz="7200" spc="-395" dirty="0"/>
              <a:t> </a:t>
            </a:r>
            <a:r>
              <a:rPr sz="7200" spc="-110" dirty="0"/>
              <a:t>instance</a:t>
            </a:r>
            <a:endParaRPr sz="7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0941050" cy="230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75" dirty="0">
                <a:latin typeface="Arial MT"/>
                <a:cs typeface="Arial MT"/>
              </a:rPr>
              <a:t>Use</a:t>
            </a:r>
            <a:r>
              <a:rPr sz="3600" spc="-17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Ubuntu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75" dirty="0">
                <a:latin typeface="Arial MT"/>
                <a:cs typeface="Arial MT"/>
              </a:rPr>
              <a:t>server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lang="en-US" sz="3600" spc="-105" dirty="0">
                <a:latin typeface="Arial MT"/>
                <a:cs typeface="Arial MT"/>
              </a:rPr>
              <a:t>24</a:t>
            </a:r>
            <a:r>
              <a:rPr sz="3600" dirty="0">
                <a:latin typeface="Arial MT"/>
                <a:cs typeface="Arial MT"/>
              </a:rPr>
              <a:t>.04</a:t>
            </a:r>
            <a:r>
              <a:rPr sz="3600" spc="-105" dirty="0">
                <a:latin typeface="Arial MT"/>
                <a:cs typeface="Arial MT"/>
              </a:rPr>
              <a:t> </a:t>
            </a:r>
            <a:r>
              <a:rPr sz="3600" spc="-265" dirty="0">
                <a:latin typeface="Arial MT"/>
                <a:cs typeface="Arial MT"/>
              </a:rPr>
              <a:t>LTS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(HVM)</a:t>
            </a:r>
            <a:endParaRPr sz="3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 typeface="Microsoft Sans Serif"/>
              <a:buChar char="‣"/>
            </a:pPr>
            <a:endParaRPr sz="3600" dirty="0">
              <a:latin typeface="Arial MT"/>
              <a:cs typeface="Arial MT"/>
            </a:endParaRPr>
          </a:p>
          <a:p>
            <a:pPr marL="419100" marR="5080" indent="-406400">
              <a:lnSpc>
                <a:spcPct val="101600"/>
              </a:lnSpc>
              <a:buFont typeface="Microsoft Sans Serif"/>
              <a:buChar char="‣"/>
              <a:tabLst>
                <a:tab pos="419100" algn="l"/>
              </a:tabLst>
            </a:pPr>
            <a:r>
              <a:rPr sz="3600" spc="-75" dirty="0">
                <a:latin typeface="Arial MT"/>
                <a:cs typeface="Arial MT"/>
              </a:rPr>
              <a:t>Small,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medium,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large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instances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60" dirty="0">
                <a:latin typeface="Arial MT"/>
                <a:cs typeface="Arial MT"/>
              </a:rPr>
              <a:t>different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types: </a:t>
            </a:r>
            <a:r>
              <a:rPr sz="36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https://aws.amazon.com/ec2/instance-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types/</a:t>
            </a:r>
            <a:endParaRPr sz="36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0950" y="5124450"/>
          <a:ext cx="10487659" cy="337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9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660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t2.small</a:t>
                      </a:r>
                      <a:r>
                        <a:rPr sz="2800" spc="-9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instance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L="412115" indent="-360680">
                        <a:lnSpc>
                          <a:spcPct val="100000"/>
                        </a:lnSpc>
                        <a:spcBef>
                          <a:spcPts val="1035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Memory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412115" indent="-360680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vCPU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51435" marR="1471295" indent="360680">
                        <a:lnSpc>
                          <a:spcPts val="2800"/>
                        </a:lnSpc>
                        <a:spcBef>
                          <a:spcPts val="415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low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network performance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66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t3.medium</a:t>
                      </a:r>
                      <a:r>
                        <a:rPr sz="2800" spc="-9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instance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L="412115" indent="-360045">
                        <a:lnSpc>
                          <a:spcPct val="100000"/>
                        </a:lnSpc>
                        <a:spcBef>
                          <a:spcPts val="1035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Memory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412115" indent="-360045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vCPU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52069" marR="829944" indent="360045">
                        <a:lnSpc>
                          <a:spcPts val="2800"/>
                        </a:lnSpc>
                        <a:spcBef>
                          <a:spcPts val="415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2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network performance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A33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m4.large</a:t>
                      </a:r>
                      <a:r>
                        <a:rPr sz="2800" spc="-9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instance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L="412115" indent="-360045">
                        <a:lnSpc>
                          <a:spcPct val="100000"/>
                        </a:lnSpc>
                        <a:spcBef>
                          <a:spcPts val="1035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Memory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412115" indent="-360045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vCPU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52069" marR="842644" indent="360045">
                        <a:lnSpc>
                          <a:spcPts val="2800"/>
                        </a:lnSpc>
                        <a:spcBef>
                          <a:spcPts val="415"/>
                        </a:spcBef>
                        <a:buChar char="•"/>
                        <a:tabLst>
                          <a:tab pos="412115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24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network performance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A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0" dirty="0"/>
              <a:t>Benchmarking</a:t>
            </a:r>
            <a:r>
              <a:rPr sz="7200" spc="-420" dirty="0"/>
              <a:t> </a:t>
            </a:r>
            <a:r>
              <a:rPr sz="7200" spc="-10" dirty="0"/>
              <a:t>Compute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1619230" cy="40284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19100" marR="5080" indent="-406400">
              <a:lnSpc>
                <a:spcPct val="101600"/>
              </a:lnSpc>
              <a:spcBef>
                <a:spcPts val="30"/>
              </a:spcBef>
              <a:buFont typeface="Microsoft Sans Serif"/>
              <a:buChar char="‣"/>
              <a:tabLst>
                <a:tab pos="419100" algn="l"/>
              </a:tabLst>
            </a:pPr>
            <a:r>
              <a:rPr sz="3600" spc="-45" dirty="0">
                <a:latin typeface="Arial MT"/>
                <a:cs typeface="Arial MT"/>
              </a:rPr>
              <a:t>Benchmarks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provide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method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assess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performance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of </a:t>
            </a:r>
            <a:r>
              <a:rPr sz="3600" dirty="0">
                <a:latin typeface="Arial MT"/>
                <a:cs typeface="Arial MT"/>
              </a:rPr>
              <a:t>computer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hardware,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such</a:t>
            </a:r>
            <a:r>
              <a:rPr sz="3600" spc="-17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as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65" dirty="0">
                <a:latin typeface="Arial MT"/>
                <a:cs typeface="Arial MT"/>
              </a:rPr>
              <a:t>CPU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7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memory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9100" marR="156845" indent="-406400">
              <a:lnSpc>
                <a:spcPct val="101600"/>
              </a:lnSpc>
              <a:buFont typeface="Microsoft Sans Serif"/>
              <a:buChar char="‣"/>
              <a:tabLst>
                <a:tab pos="419100" algn="l"/>
              </a:tabLst>
            </a:pPr>
            <a:r>
              <a:rPr sz="3600" spc="-70" dirty="0">
                <a:latin typeface="Arial MT"/>
                <a:cs typeface="Arial MT"/>
              </a:rPr>
              <a:t>Running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CPU/Memory/IO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85" dirty="0">
                <a:latin typeface="Arial MT"/>
                <a:cs typeface="Arial MT"/>
              </a:rPr>
              <a:t>intensive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tasks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stress</a:t>
            </a:r>
            <a:r>
              <a:rPr sz="3600" spc="-13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these </a:t>
            </a:r>
            <a:r>
              <a:rPr sz="3600" dirty="0">
                <a:latin typeface="Arial MT"/>
                <a:cs typeface="Arial MT"/>
              </a:rPr>
              <a:t>compute </a:t>
            </a:r>
            <a:r>
              <a:rPr sz="3600" spc="-10" dirty="0">
                <a:latin typeface="Arial MT"/>
                <a:cs typeface="Arial MT"/>
              </a:rPr>
              <a:t>components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45" dirty="0">
                <a:latin typeface="Arial MT"/>
                <a:cs typeface="Arial MT"/>
              </a:rPr>
              <a:t>Perform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these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tasks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on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specific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types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EC2</a:t>
            </a:r>
            <a:r>
              <a:rPr sz="3600" spc="-17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instances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5" dirty="0"/>
              <a:t>Choice</a:t>
            </a:r>
            <a:r>
              <a:rPr sz="7200" spc="-350" dirty="0"/>
              <a:t> </a:t>
            </a:r>
            <a:r>
              <a:rPr sz="7200" dirty="0"/>
              <a:t>of</a:t>
            </a:r>
            <a:r>
              <a:rPr sz="7200" spc="-345" dirty="0"/>
              <a:t> </a:t>
            </a:r>
            <a:r>
              <a:rPr sz="7200" spc="-80" dirty="0"/>
              <a:t>benchmarking</a:t>
            </a:r>
            <a:r>
              <a:rPr sz="7200" spc="-345" dirty="0"/>
              <a:t> </a:t>
            </a:r>
            <a:r>
              <a:rPr sz="7200" spc="-20" dirty="0"/>
              <a:t>tool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0727"/>
            <a:ext cx="9819005" cy="463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10" dirty="0">
                <a:latin typeface="Arial MT"/>
                <a:cs typeface="Arial MT"/>
              </a:rPr>
              <a:t>SPECjvm2008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55" dirty="0">
                <a:latin typeface="Arial MT"/>
                <a:cs typeface="Arial MT"/>
              </a:rPr>
              <a:t>SysBench,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50" dirty="0">
                <a:latin typeface="Arial MT"/>
                <a:cs typeface="Arial MT"/>
              </a:rPr>
              <a:t>any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other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open-</a:t>
            </a:r>
            <a:r>
              <a:rPr sz="3600" spc="-10" dirty="0">
                <a:latin typeface="Arial MT"/>
                <a:cs typeface="Arial MT"/>
              </a:rPr>
              <a:t>source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tools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3600" marR="5080" lvl="1" indent="-406400">
              <a:lnSpc>
                <a:spcPct val="101600"/>
              </a:lnSpc>
              <a:buFont typeface="Microsoft Sans Serif"/>
              <a:buChar char="‣"/>
              <a:tabLst>
                <a:tab pos="863600" algn="l"/>
              </a:tabLst>
            </a:pPr>
            <a:r>
              <a:rPr sz="3600" dirty="0">
                <a:latin typeface="Arial MT"/>
                <a:cs typeface="Arial MT"/>
              </a:rPr>
              <a:t>A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modular,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cross-</a:t>
            </a:r>
            <a:r>
              <a:rPr sz="3600" spc="-10" dirty="0">
                <a:latin typeface="Arial MT"/>
                <a:cs typeface="Arial MT"/>
              </a:rPr>
              <a:t>platform</a:t>
            </a:r>
            <a:r>
              <a:rPr sz="3600" spc="-1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35" dirty="0">
                <a:latin typeface="Arial MT"/>
                <a:cs typeface="Arial MT"/>
              </a:rPr>
              <a:t>multi-</a:t>
            </a:r>
            <a:r>
              <a:rPr sz="3600" spc="-20" dirty="0">
                <a:latin typeface="Arial MT"/>
                <a:cs typeface="Arial MT"/>
              </a:rPr>
              <a:t>threaded </a:t>
            </a:r>
            <a:r>
              <a:rPr sz="3600" spc="-45" dirty="0">
                <a:latin typeface="Arial MT"/>
                <a:cs typeface="Arial MT"/>
              </a:rPr>
              <a:t>benchmarking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tool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5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</a:tabLst>
            </a:pP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https://github.com/akopytov/sysbench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20" dirty="0"/>
              <a:t>SysBench</a:t>
            </a:r>
            <a:r>
              <a:rPr sz="7200" spc="-340" dirty="0"/>
              <a:t> </a:t>
            </a:r>
            <a:r>
              <a:rPr sz="7200" spc="-130" dirty="0"/>
              <a:t>installation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54377"/>
            <a:ext cx="1149223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100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Ubuntu</a:t>
            </a:r>
            <a:r>
              <a:rPr sz="3600" spc="-25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has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nice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software</a:t>
            </a:r>
            <a:r>
              <a:rPr sz="3600" spc="-190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installation</a:t>
            </a:r>
            <a:r>
              <a:rPr sz="3600" spc="-180" dirty="0">
                <a:latin typeface="Arial MT"/>
                <a:cs typeface="Arial MT"/>
              </a:rPr>
              <a:t> </a:t>
            </a:r>
            <a:r>
              <a:rPr sz="3600" spc="-100" dirty="0">
                <a:latin typeface="Arial MT"/>
                <a:cs typeface="Arial MT"/>
              </a:rPr>
              <a:t>manager,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apt-</a:t>
            </a:r>
            <a:r>
              <a:rPr sz="3600" spc="-25" dirty="0">
                <a:latin typeface="Arial MT"/>
                <a:cs typeface="Arial MT"/>
              </a:rPr>
              <a:t>get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60" dirty="0">
                <a:latin typeface="Arial MT"/>
                <a:cs typeface="Arial MT"/>
              </a:rPr>
              <a:t>SSH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your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instance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ts val="43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dirty="0">
                <a:latin typeface="Arial MT"/>
                <a:cs typeface="Arial MT"/>
              </a:rPr>
              <a:t>Update</a:t>
            </a:r>
            <a:r>
              <a:rPr sz="3600" spc="-2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package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source</a:t>
            </a:r>
            <a:r>
              <a:rPr sz="3600" spc="-19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lists:</a:t>
            </a:r>
            <a:endParaRPr sz="3600">
              <a:latin typeface="Arial MT"/>
              <a:cs typeface="Arial MT"/>
            </a:endParaRPr>
          </a:p>
          <a:p>
            <a:pPr marL="419100">
              <a:lnSpc>
                <a:spcPts val="4300"/>
              </a:lnSpc>
              <a:tabLst>
                <a:tab pos="1790700" algn="l"/>
                <a:tab pos="3985260" algn="l"/>
              </a:tabLst>
            </a:pPr>
            <a:r>
              <a:rPr sz="3600" spc="-20" dirty="0">
                <a:latin typeface="Courier New"/>
                <a:cs typeface="Courier New"/>
              </a:rPr>
              <a:t>sudo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apt-</a:t>
            </a:r>
            <a:r>
              <a:rPr sz="3600" spc="-25" dirty="0">
                <a:latin typeface="Courier New"/>
                <a:cs typeface="Courier New"/>
              </a:rPr>
              <a:t>get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update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3600">
              <a:latin typeface="Courier New"/>
              <a:cs typeface="Courier New"/>
            </a:endParaRPr>
          </a:p>
          <a:p>
            <a:pPr marL="418465" indent="-405765">
              <a:lnSpc>
                <a:spcPts val="4300"/>
              </a:lnSpc>
              <a:buFont typeface="Microsoft Sans Serif"/>
              <a:buChar char="‣"/>
              <a:tabLst>
                <a:tab pos="418465" algn="l"/>
              </a:tabLst>
            </a:pPr>
            <a:r>
              <a:rPr sz="3600" spc="-90" dirty="0">
                <a:latin typeface="Arial MT"/>
                <a:cs typeface="Arial MT"/>
              </a:rPr>
              <a:t>Install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SysBench:</a:t>
            </a:r>
            <a:endParaRPr sz="3600">
              <a:latin typeface="Arial MT"/>
              <a:cs typeface="Arial MT"/>
            </a:endParaRPr>
          </a:p>
          <a:p>
            <a:pPr marL="419100">
              <a:lnSpc>
                <a:spcPts val="4300"/>
              </a:lnSpc>
              <a:tabLst>
                <a:tab pos="1790700" algn="l"/>
                <a:tab pos="3985260" algn="l"/>
                <a:tab pos="6180455" algn="l"/>
              </a:tabLst>
            </a:pPr>
            <a:r>
              <a:rPr sz="3600" spc="-20" dirty="0">
                <a:latin typeface="Courier New"/>
                <a:cs typeface="Courier New"/>
              </a:rPr>
              <a:t>sudo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apt-</a:t>
            </a:r>
            <a:r>
              <a:rPr sz="3600" spc="-25" dirty="0">
                <a:latin typeface="Courier New"/>
                <a:cs typeface="Courier New"/>
              </a:rPr>
              <a:t>get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install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10" dirty="0">
                <a:latin typeface="Courier New"/>
                <a:cs typeface="Courier New"/>
              </a:rPr>
              <a:t>sysbench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/>
              <a:t>SysBench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1944"/>
            <a:ext cx="11805285" cy="52038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19100" marR="5080" indent="-406400">
              <a:lnSpc>
                <a:spcPts val="4450"/>
              </a:lnSpc>
              <a:spcBef>
                <a:spcPts val="140"/>
              </a:spcBef>
              <a:buFont typeface="Microsoft Sans Serif"/>
              <a:buChar char="‣"/>
              <a:tabLst>
                <a:tab pos="419100" algn="l"/>
                <a:tab pos="9359265" algn="l"/>
              </a:tabLst>
            </a:pPr>
            <a:r>
              <a:rPr sz="3600" dirty="0">
                <a:latin typeface="Arial MT"/>
                <a:cs typeface="Arial MT"/>
              </a:rPr>
              <a:t>Go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through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docs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online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carefully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100" dirty="0">
                <a:latin typeface="Arial MT"/>
                <a:cs typeface="Arial MT"/>
              </a:rPr>
              <a:t>(or</a:t>
            </a:r>
            <a:r>
              <a:rPr sz="3600" spc="-145" dirty="0">
                <a:latin typeface="Arial MT"/>
                <a:cs typeface="Arial MT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man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45" dirty="0">
                <a:latin typeface="Courier New"/>
                <a:cs typeface="Courier New"/>
              </a:rPr>
              <a:t>sysbench</a:t>
            </a:r>
            <a:r>
              <a:rPr sz="3600" spc="-45" dirty="0">
                <a:latin typeface="Arial MT"/>
                <a:cs typeface="Arial MT"/>
              </a:rPr>
              <a:t>). </a:t>
            </a:r>
            <a:r>
              <a:rPr sz="3600" spc="-65" dirty="0">
                <a:latin typeface="Arial MT"/>
                <a:cs typeface="Arial MT"/>
              </a:rPr>
              <a:t>SysBench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can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benchmark</a:t>
            </a:r>
            <a:r>
              <a:rPr sz="3600" spc="-160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CPU,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80" dirty="0">
                <a:latin typeface="Arial MT"/>
                <a:cs typeface="Arial MT"/>
              </a:rPr>
              <a:t>memory,</a:t>
            </a:r>
            <a:r>
              <a:rPr sz="3600" spc="-16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85" dirty="0">
                <a:latin typeface="Arial MT"/>
                <a:cs typeface="Arial MT"/>
              </a:rPr>
              <a:t>file</a:t>
            </a:r>
            <a:r>
              <a:rPr sz="3600" spc="-165" dirty="0">
                <a:latin typeface="Arial MT"/>
                <a:cs typeface="Arial MT"/>
              </a:rPr>
              <a:t> </a:t>
            </a:r>
            <a:r>
              <a:rPr sz="3600" spc="-25" dirty="0">
                <a:latin typeface="Arial MT"/>
                <a:cs typeface="Arial MT"/>
              </a:rPr>
              <a:t>I/O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418465" indent="-405765">
              <a:lnSpc>
                <a:spcPct val="100000"/>
              </a:lnSpc>
              <a:spcBef>
                <a:spcPts val="5"/>
              </a:spcBef>
              <a:buFont typeface="Microsoft Sans Serif"/>
              <a:buChar char="‣"/>
              <a:tabLst>
                <a:tab pos="418465" algn="l"/>
              </a:tabLst>
            </a:pPr>
            <a:r>
              <a:rPr sz="3600" spc="-65" dirty="0">
                <a:latin typeface="Arial MT"/>
                <a:cs typeface="Arial MT"/>
              </a:rPr>
              <a:t>CPU</a:t>
            </a:r>
            <a:r>
              <a:rPr sz="3600" spc="-18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test: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</a:tabLst>
            </a:pPr>
            <a:r>
              <a:rPr sz="3600" spc="-65" dirty="0">
                <a:latin typeface="Arial MT"/>
                <a:cs typeface="Arial MT"/>
              </a:rPr>
              <a:t>Calculation</a:t>
            </a:r>
            <a:r>
              <a:rPr sz="3600" spc="-1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prime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numbers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up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40" dirty="0">
                <a:latin typeface="Arial MT"/>
                <a:cs typeface="Arial MT"/>
              </a:rPr>
              <a:t>specified</a:t>
            </a:r>
            <a:r>
              <a:rPr sz="3600" spc="-12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value</a:t>
            </a:r>
            <a:endParaRPr sz="3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Microsoft Sans Serif"/>
              <a:buChar char="‣"/>
            </a:pPr>
            <a:endParaRPr sz="3600">
              <a:latin typeface="Arial MT"/>
              <a:cs typeface="Arial MT"/>
            </a:endParaRPr>
          </a:p>
          <a:p>
            <a:pPr marL="862965" lvl="1" indent="-405765">
              <a:lnSpc>
                <a:spcPct val="100000"/>
              </a:lnSpc>
              <a:buFont typeface="Microsoft Sans Serif"/>
              <a:buChar char="‣"/>
              <a:tabLst>
                <a:tab pos="862965" algn="l"/>
                <a:tab pos="4332605" algn="l"/>
                <a:tab pos="7350125" algn="l"/>
              </a:tabLst>
            </a:pPr>
            <a:r>
              <a:rPr sz="3600" dirty="0">
                <a:latin typeface="Arial MT"/>
                <a:cs typeface="Arial MT"/>
              </a:rPr>
              <a:t>e.g.:</a:t>
            </a:r>
            <a:r>
              <a:rPr sz="3600" spc="-140" dirty="0">
                <a:latin typeface="Arial MT"/>
                <a:cs typeface="Arial MT"/>
              </a:rPr>
              <a:t> </a:t>
            </a:r>
            <a:r>
              <a:rPr sz="3600" spc="-10" dirty="0">
                <a:latin typeface="Courier New"/>
                <a:cs typeface="Courier New"/>
              </a:rPr>
              <a:t>sysbench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</a:t>
            </a:r>
            <a:r>
              <a:rPr sz="3600" spc="-10" dirty="0">
                <a:latin typeface="Courier New"/>
                <a:cs typeface="Courier New"/>
              </a:rPr>
              <a:t>test=cpu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30" dirty="0">
                <a:latin typeface="Courier New"/>
                <a:cs typeface="Courier New"/>
              </a:rPr>
              <a:t>--num-</a:t>
            </a:r>
            <a:r>
              <a:rPr sz="3600" spc="-10" dirty="0">
                <a:latin typeface="Courier New"/>
                <a:cs typeface="Courier New"/>
              </a:rPr>
              <a:t>threads=4</a:t>
            </a:r>
            <a:endParaRPr sz="36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15"/>
              </a:spcBef>
              <a:tabLst>
                <a:tab pos="6899275" algn="l"/>
              </a:tabLst>
            </a:pPr>
            <a:r>
              <a:rPr sz="3600" spc="-30" dirty="0">
                <a:latin typeface="Courier New"/>
                <a:cs typeface="Courier New"/>
              </a:rPr>
              <a:t>--cpu-max-</a:t>
            </a:r>
            <a:r>
              <a:rPr sz="3600" spc="-10" dirty="0">
                <a:latin typeface="Courier New"/>
                <a:cs typeface="Courier New"/>
              </a:rPr>
              <a:t>prime=10000</a:t>
            </a:r>
            <a:r>
              <a:rPr sz="3600" dirty="0">
                <a:latin typeface="Courier New"/>
                <a:cs typeface="Courier New"/>
              </a:rPr>
              <a:t>	</a:t>
            </a:r>
            <a:r>
              <a:rPr sz="3600" spc="-25" dirty="0">
                <a:latin typeface="Courier New"/>
                <a:cs typeface="Courier New"/>
              </a:rPr>
              <a:t>run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888</Words>
  <Application>Microsoft Macintosh PowerPoint</Application>
  <PresentationFormat>自定义</PresentationFormat>
  <Paragraphs>198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 MT</vt:lpstr>
      <vt:lpstr>Arial</vt:lpstr>
      <vt:lpstr>Calibri</vt:lpstr>
      <vt:lpstr>Courier New</vt:lpstr>
      <vt:lpstr>Microsoft Sans Serif</vt:lpstr>
      <vt:lpstr>Office Theme</vt:lpstr>
      <vt:lpstr>COMP4160 (FALL 2024)</vt:lpstr>
      <vt:lpstr>Outline</vt:lpstr>
      <vt:lpstr>Outline</vt:lpstr>
      <vt:lpstr>What to measure?</vt:lpstr>
      <vt:lpstr>EC2 instance</vt:lpstr>
      <vt:lpstr>Benchmarking Compute</vt:lpstr>
      <vt:lpstr>Choice of benchmarking tool</vt:lpstr>
      <vt:lpstr>SysBench installation</vt:lpstr>
      <vt:lpstr>SysBench</vt:lpstr>
      <vt:lpstr>Question</vt:lpstr>
      <vt:lpstr>Memory benchmarking</vt:lpstr>
      <vt:lpstr>File I/O</vt:lpstr>
      <vt:lpstr>Try it yourself!</vt:lpstr>
      <vt:lpstr>Outline</vt:lpstr>
      <vt:lpstr>Measurement Tools</vt:lpstr>
      <vt:lpstr>iPerf / iPerf3</vt:lpstr>
      <vt:lpstr>iPerf / iPerf3</vt:lpstr>
      <vt:lpstr>iPerf TCP test</vt:lpstr>
      <vt:lpstr>iPerf TCP test</vt:lpstr>
      <vt:lpstr>iPerf UDP test</vt:lpstr>
      <vt:lpstr>iPerf UDP test</vt:lpstr>
      <vt:lpstr>A more detailed tutorial is available at</vt:lpstr>
      <vt:lpstr>Questions</vt:lpstr>
      <vt:lpstr>TCP/UDP Bandwidth</vt:lpstr>
      <vt:lpstr>Network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ec2_measurement</dc:title>
  <cp:lastModifiedBy>紫齍 迷迭</cp:lastModifiedBy>
  <cp:revision>5</cp:revision>
  <dcterms:created xsi:type="dcterms:W3CDTF">2024-09-09T11:52:12Z</dcterms:created>
  <dcterms:modified xsi:type="dcterms:W3CDTF">2024-09-09T11:54:18Z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2021-02-16T00:00:00Z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2024-09-09T00:00:00Z</vt:filetime>
  </property>
  <property fmtid="{D5CDD505-2E9C-101B-9397-08002B2CF9AE}" pid="5" name="Producer">
    <vt:lpwstr>macOS Version 11.1 (Build 20C69) Quartz PDFContext</vt:lpwstr>
  </property>
</Properties>
</file>