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74" r:id="rId4"/>
    <p:sldId id="258" r:id="rId5"/>
    <p:sldId id="288" r:id="rId6"/>
    <p:sldId id="289" r:id="rId7"/>
    <p:sldId id="307" r:id="rId8"/>
    <p:sldId id="290" r:id="rId9"/>
    <p:sldId id="295" r:id="rId10"/>
    <p:sldId id="308" r:id="rId11"/>
    <p:sldId id="268" r:id="rId12"/>
    <p:sldId id="259" r:id="rId13"/>
    <p:sldId id="260" r:id="rId14"/>
    <p:sldId id="261" r:id="rId15"/>
    <p:sldId id="262" r:id="rId16"/>
    <p:sldId id="263" r:id="rId17"/>
    <p:sldId id="264" r:id="rId18"/>
    <p:sldId id="265" r:id="rId19"/>
    <p:sldId id="266" r:id="rId20"/>
    <p:sldId id="269" r:id="rId21"/>
    <p:sldId id="267" r:id="rId22"/>
    <p:sldId id="270" r:id="rId23"/>
    <p:sldId id="278" r:id="rId24"/>
    <p:sldId id="271" r:id="rId25"/>
    <p:sldId id="273" r:id="rId26"/>
    <p:sldId id="275" r:id="rId27"/>
    <p:sldId id="272" r:id="rId28"/>
    <p:sldId id="276" r:id="rId29"/>
    <p:sldId id="277" r:id="rId30"/>
    <p:sldId id="280" r:id="rId31"/>
    <p:sldId id="279" r:id="rId32"/>
    <p:sldId id="281" r:id="rId33"/>
    <p:sldId id="282" r:id="rId34"/>
    <p:sldId id="283" r:id="rId35"/>
    <p:sldId id="285" r:id="rId36"/>
    <p:sldId id="284" r:id="rId37"/>
    <p:sldId id="286" r:id="rId38"/>
    <p:sldId id="287" r:id="rId39"/>
    <p:sldId id="298" r:id="rId40"/>
    <p:sldId id="300" r:id="rId41"/>
    <p:sldId id="301" r:id="rId42"/>
    <p:sldId id="302" r:id="rId43"/>
    <p:sldId id="299" r:id="rId44"/>
    <p:sldId id="297" r:id="rId45"/>
    <p:sldId id="306" r:id="rId46"/>
    <p:sldId id="303" r:id="rId47"/>
    <p:sldId id="305"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13" autoAdjust="0"/>
  </p:normalViewPr>
  <p:slideViewPr>
    <p:cSldViewPr snapToGrid="0">
      <p:cViewPr varScale="1">
        <p:scale>
          <a:sx n="69" d="100"/>
          <a:sy n="69" d="100"/>
        </p:scale>
        <p:origin x="21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C452D-99F9-42E5-A58A-15206AAC4E1B}" type="datetimeFigureOut">
              <a:rPr lang="en-ID" smtClean="0"/>
              <a:t>23/09/2024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EDEF5-4FED-44E2-9559-DD7206F97E3A}" type="slidenum">
              <a:rPr lang="en-ID" smtClean="0"/>
              <a:t>‹#›</a:t>
            </a:fld>
            <a:endParaRPr lang="en-ID"/>
          </a:p>
        </p:txBody>
      </p:sp>
    </p:spTree>
    <p:extLst>
      <p:ext uri="{BB962C8B-B14F-4D97-AF65-F5344CB8AC3E}">
        <p14:creationId xmlns:p14="http://schemas.microsoft.com/office/powerpoint/2010/main" val="26131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xmlns:a="http://schemas.openxmlformats.org/drawingml/2006/main" marL="0" indent="0">
              <a:buFont typeface="Arial" panose="020B0604020202020204" pitchFamily="34" charset="0"/>
              <a:buNone/>
            </a:pPr>
            <a:r xmlns:a="http://schemas.openxmlformats.org/drawingml/2006/main">
              <a:rPr lang="zh-CN" dirty="0"/>
              <a:t>例子：</a:t>
            </a:r>
          </a:p>
          <a:p>
            <a:pPr xmlns:a="http://schemas.openxmlformats.org/drawingml/2006/main" marL="171450" indent="-171450">
              <a:buFont typeface="Arial" panose="020B0604020202020204" pitchFamily="34" charset="0"/>
              <a:buChar char="•"/>
            </a:pPr>
            <a:r xmlns:a="http://schemas.openxmlformats.org/drawingml/2006/main">
              <a:rPr lang="zh-CN" dirty="0"/>
              <a:t>这是一个默认的 Next.js 应用程序。</a:t>
            </a:r>
          </a:p>
          <a:p>
            <a:pPr xmlns:a="http://schemas.openxmlformats.org/drawingml/2006/main" marL="171450" indent="-171450">
              <a:buFont typeface="Arial" panose="020B0604020202020204" pitchFamily="34" charset="0"/>
              <a:buChar char="•"/>
            </a:pPr>
            <a:r xmlns:a="http://schemas.openxmlformats.org/drawingml/2006/main">
              <a:rPr lang="zh-CN" dirty="0"/>
              <a:t>我们创建了应用程序如何运行的蓝图，并使用 docker 引擎将蓝图构建到图像中。</a:t>
            </a:r>
          </a:p>
          <a:p>
            <a:pPr xmlns:a="http://schemas.openxmlformats.org/drawingml/2006/main" marL="171450" indent="-171450">
              <a:buFont typeface="Arial" panose="020B0604020202020204" pitchFamily="34" charset="0"/>
              <a:buChar char="•"/>
            </a:pPr>
            <a:r xmlns:a="http://schemas.openxmlformats.org/drawingml/2006/main">
              <a:rPr lang="zh-CN" dirty="0"/>
              <a:t>蓝图解释：抓取节点，创建名为 frontend 的目录，将</a:t>
            </a:r>
            <a:r xmlns:a="http://schemas.openxmlformats.org/drawingml/2006/main">
              <a:rPr lang="zh-CN" dirty="0" err="1"/>
              <a:t>package.json</a:t>
            </a:r>
            <a:r xmlns:a="http://schemas.openxmlformats.org/drawingml/2006/main">
              <a:rPr lang="zh-CN" dirty="0"/>
              <a:t>和包锁复制到该目录中，运行</a:t>
            </a:r>
            <a:r xmlns:a="http://schemas.openxmlformats.org/drawingml/2006/main">
              <a:rPr lang="zh-CN" dirty="0" err="1"/>
              <a:t>npm </a:t>
            </a:r>
            <a:r xmlns:a="http://schemas.openxmlformats.org/drawingml/2006/main">
              <a:rPr lang="zh-CN" dirty="0"/>
              <a:t>install，将所有代码复制到其中，公开端口 3000，然后运行</a:t>
            </a:r>
            <a:r xmlns:a="http://schemas.openxmlformats.org/drawingml/2006/main">
              <a:rPr lang="zh-CN" dirty="0" err="1"/>
              <a:t>npm </a:t>
            </a:r>
            <a:r xmlns:a="http://schemas.openxmlformats.org/drawingml/2006/main">
              <a:rPr lang="zh-CN" dirty="0"/>
              <a:t>run dev。</a:t>
            </a:r>
          </a:p>
          <a:p>
            <a:pPr xmlns:a="http://schemas.openxmlformats.org/drawingml/2006/main" marL="171450" indent="-171450">
              <a:buFont typeface="Arial" panose="020B0604020202020204" pitchFamily="34" charset="0"/>
              <a:buChar char="•"/>
            </a:pPr>
            <a:r xmlns:a="http://schemas.openxmlformats.org/drawingml/2006/main">
              <a:rPr lang="zh-CN" dirty="0"/>
              <a:t>运行 docker build 并使用图像为其标记名称结果。</a:t>
            </a:r>
          </a:p>
          <a:p>
            <a:pPr xmlns:a="http://schemas.openxmlformats.org/drawingml/2006/main" marL="171450" indent="-171450">
              <a:buFont typeface="Arial" panose="020B0604020202020204" pitchFamily="34" charset="0"/>
              <a:buChar char="•"/>
            </a:pPr>
            <a:r xmlns:a="http://schemas.openxmlformats.org/drawingml/2006/main">
              <a:rPr lang="zh-CN" dirty="0"/>
              <a:t>任何拥有该图像的人都可以将其作为容纳该应用程序的容器来运行。</a:t>
            </a:r>
          </a:p>
          <a:p>
            <a:pPr xmlns:a="http://schemas.openxmlformats.org/drawingml/2006/main" marL="171450" indent="-171450">
              <a:buFont typeface="Arial" panose="020B0604020202020204" pitchFamily="34" charset="0"/>
              <a:buChar char="•"/>
            </a:pPr>
            <a:r xmlns:a="http://schemas.openxmlformats.org/drawingml/2006/main">
              <a:rPr lang="zh-CN" dirty="0"/>
              <a:t>不再有“它可以在我的计算机上运行”的情况，因为它拥有自行运行所需的一切。</a:t>
            </a:r>
          </a:p>
          <a:p>
            <a:pPr marL="171450" indent="-171450">
              <a:buFont typeface="Arial" panose="020B0604020202020204" pitchFamily="34" charset="0"/>
              <a:buChar char="•"/>
            </a:pPr>
            <a:endParaRPr lang="en-US" dirty="0"/>
          </a:p>
          <a:p>
            <a:pPr xmlns:a="http://schemas.openxmlformats.org/drawingml/2006/main" marL="0" indent="0">
              <a:buFont typeface="Arial" panose="020B0604020202020204" pitchFamily="34" charset="0"/>
              <a:buNone/>
            </a:pPr>
            <a:r xmlns:a="http://schemas.openxmlformats.org/drawingml/2006/main">
              <a:rPr lang="zh-CN" dirty="0"/>
              <a:t>在</a:t>
            </a:r>
            <a:r xmlns:a="http://schemas.openxmlformats.org/drawingml/2006/main">
              <a:rPr lang="zh-CN" dirty="0" err="1"/>
              <a:t>DockerHub中</a:t>
            </a:r>
            <a:r xmlns:a="http://schemas.openxmlformats.org/drawingml/2006/main">
              <a:rPr lang="zh-CN" dirty="0"/>
              <a:t>，我们有数千个预制的图像可供拉取并在容器中使用。</a:t>
            </a:r>
          </a:p>
          <a:p>
            <a:pPr marL="0" indent="0">
              <a:buFont typeface="Arial" panose="020B0604020202020204" pitchFamily="34" charset="0"/>
              <a:buNone/>
            </a:pPr>
            <a:endParaRPr lang="en-US" dirty="0"/>
          </a:p>
          <a:p>
            <a:pPr xmlns:a="http://schemas.openxmlformats.org/drawingml/2006/main" marL="0" indent="0">
              <a:buFont typeface="Arial" panose="020B0604020202020204" pitchFamily="34" charset="0"/>
              <a:buNone/>
            </a:pPr>
            <a:r xmlns:a="http://schemas.openxmlformats.org/drawingml/2006/main">
              <a:rPr lang="zh-CN" dirty="0"/>
              <a:t>现在：</a:t>
            </a:r>
          </a:p>
          <a:p>
            <a:pPr xmlns:a="http://schemas.openxmlformats.org/drawingml/2006/main" marL="171450" indent="-171450">
              <a:buFontTx/>
              <a:buChar char="-"/>
            </a:pPr>
            <a:r xmlns:a="http://schemas.openxmlformats.org/drawingml/2006/main">
              <a:rPr lang="zh-CN" dirty="0"/>
              <a:t>如果我们运行容器的机器崩溃了怎么办？</a:t>
            </a:r>
          </a:p>
          <a:p>
            <a:pPr xmlns:a="http://schemas.openxmlformats.org/drawingml/2006/main" marL="171450" indent="-171450">
              <a:buFontTx/>
              <a:buChar char="-"/>
            </a:pPr>
            <a:r xmlns:a="http://schemas.openxmlformats.org/drawingml/2006/main">
              <a:rPr lang="zh-CN" dirty="0"/>
              <a:t>如果我们想将前端与后端分开容器化，并拥有多个容器，该怎么办？</a:t>
            </a:r>
          </a:p>
          <a:p>
            <a:pPr xmlns:a="http://schemas.openxmlformats.org/drawingml/2006/main" marL="171450" indent="-171450">
              <a:buFontTx/>
              <a:buChar char="-"/>
            </a:pPr>
            <a:r xmlns:a="http://schemas.openxmlformats.org/drawingml/2006/main">
              <a:rPr lang="zh-CN" dirty="0"/>
              <a:t>如果突然出现流量高峰，我们想快速启动另外五个实例以均匀分布在负载均衡器后面，然后在游戏结束时关闭其中三个实例以便我们能够缩减规模，该怎么办？</a:t>
            </a:r>
          </a:p>
          <a:p>
            <a:pPr xmlns:a="http://schemas.openxmlformats.org/drawingml/2006/main" marL="0" indent="0">
              <a:buFontTx/>
              <a:buNone/>
            </a:pPr>
            <a:r xmlns:a="http://schemas.openxmlformats.org/drawingml/2006/main">
              <a:rPr lang="zh-CN" dirty="0"/>
              <a:t>我们如何协调部署、管理、自动化和扩展容器化应用程序的过程？</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52EDEF5-4FED-44E2-9559-DD7206F97E3A}" type="slidenum">
              <a:rPr lang="en-ID" smtClean="0"/>
              <a:t>6</a:t>
            </a:fld>
            <a:endParaRPr lang="en-ID"/>
          </a:p>
        </p:txBody>
      </p:sp>
    </p:spTree>
    <p:extLst>
      <p:ext uri="{BB962C8B-B14F-4D97-AF65-F5344CB8AC3E}">
        <p14:creationId xmlns:p14="http://schemas.microsoft.com/office/powerpoint/2010/main" val="37068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35</a:t>
            </a:fld>
            <a:endParaRPr lang="en-ID"/>
          </a:p>
        </p:txBody>
      </p:sp>
    </p:spTree>
    <p:extLst>
      <p:ext uri="{BB962C8B-B14F-4D97-AF65-F5344CB8AC3E}">
        <p14:creationId xmlns:p14="http://schemas.microsoft.com/office/powerpoint/2010/main" val="1184888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xmlns:a="http://schemas.openxmlformats.org/drawingml/2006/main" algn="l"/>
            <a:r xmlns:a="http://schemas.openxmlformats.org/drawingml/2006/main">
              <a:rPr lang="zh-CN" b="0" i="0" dirty="0">
                <a:effectLst/>
                <a:latin typeface="Nunito Sans" pitchFamily="2" charset="0"/>
              </a:rPr>
              <a:t>按 Ctrl + Z 暂停该进程。这将停止该进程并将其置于后台。</a:t>
            </a:r>
          </a:p>
          <a:p>
            <a:pPr xmlns:a="http://schemas.openxmlformats.org/drawingml/2006/main" algn="l"/>
            <a:r xmlns:a="http://schemas.openxmlformats.org/drawingml/2006/main">
              <a:rPr lang="zh-CN" b="0" i="0" dirty="0">
                <a:effectLst/>
                <a:latin typeface="Nunito Sans" pitchFamily="2" charset="0"/>
              </a:rPr>
              <a:t>使用</a:t>
            </a:r>
            <a:r xmlns:a="http://schemas.openxmlformats.org/drawingml/2006/main">
              <a:rPr lang="zh-CN" b="0" i="0" dirty="0" err="1">
                <a:effectLst/>
                <a:latin typeface="Nunito Sans" pitchFamily="2" charset="0"/>
              </a:rPr>
              <a:t>bg</a:t>
            </a:r>
            <a:r xmlns:a="http://schemas.openxmlformats.org/drawingml/2006/main">
              <a:rPr lang="zh-CN" b="0" i="0" dirty="0">
                <a:effectLst/>
                <a:latin typeface="Nunito Sans" pitchFamily="2" charset="0"/>
              </a:rPr>
              <a:t>命令在后台恢复该进程</a:t>
            </a:r>
          </a:p>
          <a:p>
            <a:pPr xmlns:a="http://schemas.openxmlformats.org/drawingml/2006/main" algn="l"/>
            <a:r xmlns:a="http://schemas.openxmlformats.org/drawingml/2006/main">
              <a:rPr lang="zh-CN" b="0" i="0" dirty="0">
                <a:effectLst/>
                <a:latin typeface="Nunito Sans" pitchFamily="2" charset="0"/>
              </a:rPr>
              <a:t>要稍后将进程重新带回前台，可以使用</a:t>
            </a:r>
            <a:r xmlns:a="http://schemas.openxmlformats.org/drawingml/2006/main">
              <a:rPr lang="zh-CN" b="0" i="0" dirty="0" err="1">
                <a:effectLst/>
                <a:latin typeface="Nunito Sans" pitchFamily="2" charset="0"/>
              </a:rPr>
              <a:t>fg</a:t>
            </a:r>
            <a:r xmlns:a="http://schemas.openxmlformats.org/drawingml/2006/main">
              <a:rPr lang="zh-CN" b="0" i="0" dirty="0">
                <a:effectLst/>
                <a:latin typeface="Nunito Sans" pitchFamily="2" charset="0"/>
              </a:rPr>
              <a:t>命令。</a:t>
            </a:r>
          </a:p>
          <a:p>
            <a:endParaRPr lang="en-ID" dirty="0"/>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37</a:t>
            </a:fld>
            <a:endParaRPr lang="en-ID"/>
          </a:p>
        </p:txBody>
      </p:sp>
    </p:spTree>
    <p:extLst>
      <p:ext uri="{BB962C8B-B14F-4D97-AF65-F5344CB8AC3E}">
        <p14:creationId xmlns:p14="http://schemas.microsoft.com/office/powerpoint/2010/main" val="361890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xmlns:a="http://schemas.openxmlformats.org/drawingml/2006/main" marL="0" marR="0">
              <a:lnSpc>
                <a:spcPct val="107000"/>
              </a:lnSpc>
              <a:spcBef>
                <a:spcPts val="0"/>
              </a:spcBef>
              <a:spcAft>
                <a:spcPts val="0"/>
              </a:spcAf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常问问题</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集群IP和端口是什么意思？</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285750" marR="0" lvl="0" indent="-285750">
              <a:lnSpc>
                <a:spcPct val="107000"/>
              </a:lnSpc>
              <a:spcBef>
                <a:spcPts val="0"/>
              </a:spcBef>
              <a:spcAft>
                <a:spcPts val="0"/>
              </a:spcAft>
              <a:buSzPts val="1000"/>
              <a:buFont typeface="Arial" panose="020B0604020202020204" pitchFamily="34" charset="0"/>
              <a:buChar char="•"/>
              <a:tabLst>
                <a:tab pos="9144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Cluster IP </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：集群内部服务通信的内部IP。</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285750" marR="0" lvl="0" indent="-285750">
              <a:lnSpc>
                <a:spcPct val="107000"/>
              </a:lnSpc>
              <a:spcBef>
                <a:spcPts val="0"/>
              </a:spcBef>
              <a:spcAft>
                <a:spcPts val="0"/>
              </a:spcAft>
              <a:buSzPts val="1000"/>
              <a:buFont typeface="Arial" panose="020B0604020202020204" pitchFamily="34" charset="0"/>
              <a:buChar char="•"/>
              <a:tabLst>
                <a:tab pos="9144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端口</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xmlns:a="http://schemas.openxmlformats.org/drawingml/2006/main">
              <a:rPr lang="zh-CN" sz="1000" kern="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80:30860/TCP表示服务在内部监听端口 80，可通过</a:t>
            </a:r>
            <a:r xmlns:a="http://schemas.openxmlformats.org/drawingml/2006/main">
              <a:rPr lang="zh-CN"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 30860</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在外部访问</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端口转发是什么意思？</a:t>
            </a:r>
            <a:endParaRPr xmlns:a="http://schemas.openxmlformats.org/drawingml/2006/main"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buFont typeface="Arial" panose="020B0604020202020204" pitchFamily="34" charset="0"/>
              <a:buChar char="•"/>
              <a:tabLst>
                <a:tab pos="457200" algn="l"/>
              </a:tabLst>
            </a:pP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端口转发允许从本地机器访问 pod 的服务，使用 pod 的名称或服务的</a:t>
            </a:r>
            <a:r xmlns:a="http://schemas.openxmlformats.org/drawingml/2006/main">
              <a:rPr lang="zh-CN"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 </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不同服务中的80端口是否相同？</a:t>
            </a:r>
            <a:endParaRPr xmlns:a="http://schemas.openxmlformats.org/drawingml/2006/main"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buFont typeface="Arial" panose="020B0604020202020204" pitchFamily="34" charset="0"/>
              <a:buChar char="•"/>
              <a:tabLst>
                <a:tab pos="457200" algn="l"/>
              </a:tabLst>
            </a:pP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不，每个服务都可以有自己的内部端口配置，即使它们共享相同的端口号。</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000" b="1" kern="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kubectl </a:t>
            </a:r>
            <a:r xmlns:a="http://schemas.openxmlformats.org/drawingml/2006/main">
              <a:rPr lang="zh-CN" sz="1000" b="1" kern="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port-forward起</a:t>
            </a: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什么作用</a:t>
            </a: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xmlns:a="http://schemas.openxmlformats.org/drawingml/2006/main"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buFont typeface="Arial" panose="020B0604020202020204" pitchFamily="34" charset="0"/>
              <a:buChar char="•"/>
              <a:tabLst>
                <a:tab pos="457200" algn="l"/>
              </a:tabLst>
            </a:pP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它将本地端口转发到 pod 或服务，允许访问指定端口。</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无需端口转发</a:t>
            </a:r>
            <a:endParaRPr xmlns:a="http://schemas.openxmlformats.org/drawingml/2006/main"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就可以访问</a:t>
            </a:r>
            <a:r xmlns:a="http://schemas.openxmlformats.org/drawingml/2006/main">
              <a:rPr lang="zh-CN" sz="1350" b="1"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NodePort服务？</a:t>
            </a:r>
          </a:p>
          <a:p>
            <a:pPr xmlns:a="http://schemas.openxmlformats.org/drawingml/2006/main" marL="342900" marR="0" lvl="0" indent="-342900" fontAlgn="t">
              <a:lnSpc>
                <a:spcPct val="107000"/>
              </a:lnSpc>
              <a:spcBef>
                <a:spcPts val="0"/>
              </a:spcBef>
              <a:spcAft>
                <a:spcPts val="800"/>
              </a:spcAft>
              <a:buFont typeface="Arial" panose="020B0604020202020204" pitchFamily="34" charset="0"/>
              <a:buChar char="•"/>
              <a:tabLst>
                <a:tab pos="457200" algn="l"/>
              </a:tabLst>
            </a:pPr>
            <a:r xmlns:a="http://schemas.openxmlformats.org/drawingml/2006/main">
              <a:rPr lang="zh-CN"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a:t>
            </a: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通过节点的 IP 和分配的端口向外部暴露服务，允许直接访问。</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tabLst>
                <a:tab pos="457200" algn="l"/>
              </a:tabLst>
            </a:pPr>
            <a:r xmlns:a="http://schemas.openxmlformats.org/drawingml/2006/main">
              <a:rPr lang="zh-CN"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我们从哪里可以访问 Cluster IP？</a:t>
            </a:r>
            <a:endParaRPr xmlns:a="http://schemas.openxmlformats.org/drawingml/2006/main"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xmlns:a="http://schemas.openxmlformats.org/drawingml/2006/main" marL="342900" marR="0" lvl="0" indent="-342900" fontAlgn="t">
              <a:lnSpc>
                <a:spcPct val="107000"/>
              </a:lnSpc>
              <a:spcBef>
                <a:spcPts val="0"/>
              </a:spcBef>
              <a:spcAft>
                <a:spcPts val="800"/>
              </a:spcAft>
              <a:buFont typeface="Arial" panose="020B0604020202020204" pitchFamily="34" charset="0"/>
              <a:buChar char="•"/>
              <a:tabLst>
                <a:tab pos="457200" algn="l"/>
              </a:tabLst>
            </a:pPr>
            <a:r xmlns:a="http://schemas.openxmlformats.org/drawingml/2006/main">
              <a:rPr lang="zh-CN"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集群 IP 只能从集群内部访问，具体来说，只能从其他 pod 访问。无法从外部访问。</a:t>
            </a:r>
            <a:endParaRPr xmlns:a="http://schemas.openxmlformats.org/drawingml/2006/main"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38</a:t>
            </a:fld>
            <a:endParaRPr lang="en-ID"/>
          </a:p>
        </p:txBody>
      </p:sp>
    </p:spTree>
    <p:extLst>
      <p:ext uri="{BB962C8B-B14F-4D97-AF65-F5344CB8AC3E}">
        <p14:creationId xmlns:p14="http://schemas.microsoft.com/office/powerpoint/2010/main" val="242683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52EDEF5-4FED-44E2-9559-DD7206F97E3A}" type="slidenum">
              <a:rPr lang="en-ID" smtClean="0"/>
              <a:t>7</a:t>
            </a:fld>
            <a:endParaRPr lang="en-ID"/>
          </a:p>
        </p:txBody>
      </p:sp>
    </p:spTree>
    <p:extLst>
      <p:ext uri="{BB962C8B-B14F-4D97-AF65-F5344CB8AC3E}">
        <p14:creationId xmlns:p14="http://schemas.microsoft.com/office/powerpoint/2010/main" val="96972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8</a:t>
            </a:fld>
            <a:endParaRPr lang="en-ID"/>
          </a:p>
        </p:txBody>
      </p:sp>
    </p:spTree>
    <p:extLst>
      <p:ext uri="{BB962C8B-B14F-4D97-AF65-F5344CB8AC3E}">
        <p14:creationId xmlns:p14="http://schemas.microsoft.com/office/powerpoint/2010/main" val="346021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zh-CN" dirty="0"/>
              <a:t>每个 Kubernetes 集群都有一个控制平面，即主节点，它是自己的 Linux 环境，可以是物理机，也可以是虚拟机。</a:t>
            </a:r>
          </a:p>
          <a:p>
            <a:r xmlns:a="http://schemas.openxmlformats.org/drawingml/2006/main">
              <a:rPr lang="zh-CN" dirty="0"/>
              <a:t>它是集群的中心点，包含使 K8s 运行的所有系统组件：</a:t>
            </a:r>
          </a:p>
          <a:p>
            <a:pPr xmlns:a="http://schemas.openxmlformats.org/drawingml/2006/main" marL="171450" indent="-171450">
              <a:buFontTx/>
              <a:buChar char="-"/>
            </a:pPr>
            <a:r xmlns:a="http://schemas.openxmlformats.org/drawingml/2006/main">
              <a:rPr lang="zh-CN" dirty="0"/>
              <a:t>API 服务器向我们公开 K8s API</a:t>
            </a:r>
          </a:p>
          <a:p>
            <a:pPr xmlns:a="http://schemas.openxmlformats.org/drawingml/2006/main" marL="171450" indent="-171450">
              <a:buFontTx/>
              <a:buChar char="-"/>
            </a:pPr>
            <a:r xmlns:a="http://schemas.openxmlformats.org/drawingml/2006/main">
              <a:rPr lang="zh-CN" dirty="0"/>
              <a:t>用于集群数据的 ETD KV 存储</a:t>
            </a:r>
          </a:p>
          <a:p>
            <a:pPr xmlns:a="http://schemas.openxmlformats.org/drawingml/2006/main" marL="171450" indent="-171450">
              <a:buFontTx/>
              <a:buChar char="-"/>
            </a:pPr>
            <a:r xmlns:a="http://schemas.openxmlformats.org/drawingml/2006/main">
              <a:rPr lang="zh-CN" dirty="0"/>
              <a:t>调度程序</a:t>
            </a:r>
          </a:p>
          <a:p>
            <a:pPr xmlns:a="http://schemas.openxmlformats.org/drawingml/2006/main" marL="171450" indent="-171450">
              <a:buFontTx/>
              <a:buChar char="-"/>
            </a:pPr>
            <a:r xmlns:a="http://schemas.openxmlformats.org/drawingml/2006/main">
              <a:rPr lang="zh-CN" dirty="0"/>
              <a:t>控制器管理器</a:t>
            </a:r>
          </a:p>
          <a:p>
            <a:pPr xmlns:a="http://schemas.openxmlformats.org/drawingml/2006/main" marL="171450" indent="-171450">
              <a:buFontTx/>
              <a:buChar char="-"/>
            </a:pPr>
            <a:r xmlns:a="http://schemas.openxmlformats.org/drawingml/2006/main">
              <a:rPr lang="zh-CN" dirty="0"/>
              <a:t>ETC。</a:t>
            </a:r>
          </a:p>
          <a:p>
            <a:pPr xmlns:a="http://schemas.openxmlformats.org/drawingml/2006/main" marL="0" indent="0">
              <a:buFontTx/>
              <a:buNone/>
            </a:pPr>
            <a:r xmlns:a="http://schemas.openxmlformats.org/drawingml/2006/main">
              <a:rPr lang="zh-CN" dirty="0"/>
              <a:t>控制平面负责对集群做出全局决策。我们通常不希望我们的</a:t>
            </a:r>
            <a:r xmlns:a="http://schemas.openxmlformats.org/drawingml/2006/main">
              <a:rPr lang="zh-CN" b="0" dirty="0">
                <a:effectLst/>
                <a:latin typeface="Roboto" panose="02000000000000000000" pitchFamily="2" charset="0"/>
              </a:rPr>
              <a:t>应用程序在此主节点上运行。它是为系统组件保留的。</a:t>
            </a:r>
          </a:p>
          <a:p>
            <a:pPr marL="0" indent="0">
              <a:buFontTx/>
              <a:buNone/>
            </a:pPr>
            <a:endParaRPr lang="en-US" b="0" dirty="0">
              <a:effectLst/>
              <a:latin typeface="Roboto" panose="02000000000000000000" pitchFamily="2" charset="0"/>
            </a:endParaRPr>
          </a:p>
          <a:p>
            <a:pPr xmlns:a="http://schemas.openxmlformats.org/drawingml/2006/main" marL="0" indent="0">
              <a:buFontTx/>
              <a:buNone/>
            </a:pPr>
            <a:r xmlns:a="http://schemas.openxmlformats.org/drawingml/2006/main">
              <a:rPr lang="zh-CN" b="0" dirty="0">
                <a:effectLst/>
                <a:latin typeface="Roboto" panose="02000000000000000000" pitchFamily="2" charset="0"/>
              </a:rPr>
              <a:t>相反，我们将您的应用程序部署在只是附加 Linux 机器的工作节点上。</a:t>
            </a:r>
          </a:p>
          <a:p>
            <a:pPr xmlns:a="http://schemas.openxmlformats.org/drawingml/2006/main" marL="171450" indent="-171450">
              <a:buFontTx/>
              <a:buChar char="-"/>
            </a:pPr>
            <a:r xmlns:a="http://schemas.openxmlformats.org/drawingml/2006/main">
              <a:rPr lang="zh-CN" b="0" dirty="0">
                <a:effectLst/>
                <a:latin typeface="Roboto" panose="02000000000000000000" pitchFamily="2" charset="0"/>
              </a:rPr>
              <a:t>每个工作进程都有一个</a:t>
            </a:r>
            <a:r xmlns:a="http://schemas.openxmlformats.org/drawingml/2006/main">
              <a:rPr lang="zh-CN" b="0" dirty="0" err="1">
                <a:effectLst/>
                <a:latin typeface="Roboto" panose="02000000000000000000" pitchFamily="2" charset="0"/>
              </a:rPr>
              <a:t>kubelet </a:t>
            </a:r>
            <a:r xmlns:a="http://schemas.openxmlformats.org/drawingml/2006/main">
              <a:rPr lang="zh-CN" b="0" dirty="0">
                <a:effectLst/>
                <a:latin typeface="Roboto" panose="02000000000000000000" pitchFamily="2" charset="0"/>
              </a:rPr>
              <a:t>，用于监听来自</a:t>
            </a:r>
            <a:r xmlns:a="http://schemas.openxmlformats.org/drawingml/2006/main">
              <a:rPr lang="zh-CN" b="0" dirty="0" err="1">
                <a:effectLst/>
                <a:latin typeface="Roboto" panose="02000000000000000000" pitchFamily="2" charset="0"/>
              </a:rPr>
              <a:t>kube </a:t>
            </a:r>
            <a:r xmlns:a="http://schemas.openxmlformats.org/drawingml/2006/main">
              <a:rPr lang="zh-CN" b="0" dirty="0">
                <a:effectLst/>
                <a:latin typeface="Roboto" panose="02000000000000000000" pitchFamily="2" charset="0"/>
              </a:rPr>
              <a:t>API 服务器的指令。</a:t>
            </a:r>
          </a:p>
          <a:p>
            <a:pPr xmlns:a="http://schemas.openxmlformats.org/drawingml/2006/main" marL="171450" indent="-171450">
              <a:buFontTx/>
              <a:buChar char="-"/>
            </a:pPr>
            <a:r xmlns:a="http://schemas.openxmlformats.org/drawingml/2006/main">
              <a:rPr lang="zh-CN" b="0" dirty="0">
                <a:effectLst/>
                <a:latin typeface="Roboto" panose="02000000000000000000" pitchFamily="2" charset="0"/>
              </a:rPr>
              <a:t>它的用途包括部署和销毁容器等。</a:t>
            </a:r>
          </a:p>
          <a:p>
            <a:pPr xmlns:a="http://schemas.openxmlformats.org/drawingml/2006/main" marL="171450" indent="-171450">
              <a:buFontTx/>
              <a:buChar char="-"/>
            </a:pPr>
            <a:r xmlns:a="http://schemas.openxmlformats.org/drawingml/2006/main">
              <a:rPr lang="zh-CN" b="0" dirty="0">
                <a:effectLst/>
                <a:latin typeface="Roboto" panose="02000000000000000000" pitchFamily="2" charset="0"/>
              </a:rPr>
              <a:t>每个节点都有一个</a:t>
            </a:r>
            <a:r xmlns:a="http://schemas.openxmlformats.org/drawingml/2006/main">
              <a:rPr lang="zh-CN" b="0" dirty="0" err="1">
                <a:effectLst/>
                <a:latin typeface="Roboto" panose="02000000000000000000" pitchFamily="2" charset="0"/>
              </a:rPr>
              <a:t>Kube</a:t>
            </a:r>
            <a:r xmlns:a="http://schemas.openxmlformats.org/drawingml/2006/main">
              <a:rPr lang="zh-CN" b="0" dirty="0">
                <a:effectLst/>
                <a:latin typeface="Roboto" panose="02000000000000000000" pitchFamily="2" charset="0"/>
              </a:rPr>
              <a:t>代理，允许服务与其他节点上的其他容器进行通信。</a:t>
            </a:r>
          </a:p>
          <a:p>
            <a:pPr marL="0" indent="0">
              <a:buFontTx/>
              <a:buNone/>
            </a:pPr>
            <a:endParaRPr lang="en-US" b="0" dirty="0">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EDEF5-4FED-44E2-9559-DD7206F97E3A}" type="slidenum">
              <a:rPr lang="en-ID" smtClean="0"/>
              <a:t>9</a:t>
            </a:fld>
            <a:endParaRPr lang="en-ID"/>
          </a:p>
        </p:txBody>
      </p:sp>
    </p:spTree>
    <p:extLst>
      <p:ext uri="{BB962C8B-B14F-4D97-AF65-F5344CB8AC3E}">
        <p14:creationId xmlns:p14="http://schemas.microsoft.com/office/powerpoint/2010/main" val="142701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zh-CN" b="0" dirty="0">
                <a:effectLst/>
                <a:latin typeface="Roboto" panose="02000000000000000000" pitchFamily="2" charset="0"/>
              </a:rPr>
              <a:t>当我们想要部署一个应用程序时，它会作为节点上的 pod 运行，并且该 pod 内部是您的容器或多个容器（如果您想要这样设置的话），但通常一个 pod 中只有一个容器，并且根据您的机器或节点的大小和容量，您可以在其上运行许多</a:t>
            </a:r>
            <a:r xmlns:a="http://schemas.openxmlformats.org/drawingml/2006/main">
              <a:rPr lang="zh-CN" b="0" dirty="0" err="1">
                <a:effectLst/>
                <a:latin typeface="Roboto" panose="02000000000000000000" pitchFamily="2" charset="0"/>
              </a:rPr>
              <a:t>应用</a:t>
            </a:r>
            <a:r xmlns:a="http://schemas.openxmlformats.org/drawingml/2006/main">
              <a:rPr lang="zh-CN" b="0" dirty="0">
                <a:effectLst/>
                <a:latin typeface="Roboto" panose="02000000000000000000" pitchFamily="2" charset="0"/>
              </a:rPr>
              <a:t>程序，然后当该容器达到最大值时，您可以更新集群以部署第二个工作节点和第三个工作节点，无论您需要多少个，最后您可以通过与 API 服务器通信来与 Kubernetes 集群进行交互，最简单的方法是安装 cube cuddle CLI。</a:t>
            </a: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10</a:t>
            </a:fld>
            <a:endParaRPr lang="en-ID"/>
          </a:p>
        </p:txBody>
      </p:sp>
    </p:spTree>
    <p:extLst>
      <p:ext uri="{BB962C8B-B14F-4D97-AF65-F5344CB8AC3E}">
        <p14:creationId xmlns:p14="http://schemas.microsoft.com/office/powerpoint/2010/main" val="117869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zh-CN" dirty="0"/>
              <a:t>此命令序列执行两个操作：</a:t>
            </a:r>
          </a:p>
          <a:p>
            <a:endParaRPr lang="en-US" dirty="0"/>
          </a:p>
          <a:p>
            <a:r xmlns:a="http://schemas.openxmlformats.org/drawingml/2006/main">
              <a:rPr lang="zh-CN" dirty="0"/>
              <a:t>1. ` </a:t>
            </a:r>
            <a:r xmlns:a="http://schemas.openxmlformats.org/drawingml/2006/main">
              <a:rPr lang="zh-CN" dirty="0" err="1"/>
              <a:t>sudo</a:t>
            </a:r>
            <a:r xmlns:a="http://schemas.openxmlformats.org/drawingml/2006/main">
              <a:rPr lang="zh-CN" dirty="0"/>
              <a:t> </a:t>
            </a:r>
            <a:r xmlns:a="http://schemas.openxmlformats.org/drawingml/2006/main">
              <a:rPr lang="zh-CN" dirty="0" err="1"/>
              <a:t>usermod </a:t>
            </a:r>
            <a:r xmlns:a="http://schemas.openxmlformats.org/drawingml/2006/main">
              <a:rPr lang="zh-CN" dirty="0"/>
              <a:t>- </a:t>
            </a:r>
            <a:r xmlns:a="http://schemas.openxmlformats.org/drawingml/2006/main">
              <a:rPr lang="zh-CN" dirty="0" err="1"/>
              <a:t>aG </a:t>
            </a:r>
            <a:r xmlns:a="http://schemas.openxmlformats.org/drawingml/2006/main">
              <a:rPr lang="zh-CN" dirty="0"/>
              <a:t>docker $USER`：此命令将当前用户添加到“docker”组。`- aG`</a:t>
            </a:r>
            <a:r xmlns:a="http://schemas.openxmlformats.org/drawingml/2006/main">
              <a:rPr lang="zh-CN" dirty="0" err="1"/>
              <a:t>选项</a:t>
            </a:r>
            <a:r xmlns:a="http://schemas.openxmlformats.org/drawingml/2006/main">
              <a:rPr lang="zh-CN" dirty="0"/>
              <a:t>用于将用户附加到指定组，而不将其从现有组中删除。将用户添加到“docker”组允许他们运行 Docker 命令，而无需对每个命令使用 ` </a:t>
            </a:r>
            <a:r xmlns:a="http://schemas.openxmlformats.org/drawingml/2006/main">
              <a:rPr lang="zh-CN" dirty="0" err="1"/>
              <a:t>sudo` </a:t>
            </a:r>
            <a:r xmlns:a="http://schemas.openxmlformats.org/drawingml/2006/main">
              <a:rPr lang="zh-CN" dirty="0"/>
              <a:t>。</a:t>
            </a:r>
          </a:p>
          <a:p>
            <a:endParaRPr lang="en-US" dirty="0"/>
          </a:p>
          <a:p>
            <a:r xmlns:a="http://schemas.openxmlformats.org/drawingml/2006/main">
              <a:rPr lang="zh-CN" dirty="0"/>
              <a:t>2. ` </a:t>
            </a:r>
            <a:r xmlns:a="http://schemas.openxmlformats.org/drawingml/2006/main">
              <a:rPr lang="zh-CN" dirty="0" err="1"/>
              <a:t>newgrp </a:t>
            </a:r>
            <a:r xmlns:a="http://schemas.openxmlformats.org/drawingml/2006/main">
              <a:rPr lang="zh-CN" dirty="0"/>
              <a:t>docker`：此命令将用户的主要组切换为“docker”。通过切换到“docker”组，用户创建的任何新文件或目录的组所有权都将设置为“docker”，这在处理与 Docker 相关的文件时很有用。</a:t>
            </a:r>
          </a:p>
          <a:p>
            <a:endParaRPr lang="en-US" dirty="0"/>
          </a:p>
          <a:p>
            <a:r xmlns:a="http://schemas.openxmlformats.org/drawingml/2006/main">
              <a:rPr lang="zh-CN" dirty="0"/>
              <a:t>总之，此命令序列授予当前用户无需 ` </a:t>
            </a:r>
            <a:r xmlns:a="http://schemas.openxmlformats.org/drawingml/2006/main">
              <a:rPr lang="zh-CN" dirty="0" err="1"/>
              <a:t>sudo </a:t>
            </a:r>
            <a:r xmlns:a="http://schemas.openxmlformats.org/drawingml/2006/main">
              <a:rPr lang="zh-CN" dirty="0"/>
              <a:t>` 即可运行 Docker 命令的权限，并确保他们在 Docker 上下文中创建的任何新文件都归“docker”组所有。</a:t>
            </a:r>
            <a:endParaRPr xmlns:a="http://schemas.openxmlformats.org/drawingml/2006/main" lang="en-ID" dirty="0"/>
          </a:p>
          <a:p>
            <a:endParaRPr lang="en-ID" dirty="0"/>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18</a:t>
            </a:fld>
            <a:endParaRPr lang="en-ID"/>
          </a:p>
        </p:txBody>
      </p:sp>
    </p:spTree>
    <p:extLst>
      <p:ext uri="{BB962C8B-B14F-4D97-AF65-F5344CB8AC3E}">
        <p14:creationId xmlns:p14="http://schemas.microsoft.com/office/powerpoint/2010/main" val="240522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19</a:t>
            </a:fld>
            <a:endParaRPr lang="en-ID"/>
          </a:p>
        </p:txBody>
      </p:sp>
    </p:spTree>
    <p:extLst>
      <p:ext uri="{BB962C8B-B14F-4D97-AF65-F5344CB8AC3E}">
        <p14:creationId xmlns:p14="http://schemas.microsoft.com/office/powerpoint/2010/main" val="343486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zh-CN" dirty="0"/>
              <a:t>探索作业中的第二种方法</a:t>
            </a:r>
            <a:endParaRPr xmlns:a="http://schemas.openxmlformats.org/drawingml/2006/main"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23</a:t>
            </a:fld>
            <a:endParaRPr lang="en-ID"/>
          </a:p>
        </p:txBody>
      </p:sp>
    </p:spTree>
    <p:extLst>
      <p:ext uri="{BB962C8B-B14F-4D97-AF65-F5344CB8AC3E}">
        <p14:creationId xmlns:p14="http://schemas.microsoft.com/office/powerpoint/2010/main" val="342238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xmlns:a="http://schemas.openxmlformats.org/drawingml/2006/main" marL="0" indent="0" algn="l">
              <a:buFont typeface="Arial" panose="020B0604020202020204" pitchFamily="34" charset="0"/>
              <a:buNone/>
            </a:pPr>
            <a:r xmlns:a="http://schemas.openxmlformats.org/drawingml/2006/main">
              <a:rPr lang="zh-CN" b="0" i="0" dirty="0" err="1">
                <a:solidFill>
                  <a:srgbClr val="000000"/>
                </a:solidFill>
                <a:effectLst/>
                <a:latin typeface="Droid Serif"/>
              </a:rPr>
              <a:t>kubectl</a:t>
            </a:r>
            <a:r xmlns:a="http://schemas.openxmlformats.org/drawingml/2006/main">
              <a:rPr lang="zh-CN" b="0" i="0" dirty="0">
                <a:solidFill>
                  <a:srgbClr val="000000"/>
                </a:solidFill>
                <a:effectLst/>
                <a:latin typeface="Droid Serif"/>
              </a:rPr>
              <a:t>日志选项：</a:t>
            </a:r>
          </a:p>
          <a:p>
            <a:pPr xmlns:a="http://schemas.openxmlformats.org/drawingml/2006/main" marL="171450" indent="-171450" algn="l">
              <a:buFont typeface="Arial" panose="020B0604020202020204" pitchFamily="34" charset="0"/>
              <a:buChar char="•"/>
            </a:pPr>
            <a:r xmlns:a="http://schemas.openxmlformats.org/drawingml/2006/main">
              <a:rPr lang="zh-CN" b="0" i="0" dirty="0">
                <a:solidFill>
                  <a:srgbClr val="000000"/>
                </a:solidFill>
                <a:effectLst/>
                <a:latin typeface="Droid Serif"/>
              </a:rPr>
              <a:t>-f/--follow 实时传输日志</a:t>
            </a:r>
          </a:p>
          <a:p>
            <a:pPr xmlns:a="http://schemas.openxmlformats.org/drawingml/2006/main" marL="171450" indent="-171450" algn="l">
              <a:buFont typeface="Arial" panose="020B0604020202020204" pitchFamily="34" charset="0"/>
              <a:buChar char="•"/>
            </a:pPr>
            <a:r xmlns:a="http://schemas.openxmlformats.org/drawingml/2006/main">
              <a:rPr lang="zh-CN" b="0" i="0" dirty="0">
                <a:solidFill>
                  <a:srgbClr val="000000"/>
                </a:solidFill>
                <a:effectLst/>
                <a:latin typeface="Droid Serif"/>
              </a:rPr>
              <a:t>--tail 表示你想看多少行（从末尾开始）</a:t>
            </a:r>
          </a:p>
          <a:p>
            <a:pPr xmlns:a="http://schemas.openxmlformats.org/drawingml/2006/main" marL="171450" indent="-171450" algn="l">
              <a:buFont typeface="Arial" panose="020B0604020202020204" pitchFamily="34" charset="0"/>
              <a:buChar char="•"/>
            </a:pPr>
            <a:r xmlns:a="http://schemas.openxmlformats.org/drawingml/2006/main">
              <a:rPr lang="zh-CN" b="0" i="0" dirty="0">
                <a:solidFill>
                  <a:srgbClr val="000000"/>
                </a:solidFill>
                <a:effectLst/>
                <a:latin typeface="Droid Serif"/>
              </a:rPr>
              <a:t>--since 仅在给定的时间戳之后获取日志</a:t>
            </a:r>
          </a:p>
          <a:p>
            <a:pPr marL="0" indent="0" algn="l">
              <a:buFont typeface="Arial" panose="020B0604020202020204" pitchFamily="34" charset="0"/>
              <a:buNone/>
            </a:pPr>
            <a:endParaRPr lang="en-US" b="0" i="0" dirty="0">
              <a:solidFill>
                <a:srgbClr val="000000"/>
              </a:solidFill>
              <a:effectLst/>
              <a:latin typeface="Droid Serif"/>
            </a:endParaRPr>
          </a:p>
          <a:p>
            <a:r xmlns:a="http://schemas.openxmlformats.org/drawingml/2006/main">
              <a:rPr lang="zh-CN" dirty="0" err="1"/>
              <a:t>乒乓球</a:t>
            </a:r>
            <a:r xmlns:a="http://schemas.openxmlformats.org/drawingml/2006/main">
              <a:rPr lang="zh-CN" dirty="0"/>
              <a:t>怎么了</a:t>
            </a:r>
            <a:r xmlns:a="http://schemas.openxmlformats.org/drawingml/2006/main">
              <a:rPr lang="zh-CN" dirty="0"/>
              <a:t>？</a:t>
            </a:r>
          </a:p>
          <a:p>
            <a:pPr xmlns:a="http://schemas.openxmlformats.org/drawingml/2006/main" marL="171450" indent="-171450">
              <a:buFont typeface="Arial" panose="020B0604020202020204" pitchFamily="34" charset="0"/>
              <a:buChar char="•"/>
            </a:pPr>
            <a:r xmlns:a="http://schemas.openxmlformats.org/drawingml/2006/main">
              <a:rPr lang="zh-CN" dirty="0"/>
              <a:t>发送ping命令到1.1.1.1，检查网络连通性和往返时间。</a:t>
            </a:r>
          </a:p>
          <a:p>
            <a:pPr xmlns:a="http://schemas.openxmlformats.org/drawingml/2006/main" marL="171450" indent="-171450">
              <a:buFont typeface="Arial" panose="020B0604020202020204" pitchFamily="34" charset="0"/>
              <a:buChar char="•"/>
            </a:pPr>
            <a:r xmlns:a="http://schemas.openxmlformats.org/drawingml/2006/main">
              <a:rPr lang="zh-CN" dirty="0"/>
              <a:t>默认情况是，进程会持续进行，直到我们停止它。</a:t>
            </a:r>
          </a:p>
          <a:p>
            <a:pPr marL="0" indent="0" algn="l">
              <a:buFont typeface="Arial" panose="020B0604020202020204" pitchFamily="34" charset="0"/>
              <a:buNone/>
            </a:pPr>
            <a:endParaRPr lang="en-US" b="0" i="0" dirty="0">
              <a:solidFill>
                <a:srgbClr val="000000"/>
              </a:solidFill>
              <a:effectLst/>
              <a:latin typeface="Droid Serif"/>
            </a:endParaRP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27</a:t>
            </a:fld>
            <a:endParaRPr lang="en-ID"/>
          </a:p>
        </p:txBody>
      </p:sp>
    </p:spTree>
    <p:extLst>
      <p:ext uri="{BB962C8B-B14F-4D97-AF65-F5344CB8AC3E}">
        <p14:creationId xmlns:p14="http://schemas.microsoft.com/office/powerpoint/2010/main" val="401315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791E-7BD6-65F7-FC25-FB94CA9B7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23D7467-140D-23A8-26BE-5F44F73AB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24C041E-95F7-73E5-3EC5-BB59057252BB}"/>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A4F9A86C-2E84-E7D0-E006-7A746476C60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67B0605-8D3A-4E70-37E0-A03E03093A63}"/>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5607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88D4-E5C9-3512-7488-E0702F5DE29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9F230ED-F1AA-6E5E-03E4-9073A72D3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0890C1-2D59-C00A-B4EA-6BA9E9BF29BC}"/>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3FD4E749-D854-F6C9-8B84-A295E9A8F3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7D144B5-4CBE-484C-87D8-6F74C4D7B549}"/>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98206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4567E-70FF-DD67-86B8-A0539BC0EB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FDB0975-80AB-6767-5E60-C52B33B36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B648D9-B186-42C4-AEC4-C63B46BE7B6C}"/>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B5A686F9-9626-D710-F5D0-7A5C5B1A08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41C4ADD-517C-70D5-C3E4-549325F4136E}"/>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488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176A-EE03-9FE5-6D63-945ECBD8CB7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048C15F-43EE-C4F0-CE7F-32DB3AC6D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26FE93C-6FD0-424F-58A0-331DE575B72A}"/>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7FC7DAE5-C422-FD70-B5C6-B0566A031C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0EA4391-15E2-032B-C649-E06F897DF3DA}"/>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37574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E5F6-4820-06C1-2CD1-94BD4F49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764E9A2-34DD-3A61-C200-8D3E7E42C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153D7-CC6D-9A14-C572-16E778FEB5C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52FB32D9-4B80-EFC7-7CBE-F8DE08DD49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5CDE1F9-A229-61D9-AD7C-A9C8401F3C94}"/>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9673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F50F-C4D4-497F-F98F-A42C0C19F8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5298B7B-19E2-47E9-6CD7-50B7A56F2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96B9931-BB39-4CF8-1AB9-7F0FCFC53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2D73464-97BB-AA3F-B5E8-9C971DC22C4E}"/>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C2B99A6C-6CAE-E9B8-239B-07045BE8DF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07F21A2-8FD2-200D-CA03-0CA08F36320D}"/>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86295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1F8A-38C8-4C6A-C381-9F3C8E8DACA6}"/>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2221EA5-2864-5EB6-0D0D-3790DA34F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87C31-9D8C-8FB6-59D4-96E02BF96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D38C7A-BEE5-2CAD-B897-E81E00695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2610C-EC7C-7806-13AE-58C6F73E0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7E576F8-7E75-FB69-05BF-327BCA4F9FB5}"/>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8" name="Footer Placeholder 7">
            <a:extLst>
              <a:ext uri="{FF2B5EF4-FFF2-40B4-BE49-F238E27FC236}">
                <a16:creationId xmlns:a16="http://schemas.microsoft.com/office/drawing/2014/main" id="{7BDB54BC-3BED-DDFA-9BAE-43B45035C81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E5B8116-B9AA-06D0-18C0-7AFE6C89951C}"/>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86171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B3FB-A9BB-0032-12E7-094624ECE0F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1DBCE9D-AAF9-4DED-F237-806B31F2E11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4" name="Footer Placeholder 3">
            <a:extLst>
              <a:ext uri="{FF2B5EF4-FFF2-40B4-BE49-F238E27FC236}">
                <a16:creationId xmlns:a16="http://schemas.microsoft.com/office/drawing/2014/main" id="{5A47F072-0EB4-2981-3F8C-B0FEE669B69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5A751E3-7420-666E-46DA-3EB3B8E35474}"/>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380342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9F004-D399-51FB-2AED-AF137B9CE7BB}"/>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3" name="Footer Placeholder 2">
            <a:extLst>
              <a:ext uri="{FF2B5EF4-FFF2-40B4-BE49-F238E27FC236}">
                <a16:creationId xmlns:a16="http://schemas.microsoft.com/office/drawing/2014/main" id="{CC9797D1-0468-3041-9FE8-802939E1F5E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F159299-3E80-A6C1-41DB-0DB677B3FCD2}"/>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16796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2A2D-DF65-C629-BB93-DE1A1FB90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7750D8D-E185-8338-8FCE-49783E4A8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3D036A9-EC3B-55E0-EB94-737E9D0DD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AF553-3569-F1EF-57F9-20B07918F8F0}"/>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7488057C-04DA-5F43-91EB-C0330D169C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F0344AD-946C-22CB-7811-7F842DEFB565}"/>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89235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39E8-E70C-35AB-984A-473532AFC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35891C2-961A-682B-27E2-865FA6669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C806439-FA39-339B-304D-CD60FE0FD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772DB-1E71-9A48-54F7-87D9AC7DDA7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DB73D6C5-EAB7-8E74-0997-B5C7637B0B2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1B1A407-62B6-D4CA-D135-3E288897B5C2}"/>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09193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2AC06-2EBE-2533-E296-87995D8DC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1F2A3E-12DA-2019-47CB-17ABEE822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6C7F246-7C08-8673-D647-A9F0B7A35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516B04AA-C0AE-5ADA-B30B-9F633D8C8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C4476F-EB3E-6F34-04C9-6AE90594E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51FA4-55C6-4254-B38E-74C29DDCD0DE}" type="slidenum">
              <a:rPr lang="en-ID" smtClean="0"/>
              <a:t>‹#›</a:t>
            </a:fld>
            <a:endParaRPr lang="en-ID"/>
          </a:p>
        </p:txBody>
      </p:sp>
    </p:spTree>
    <p:extLst>
      <p:ext uri="{BB962C8B-B14F-4D97-AF65-F5344CB8AC3E}">
        <p14:creationId xmlns:p14="http://schemas.microsoft.com/office/powerpoint/2010/main" val="95191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162-28D9-CC32-294C-207952A1CED0}"/>
              </a:ext>
            </a:extLst>
          </p:cNvPr>
          <p:cNvSpPr>
            <a:spLocks noGrp="1"/>
          </p:cNvSpPr>
          <p:nvPr>
            <p:ph type="ctrTitle"/>
          </p:nvPr>
        </p:nvSpPr>
        <p:spPr/>
        <p:txBody>
          <a:bodyPr/>
          <a:lstStyle/>
          <a:p>
            <a:r xmlns:a="http://schemas.openxmlformats.org/drawingml/2006/main">
              <a:rPr lang="zh-CN" dirty="0"/>
              <a:t>Kubernetes 入门</a:t>
            </a:r>
            <a:endParaRPr xmlns:a="http://schemas.openxmlformats.org/drawingml/2006/main" lang="en-ID" dirty="0"/>
          </a:p>
        </p:txBody>
      </p:sp>
      <p:sp>
        <p:nvSpPr>
          <p:cNvPr id="3" name="Subtitle 2">
            <a:extLst>
              <a:ext uri="{FF2B5EF4-FFF2-40B4-BE49-F238E27FC236}">
                <a16:creationId xmlns:a16="http://schemas.microsoft.com/office/drawing/2014/main" id="{6ACDE1EC-10A3-CB95-D1F9-8566EC024795}"/>
              </a:ext>
            </a:extLst>
          </p:cNvPr>
          <p:cNvSpPr>
            <a:spLocks noGrp="1"/>
          </p:cNvSpPr>
          <p:nvPr>
            <p:ph type="subTitle" idx="1"/>
          </p:nvPr>
        </p:nvSpPr>
        <p:spPr/>
        <p:txBody>
          <a:bodyPr/>
          <a:lstStyle/>
          <a:p>
            <a:r xmlns:a="http://schemas.openxmlformats.org/drawingml/2006/main">
              <a:rPr lang="zh-CN" dirty="0"/>
              <a:t>CSC4160 24 年秋季实验室</a:t>
            </a:r>
          </a:p>
          <a:p>
            <a:r xmlns:a="http://schemas.openxmlformats.org/drawingml/2006/main">
              <a:rPr lang="zh-CN" dirty="0"/>
              <a:t>香港中文大学（深圳）</a:t>
            </a:r>
          </a:p>
        </p:txBody>
      </p:sp>
    </p:spTree>
    <p:extLst>
      <p:ext uri="{BB962C8B-B14F-4D97-AF65-F5344CB8AC3E}">
        <p14:creationId xmlns:p14="http://schemas.microsoft.com/office/powerpoint/2010/main" val="355430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678-1D7E-7A5C-3008-C6DDF14E18FB}"/>
              </a:ext>
            </a:extLst>
          </p:cNvPr>
          <p:cNvSpPr>
            <a:spLocks noGrp="1"/>
          </p:cNvSpPr>
          <p:nvPr>
            <p:ph type="title"/>
          </p:nvPr>
        </p:nvSpPr>
        <p:spPr/>
        <p:txBody>
          <a:bodyPr/>
          <a:lstStyle/>
          <a:p>
            <a:r xmlns:a="http://schemas.openxmlformats.org/drawingml/2006/main">
              <a:rPr lang="zh-CN" dirty="0"/>
              <a:t>Kubernetes 概述</a:t>
            </a:r>
            <a:endParaRPr xmlns:a="http://schemas.openxmlformats.org/drawingml/2006/main" lang="en-ID" dirty="0"/>
          </a:p>
        </p:txBody>
      </p:sp>
      <p:sp>
        <p:nvSpPr>
          <p:cNvPr id="4" name="AutoShape 2" descr="A diagram showing the infrastructure of a Kubernetes cluster">
            <a:extLst>
              <a:ext uri="{FF2B5EF4-FFF2-40B4-BE49-F238E27FC236}">
                <a16:creationId xmlns:a16="http://schemas.microsoft.com/office/drawing/2014/main" id="{3260997D-691E-4D94-43B8-56F2A9B741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D615E01C-9ACB-BC7B-BF47-F04196ADE818}"/>
              </a:ext>
            </a:extLst>
          </p:cNvPr>
          <p:cNvPicPr>
            <a:picLocks noChangeAspect="1"/>
          </p:cNvPicPr>
          <p:nvPr/>
        </p:nvPicPr>
        <p:blipFill>
          <a:blip r:embed="rId3"/>
          <a:stretch>
            <a:fillRect/>
          </a:stretch>
        </p:blipFill>
        <p:spPr>
          <a:xfrm>
            <a:off x="3356918" y="1690688"/>
            <a:ext cx="5478164" cy="4710665"/>
          </a:xfrm>
          <a:prstGeom prst="rect">
            <a:avLst/>
          </a:prstGeom>
        </p:spPr>
      </p:pic>
      <p:pic>
        <p:nvPicPr>
          <p:cNvPr id="9" name="Picture 2" descr="Magnifying icon, Magnifying clipart, png transparent 9589789 PNG">
            <a:extLst>
              <a:ext uri="{FF2B5EF4-FFF2-40B4-BE49-F238E27FC236}">
                <a16:creationId xmlns:a16="http://schemas.microsoft.com/office/drawing/2014/main" id="{E08F6351-1794-E863-D8AE-FBC543587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08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BBDC9-5518-47A7-9B5C-D0799A729CCD}"/>
              </a:ext>
            </a:extLst>
          </p:cNvPr>
          <p:cNvSpPr>
            <a:spLocks noGrp="1"/>
          </p:cNvSpPr>
          <p:nvPr>
            <p:ph type="title"/>
          </p:nvPr>
        </p:nvSpPr>
        <p:spPr/>
        <p:txBody>
          <a:bodyPr/>
          <a:lstStyle/>
          <a:p>
            <a:r xmlns:a="http://schemas.openxmlformats.org/drawingml/2006/main">
              <a:rPr lang="zh-CN" dirty="0"/>
              <a:t>Kubernetes 入门</a:t>
            </a:r>
            <a:endParaRPr xmlns:a="http://schemas.openxmlformats.org/drawingml/2006/main" lang="en-ID" dirty="0"/>
          </a:p>
        </p:txBody>
      </p:sp>
      <p:sp>
        <p:nvSpPr>
          <p:cNvPr id="5" name="Text Placeholder 4">
            <a:extLst>
              <a:ext uri="{FF2B5EF4-FFF2-40B4-BE49-F238E27FC236}">
                <a16:creationId xmlns:a16="http://schemas.microsoft.com/office/drawing/2014/main" id="{0645A47A-EAA0-1F2C-7565-78894EE0E357}"/>
              </a:ext>
            </a:extLst>
          </p:cNvPr>
          <p:cNvSpPr>
            <a:spLocks noGrp="1"/>
          </p:cNvSpPr>
          <p:nvPr>
            <p:ph type="body" idx="1"/>
          </p:nvPr>
        </p:nvSpPr>
        <p:spPr/>
        <p:txBody>
          <a:bodyPr/>
          <a:lstStyle/>
          <a:p>
            <a:r xmlns:a="http://schemas.openxmlformats.org/drawingml/2006/main">
              <a:rPr lang="zh-CN" dirty="0"/>
              <a:t>环境设置</a:t>
            </a:r>
            <a:endParaRPr xmlns:a="http://schemas.openxmlformats.org/drawingml/2006/main" lang="en-ID" dirty="0"/>
          </a:p>
        </p:txBody>
      </p:sp>
    </p:spTree>
    <p:extLst>
      <p:ext uri="{BB962C8B-B14F-4D97-AF65-F5344CB8AC3E}">
        <p14:creationId xmlns:p14="http://schemas.microsoft.com/office/powerpoint/2010/main" val="256939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53FB-9C67-92BB-D04F-CB6900535FEF}"/>
              </a:ext>
            </a:extLst>
          </p:cNvPr>
          <p:cNvSpPr>
            <a:spLocks noGrp="1"/>
          </p:cNvSpPr>
          <p:nvPr>
            <p:ph type="title"/>
          </p:nvPr>
        </p:nvSpPr>
        <p:spPr/>
        <p:txBody>
          <a:bodyPr/>
          <a:lstStyle/>
          <a:p>
            <a:r xmlns:a="http://schemas.openxmlformats.org/drawingml/2006/main">
              <a:rPr lang="zh-CN" dirty="0"/>
              <a:t>启动 EC2 实例</a:t>
            </a:r>
            <a:endParaRPr xmlns:a="http://schemas.openxmlformats.org/drawingml/2006/main" lang="en-ID" dirty="0"/>
          </a:p>
        </p:txBody>
      </p:sp>
      <p:sp>
        <p:nvSpPr>
          <p:cNvPr id="3" name="Content Placeholder 2">
            <a:extLst>
              <a:ext uri="{FF2B5EF4-FFF2-40B4-BE49-F238E27FC236}">
                <a16:creationId xmlns:a16="http://schemas.microsoft.com/office/drawing/2014/main" id="{63D77008-42E9-9366-3323-76E823AF5761}"/>
              </a:ext>
            </a:extLst>
          </p:cNvPr>
          <p:cNvSpPr>
            <a:spLocks noGrp="1"/>
          </p:cNvSpPr>
          <p:nvPr>
            <p:ph idx="1"/>
          </p:nvPr>
        </p:nvSpPr>
        <p:spPr/>
        <p:txBody>
          <a:bodyPr/>
          <a:lstStyle/>
          <a:p>
            <a:r xmlns:a="http://schemas.openxmlformats.org/drawingml/2006/main">
              <a:rPr lang="zh-CN" dirty="0"/>
              <a:t>在 AWS 控制台中启动 EC2 实例。</a:t>
            </a:r>
          </a:p>
          <a:p>
            <a:r xmlns:a="http://schemas.openxmlformats.org/drawingml/2006/main">
              <a:rPr lang="zh-CN" dirty="0"/>
              <a:t>实例摘要：</a:t>
            </a:r>
          </a:p>
          <a:p>
            <a:pPr xmlns:a="http://schemas.openxmlformats.org/drawingml/2006/main" lvl="1"/>
            <a:r xmlns:a="http://schemas.openxmlformats.org/drawingml/2006/main">
              <a:rPr lang="zh-CN" dirty="0"/>
              <a:t>AMI：Ubuntu Server 24.04 LTS (HVM)，SSD 卷类型</a:t>
            </a:r>
          </a:p>
          <a:p>
            <a:pPr xmlns:a="http://schemas.openxmlformats.org/drawingml/2006/main" lvl="1"/>
            <a:r xmlns:a="http://schemas.openxmlformats.org/drawingml/2006/main">
              <a:rPr lang="zh-CN" dirty="0"/>
              <a:t>实例类型： m4.large</a:t>
            </a:r>
          </a:p>
          <a:p>
            <a:pPr xmlns:a="http://schemas.openxmlformats.org/drawingml/2006/main" lvl="1"/>
            <a:r xmlns:a="http://schemas.openxmlformats.org/drawingml/2006/main">
              <a:rPr lang="zh-CN" dirty="0"/>
              <a:t>安全组：所有流量</a:t>
            </a:r>
          </a:p>
          <a:p>
            <a:pPr xmlns:a="http://schemas.openxmlformats.org/drawingml/2006/main" lvl="1"/>
            <a:r xmlns:a="http://schemas.openxmlformats.org/drawingml/2006/main">
              <a:rPr lang="zh-CN" dirty="0"/>
              <a:t>配置存储：30 GiB gp2</a:t>
            </a:r>
          </a:p>
          <a:p>
            <a:pPr lvl="1"/>
            <a:endParaRPr lang="en-ID" dirty="0"/>
          </a:p>
        </p:txBody>
      </p:sp>
    </p:spTree>
    <p:extLst>
      <p:ext uri="{BB962C8B-B14F-4D97-AF65-F5344CB8AC3E}">
        <p14:creationId xmlns:p14="http://schemas.microsoft.com/office/powerpoint/2010/main" val="149473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4099-75D6-0090-08D4-A3ECF8CEBA96}"/>
              </a:ext>
            </a:extLst>
          </p:cNvPr>
          <p:cNvSpPr>
            <a:spLocks noGrp="1"/>
          </p:cNvSpPr>
          <p:nvPr>
            <p:ph type="title"/>
          </p:nvPr>
        </p:nvSpPr>
        <p:spPr/>
        <p:txBody>
          <a:bodyPr/>
          <a:lstStyle/>
          <a:p>
            <a:r xmlns:a="http://schemas.openxmlformats.org/drawingml/2006/main">
              <a:rPr lang="zh-CN" dirty="0"/>
              <a:t>启动 EC2 实例</a:t>
            </a:r>
            <a:endParaRPr xmlns:a="http://schemas.openxmlformats.org/drawingml/2006/main" lang="en-ID" dirty="0"/>
          </a:p>
        </p:txBody>
      </p:sp>
      <p:sp>
        <p:nvSpPr>
          <p:cNvPr id="3" name="Content Placeholder 2">
            <a:extLst>
              <a:ext uri="{FF2B5EF4-FFF2-40B4-BE49-F238E27FC236}">
                <a16:creationId xmlns:a16="http://schemas.microsoft.com/office/drawing/2014/main" id="{B9D3CCAA-058C-1933-E31C-487BCF1B1745}"/>
              </a:ext>
            </a:extLst>
          </p:cNvPr>
          <p:cNvSpPr>
            <a:spLocks noGrp="1"/>
          </p:cNvSpPr>
          <p:nvPr>
            <p:ph idx="1"/>
          </p:nvPr>
        </p:nvSpPr>
        <p:spPr/>
        <p:txBody>
          <a:bodyPr/>
          <a:lstStyle/>
          <a:p>
            <a:pPr xmlns:a="http://schemas.openxmlformats.org/drawingml/2006/main" marL="0" indent="0">
              <a:buNone/>
            </a:pPr>
            <a:r xmlns:a="http://schemas.openxmlformats.org/drawingml/2006/main">
              <a:rPr lang="zh-CN" dirty="0"/>
              <a:t>安全组：所有流量</a:t>
            </a:r>
            <a:endParaRPr xmlns:a="http://schemas.openxmlformats.org/drawingml/2006/main" lang="en-ID" dirty="0"/>
          </a:p>
        </p:txBody>
      </p:sp>
      <p:pic>
        <p:nvPicPr>
          <p:cNvPr id="4" name="Picture 3">
            <a:extLst>
              <a:ext uri="{FF2B5EF4-FFF2-40B4-BE49-F238E27FC236}">
                <a16:creationId xmlns:a16="http://schemas.microsoft.com/office/drawing/2014/main" id="{0FC81DBF-E8B6-DD71-43FD-DAE91DBAFBFD}"/>
              </a:ext>
            </a:extLst>
          </p:cNvPr>
          <p:cNvPicPr>
            <a:picLocks noChangeAspect="1"/>
          </p:cNvPicPr>
          <p:nvPr/>
        </p:nvPicPr>
        <p:blipFill>
          <a:blip r:embed="rId2"/>
          <a:stretch>
            <a:fillRect/>
          </a:stretch>
        </p:blipFill>
        <p:spPr>
          <a:xfrm>
            <a:off x="838200" y="2505134"/>
            <a:ext cx="8252487" cy="3312065"/>
          </a:xfrm>
          <a:prstGeom prst="rect">
            <a:avLst/>
          </a:prstGeom>
        </p:spPr>
      </p:pic>
    </p:spTree>
    <p:extLst>
      <p:ext uri="{BB962C8B-B14F-4D97-AF65-F5344CB8AC3E}">
        <p14:creationId xmlns:p14="http://schemas.microsoft.com/office/powerpoint/2010/main" val="20426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7C17-0ED8-C405-314A-BAF208C14569}"/>
              </a:ext>
            </a:extLst>
          </p:cNvPr>
          <p:cNvSpPr>
            <a:spLocks noGrp="1"/>
          </p:cNvSpPr>
          <p:nvPr>
            <p:ph type="title"/>
          </p:nvPr>
        </p:nvSpPr>
        <p:spPr/>
        <p:txBody>
          <a:bodyPr/>
          <a:lstStyle/>
          <a:p>
            <a:r xmlns:a="http://schemas.openxmlformats.org/drawingml/2006/main">
              <a:rPr lang="zh-CN" dirty="0"/>
              <a:t>启动 EC2 实例</a:t>
            </a:r>
            <a:endParaRPr xmlns:a="http://schemas.openxmlformats.org/drawingml/2006/main" lang="en-ID" dirty="0"/>
          </a:p>
        </p:txBody>
      </p:sp>
      <p:grpSp>
        <p:nvGrpSpPr>
          <p:cNvPr id="8" name="Group 7">
            <a:extLst>
              <a:ext uri="{FF2B5EF4-FFF2-40B4-BE49-F238E27FC236}">
                <a16:creationId xmlns:a16="http://schemas.microsoft.com/office/drawing/2014/main" id="{32CF870D-6496-B482-EE47-AFCE8F814B2D}"/>
              </a:ext>
            </a:extLst>
          </p:cNvPr>
          <p:cNvGrpSpPr/>
          <p:nvPr/>
        </p:nvGrpSpPr>
        <p:grpSpPr>
          <a:xfrm>
            <a:off x="2400676" y="1690688"/>
            <a:ext cx="7390647" cy="4713219"/>
            <a:chOff x="2817646" y="1970525"/>
            <a:chExt cx="6376808" cy="4066666"/>
          </a:xfrm>
        </p:grpSpPr>
        <p:pic>
          <p:nvPicPr>
            <p:cNvPr id="4" name="Picture 3">
              <a:extLst>
                <a:ext uri="{FF2B5EF4-FFF2-40B4-BE49-F238E27FC236}">
                  <a16:creationId xmlns:a16="http://schemas.microsoft.com/office/drawing/2014/main" id="{0DC6D192-95C9-C74C-13DB-AAD338754C96}"/>
                </a:ext>
              </a:extLst>
            </p:cNvPr>
            <p:cNvPicPr>
              <a:picLocks noChangeAspect="1"/>
            </p:cNvPicPr>
            <p:nvPr/>
          </p:nvPicPr>
          <p:blipFill>
            <a:blip r:embed="rId2"/>
            <a:stretch>
              <a:fillRect/>
            </a:stretch>
          </p:blipFill>
          <p:spPr>
            <a:xfrm>
              <a:off x="2817646" y="1970525"/>
              <a:ext cx="3098454" cy="2868351"/>
            </a:xfrm>
            <a:prstGeom prst="rect">
              <a:avLst/>
            </a:prstGeom>
          </p:spPr>
        </p:pic>
        <p:pic>
          <p:nvPicPr>
            <p:cNvPr id="5" name="Picture 4">
              <a:extLst>
                <a:ext uri="{FF2B5EF4-FFF2-40B4-BE49-F238E27FC236}">
                  <a16:creationId xmlns:a16="http://schemas.microsoft.com/office/drawing/2014/main" id="{76B56B56-B999-FAF7-EE38-6BA10E8F9DF8}"/>
                </a:ext>
              </a:extLst>
            </p:cNvPr>
            <p:cNvPicPr>
              <a:picLocks noChangeAspect="1"/>
            </p:cNvPicPr>
            <p:nvPr/>
          </p:nvPicPr>
          <p:blipFill>
            <a:blip r:embed="rId3"/>
            <a:stretch>
              <a:fillRect/>
            </a:stretch>
          </p:blipFill>
          <p:spPr>
            <a:xfrm>
              <a:off x="2821613" y="4954121"/>
              <a:ext cx="3094487" cy="1083070"/>
            </a:xfrm>
            <a:prstGeom prst="rect">
              <a:avLst/>
            </a:prstGeom>
          </p:spPr>
        </p:pic>
        <p:pic>
          <p:nvPicPr>
            <p:cNvPr id="6" name="Picture 5">
              <a:extLst>
                <a:ext uri="{FF2B5EF4-FFF2-40B4-BE49-F238E27FC236}">
                  <a16:creationId xmlns:a16="http://schemas.microsoft.com/office/drawing/2014/main" id="{ECE24E56-4D1B-846A-3718-823E8A9D7431}"/>
                </a:ext>
              </a:extLst>
            </p:cNvPr>
            <p:cNvPicPr>
              <a:picLocks noChangeAspect="1"/>
            </p:cNvPicPr>
            <p:nvPr/>
          </p:nvPicPr>
          <p:blipFill>
            <a:blip r:embed="rId4"/>
            <a:stretch>
              <a:fillRect/>
            </a:stretch>
          </p:blipFill>
          <p:spPr>
            <a:xfrm>
              <a:off x="6096000" y="4212237"/>
              <a:ext cx="3098454" cy="1824954"/>
            </a:xfrm>
            <a:prstGeom prst="rect">
              <a:avLst/>
            </a:prstGeom>
          </p:spPr>
        </p:pic>
        <p:pic>
          <p:nvPicPr>
            <p:cNvPr id="7" name="Picture 6">
              <a:extLst>
                <a:ext uri="{FF2B5EF4-FFF2-40B4-BE49-F238E27FC236}">
                  <a16:creationId xmlns:a16="http://schemas.microsoft.com/office/drawing/2014/main" id="{DCC9CAAD-11C5-0510-CD58-A60A36344EDD}"/>
                </a:ext>
              </a:extLst>
            </p:cNvPr>
            <p:cNvPicPr>
              <a:picLocks noChangeAspect="1"/>
            </p:cNvPicPr>
            <p:nvPr/>
          </p:nvPicPr>
          <p:blipFill>
            <a:blip r:embed="rId5"/>
            <a:stretch>
              <a:fillRect/>
            </a:stretch>
          </p:blipFill>
          <p:spPr>
            <a:xfrm>
              <a:off x="6084098" y="1970525"/>
              <a:ext cx="3110356" cy="2098697"/>
            </a:xfrm>
            <a:prstGeom prst="rect">
              <a:avLst/>
            </a:prstGeom>
          </p:spPr>
        </p:pic>
      </p:grpSp>
    </p:spTree>
    <p:extLst>
      <p:ext uri="{BB962C8B-B14F-4D97-AF65-F5344CB8AC3E}">
        <p14:creationId xmlns:p14="http://schemas.microsoft.com/office/powerpoint/2010/main" val="394881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BFB1-4F7C-A314-C6AD-E08314A883ED}"/>
              </a:ext>
            </a:extLst>
          </p:cNvPr>
          <p:cNvSpPr>
            <a:spLocks noGrp="1"/>
          </p:cNvSpPr>
          <p:nvPr>
            <p:ph type="title"/>
          </p:nvPr>
        </p:nvSpPr>
        <p:spPr/>
        <p:txBody>
          <a:bodyPr/>
          <a:lstStyle/>
          <a:p>
            <a:r xmlns:a="http://schemas.openxmlformats.org/drawingml/2006/main">
              <a:rPr lang="zh-CN" dirty="0"/>
              <a:t>连接到 EC2 实例</a:t>
            </a:r>
            <a:endParaRPr xmlns:a="http://schemas.openxmlformats.org/drawingml/2006/main" lang="en-ID" dirty="0"/>
          </a:p>
        </p:txBody>
      </p:sp>
      <p:grpSp>
        <p:nvGrpSpPr>
          <p:cNvPr id="6" name="Group 5">
            <a:extLst>
              <a:ext uri="{FF2B5EF4-FFF2-40B4-BE49-F238E27FC236}">
                <a16:creationId xmlns:a16="http://schemas.microsoft.com/office/drawing/2014/main" id="{06B56C7D-2E37-D2D2-A588-9AFABBB668E3}"/>
              </a:ext>
            </a:extLst>
          </p:cNvPr>
          <p:cNvGrpSpPr/>
          <p:nvPr/>
        </p:nvGrpSpPr>
        <p:grpSpPr>
          <a:xfrm>
            <a:off x="838200" y="1825625"/>
            <a:ext cx="7412220" cy="3986481"/>
            <a:chOff x="787400" y="2644167"/>
            <a:chExt cx="10255777" cy="5515818"/>
          </a:xfrm>
        </p:grpSpPr>
        <p:pic>
          <p:nvPicPr>
            <p:cNvPr id="4" name="Picture 3">
              <a:extLst>
                <a:ext uri="{FF2B5EF4-FFF2-40B4-BE49-F238E27FC236}">
                  <a16:creationId xmlns:a16="http://schemas.microsoft.com/office/drawing/2014/main" id="{A53DFDFD-D850-AD3C-50B2-0E9F1FC30EF0}"/>
                </a:ext>
              </a:extLst>
            </p:cNvPr>
            <p:cNvPicPr>
              <a:picLocks noChangeAspect="1"/>
            </p:cNvPicPr>
            <p:nvPr/>
          </p:nvPicPr>
          <p:blipFill>
            <a:blip r:embed="rId2"/>
            <a:stretch>
              <a:fillRect/>
            </a:stretch>
          </p:blipFill>
          <p:spPr>
            <a:xfrm>
              <a:off x="787400" y="2644167"/>
              <a:ext cx="10255777" cy="762039"/>
            </a:xfrm>
            <a:prstGeom prst="rect">
              <a:avLst/>
            </a:prstGeom>
          </p:spPr>
        </p:pic>
        <p:pic>
          <p:nvPicPr>
            <p:cNvPr id="5" name="Picture 4">
              <a:extLst>
                <a:ext uri="{FF2B5EF4-FFF2-40B4-BE49-F238E27FC236}">
                  <a16:creationId xmlns:a16="http://schemas.microsoft.com/office/drawing/2014/main" id="{F3661C58-2BE1-11D9-BA02-49F63A60AE80}"/>
                </a:ext>
              </a:extLst>
            </p:cNvPr>
            <p:cNvPicPr>
              <a:picLocks noChangeAspect="1"/>
            </p:cNvPicPr>
            <p:nvPr/>
          </p:nvPicPr>
          <p:blipFill>
            <a:blip r:embed="rId3"/>
            <a:stretch>
              <a:fillRect/>
            </a:stretch>
          </p:blipFill>
          <p:spPr>
            <a:xfrm>
              <a:off x="787400" y="3581400"/>
              <a:ext cx="5531134" cy="4578585"/>
            </a:xfrm>
            <a:prstGeom prst="rect">
              <a:avLst/>
            </a:prstGeom>
          </p:spPr>
        </p:pic>
      </p:grpSp>
    </p:spTree>
    <p:extLst>
      <p:ext uri="{BB962C8B-B14F-4D97-AF65-F5344CB8AC3E}">
        <p14:creationId xmlns:p14="http://schemas.microsoft.com/office/powerpoint/2010/main" val="87786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25-EFF4-4EB5-1E53-6BBAA6E90053}"/>
              </a:ext>
            </a:extLst>
          </p:cNvPr>
          <p:cNvSpPr>
            <a:spLocks noGrp="1"/>
          </p:cNvSpPr>
          <p:nvPr>
            <p:ph type="title"/>
          </p:nvPr>
        </p:nvSpPr>
        <p:spPr/>
        <p:txBody>
          <a:bodyPr/>
          <a:lstStyle/>
          <a:p>
            <a:r xmlns:a="http://schemas.openxmlformats.org/drawingml/2006/main">
              <a:rPr lang="zh-CN" dirty="0"/>
              <a:t>设置</a:t>
            </a:r>
            <a:r xmlns:a="http://schemas.openxmlformats.org/drawingml/2006/main">
              <a:rPr lang="zh-CN" dirty="0" err="1"/>
              <a:t>Minikube</a:t>
            </a:r>
            <a:endParaRPr xmlns:a="http://schemas.openxmlformats.org/drawingml/2006/main" lang="en-ID" dirty="0"/>
          </a:p>
        </p:txBody>
      </p:sp>
      <p:sp>
        <p:nvSpPr>
          <p:cNvPr id="3" name="Content Placeholder 2">
            <a:extLst>
              <a:ext uri="{FF2B5EF4-FFF2-40B4-BE49-F238E27FC236}">
                <a16:creationId xmlns:a16="http://schemas.microsoft.com/office/drawing/2014/main" id="{5C570EE2-0A03-262B-5FE6-53E30E2CD957}"/>
              </a:ext>
            </a:extLst>
          </p:cNvPr>
          <p:cNvSpPr>
            <a:spLocks noGrp="1"/>
          </p:cNvSpPr>
          <p:nvPr>
            <p:ph idx="1"/>
          </p:nvPr>
        </p:nvSpPr>
        <p:spPr/>
        <p:txBody>
          <a:bodyPr/>
          <a:lstStyle/>
          <a:p>
            <a:r xmlns:a="http://schemas.openxmlformats.org/drawingml/2006/main">
              <a:rPr lang="zh-CN" dirty="0"/>
              <a:t>在这个实验中，我们将使用</a:t>
            </a:r>
            <a:r xmlns:a="http://schemas.openxmlformats.org/drawingml/2006/main">
              <a:rPr lang="zh-CN" dirty="0" err="1"/>
              <a:t>Minikube </a:t>
            </a:r>
            <a:r xmlns:a="http://schemas.openxmlformats.org/drawingml/2006/main">
              <a:rPr lang="zh-CN" dirty="0"/>
              <a:t>，一个让我们在本地运行 Kubernetes 的工具。</a:t>
            </a:r>
          </a:p>
          <a:p>
            <a:r xmlns:a="http://schemas.openxmlformats.org/drawingml/2006/main">
              <a:rPr lang="zh-CN" dirty="0"/>
              <a:t>安装</a:t>
            </a:r>
            <a:r xmlns:a="http://schemas.openxmlformats.org/drawingml/2006/main">
              <a:rPr lang="zh-CN" dirty="0" err="1"/>
              <a:t>Minikube </a:t>
            </a:r>
            <a:r xmlns:a="http://schemas.openxmlformats.org/drawingml/2006/main">
              <a:rPr lang="zh-CN" dirty="0"/>
              <a:t>：</a:t>
            </a:r>
          </a:p>
          <a:p>
            <a:pPr xmlns:a="http://schemas.openxmlformats.org/drawingml/2006/main" lvl="1"/>
            <a:r xmlns:a="http://schemas.openxmlformats.org/drawingml/2006/main">
              <a:rPr lang="zh-CN" dirty="0"/>
              <a:t>$curl -LO https://storage.googleapis.com/minikube/releases/latest/minikube-linux-amd64</a:t>
            </a:r>
          </a:p>
          <a:p>
            <a:pPr xmlns:a="http://schemas.openxmlformats.org/drawingml/2006/main" lvl="1"/>
            <a:r xmlns:a="http://schemas.openxmlformats.org/drawingml/2006/main">
              <a:rPr lang="zh-CN" dirty="0"/>
              <a:t>$ </a:t>
            </a:r>
            <a:r xmlns:a="http://schemas.openxmlformats.org/drawingml/2006/main">
              <a:rPr lang="zh-CN" dirty="0" err="1"/>
              <a:t>sudo</a:t>
            </a:r>
            <a:r xmlns:a="http://schemas.openxmlformats.org/drawingml/2006/main">
              <a:rPr lang="zh-CN" dirty="0"/>
              <a:t>安装 minikube-linux-amd64 / </a:t>
            </a:r>
            <a:r xmlns:a="http://schemas.openxmlformats.org/drawingml/2006/main">
              <a:rPr lang="zh-CN" dirty="0" err="1"/>
              <a:t>usr </a:t>
            </a:r>
            <a:r xmlns:a="http://schemas.openxmlformats.org/drawingml/2006/main">
              <a:rPr lang="zh-CN" dirty="0"/>
              <a:t>/local/bin/ </a:t>
            </a:r>
            <a:r xmlns:a="http://schemas.openxmlformats.org/drawingml/2006/main">
              <a:rPr lang="zh-CN" dirty="0" err="1"/>
              <a:t>minikube</a:t>
            </a:r>
            <a:endParaRPr xmlns:a="http://schemas.openxmlformats.org/drawingml/2006/main" lang="en-ID" dirty="0"/>
          </a:p>
          <a:p>
            <a:endParaRPr lang="en-ID" dirty="0"/>
          </a:p>
        </p:txBody>
      </p:sp>
    </p:spTree>
    <p:extLst>
      <p:ext uri="{BB962C8B-B14F-4D97-AF65-F5344CB8AC3E}">
        <p14:creationId xmlns:p14="http://schemas.microsoft.com/office/powerpoint/2010/main" val="260494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25-EFF4-4EB5-1E53-6BBAA6E90053}"/>
              </a:ext>
            </a:extLst>
          </p:cNvPr>
          <p:cNvSpPr>
            <a:spLocks noGrp="1"/>
          </p:cNvSpPr>
          <p:nvPr>
            <p:ph type="title"/>
          </p:nvPr>
        </p:nvSpPr>
        <p:spPr/>
        <p:txBody>
          <a:bodyPr/>
          <a:lstStyle/>
          <a:p>
            <a:r xmlns:a="http://schemas.openxmlformats.org/drawingml/2006/main">
              <a:rPr lang="zh-CN" dirty="0"/>
              <a:t>安装</a:t>
            </a:r>
            <a:r xmlns:a="http://schemas.openxmlformats.org/drawingml/2006/main">
              <a:rPr lang="zh-CN" dirty="0" err="1"/>
              <a:t>kubectl</a:t>
            </a:r>
            <a:endParaRPr xmlns:a="http://schemas.openxmlformats.org/drawingml/2006/main" lang="en-ID" dirty="0"/>
          </a:p>
        </p:txBody>
      </p:sp>
      <p:sp>
        <p:nvSpPr>
          <p:cNvPr id="3" name="Content Placeholder 2">
            <a:extLst>
              <a:ext uri="{FF2B5EF4-FFF2-40B4-BE49-F238E27FC236}">
                <a16:creationId xmlns:a16="http://schemas.microsoft.com/office/drawing/2014/main" id="{5C570EE2-0A03-262B-5FE6-53E30E2CD957}"/>
              </a:ext>
            </a:extLst>
          </p:cNvPr>
          <p:cNvSpPr>
            <a:spLocks noGrp="1"/>
          </p:cNvSpPr>
          <p:nvPr>
            <p:ph idx="1"/>
          </p:nvPr>
        </p:nvSpPr>
        <p:spPr/>
        <p:txBody>
          <a:bodyPr/>
          <a:lstStyle/>
          <a:p>
            <a:r xmlns:a="http://schemas.openxmlformats.org/drawingml/2006/main">
              <a:rPr lang="zh-CN" dirty="0"/>
              <a:t>Kubernetes 命令行工具</a:t>
            </a:r>
            <a:r xmlns:a="http://schemas.openxmlformats.org/drawingml/2006/main">
              <a:rPr lang="zh-CN" dirty="0" err="1"/>
              <a:t>kubectl</a:t>
            </a:r>
            <a:r xmlns:a="http://schemas.openxmlformats.org/drawingml/2006/main">
              <a:rPr lang="zh-CN" dirty="0"/>
              <a:t>允许我们针对 Kubernetes 集群运行命令：</a:t>
            </a:r>
          </a:p>
          <a:p>
            <a:pPr xmlns:a="http://schemas.openxmlformats.org/drawingml/2006/main" lvl="1"/>
            <a:r xmlns:a="http://schemas.openxmlformats.org/drawingml/2006/main">
              <a:rPr lang="zh-CN" dirty="0"/>
              <a:t>部署应用程序</a:t>
            </a:r>
          </a:p>
          <a:p>
            <a:pPr xmlns:a="http://schemas.openxmlformats.org/drawingml/2006/main" lvl="1"/>
            <a:r xmlns:a="http://schemas.openxmlformats.org/drawingml/2006/main">
              <a:rPr lang="zh-CN" dirty="0"/>
              <a:t>检查和管理集群资源</a:t>
            </a:r>
          </a:p>
          <a:p>
            <a:pPr xmlns:a="http://schemas.openxmlformats.org/drawingml/2006/main" lvl="1"/>
            <a:r xmlns:a="http://schemas.openxmlformats.org/drawingml/2006/main">
              <a:rPr lang="zh-CN" dirty="0"/>
              <a:t>查看日志</a:t>
            </a:r>
          </a:p>
          <a:p>
            <a:r xmlns:a="http://schemas.openxmlformats.org/drawingml/2006/main">
              <a:rPr lang="zh-CN" dirty="0"/>
              <a:t>安装</a:t>
            </a:r>
            <a:r xmlns:a="http://schemas.openxmlformats.org/drawingml/2006/main">
              <a:rPr lang="zh-CN" dirty="0" err="1"/>
              <a:t>kubectl </a:t>
            </a:r>
            <a:r xmlns:a="http://schemas.openxmlformats.org/drawingml/2006/main">
              <a:rPr lang="zh-CN" dirty="0"/>
              <a:t>：</a:t>
            </a:r>
          </a:p>
          <a:p>
            <a:pPr xmlns:a="http://schemas.openxmlformats.org/drawingml/2006/main" lvl="1"/>
            <a:r xmlns:a="http://schemas.openxmlformats.org/drawingml/2006/main">
              <a:rPr lang="zh-CN" dirty="0"/>
              <a:t>$curl -LO“https://dl.k8s.io/release/$(curl -L -s https://dl.k8s.io/release/stable.txt)/bin/linux/amd64/kubectl”</a:t>
            </a:r>
          </a:p>
          <a:p>
            <a:pPr xmlns:a="http://schemas.openxmlformats.org/drawingml/2006/main" lvl="1"/>
            <a:r xmlns:a="http://schemas.openxmlformats.org/drawingml/2006/main">
              <a:rPr lang="zh-CN" dirty="0"/>
              <a:t>$ </a:t>
            </a:r>
            <a:r xmlns:a="http://schemas.openxmlformats.org/drawingml/2006/main">
              <a:rPr lang="zh-CN" dirty="0" err="1"/>
              <a:t>sudo </a:t>
            </a:r>
            <a:r xmlns:a="http://schemas.openxmlformats.org/drawingml/2006/main">
              <a:rPr lang="zh-CN" dirty="0"/>
              <a:t>install -o root -g root -m 0755 </a:t>
            </a:r>
            <a:r xmlns:a="http://schemas.openxmlformats.org/drawingml/2006/main">
              <a:rPr lang="zh-CN" dirty="0" err="1"/>
              <a:t>kubectl </a:t>
            </a:r>
            <a:r xmlns:a="http://schemas.openxmlformats.org/drawingml/2006/main">
              <a:rPr lang="zh-CN" dirty="0"/>
              <a:t>/ </a:t>
            </a:r>
            <a:r xmlns:a="http://schemas.openxmlformats.org/drawingml/2006/main">
              <a:rPr lang="zh-CN" dirty="0" err="1"/>
              <a:t>usr </a:t>
            </a:r>
            <a:r xmlns:a="http://schemas.openxmlformats.org/drawingml/2006/main">
              <a:rPr lang="zh-CN" dirty="0"/>
              <a:t>/local/bin/ </a:t>
            </a:r>
            <a:r xmlns:a="http://schemas.openxmlformats.org/drawingml/2006/main">
              <a:rPr lang="zh-CN" dirty="0" err="1"/>
              <a:t>kubectl</a:t>
            </a:r>
            <a:endParaRPr xmlns:a="http://schemas.openxmlformats.org/drawingml/2006/main" lang="en-US" dirty="0"/>
          </a:p>
          <a:p>
            <a:pPr lvl="1"/>
            <a:endParaRPr lang="en-US" dirty="0"/>
          </a:p>
        </p:txBody>
      </p:sp>
    </p:spTree>
    <p:extLst>
      <p:ext uri="{BB962C8B-B14F-4D97-AF65-F5344CB8AC3E}">
        <p14:creationId xmlns:p14="http://schemas.microsoft.com/office/powerpoint/2010/main" val="266007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F59E-3433-8136-0BE1-6F443B6EF154}"/>
              </a:ext>
            </a:extLst>
          </p:cNvPr>
          <p:cNvSpPr>
            <a:spLocks noGrp="1"/>
          </p:cNvSpPr>
          <p:nvPr>
            <p:ph type="title"/>
          </p:nvPr>
        </p:nvSpPr>
        <p:spPr/>
        <p:txBody>
          <a:bodyPr/>
          <a:lstStyle/>
          <a:p>
            <a:r xmlns:a="http://schemas.openxmlformats.org/drawingml/2006/main">
              <a:rPr lang="zh-CN" dirty="0"/>
              <a:t>安装 Docker</a:t>
            </a:r>
            <a:endParaRPr xmlns:a="http://schemas.openxmlformats.org/drawingml/2006/main" lang="en-ID" dirty="0"/>
          </a:p>
        </p:txBody>
      </p:sp>
      <p:sp>
        <p:nvSpPr>
          <p:cNvPr id="3" name="Content Placeholder 2">
            <a:extLst>
              <a:ext uri="{FF2B5EF4-FFF2-40B4-BE49-F238E27FC236}">
                <a16:creationId xmlns:a16="http://schemas.microsoft.com/office/drawing/2014/main" id="{496E3A16-647A-1C10-E078-00DAA4217F11}"/>
              </a:ext>
            </a:extLst>
          </p:cNvPr>
          <p:cNvSpPr>
            <a:spLocks noGrp="1"/>
          </p:cNvSpPr>
          <p:nvPr>
            <p:ph idx="1"/>
          </p:nvPr>
        </p:nvSpPr>
        <p:spPr/>
        <p:txBody>
          <a:bodyPr/>
          <a:lstStyle/>
          <a:p>
            <a:r xmlns:a="http://schemas.openxmlformats.org/drawingml/2006/main">
              <a:rPr lang="zh-CN" dirty="0"/>
              <a:t>我们将容器引擎 Docker 与</a:t>
            </a:r>
            <a:r xmlns:a="http://schemas.openxmlformats.org/drawingml/2006/main">
              <a:rPr lang="zh-CN" dirty="0" err="1"/>
              <a:t>Minikube结合使用</a:t>
            </a:r>
            <a:r xmlns:a="http://schemas.openxmlformats.org/drawingml/2006/main">
              <a:rPr lang="zh-CN" dirty="0"/>
              <a:t>。</a:t>
            </a:r>
          </a:p>
          <a:p>
            <a:r xmlns:a="http://schemas.openxmlformats.org/drawingml/2006/main">
              <a:rPr lang="zh-CN" dirty="0"/>
              <a:t>安装 Docker：</a:t>
            </a:r>
          </a:p>
          <a:p>
            <a:pPr xmlns:a="http://schemas.openxmlformats.org/drawingml/2006/main" lvl="1"/>
            <a:r xmlns:a="http://schemas.openxmlformats.org/drawingml/2006/main">
              <a:rPr lang="zh-CN" dirty="0"/>
              <a:t>$ </a:t>
            </a:r>
            <a:r xmlns:a="http://schemas.openxmlformats.org/drawingml/2006/main">
              <a:rPr lang="zh-CN" dirty="0" err="1"/>
              <a:t>sudo </a:t>
            </a:r>
            <a:r xmlns:a="http://schemas.openxmlformats.org/drawingml/2006/main">
              <a:rPr lang="zh-CN" dirty="0"/>
              <a:t>apt-get 更新 &amp;&amp; </a:t>
            </a:r>
            <a:r xmlns:a="http://schemas.openxmlformats.org/drawingml/2006/main">
              <a:rPr lang="zh-CN" dirty="0" err="1"/>
              <a:t>sudo </a:t>
            </a:r>
            <a:r xmlns:a="http://schemas.openxmlformats.org/drawingml/2006/main">
              <a:rPr lang="zh-CN" dirty="0"/>
              <a:t>apt-get 安装 docker.io --y</a:t>
            </a:r>
          </a:p>
          <a:p>
            <a:r xmlns:a="http://schemas.openxmlformats.org/drawingml/2006/main">
              <a:rPr lang="zh-CN" dirty="0"/>
              <a:t>将用户添加到“docker”组并切换主组</a:t>
            </a:r>
          </a:p>
          <a:p>
            <a:pPr xmlns:a="http://schemas.openxmlformats.org/drawingml/2006/main" lvl="1"/>
            <a:r xmlns:a="http://schemas.openxmlformats.org/drawingml/2006/main">
              <a:rPr lang="zh-CN" dirty="0"/>
              <a:t>$ </a:t>
            </a:r>
            <a:r xmlns:a="http://schemas.openxmlformats.org/drawingml/2006/main">
              <a:rPr lang="zh-CN" dirty="0" err="1"/>
              <a:t>sudo</a:t>
            </a:r>
            <a:r xmlns:a="http://schemas.openxmlformats.org/drawingml/2006/main">
              <a:rPr lang="zh-CN" dirty="0"/>
              <a:t> </a:t>
            </a:r>
            <a:r xmlns:a="http://schemas.openxmlformats.org/drawingml/2006/main">
              <a:rPr lang="zh-CN" dirty="0" err="1"/>
              <a:t>usermod </a:t>
            </a:r>
            <a:r xmlns:a="http://schemas.openxmlformats.org/drawingml/2006/main">
              <a:rPr lang="zh-CN" dirty="0"/>
              <a:t>- </a:t>
            </a:r>
            <a:r xmlns:a="http://schemas.openxmlformats.org/drawingml/2006/main">
              <a:rPr lang="zh-CN" dirty="0" err="1"/>
              <a:t>aG </a:t>
            </a:r>
            <a:r xmlns:a="http://schemas.openxmlformats.org/drawingml/2006/main">
              <a:rPr lang="zh-CN" dirty="0"/>
              <a:t>docker $USER &amp;&amp; </a:t>
            </a:r>
            <a:r xmlns:a="http://schemas.openxmlformats.org/drawingml/2006/main">
              <a:rPr lang="zh-CN" dirty="0" err="1"/>
              <a:t>newgrp </a:t>
            </a:r>
            <a:r xmlns:a="http://schemas.openxmlformats.org/drawingml/2006/main">
              <a:rPr lang="zh-CN" dirty="0"/>
              <a:t>docker</a:t>
            </a:r>
          </a:p>
          <a:p>
            <a:endParaRPr lang="en-ID" dirty="0"/>
          </a:p>
        </p:txBody>
      </p:sp>
    </p:spTree>
    <p:extLst>
      <p:ext uri="{BB962C8B-B14F-4D97-AF65-F5344CB8AC3E}">
        <p14:creationId xmlns:p14="http://schemas.microsoft.com/office/powerpoint/2010/main" val="4010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D7E0-EC46-8642-2B89-D686FD30ECF6}"/>
              </a:ext>
            </a:extLst>
          </p:cNvPr>
          <p:cNvSpPr>
            <a:spLocks noGrp="1"/>
          </p:cNvSpPr>
          <p:nvPr>
            <p:ph type="title"/>
          </p:nvPr>
        </p:nvSpPr>
        <p:spPr/>
        <p:txBody>
          <a:bodyPr/>
          <a:lstStyle/>
          <a:p>
            <a:r xmlns:a="http://schemas.openxmlformats.org/drawingml/2006/main">
              <a:rPr lang="zh-CN" dirty="0"/>
              <a:t>运行</a:t>
            </a:r>
            <a:r xmlns:a="http://schemas.openxmlformats.org/drawingml/2006/main">
              <a:rPr lang="zh-CN" dirty="0" err="1"/>
              <a:t>Minikube</a:t>
            </a:r>
            <a:endParaRPr xmlns:a="http://schemas.openxmlformats.org/drawingml/2006/main" lang="en-ID" dirty="0"/>
          </a:p>
        </p:txBody>
      </p:sp>
      <p:sp>
        <p:nvSpPr>
          <p:cNvPr id="3" name="Content Placeholder 2">
            <a:extLst>
              <a:ext uri="{FF2B5EF4-FFF2-40B4-BE49-F238E27FC236}">
                <a16:creationId xmlns:a16="http://schemas.microsoft.com/office/drawing/2014/main" id="{EE5695F5-9ECC-4432-C9A7-1544EDB88599}"/>
              </a:ext>
            </a:extLst>
          </p:cNvPr>
          <p:cNvSpPr>
            <a:spLocks noGrp="1"/>
          </p:cNvSpPr>
          <p:nvPr>
            <p:ph idx="1"/>
          </p:nvPr>
        </p:nvSpPr>
        <p:spPr/>
        <p:txBody>
          <a:bodyPr/>
          <a:lstStyle/>
          <a:p>
            <a:r xmlns:a="http://schemas.openxmlformats.org/drawingml/2006/main">
              <a:rPr lang="zh-CN" dirty="0"/>
              <a:t>最后！</a:t>
            </a:r>
          </a:p>
          <a:p>
            <a:pPr xmlns:a="http://schemas.openxmlformats.org/drawingml/2006/main" lvl="1"/>
            <a:r xmlns:a="http://schemas.openxmlformats.org/drawingml/2006/main">
              <a:rPr lang="zh-CN" dirty="0"/>
              <a:t>$ </a:t>
            </a:r>
            <a:r xmlns:a="http://schemas.openxmlformats.org/drawingml/2006/main">
              <a:rPr lang="zh-CN" dirty="0" err="1"/>
              <a:t>minikube</a:t>
            </a:r>
            <a:r xmlns:a="http://schemas.openxmlformats.org/drawingml/2006/main">
              <a:rPr lang="zh-CN" dirty="0"/>
              <a:t>启动</a:t>
            </a:r>
          </a:p>
          <a:p>
            <a:endParaRPr lang="en-ID" dirty="0"/>
          </a:p>
        </p:txBody>
      </p:sp>
    </p:spTree>
    <p:extLst>
      <p:ext uri="{BB962C8B-B14F-4D97-AF65-F5344CB8AC3E}">
        <p14:creationId xmlns:p14="http://schemas.microsoft.com/office/powerpoint/2010/main" val="152000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AA7C-530D-76E0-D64A-F6ABC1E1A1C4}"/>
              </a:ext>
            </a:extLst>
          </p:cNvPr>
          <p:cNvSpPr>
            <a:spLocks noGrp="1"/>
          </p:cNvSpPr>
          <p:nvPr>
            <p:ph type="title"/>
          </p:nvPr>
        </p:nvSpPr>
        <p:spPr/>
        <p:txBody>
          <a:bodyPr/>
          <a:lstStyle/>
          <a:p>
            <a:r xmlns:a="http://schemas.openxmlformats.org/drawingml/2006/main">
              <a:rPr lang="zh-CN" dirty="0"/>
              <a:t>介绍</a:t>
            </a:r>
            <a:endParaRPr xmlns:a="http://schemas.openxmlformats.org/drawingml/2006/main" lang="en-ID" dirty="0"/>
          </a:p>
        </p:txBody>
      </p:sp>
      <p:sp>
        <p:nvSpPr>
          <p:cNvPr id="3" name="Content Placeholder 2">
            <a:extLst>
              <a:ext uri="{FF2B5EF4-FFF2-40B4-BE49-F238E27FC236}">
                <a16:creationId xmlns:a16="http://schemas.microsoft.com/office/drawing/2014/main" id="{F3B70C51-95F9-068A-6989-7E569772D661}"/>
              </a:ext>
            </a:extLst>
          </p:cNvPr>
          <p:cNvSpPr>
            <a:spLocks noGrp="1"/>
          </p:cNvSpPr>
          <p:nvPr>
            <p:ph idx="1"/>
          </p:nvPr>
        </p:nvSpPr>
        <p:spPr/>
        <p:txBody>
          <a:bodyPr/>
          <a:lstStyle/>
          <a:p>
            <a:r xmlns:a="http://schemas.openxmlformats.org/drawingml/2006/main">
              <a:rPr lang="zh-CN" dirty="0"/>
              <a:t>目标：</a:t>
            </a:r>
          </a:p>
          <a:p>
            <a:pPr xmlns:a="http://schemas.openxmlformats.org/drawingml/2006/main" lvl="1"/>
            <a:r xmlns:a="http://schemas.openxmlformats.org/drawingml/2006/main">
              <a:rPr lang="zh-CN" dirty="0"/>
              <a:t>实践实验室涵盖 Kubernetes 的基础知识</a:t>
            </a:r>
          </a:p>
          <a:p>
            <a:pPr xmlns:a="http://schemas.openxmlformats.org/drawingml/2006/main" lvl="1"/>
            <a:r xmlns:a="http://schemas.openxmlformats.org/drawingml/2006/main">
              <a:rPr lang="zh-CN" dirty="0"/>
              <a:t>理解 Kubernetes 概念</a:t>
            </a:r>
          </a:p>
          <a:p>
            <a:r xmlns:a="http://schemas.openxmlformats.org/drawingml/2006/main">
              <a:rPr lang="zh-CN" dirty="0"/>
              <a:t>议程：</a:t>
            </a:r>
          </a:p>
          <a:p>
            <a:pPr xmlns:a="http://schemas.openxmlformats.org/drawingml/2006/main" lvl="1"/>
            <a:r xmlns:a="http://schemas.openxmlformats.org/drawingml/2006/main">
              <a:rPr lang="zh-CN" dirty="0"/>
              <a:t>Kubernetes 入门</a:t>
            </a:r>
          </a:p>
          <a:p>
            <a:pPr xmlns:a="http://schemas.openxmlformats.org/drawingml/2006/main" lvl="1"/>
            <a:r xmlns:a="http://schemas.openxmlformats.org/drawingml/2006/main">
              <a:rPr lang="zh-CN" dirty="0"/>
              <a:t>作业介绍</a:t>
            </a:r>
          </a:p>
          <a:p>
            <a:endParaRPr lang="en-US" dirty="0"/>
          </a:p>
          <a:p>
            <a:pPr lvl="1"/>
            <a:endParaRPr lang="en-US" dirty="0"/>
          </a:p>
          <a:p>
            <a:pPr lvl="1"/>
            <a:endParaRPr lang="en-ID" dirty="0"/>
          </a:p>
        </p:txBody>
      </p:sp>
    </p:spTree>
    <p:extLst>
      <p:ext uri="{BB962C8B-B14F-4D97-AF65-F5344CB8AC3E}">
        <p14:creationId xmlns:p14="http://schemas.microsoft.com/office/powerpoint/2010/main" val="3864559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BBDC9-5518-47A7-9B5C-D0799A729CCD}"/>
              </a:ext>
            </a:extLst>
          </p:cNvPr>
          <p:cNvSpPr>
            <a:spLocks noGrp="1"/>
          </p:cNvSpPr>
          <p:nvPr>
            <p:ph type="title"/>
          </p:nvPr>
        </p:nvSpPr>
        <p:spPr/>
        <p:txBody>
          <a:bodyPr/>
          <a:lstStyle/>
          <a:p>
            <a:r xmlns:a="http://schemas.openxmlformats.org/drawingml/2006/main">
              <a:rPr lang="zh-CN" dirty="0"/>
              <a:t>Kubernetes 入门</a:t>
            </a:r>
            <a:endParaRPr xmlns:a="http://schemas.openxmlformats.org/drawingml/2006/main" lang="en-ID" dirty="0"/>
          </a:p>
        </p:txBody>
      </p:sp>
      <p:sp>
        <p:nvSpPr>
          <p:cNvPr id="5" name="Text Placeholder 4">
            <a:extLst>
              <a:ext uri="{FF2B5EF4-FFF2-40B4-BE49-F238E27FC236}">
                <a16:creationId xmlns:a16="http://schemas.microsoft.com/office/drawing/2014/main" id="{0645A47A-EAA0-1F2C-7565-78894EE0E357}"/>
              </a:ext>
            </a:extLst>
          </p:cNvPr>
          <p:cNvSpPr>
            <a:spLocks noGrp="1"/>
          </p:cNvSpPr>
          <p:nvPr>
            <p:ph type="body" idx="1"/>
          </p:nvPr>
        </p:nvSpPr>
        <p:spPr/>
        <p:txBody>
          <a:bodyPr/>
          <a:lstStyle/>
          <a:p>
            <a:r xmlns:a="http://schemas.openxmlformats.org/drawingml/2006/main">
              <a:rPr lang="zh-CN" dirty="0"/>
              <a:t>在 Kubernetes 上运行我们的第一个容器</a:t>
            </a:r>
            <a:endParaRPr xmlns:a="http://schemas.openxmlformats.org/drawingml/2006/main" lang="en-ID" dirty="0"/>
          </a:p>
        </p:txBody>
      </p:sp>
    </p:spTree>
    <p:extLst>
      <p:ext uri="{BB962C8B-B14F-4D97-AF65-F5344CB8AC3E}">
        <p14:creationId xmlns:p14="http://schemas.microsoft.com/office/powerpoint/2010/main" val="274115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22E1-7C78-E60A-CF7C-899A27543B2F}"/>
              </a:ext>
            </a:extLst>
          </p:cNvPr>
          <p:cNvSpPr>
            <a:spLocks noGrp="1"/>
          </p:cNvSpPr>
          <p:nvPr>
            <p:ph type="title"/>
          </p:nvPr>
        </p:nvSpPr>
        <p:spPr/>
        <p:txBody>
          <a:bodyPr/>
          <a:lstStyle/>
          <a:p>
            <a:r xmlns:a="http://schemas.openxmlformats.org/drawingml/2006/main">
              <a:rPr lang="zh-CN" dirty="0"/>
              <a:t>在 Kubernetes 上运行我们的第一个容器</a:t>
            </a:r>
            <a:endParaRPr xmlns:a="http://schemas.openxmlformats.org/drawingml/2006/main" lang="en-ID" dirty="0"/>
          </a:p>
        </p:txBody>
      </p:sp>
      <p:sp>
        <p:nvSpPr>
          <p:cNvPr id="3" name="Content Placeholder 2">
            <a:extLst>
              <a:ext uri="{FF2B5EF4-FFF2-40B4-BE49-F238E27FC236}">
                <a16:creationId xmlns:a16="http://schemas.microsoft.com/office/drawing/2014/main" id="{6685860B-4518-BCF4-941D-07F8C47DB02F}"/>
              </a:ext>
            </a:extLst>
          </p:cNvPr>
          <p:cNvSpPr>
            <a:spLocks noGrp="1"/>
          </p:cNvSpPr>
          <p:nvPr>
            <p:ph idx="1"/>
          </p:nvPr>
        </p:nvSpPr>
        <p:spPr/>
        <p:txBody>
          <a:bodyPr>
            <a:normAutofit/>
          </a:bodyPr>
          <a:lstStyle/>
          <a:p>
            <a:r xmlns:a="http://schemas.openxmlformats.org/drawingml/2006/main">
              <a:rPr lang="zh-CN" dirty="0"/>
              <a:t>首先，我们无法运行容器</a:t>
            </a:r>
          </a:p>
          <a:p>
            <a:pPr xmlns:a="http://schemas.openxmlformats.org/drawingml/2006/main" lvl="1"/>
            <a:r xmlns:a="http://schemas.openxmlformats.org/drawingml/2006/main">
              <a:rPr lang="zh-CN" dirty="0"/>
              <a:t>通过 pod 来操作容器</a:t>
            </a:r>
          </a:p>
          <a:p>
            <a:pPr xmlns:a="http://schemas.openxmlformats.org/drawingml/2006/main" lvl="1"/>
            <a:r xmlns:a="http://schemas.openxmlformats.org/drawingml/2006/main">
              <a:rPr lang="zh-CN" dirty="0"/>
              <a:t>Pod 是一组容器：</a:t>
            </a:r>
          </a:p>
          <a:p>
            <a:pPr xmlns:a="http://schemas.openxmlformats.org/drawingml/2006/main" lvl="2"/>
            <a:r xmlns:a="http://schemas.openxmlformats.org/drawingml/2006/main">
              <a:rPr lang="zh-CN" dirty="0"/>
              <a:t>一起运行（在同一节点上）</a:t>
            </a:r>
          </a:p>
          <a:p>
            <a:pPr xmlns:a="http://schemas.openxmlformats.org/drawingml/2006/main" lvl="2"/>
            <a:r xmlns:a="http://schemas.openxmlformats.org/drawingml/2006/main">
              <a:rPr lang="zh-CN" dirty="0"/>
              <a:t>共享资源（RAM、CPU；还有网络、卷）</a:t>
            </a:r>
          </a:p>
          <a:p>
            <a:r xmlns:a="http://schemas.openxmlformats.org/drawingml/2006/main">
              <a:rPr lang="zh-CN" dirty="0"/>
              <a:t>我们将运行一个 Pod，其中将有一个容器</a:t>
            </a:r>
          </a:p>
          <a:p>
            <a:r xmlns:a="http://schemas.openxmlformats.org/drawingml/2006/main">
              <a:rPr lang="zh-CN" dirty="0"/>
              <a:t>在 pod 中的容器中，我们将运行一个简单的</a:t>
            </a:r>
            <a:r xmlns:a="http://schemas.openxmlformats.org/drawingml/2006/main">
              <a:rPr lang="zh-CN"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ping</a:t>
            </a:r>
            <a:r xmlns:a="http://schemas.openxmlformats.org/drawingml/2006/main">
              <a:rPr lang="zh-CN" dirty="0"/>
              <a:t>命令</a:t>
            </a:r>
          </a:p>
          <a:p>
            <a:r xmlns:a="http://schemas.openxmlformats.org/drawingml/2006/main">
              <a:rPr lang="zh-CN" dirty="0"/>
              <a:t>然后我们将启动该 pod 的额外副本</a:t>
            </a:r>
            <a:endParaRPr xmlns:a="http://schemas.openxmlformats.org/drawingml/2006/main" lang="en-ID" dirty="0"/>
          </a:p>
        </p:txBody>
      </p:sp>
    </p:spTree>
    <p:extLst>
      <p:ext uri="{BB962C8B-B14F-4D97-AF65-F5344CB8AC3E}">
        <p14:creationId xmlns:p14="http://schemas.microsoft.com/office/powerpoint/2010/main" val="4015436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041B-EFDA-5AAB-CB0D-561343B1F0E0}"/>
              </a:ext>
            </a:extLst>
          </p:cNvPr>
          <p:cNvSpPr>
            <a:spLocks noGrp="1"/>
          </p:cNvSpPr>
          <p:nvPr>
            <p:ph type="title"/>
          </p:nvPr>
        </p:nvSpPr>
        <p:spPr/>
        <p:txBody>
          <a:bodyPr/>
          <a:lstStyle/>
          <a:p>
            <a:r xmlns:a="http://schemas.openxmlformats.org/drawingml/2006/main">
              <a:rPr lang="zh-CN" dirty="0" err="1">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kubectl </a:t>
            </a:r>
            <a:r xmlns:a="http://schemas.openxmlformats.org/drawingml/2006/main">
              <a:rPr lang="zh-CN"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create Deployment</a:t>
            </a:r>
            <a:endParaRPr xmlns:a="http://schemas.openxmlformats.org/drawingml/2006/main" lang="en-ID"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endParaRPr>
            <a:r xmlns:a="http://schemas.openxmlformats.org/drawingml/2006/main">
              <a:rPr lang="zh-CN" dirty="0"/>
              <a:t>启动一个简单的 pod</a:t>
            </a:r>
          </a:p>
        </p:txBody>
      </p:sp>
      <p:sp>
        <p:nvSpPr>
          <p:cNvPr id="3" name="Content Placeholder 2">
            <a:extLst>
              <a:ext uri="{FF2B5EF4-FFF2-40B4-BE49-F238E27FC236}">
                <a16:creationId xmlns:a16="http://schemas.microsoft.com/office/drawing/2014/main" id="{BBACE6BD-4B20-284E-049E-B301E9FCF984}"/>
              </a:ext>
            </a:extLst>
          </p:cNvPr>
          <p:cNvSpPr>
            <a:spLocks noGrp="1"/>
          </p:cNvSpPr>
          <p:nvPr>
            <p:ph idx="1"/>
          </p:nvPr>
        </p:nvSpPr>
        <p:spPr/>
        <p:txBody>
          <a:bodyPr/>
          <a:lstStyle/>
          <a:p>
            <a:r xmlns:a="http://schemas.openxmlformats.org/drawingml/2006/main">
              <a:rPr lang="zh-CN" dirty="0"/>
              <a:t>我们至少需要指定一个名称和我们要使用的图像</a:t>
            </a:r>
          </a:p>
          <a:p>
            <a:r xmlns:a="http://schemas.openxmlformats.org/drawingml/2006/main">
              <a:rPr lang="zh-CN" dirty="0"/>
              <a:t>让我们 ping 1.1.1.1，Cloudflare 的公共 DNS 解析器：</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创建部署</a:t>
            </a:r>
            <a:r xmlns:a="http://schemas.openxmlformats.org/drawingml/2006/main">
              <a:rPr lang="zh-CN" dirty="0" err="1"/>
              <a:t>pingpong </a:t>
            </a:r>
            <a:r xmlns:a="http://schemas.openxmlformats.org/drawingml/2006/main">
              <a:rPr lang="zh-CN" dirty="0"/>
              <a:t>--image=alpine --ping 1.1.1.1</a:t>
            </a:r>
          </a:p>
          <a:p>
            <a:pPr lvl="1"/>
            <a:endParaRPr lang="en-ID" dirty="0"/>
          </a:p>
        </p:txBody>
      </p:sp>
    </p:spTree>
    <p:extLst>
      <p:ext uri="{BB962C8B-B14F-4D97-AF65-F5344CB8AC3E}">
        <p14:creationId xmlns:p14="http://schemas.microsoft.com/office/powerpoint/2010/main" val="368270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8475-944E-268D-AD1F-3031BA615654}"/>
              </a:ext>
            </a:extLst>
          </p:cNvPr>
          <p:cNvSpPr>
            <a:spLocks noGrp="1"/>
          </p:cNvSpPr>
          <p:nvPr>
            <p:ph type="title"/>
          </p:nvPr>
        </p:nvSpPr>
        <p:spPr/>
        <p:txBody>
          <a:bodyPr/>
          <a:lstStyle/>
          <a:p>
            <a:r xmlns:a="http://schemas.openxmlformats.org/drawingml/2006/main">
              <a:rPr lang="zh-CN" dirty="0"/>
              <a:t>创建资源的多种方式</a:t>
            </a:r>
            <a:endParaRPr xmlns:a="http://schemas.openxmlformats.org/drawingml/2006/main" lang="en-ID" dirty="0"/>
          </a:p>
        </p:txBody>
      </p:sp>
      <p:sp>
        <p:nvSpPr>
          <p:cNvPr id="3" name="Content Placeholder 2">
            <a:extLst>
              <a:ext uri="{FF2B5EF4-FFF2-40B4-BE49-F238E27FC236}">
                <a16:creationId xmlns:a16="http://schemas.microsoft.com/office/drawing/2014/main" id="{B9440F20-8709-0A13-9359-036C642F9967}"/>
              </a:ext>
            </a:extLst>
          </p:cNvPr>
          <p:cNvSpPr>
            <a:spLocks noGrp="1"/>
          </p:cNvSpPr>
          <p:nvPr>
            <p:ph idx="1"/>
          </p:nvPr>
        </p:nvSpPr>
        <p:spPr/>
        <p:txBody>
          <a:bodyPr>
            <a:normAutofit/>
          </a:bodyPr>
          <a:lstStyle/>
          <a:p>
            <a:r xmlns:a="http://schemas.openxmlformats.org/drawingml/2006/main">
              <a:rPr lang="zh-CN" dirty="0" err="1">
                <a:highlight>
                  <a:srgbClr val="C0C0C0"/>
                </a:highlight>
                <a:latin typeface="Consolas" panose="020B0609020204030204" pitchFamily="49" charset="0"/>
              </a:rPr>
              <a:t>kubectl</a:t>
            </a:r>
            <a:r xmlns:a="http://schemas.openxmlformats.org/drawingml/2006/main">
              <a:rPr lang="zh-CN" dirty="0">
                <a:highlight>
                  <a:srgbClr val="C0C0C0"/>
                </a:highlight>
                <a:latin typeface="Consolas" panose="020B0609020204030204" pitchFamily="49" charset="0"/>
              </a:rPr>
              <a:t>创建 &lt;资源&gt;</a:t>
            </a:r>
          </a:p>
          <a:p>
            <a:pPr xmlns:a="http://schemas.openxmlformats.org/drawingml/2006/main" lvl="1"/>
            <a:r xmlns:a="http://schemas.openxmlformats.org/drawingml/2006/main">
              <a:rPr lang="zh-CN" dirty="0"/>
              <a:t>明确，但缺少一些功能</a:t>
            </a:r>
          </a:p>
          <a:p>
            <a:pPr xmlns:a="http://schemas.openxmlformats.org/drawingml/2006/main" lvl="1"/>
            <a:r xmlns:a="http://schemas.openxmlformats.org/drawingml/2006/main">
              <a:rPr lang="zh-CN" dirty="0"/>
              <a:t>无法创建</a:t>
            </a:r>
            <a:r xmlns:a="http://schemas.openxmlformats.org/drawingml/2006/main">
              <a:rPr lang="zh-CN" dirty="0" err="1"/>
              <a:t>CronJob</a:t>
            </a:r>
            <a:endParaRPr xmlns:a="http://schemas.openxmlformats.org/drawingml/2006/main" lang="en-US" dirty="0"/>
          </a:p>
          <a:p>
            <a:pPr xmlns:a="http://schemas.openxmlformats.org/drawingml/2006/main" lvl="1"/>
            <a:r xmlns:a="http://schemas.openxmlformats.org/drawingml/2006/main">
              <a:rPr lang="zh-CN" dirty="0"/>
              <a:t>无法将命令行参数传递给部署</a:t>
            </a:r>
          </a:p>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create -f </a:t>
            </a:r>
            <a:r xmlns:a="http://schemas.openxmlformats.org/drawingml/2006/main">
              <a:rPr lang="zh-CN" dirty="0" err="1">
                <a:highlight>
                  <a:srgbClr val="C0C0C0"/>
                </a:highlight>
                <a:latin typeface="Consolas" panose="020B0609020204030204" pitchFamily="49" charset="0"/>
              </a:rPr>
              <a:t>foo.yaml</a:t>
            </a:r>
            <a:r xmlns:a="http://schemas.openxmlformats.org/drawingml/2006/main">
              <a:rPr lang="zh-CN" dirty="0">
                <a:ea typeface="Cascadia Code Light" panose="020B0609020000020004" pitchFamily="49" charset="0"/>
                <a:cs typeface="Cascadia Code Light" panose="020B0609020000020004" pitchFamily="49" charset="0"/>
              </a:rPr>
              <a:t>或</a:t>
            </a:r>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apply -f </a:t>
            </a:r>
            <a:r xmlns:a="http://schemas.openxmlformats.org/drawingml/2006/main">
              <a:rPr lang="zh-CN" dirty="0" err="1">
                <a:highlight>
                  <a:srgbClr val="C0C0C0"/>
                </a:highlight>
                <a:latin typeface="Consolas" panose="020B0609020204030204" pitchFamily="49" charset="0"/>
              </a:rPr>
              <a:t>foo.yaml</a:t>
            </a:r>
            <a:endParaRPr xmlns:a="http://schemas.openxmlformats.org/drawingml/2006/main" lang="en-US" dirty="0">
              <a:highlight>
                <a:srgbClr val="C0C0C0"/>
              </a:highlight>
              <a:latin typeface="Consolas" panose="020B0609020204030204" pitchFamily="49" charset="0"/>
            </a:endParaRPr>
          </a:p>
          <a:p>
            <a:pPr xmlns:a="http://schemas.openxmlformats.org/drawingml/2006/main" lvl="1"/>
            <a:r xmlns:a="http://schemas.openxmlformats.org/drawingml/2006/main">
              <a:rPr lang="zh-CN" dirty="0"/>
              <a:t>所有功能均可用</a:t>
            </a:r>
          </a:p>
          <a:p>
            <a:pPr xmlns:a="http://schemas.openxmlformats.org/drawingml/2006/main" lvl="1"/>
            <a:r xmlns:a="http://schemas.openxmlformats.org/drawingml/2006/main">
              <a:rPr lang="zh-CN" dirty="0"/>
              <a:t>需要编写 YAML</a:t>
            </a:r>
            <a:endParaRPr xmlns:a="http://schemas.openxmlformats.org/drawingml/2006/main" lang="en-ID" dirty="0"/>
          </a:p>
        </p:txBody>
      </p:sp>
      <p:pic>
        <p:nvPicPr>
          <p:cNvPr id="5" name="Picture 2" descr="Magnifying icon, Magnifying clipart, png transparent 9589789 PNG">
            <a:extLst>
              <a:ext uri="{FF2B5EF4-FFF2-40B4-BE49-F238E27FC236}">
                <a16:creationId xmlns:a16="http://schemas.microsoft.com/office/drawing/2014/main" id="{8BAE6177-65F5-D522-6438-8E5EE885B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0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46A4-EAF5-8EEC-830F-13EE005F1422}"/>
              </a:ext>
            </a:extLst>
          </p:cNvPr>
          <p:cNvSpPr>
            <a:spLocks noGrp="1"/>
          </p:cNvSpPr>
          <p:nvPr>
            <p:ph type="title"/>
          </p:nvPr>
        </p:nvSpPr>
        <p:spPr/>
        <p:txBody>
          <a:bodyPr/>
          <a:lstStyle/>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create Deployment</a:t>
            </a:r>
            <a:endParaRPr xmlns:a="http://schemas.openxmlformats.org/drawingml/2006/main" lang="en-ID" dirty="0">
              <a:highlight>
                <a:srgbClr val="C0C0C0"/>
              </a:highlight>
              <a:latin typeface="Consolas" panose="020B0609020204030204" pitchFamily="49" charset="0"/>
            </a:endParaRPr>
            <a:r xmlns:a="http://schemas.openxmlformats.org/drawingml/2006/main">
              <a:rPr lang="zh-CN" dirty="0"/>
              <a:t>的幕后操作</a:t>
            </a:r>
          </a:p>
        </p:txBody>
      </p:sp>
      <p:sp>
        <p:nvSpPr>
          <p:cNvPr id="3" name="Content Placeholder 2">
            <a:extLst>
              <a:ext uri="{FF2B5EF4-FFF2-40B4-BE49-F238E27FC236}">
                <a16:creationId xmlns:a16="http://schemas.microsoft.com/office/drawing/2014/main" id="{9C502660-D6A0-55E4-C5A9-2416B1089CF6}"/>
              </a:ext>
            </a:extLst>
          </p:cNvPr>
          <p:cNvSpPr>
            <a:spLocks noGrp="1"/>
          </p:cNvSpPr>
          <p:nvPr>
            <p:ph idx="1"/>
          </p:nvPr>
        </p:nvSpPr>
        <p:spPr/>
        <p:txBody>
          <a:bodyPr>
            <a:normAutofit/>
          </a:bodyPr>
          <a:lstStyle/>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create Deployment</a:t>
            </a:r>
            <a:r xmlns:a="http://schemas.openxmlformats.org/drawingml/2006/main">
              <a:rPr lang="zh-CN" dirty="0"/>
              <a:t>创建的资源</a:t>
            </a:r>
          </a:p>
          <a:p>
            <a:r xmlns:a="http://schemas.openxmlformats.org/drawingml/2006/main">
              <a:rPr lang="zh-CN" dirty="0"/>
              <a:t>列出大多数资源类型：</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获取全部</a:t>
            </a:r>
          </a:p>
          <a:p>
            <a:r xmlns:a="http://schemas.openxmlformats.org/drawingml/2006/main">
              <a:rPr lang="zh-CN" dirty="0"/>
              <a:t>我们应该看到以下几点：</a:t>
            </a:r>
          </a:p>
          <a:p>
            <a:pPr xmlns:a="http://schemas.openxmlformats.org/drawingml/2006/main" lvl="1"/>
            <a:r xmlns:a="http://schemas.openxmlformats.org/drawingml/2006/main">
              <a:rPr lang="zh-CN" dirty="0" err="1">
                <a:highlight>
                  <a:srgbClr val="C0C0C0"/>
                </a:highlight>
                <a:latin typeface="Consolas" panose="020B0609020204030204" pitchFamily="49" charset="0"/>
              </a:rPr>
              <a:t>deploy.apps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pingpong </a:t>
            </a:r>
            <a:r xmlns:a="http://schemas.openxmlformats.org/drawingml/2006/main">
              <a:rPr lang="zh-CN" dirty="0"/>
              <a:t>（我们刚刚创建的部署）</a:t>
            </a:r>
          </a:p>
          <a:p>
            <a:pPr xmlns:a="http://schemas.openxmlformats.org/drawingml/2006/main" lvl="1"/>
            <a:r xmlns:a="http://schemas.openxmlformats.org/drawingml/2006/main">
              <a:rPr lang="zh-CN" dirty="0" err="1">
                <a:highlight>
                  <a:srgbClr val="C0C0C0"/>
                </a:highlight>
                <a:latin typeface="Consolas" panose="020B0609020204030204" pitchFamily="49" charset="0"/>
              </a:rPr>
              <a:t>replicaset.apps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pingpong-xxxxxxxxxx </a:t>
            </a:r>
            <a:r xmlns:a="http://schemas.openxmlformats.org/drawingml/2006/main">
              <a:rPr lang="zh-CN" dirty="0"/>
              <a:t>（部署创建的副本集）</a:t>
            </a:r>
          </a:p>
          <a:p>
            <a:pPr xmlns:a="http://schemas.openxmlformats.org/drawingml/2006/main" lvl="1"/>
            <a:r xmlns:a="http://schemas.openxmlformats.org/drawingml/2006/main">
              <a:rPr lang="zh-CN" dirty="0">
                <a:highlight>
                  <a:srgbClr val="C0C0C0"/>
                </a:highlight>
                <a:latin typeface="Consolas" panose="020B0609020204030204" pitchFamily="49" charset="0"/>
              </a:rPr>
              <a:t>pod/ </a:t>
            </a:r>
            <a:r xmlns:a="http://schemas.openxmlformats.org/drawingml/2006/main">
              <a:rPr lang="zh-CN" dirty="0" err="1">
                <a:highlight>
                  <a:srgbClr val="C0C0C0"/>
                </a:highlight>
                <a:latin typeface="Consolas" panose="020B0609020204030204" pitchFamily="49" charset="0"/>
              </a:rPr>
              <a:t>pingpong-xxxxxxxx-yyyyy </a:t>
            </a:r>
            <a:r xmlns:a="http://schemas.openxmlformats.org/drawingml/2006/main">
              <a:rPr lang="zh-CN" dirty="0"/>
              <a:t>（副本集创建的pod）</a:t>
            </a:r>
          </a:p>
        </p:txBody>
      </p:sp>
    </p:spTree>
    <p:extLst>
      <p:ext uri="{BB962C8B-B14F-4D97-AF65-F5344CB8AC3E}">
        <p14:creationId xmlns:p14="http://schemas.microsoft.com/office/powerpoint/2010/main" val="3966380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989D-B1D8-0B57-BCF5-877371FC9092}"/>
              </a:ext>
            </a:extLst>
          </p:cNvPr>
          <p:cNvSpPr>
            <a:spLocks noGrp="1"/>
          </p:cNvSpPr>
          <p:nvPr>
            <p:ph type="title"/>
          </p:nvPr>
        </p:nvSpPr>
        <p:spPr/>
        <p:txBody>
          <a:bodyPr/>
          <a:lstStyle/>
          <a:p>
            <a:r xmlns:a="http://schemas.openxmlformats.org/drawingml/2006/main">
              <a:rPr lang="zh-CN" dirty="0"/>
              <a:t>这些不同的东西是什么？</a:t>
            </a:r>
            <a:endParaRPr xmlns:a="http://schemas.openxmlformats.org/drawingml/2006/main" lang="en-ID" dirty="0"/>
          </a:p>
        </p:txBody>
      </p:sp>
      <p:sp>
        <p:nvSpPr>
          <p:cNvPr id="3" name="Content Placeholder 2">
            <a:extLst>
              <a:ext uri="{FF2B5EF4-FFF2-40B4-BE49-F238E27FC236}">
                <a16:creationId xmlns:a16="http://schemas.microsoft.com/office/drawing/2014/main" id="{48E24791-0CD1-AF95-9C99-A96E8DB158C0}"/>
              </a:ext>
            </a:extLst>
          </p:cNvPr>
          <p:cNvSpPr>
            <a:spLocks noGrp="1"/>
          </p:cNvSpPr>
          <p:nvPr>
            <p:ph idx="1"/>
          </p:nvPr>
        </p:nvSpPr>
        <p:spPr>
          <a:xfrm>
            <a:off x="838199" y="1825625"/>
            <a:ext cx="11118011" cy="4351338"/>
          </a:xfrm>
        </p:spPr>
        <p:txBody>
          <a:bodyPr>
            <a:normAutofit/>
          </a:bodyPr>
          <a:lstStyle/>
          <a:p>
            <a:r xmlns:a="http://schemas.openxmlformats.org/drawingml/2006/main">
              <a:rPr lang="zh-CN" dirty="0"/>
              <a:t>部署</a:t>
            </a:r>
            <a:r xmlns:a="http://schemas.openxmlformats.org/drawingml/2006/main">
              <a:rPr lang="zh-CN" dirty="0"/>
              <a:t>是一个高级</a:t>
            </a:r>
            <a:r xmlns:a="http://schemas.openxmlformats.org/drawingml/2006/main">
              <a:rPr lang="zh-CN" i="1" dirty="0"/>
              <a:t>构造</a:t>
            </a:r>
          </a:p>
          <a:p>
            <a:pPr xmlns:a="http://schemas.openxmlformats.org/drawingml/2006/main" lvl="1"/>
            <a:r xmlns:a="http://schemas.openxmlformats.org/drawingml/2006/main">
              <a:rPr lang="zh-CN" dirty="0"/>
              <a:t>允许扩展、滚动更新、回滚</a:t>
            </a:r>
          </a:p>
          <a:p>
            <a:pPr xmlns:a="http://schemas.openxmlformats.org/drawingml/2006/main" lvl="1"/>
            <a:r xmlns:a="http://schemas.openxmlformats.org/drawingml/2006/main">
              <a:rPr lang="zh-CN" dirty="0"/>
              <a:t>可以一起使用多个部署来实现金丝雀部署</a:t>
            </a:r>
          </a:p>
          <a:p>
            <a:pPr xmlns:a="http://schemas.openxmlformats.org/drawingml/2006/main" lvl="1"/>
            <a:r xmlns:a="http://schemas.openxmlformats.org/drawingml/2006/main">
              <a:rPr lang="zh-CN" dirty="0"/>
              <a:t>将 Pod 管理委托给副本集</a:t>
            </a:r>
          </a:p>
          <a:p>
            <a:r xmlns:a="http://schemas.openxmlformats.org/drawingml/2006/main">
              <a:rPr lang="zh-CN" i="1" dirty="0"/>
              <a:t>副本集</a:t>
            </a:r>
            <a:r xmlns:a="http://schemas.openxmlformats.org/drawingml/2006/main">
              <a:rPr lang="zh-CN" dirty="0"/>
              <a:t>是</a:t>
            </a:r>
            <a:r xmlns:a="http://schemas.openxmlformats.org/drawingml/2006/main">
              <a:rPr lang="zh-CN" dirty="0"/>
              <a:t>一个低级构造</a:t>
            </a:r>
          </a:p>
          <a:p>
            <a:pPr xmlns:a="http://schemas.openxmlformats.org/drawingml/2006/main" lvl="1"/>
            <a:r xmlns:a="http://schemas.openxmlformats.org/drawingml/2006/main">
              <a:rPr lang="zh-CN" dirty="0"/>
              <a:t>确保给定数量的相同 Pod 正在运行</a:t>
            </a:r>
          </a:p>
          <a:p>
            <a:pPr xmlns:a="http://schemas.openxmlformats.org/drawingml/2006/main" lvl="1"/>
            <a:r xmlns:a="http://schemas.openxmlformats.org/drawingml/2006/main">
              <a:rPr lang="zh-CN" dirty="0"/>
              <a:t>允许缩放</a:t>
            </a:r>
          </a:p>
          <a:p>
            <a:pPr xmlns:a="http://schemas.openxmlformats.org/drawingml/2006/main" lvl="1"/>
            <a:r xmlns:a="http://schemas.openxmlformats.org/drawingml/2006/main">
              <a:rPr lang="zh-CN" dirty="0"/>
              <a:t>很少直接使用</a:t>
            </a:r>
          </a:p>
          <a:p>
            <a:r xmlns:a="http://schemas.openxmlformats.org/drawingml/2006/main">
              <a:rPr lang="zh-CN" i="1" dirty="0"/>
              <a:t>复制控制器</a:t>
            </a:r>
            <a:r xmlns:a="http://schemas.openxmlformats.org/drawingml/2006/main">
              <a:rPr lang="zh-CN" dirty="0"/>
              <a:t>是</a:t>
            </a:r>
            <a:r xmlns:a="http://schemas.openxmlformats.org/drawingml/2006/main">
              <a:rPr lang="zh-CN" dirty="0"/>
              <a:t>副本集的前身（已弃用）</a:t>
            </a:r>
            <a:endParaRPr xmlns:a="http://schemas.openxmlformats.org/drawingml/2006/main" lang="en-ID" dirty="0"/>
          </a:p>
        </p:txBody>
      </p:sp>
      <p:pic>
        <p:nvPicPr>
          <p:cNvPr id="4098" name="Picture 2" descr="Magnifying icon, Magnifying clipart, png transparent 9589789 PNG">
            <a:extLst>
              <a:ext uri="{FF2B5EF4-FFF2-40B4-BE49-F238E27FC236}">
                <a16:creationId xmlns:a16="http://schemas.microsoft.com/office/drawing/2014/main" id="{47F72F54-B582-3AFD-4AA5-ADE915284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9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C340-FD53-50CC-68A8-4173B8258A91}"/>
              </a:ext>
            </a:extLst>
          </p:cNvPr>
          <p:cNvSpPr>
            <a:spLocks noGrp="1"/>
          </p:cNvSpPr>
          <p:nvPr>
            <p:ph type="title"/>
          </p:nvPr>
        </p:nvSpPr>
        <p:spPr/>
        <p:txBody>
          <a:bodyPr/>
          <a:lstStyle/>
          <a:p>
            <a:r xmlns:a="http://schemas.openxmlformats.org/drawingml/2006/main">
              <a:rPr lang="zh-CN" dirty="0"/>
              <a:t>我们的</a:t>
            </a:r>
            <a:r xmlns:a="http://schemas.openxmlformats.org/drawingml/2006/main">
              <a:rPr lang="zh-CN" dirty="0" err="1">
                <a:highlight>
                  <a:srgbClr val="C0C0C0"/>
                </a:highlight>
                <a:latin typeface="Consolas" panose="020B0609020204030204" pitchFamily="49" charset="0"/>
              </a:rPr>
              <a:t>乒乓球</a:t>
            </a:r>
            <a:r xmlns:a="http://schemas.openxmlformats.org/drawingml/2006/main">
              <a:rPr lang="zh-CN" dirty="0"/>
              <a:t>部署</a:t>
            </a:r>
            <a:endParaRPr xmlns:a="http://schemas.openxmlformats.org/drawingml/2006/main" lang="en-ID" dirty="0"/>
          </a:p>
        </p:txBody>
      </p:sp>
      <p:sp>
        <p:nvSpPr>
          <p:cNvPr id="3" name="Content Placeholder 2">
            <a:extLst>
              <a:ext uri="{FF2B5EF4-FFF2-40B4-BE49-F238E27FC236}">
                <a16:creationId xmlns:a16="http://schemas.microsoft.com/office/drawing/2014/main" id="{C4C6D971-4B99-D4C6-EFE9-15D6CBBC57FD}"/>
              </a:ext>
            </a:extLst>
          </p:cNvPr>
          <p:cNvSpPr>
            <a:spLocks noGrp="1"/>
          </p:cNvSpPr>
          <p:nvPr>
            <p:ph idx="1"/>
          </p:nvPr>
        </p:nvSpPr>
        <p:spPr/>
        <p:txBody>
          <a:bodyPr/>
          <a:lstStyle/>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create deploy</a:t>
            </a:r>
            <a:r xmlns:a="http://schemas.openxmlformats.org/drawingml/2006/main">
              <a:rPr lang="zh-CN" dirty="0"/>
              <a:t>创建了一个</a:t>
            </a:r>
            <a:r xmlns:a="http://schemas.openxmlformats.org/drawingml/2006/main">
              <a:rPr lang="zh-CN" i="1" dirty="0"/>
              <a:t>部署</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deployment.apps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pingpong</a:t>
            </a:r>
            <a:endParaRPr xmlns:a="http://schemas.openxmlformats.org/drawingml/2006/main" lang="en-ID" dirty="0">
              <a:highlight>
                <a:srgbClr val="C0C0C0"/>
              </a:highlight>
              <a:latin typeface="Consolas" panose="020B0609020204030204" pitchFamily="49" charset="0"/>
            </a:endParaRPr>
          </a:p>
          <a:p>
            <a:r xmlns:a="http://schemas.openxmlformats.org/drawingml/2006/main">
              <a:rPr lang="zh-CN" dirty="0"/>
              <a:t>该</a:t>
            </a:r>
            <a:r xmlns:a="http://schemas.openxmlformats.org/drawingml/2006/main">
              <a:rPr lang="zh-CN" i="1" dirty="0"/>
              <a:t>部署</a:t>
            </a:r>
            <a:r xmlns:a="http://schemas.openxmlformats.org/drawingml/2006/main">
              <a:rPr lang="zh-CN" dirty="0"/>
              <a:t>创建了一个</a:t>
            </a:r>
            <a:r xmlns:a="http://schemas.openxmlformats.org/drawingml/2006/main">
              <a:rPr lang="zh-CN" i="1" dirty="0"/>
              <a:t>副本集</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replicaset.apps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pingpong-xxxxxxxxxx</a:t>
            </a:r>
            <a:endParaRPr xmlns:a="http://schemas.openxmlformats.org/drawingml/2006/main" lang="en-ID" dirty="0">
              <a:highlight>
                <a:srgbClr val="C0C0C0"/>
              </a:highlight>
              <a:latin typeface="Consolas" panose="020B0609020204030204" pitchFamily="49" charset="0"/>
            </a:endParaRPr>
          </a:p>
          <a:p>
            <a:r xmlns:a="http://schemas.openxmlformats.org/drawingml/2006/main">
              <a:rPr lang="zh-CN" dirty="0"/>
              <a:t>该</a:t>
            </a:r>
            <a:r xmlns:a="http://schemas.openxmlformats.org/drawingml/2006/main">
              <a:rPr lang="zh-CN" i="1" dirty="0"/>
              <a:t>副本集</a:t>
            </a:r>
            <a:r xmlns:a="http://schemas.openxmlformats.org/drawingml/2006/main">
              <a:rPr lang="zh-CN" dirty="0"/>
              <a:t>创建了一个</a:t>
            </a:r>
            <a:r xmlns:a="http://schemas.openxmlformats.org/drawingml/2006/main">
              <a:rPr lang="zh-CN" i="1" dirty="0"/>
              <a:t>pod </a:t>
            </a:r>
            <a:r xmlns:a="http://schemas.openxmlformats.org/drawingml/2006/main">
              <a:rPr lang="zh-CN" dirty="0"/>
              <a:t>， </a:t>
            </a:r>
            <a:r xmlns:a="http://schemas.openxmlformats.org/drawingml/2006/main">
              <a:rPr lang="zh-CN" dirty="0">
                <a:highlight>
                  <a:srgbClr val="C0C0C0"/>
                </a:highlight>
                <a:latin typeface="Consolas" panose="020B0609020204030204" pitchFamily="49" charset="0"/>
              </a:rPr>
              <a:t>pod/ </a:t>
            </a:r>
            <a:r xmlns:a="http://schemas.openxmlformats.org/drawingml/2006/main">
              <a:rPr lang="zh-CN" dirty="0" err="1">
                <a:highlight>
                  <a:srgbClr val="C0C0C0"/>
                </a:highlight>
                <a:latin typeface="Consolas" panose="020B0609020204030204" pitchFamily="49" charset="0"/>
              </a:rPr>
              <a:t>pingpong-xxxxxxxx-yyyyy</a:t>
            </a:r>
            <a:endParaRPr xmlns:a="http://schemas.openxmlformats.org/drawingml/2006/main" lang="en-ID" dirty="0">
              <a:highlight>
                <a:srgbClr val="C0C0C0"/>
              </a:highlight>
              <a:latin typeface="Consolas" panose="020B0609020204030204" pitchFamily="49" charset="0"/>
            </a:endParaRPr>
          </a:p>
          <a:p>
            <a:endParaRPr lang="en-ID" dirty="0"/>
          </a:p>
          <a:p>
            <a:endParaRPr lang="en-ID" dirty="0"/>
          </a:p>
        </p:txBody>
      </p:sp>
    </p:spTree>
    <p:extLst>
      <p:ext uri="{BB962C8B-B14F-4D97-AF65-F5344CB8AC3E}">
        <p14:creationId xmlns:p14="http://schemas.microsoft.com/office/powerpoint/2010/main" val="212966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D8D3-8661-08F0-54DE-14A54681879A}"/>
              </a:ext>
            </a:extLst>
          </p:cNvPr>
          <p:cNvSpPr>
            <a:spLocks noGrp="1"/>
          </p:cNvSpPr>
          <p:nvPr>
            <p:ph type="title"/>
          </p:nvPr>
        </p:nvSpPr>
        <p:spPr/>
        <p:txBody>
          <a:bodyPr/>
          <a:lstStyle/>
          <a:p>
            <a:r xmlns:a="http://schemas.openxmlformats.org/drawingml/2006/main">
              <a:rPr lang="zh-CN" dirty="0"/>
              <a:t>查看容器输出</a:t>
            </a:r>
            <a:endParaRPr xmlns:a="http://schemas.openxmlformats.org/drawingml/2006/main" lang="en-ID" dirty="0"/>
          </a:p>
        </p:txBody>
      </p:sp>
      <p:sp>
        <p:nvSpPr>
          <p:cNvPr id="3" name="Content Placeholder 2">
            <a:extLst>
              <a:ext uri="{FF2B5EF4-FFF2-40B4-BE49-F238E27FC236}">
                <a16:creationId xmlns:a16="http://schemas.microsoft.com/office/drawing/2014/main" id="{B7DDAA22-3D70-BE35-8895-4D9A13984F5A}"/>
              </a:ext>
            </a:extLst>
          </p:cNvPr>
          <p:cNvSpPr>
            <a:spLocks noGrp="1"/>
          </p:cNvSpPr>
          <p:nvPr>
            <p:ph idx="1"/>
          </p:nvPr>
        </p:nvSpPr>
        <p:spPr>
          <a:xfrm>
            <a:off x="838200" y="1825624"/>
            <a:ext cx="10515600" cy="5032375"/>
          </a:xfrm>
        </p:spPr>
        <p:txBody>
          <a:bodyPr>
            <a:normAutofit/>
          </a:bodyPr>
          <a:lstStyle/>
          <a:p>
            <a:r xmlns:a="http://schemas.openxmlformats.org/drawingml/2006/main">
              <a:rPr lang="zh-CN" dirty="0"/>
              <a:t>让我们使用</a:t>
            </a:r>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logs</a:t>
            </a:r>
            <a:r xmlns:a="http://schemas.openxmlformats.org/drawingml/2006/main">
              <a:rPr lang="zh-CN" dirty="0"/>
              <a:t>命令</a:t>
            </a:r>
          </a:p>
          <a:p>
            <a:r xmlns:a="http://schemas.openxmlformats.org/drawingml/2006/main">
              <a:rPr lang="zh-CN" dirty="0"/>
              <a:t>我们将传递一个</a:t>
            </a:r>
            <a:r xmlns:a="http://schemas.openxmlformats.org/drawingml/2006/main">
              <a:rPr lang="zh-CN" i="1" dirty="0"/>
              <a:t>pod 名称</a:t>
            </a:r>
            <a:r xmlns:a="http://schemas.openxmlformats.org/drawingml/2006/main">
              <a:rPr lang="zh-CN" dirty="0"/>
              <a:t>，或者一个</a:t>
            </a:r>
            <a:r xmlns:a="http://schemas.openxmlformats.org/drawingml/2006/main">
              <a:rPr lang="zh-CN" i="1" dirty="0"/>
              <a:t>类型/名称</a:t>
            </a:r>
            <a:r xmlns:a="http://schemas.openxmlformats.org/drawingml/2006/main">
              <a:rPr lang="zh-CN" dirty="0"/>
              <a:t>（例如，如果我们指定一个部署或副本集，它将获取其中的第一个 pod）</a:t>
            </a:r>
          </a:p>
          <a:p>
            <a:r xmlns:a="http://schemas.openxmlformats.org/drawingml/2006/main">
              <a:rPr lang="zh-CN" dirty="0"/>
              <a:t>除非另有说明，否则它将仅显示 pod 中第一个容器的日志。</a:t>
            </a:r>
          </a:p>
          <a:p>
            <a:r xmlns:a="http://schemas.openxmlformats.org/drawingml/2006/main">
              <a:rPr lang="zh-CN" dirty="0"/>
              <a:t>实时流式传输我们的</a:t>
            </a:r>
            <a:r xmlns:a="http://schemas.openxmlformats.org/drawingml/2006/main">
              <a:rPr lang="zh-CN" dirty="0">
                <a:highlight>
                  <a:srgbClr val="C0C0C0"/>
                </a:highlight>
                <a:latin typeface="Consolas" panose="020B0609020204030204" pitchFamily="49" charset="0"/>
              </a:rPr>
              <a:t>ping命令</a:t>
            </a:r>
            <a:r xmlns:a="http://schemas.openxmlformats.org/drawingml/2006/main">
              <a:rPr lang="zh-CN" dirty="0"/>
              <a:t>日志：</a:t>
            </a:r>
          </a:p>
          <a:p>
            <a:pPr xmlns:a="http://schemas.openxmlformats.org/drawingml/2006/main" lvl="1"/>
            <a:r xmlns:a="http://schemas.openxmlformats.org/drawingml/2006/main">
              <a:rPr lang="zh-CN" dirty="0"/>
              <a:t>$ </a:t>
            </a:r>
            <a:r xmlns:a="http://schemas.openxmlformats.org/drawingml/2006/main">
              <a:rPr lang="zh-CN" dirty="0" err="1"/>
              <a:t>kubectl </a:t>
            </a:r>
            <a:r xmlns:a="http://schemas.openxmlformats.org/drawingml/2006/main">
              <a:rPr lang="zh-CN" dirty="0"/>
              <a:t>logs deploy/ </a:t>
            </a:r>
            <a:r xmlns:a="http://schemas.openxmlformats.org/drawingml/2006/main">
              <a:rPr lang="zh-CN" dirty="0" err="1"/>
              <a:t>pingpong </a:t>
            </a:r>
            <a:r xmlns:a="http://schemas.openxmlformats.org/drawingml/2006/main">
              <a:rPr lang="zh-CN" dirty="0"/>
              <a:t>--tail 1--follow</a:t>
            </a:r>
          </a:p>
          <a:p>
            <a:pPr lvl="1"/>
            <a:endParaRPr lang="en-US" dirty="0"/>
          </a:p>
        </p:txBody>
      </p:sp>
    </p:spTree>
    <p:extLst>
      <p:ext uri="{BB962C8B-B14F-4D97-AF65-F5344CB8AC3E}">
        <p14:creationId xmlns:p14="http://schemas.microsoft.com/office/powerpoint/2010/main" val="386988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9104-169A-DEFA-FE96-82CDF0C86E0E}"/>
              </a:ext>
            </a:extLst>
          </p:cNvPr>
          <p:cNvSpPr>
            <a:spLocks noGrp="1"/>
          </p:cNvSpPr>
          <p:nvPr>
            <p:ph type="title"/>
          </p:nvPr>
        </p:nvSpPr>
        <p:spPr/>
        <p:txBody>
          <a:bodyPr/>
          <a:lstStyle/>
          <a:p>
            <a:r xmlns:a="http://schemas.openxmlformats.org/drawingml/2006/main">
              <a:rPr lang="zh-CN" dirty="0"/>
              <a:t>扩展我们的应用程序</a:t>
            </a:r>
            <a:endParaRPr xmlns:a="http://schemas.openxmlformats.org/drawingml/2006/main" lang="en-ID" dirty="0"/>
          </a:p>
        </p:txBody>
      </p:sp>
      <p:sp>
        <p:nvSpPr>
          <p:cNvPr id="3" name="Content Placeholder 2">
            <a:extLst>
              <a:ext uri="{FF2B5EF4-FFF2-40B4-BE49-F238E27FC236}">
                <a16:creationId xmlns:a16="http://schemas.microsoft.com/office/drawing/2014/main" id="{1C5BC871-919C-C122-6B9E-937C24A87F59}"/>
              </a:ext>
            </a:extLst>
          </p:cNvPr>
          <p:cNvSpPr>
            <a:spLocks noGrp="1"/>
          </p:cNvSpPr>
          <p:nvPr>
            <p:ph idx="1"/>
          </p:nvPr>
        </p:nvSpPr>
        <p:spPr>
          <a:xfrm>
            <a:off x="838200" y="1825624"/>
            <a:ext cx="10515600" cy="4523417"/>
          </a:xfrm>
        </p:spPr>
        <p:txBody>
          <a:bodyPr>
            <a:normAutofit/>
          </a:bodyPr>
          <a:lstStyle/>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scale</a:t>
            </a:r>
            <a:r xmlns:a="http://schemas.openxmlformats.org/drawingml/2006/main">
              <a:rPr lang="zh-CN" dirty="0"/>
              <a:t>创建容器（即 pod）的额外副本</a:t>
            </a:r>
          </a:p>
          <a:p>
            <a:r xmlns:a="http://schemas.openxmlformats.org/drawingml/2006/main">
              <a:rPr lang="zh-CN" dirty="0"/>
              <a:t>扩展我们的</a:t>
            </a:r>
            <a:r xmlns:a="http://schemas.openxmlformats.org/drawingml/2006/main">
              <a:rPr lang="zh-CN" dirty="0" err="1">
                <a:highlight>
                  <a:srgbClr val="C0C0C0"/>
                </a:highlight>
                <a:latin typeface="Consolas" panose="020B0609020204030204" pitchFamily="49" charset="0"/>
              </a:rPr>
              <a:t>乒乓球</a:t>
            </a:r>
            <a:r xmlns:a="http://schemas.openxmlformats.org/drawingml/2006/main">
              <a:rPr lang="zh-CN" dirty="0"/>
              <a:t>部署：</a:t>
            </a:r>
          </a:p>
          <a:p>
            <a:pPr xmlns:a="http://schemas.openxmlformats.org/drawingml/2006/main" lvl="1"/>
            <a:r xmlns:a="http://schemas.openxmlformats.org/drawingml/2006/main">
              <a:rPr lang="zh-CN" dirty="0"/>
              <a:t>$ </a:t>
            </a:r>
            <a:r xmlns:a="http://schemas.openxmlformats.org/drawingml/2006/main">
              <a:rPr lang="zh-CN" dirty="0" err="1"/>
              <a:t>kubectl </a:t>
            </a:r>
            <a:r xmlns:a="http://schemas.openxmlformats.org/drawingml/2006/main">
              <a:rPr lang="zh-CN" dirty="0"/>
              <a:t>scale deploy/ </a:t>
            </a:r>
            <a:r xmlns:a="http://schemas.openxmlformats.org/drawingml/2006/main">
              <a:rPr lang="zh-CN" dirty="0" err="1"/>
              <a:t>pingpong </a:t>
            </a:r>
            <a:r xmlns:a="http://schemas.openxmlformats.org/drawingml/2006/main">
              <a:rPr lang="zh-CN" dirty="0"/>
              <a:t>--replicas 8</a:t>
            </a:r>
          </a:p>
          <a:p>
            <a:pPr xmlns:a="http://schemas.openxmlformats.org/drawingml/2006/main" lvl="1"/>
            <a:r xmlns:a="http://schemas.openxmlformats.org/drawingml/2006/main">
              <a:rPr lang="zh-CN" dirty="0"/>
              <a:t>或者：$ </a:t>
            </a:r>
            <a:r xmlns:a="http://schemas.openxmlformats.org/drawingml/2006/main">
              <a:rPr lang="zh-CN" dirty="0" err="1"/>
              <a:t>kubectl </a:t>
            </a:r>
            <a:r xmlns:a="http://schemas.openxmlformats.org/drawingml/2006/main">
              <a:rPr lang="zh-CN" dirty="0"/>
              <a:t>scale deploy </a:t>
            </a:r>
            <a:r xmlns:a="http://schemas.openxmlformats.org/drawingml/2006/main">
              <a:rPr lang="zh-CN" dirty="0" err="1"/>
              <a:t>pingpong </a:t>
            </a:r>
            <a:r xmlns:a="http://schemas.openxmlformats.org/drawingml/2006/main">
              <a:rPr lang="zh-CN" dirty="0"/>
              <a:t>--replicas 8</a:t>
            </a:r>
          </a:p>
          <a:p>
            <a:r xmlns:a="http://schemas.openxmlformats.org/drawingml/2006/main">
              <a:rPr lang="zh-CN" dirty="0"/>
              <a:t>注意：如果我们尝试扩展</a:t>
            </a:r>
            <a:r xmlns:a="http://schemas.openxmlformats.org/drawingml/2006/main">
              <a:rPr lang="zh-CN" dirty="0" err="1">
                <a:highlight>
                  <a:srgbClr val="C0C0C0"/>
                </a:highlight>
                <a:latin typeface="Consolas" panose="020B0609020204030204" pitchFamily="49" charset="0"/>
              </a:rPr>
              <a:t>replicaset.apps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pingpong-xxxxxxxxxx会怎么样</a:t>
            </a:r>
            <a:r xmlns:a="http://schemas.openxmlformats.org/drawingml/2006/main">
              <a:rPr lang="zh-CN" dirty="0"/>
              <a:t>？</a:t>
            </a:r>
          </a:p>
          <a:p>
            <a:pPr xmlns:a="http://schemas.openxmlformats.org/drawingml/2006/main" lvl="1"/>
            <a:r xmlns:a="http://schemas.openxmlformats.org/drawingml/2006/main">
              <a:rPr lang="zh-CN" dirty="0"/>
              <a:t>我们可以！但部署会立即注意到这一点，并缩减到初始水平。</a:t>
            </a:r>
            <a:endParaRPr xmlns:a="http://schemas.openxmlformats.org/drawingml/2006/main" lang="en-ID" dirty="0"/>
          </a:p>
        </p:txBody>
      </p:sp>
    </p:spTree>
    <p:extLst>
      <p:ext uri="{BB962C8B-B14F-4D97-AF65-F5344CB8AC3E}">
        <p14:creationId xmlns:p14="http://schemas.microsoft.com/office/powerpoint/2010/main" val="389238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6A05-F720-33D2-EE30-C2888DA74E05}"/>
              </a:ext>
            </a:extLst>
          </p:cNvPr>
          <p:cNvSpPr>
            <a:spLocks noGrp="1"/>
          </p:cNvSpPr>
          <p:nvPr>
            <p:ph type="title"/>
          </p:nvPr>
        </p:nvSpPr>
        <p:spPr/>
        <p:txBody>
          <a:bodyPr/>
          <a:lstStyle/>
          <a:p>
            <a:r xmlns:a="http://schemas.openxmlformats.org/drawingml/2006/main">
              <a:rPr lang="zh-CN" dirty="0"/>
              <a:t>弹力</a:t>
            </a:r>
            <a:endParaRPr xmlns:a="http://schemas.openxmlformats.org/drawingml/2006/main" lang="en-ID" dirty="0"/>
          </a:p>
        </p:txBody>
      </p:sp>
      <p:sp>
        <p:nvSpPr>
          <p:cNvPr id="3" name="Content Placeholder 2">
            <a:extLst>
              <a:ext uri="{FF2B5EF4-FFF2-40B4-BE49-F238E27FC236}">
                <a16:creationId xmlns:a16="http://schemas.microsoft.com/office/drawing/2014/main" id="{C2B52104-3166-26A0-6E28-8CABC0019A75}"/>
              </a:ext>
            </a:extLst>
          </p:cNvPr>
          <p:cNvSpPr>
            <a:spLocks noGrp="1"/>
          </p:cNvSpPr>
          <p:nvPr>
            <p:ph idx="1"/>
          </p:nvPr>
        </p:nvSpPr>
        <p:spPr/>
        <p:txBody>
          <a:bodyPr>
            <a:normAutofit/>
          </a:bodyPr>
          <a:lstStyle/>
          <a:p>
            <a:r xmlns:a="http://schemas.openxmlformats.org/drawingml/2006/main">
              <a:rPr lang="zh-CN" dirty="0"/>
              <a:t>部署</a:t>
            </a:r>
            <a:r xmlns:a="http://schemas.openxmlformats.org/drawingml/2006/main">
              <a:rPr lang="zh-CN" i="1" dirty="0"/>
              <a:t>​</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乒乓球</a:t>
            </a:r>
            <a:r xmlns:a="http://schemas.openxmlformats.org/drawingml/2006/main">
              <a:rPr lang="zh-CN" dirty="0"/>
              <a:t>观看其</a:t>
            </a:r>
            <a:r xmlns:a="http://schemas.openxmlformats.org/drawingml/2006/main">
              <a:rPr lang="zh-CN" i="1" dirty="0"/>
              <a:t>复制品</a:t>
            </a:r>
          </a:p>
          <a:p>
            <a:r xmlns:a="http://schemas.openxmlformats.org/drawingml/2006/main">
              <a:rPr lang="zh-CN" i="1" dirty="0"/>
              <a:t>副本集</a:t>
            </a:r>
            <a:r xmlns:a="http://schemas.openxmlformats.org/drawingml/2006/main">
              <a:rPr lang="zh-CN" dirty="0"/>
              <a:t>确保</a:t>
            </a:r>
            <a:r xmlns:a="http://schemas.openxmlformats.org/drawingml/2006/main">
              <a:rPr lang="zh-CN" dirty="0"/>
              <a:t>运行正确数量</a:t>
            </a:r>
            <a:r xmlns:a="http://schemas.openxmlformats.org/drawingml/2006/main">
              <a:rPr lang="zh-CN" dirty="0"/>
              <a:t>的</a:t>
            </a:r>
            <a:r xmlns:a="http://schemas.openxmlformats.org/drawingml/2006/main">
              <a:rPr lang="zh-CN" i="1" dirty="0"/>
              <a:t>Pod</a:t>
            </a:r>
          </a:p>
          <a:p>
            <a:r xmlns:a="http://schemas.openxmlformats.org/drawingml/2006/main">
              <a:rPr lang="zh-CN" dirty="0"/>
              <a:t>如果豆荚消失了会发生什么？</a:t>
            </a:r>
          </a:p>
          <a:p>
            <a:r xmlns:a="http://schemas.openxmlformats.org/drawingml/2006/main">
              <a:rPr lang="zh-CN" dirty="0"/>
              <a:t>在单独的窗口中，列出 pod，并继续观察它们：</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 Pod -w</a:t>
            </a:r>
          </a:p>
          <a:p>
            <a:r xmlns:a="http://schemas.openxmlformats.org/drawingml/2006/main">
              <a:rPr lang="zh-CN" dirty="0"/>
              <a:t>销毁一个 Pod：</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删除 pod </a:t>
            </a:r>
            <a:r xmlns:a="http://schemas.openxmlformats.org/drawingml/2006/main">
              <a:rPr lang="zh-CN" dirty="0" err="1"/>
              <a:t>pingpong-xxxxxxxxxx-yyyyy</a:t>
            </a:r>
            <a:endParaRPr xmlns:a="http://schemas.openxmlformats.org/drawingml/2006/main" lang="en-ID" dirty="0"/>
          </a:p>
        </p:txBody>
      </p:sp>
    </p:spTree>
    <p:extLst>
      <p:ext uri="{BB962C8B-B14F-4D97-AF65-F5344CB8AC3E}">
        <p14:creationId xmlns:p14="http://schemas.microsoft.com/office/powerpoint/2010/main" val="344285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A73-4546-5F34-E393-5085FCA98C21}"/>
              </a:ext>
            </a:extLst>
          </p:cNvPr>
          <p:cNvSpPr>
            <a:spLocks noGrp="1"/>
          </p:cNvSpPr>
          <p:nvPr>
            <p:ph type="title"/>
          </p:nvPr>
        </p:nvSpPr>
        <p:spPr/>
        <p:txBody>
          <a:bodyPr/>
          <a:lstStyle/>
          <a:p>
            <a:r xmlns:a="http://schemas.openxmlformats.org/drawingml/2006/main">
              <a:rPr lang="zh-CN" dirty="0"/>
              <a:t>更多详细信息</a:t>
            </a:r>
            <a:endParaRPr xmlns:a="http://schemas.openxmlformats.org/drawingml/2006/main" lang="en-ID" dirty="0"/>
          </a:p>
        </p:txBody>
      </p:sp>
      <p:sp>
        <p:nvSpPr>
          <p:cNvPr id="3" name="Content Placeholder 2">
            <a:extLst>
              <a:ext uri="{FF2B5EF4-FFF2-40B4-BE49-F238E27FC236}">
                <a16:creationId xmlns:a16="http://schemas.microsoft.com/office/drawing/2014/main" id="{352049E3-53F9-EADF-CA1D-04795BA7C31A}"/>
              </a:ext>
            </a:extLst>
          </p:cNvPr>
          <p:cNvSpPr>
            <a:spLocks noGrp="1"/>
          </p:cNvSpPr>
          <p:nvPr>
            <p:ph idx="1"/>
          </p:nvPr>
        </p:nvSpPr>
        <p:spPr>
          <a:xfrm>
            <a:off x="838200" y="1825625"/>
            <a:ext cx="10515600" cy="4419900"/>
          </a:xfrm>
        </p:spPr>
        <p:txBody>
          <a:bodyPr>
            <a:normAutofit/>
          </a:bodyPr>
          <a:lstStyle/>
          <a:p>
            <a:r xmlns:a="http://schemas.openxmlformats.org/drawingml/2006/main">
              <a:rPr lang="zh-CN" dirty="0"/>
              <a:t>这张幻灯片的右上角有一个放大镜</a:t>
            </a:r>
          </a:p>
          <a:p>
            <a:r xmlns:a="http://schemas.openxmlformats.org/drawingml/2006/main">
              <a:rPr lang="zh-CN" dirty="0"/>
              <a:t>此放大镜指示提供额外细节的幻灯片</a:t>
            </a:r>
          </a:p>
          <a:p>
            <a:r xmlns:a="http://schemas.openxmlformats.org/drawingml/2006/main">
              <a:rPr lang="zh-CN" dirty="0"/>
              <a:t>如果符合以下情况，请跳过这些步骤：</a:t>
            </a:r>
          </a:p>
          <a:p>
            <a:pPr xmlns:a="http://schemas.openxmlformats.org/drawingml/2006/main" lvl="1"/>
            <a:r xmlns:a="http://schemas.openxmlformats.org/drawingml/2006/main">
              <a:rPr lang="zh-CN" dirty="0"/>
              <a:t>你很着急</a:t>
            </a:r>
          </a:p>
          <a:p>
            <a:pPr xmlns:a="http://schemas.openxmlformats.org/drawingml/2006/main" lvl="1"/>
            <a:r xmlns:a="http://schemas.openxmlformats.org/drawingml/2006/main">
              <a:rPr lang="zh-CN" dirty="0"/>
              <a:t>你是新手，想避免认知超负荷</a:t>
            </a:r>
          </a:p>
          <a:p>
            <a:pPr xmlns:a="http://schemas.openxmlformats.org/drawingml/2006/main" lvl="1"/>
            <a:r xmlns:a="http://schemas.openxmlformats.org/drawingml/2006/main">
              <a:rPr lang="zh-CN" dirty="0"/>
              <a:t>你只需要最基本的信息</a:t>
            </a:r>
          </a:p>
          <a:p>
            <a:r xmlns:a="http://schemas.openxmlformats.org/drawingml/2006/main">
              <a:rPr lang="zh-CN" dirty="0"/>
              <a:t>如果你愿意，你可以在其他时间查看这些幻灯片，它们会等着你</a:t>
            </a:r>
            <a:endParaRPr xmlns:a="http://schemas.openxmlformats.org/drawingml/2006/main" lang="en-ID" dirty="0"/>
          </a:p>
        </p:txBody>
      </p:sp>
      <p:pic>
        <p:nvPicPr>
          <p:cNvPr id="4" name="Picture 2" descr="Magnifying icon, Magnifying clipart, png transparent 9589789 PNG">
            <a:extLst>
              <a:ext uri="{FF2B5EF4-FFF2-40B4-BE49-F238E27FC236}">
                <a16:creationId xmlns:a16="http://schemas.microsoft.com/office/drawing/2014/main" id="{B7B221D5-2CE7-31E3-A81C-3B836D216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5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9636-CD39-5472-76F7-B7471BB82B84}"/>
              </a:ext>
            </a:extLst>
          </p:cNvPr>
          <p:cNvSpPr>
            <a:spLocks noGrp="1"/>
          </p:cNvSpPr>
          <p:nvPr>
            <p:ph type="title"/>
          </p:nvPr>
        </p:nvSpPr>
        <p:spPr/>
        <p:txBody>
          <a:bodyPr/>
          <a:lstStyle/>
          <a:p>
            <a:r xmlns:a="http://schemas.openxmlformats.org/drawingml/2006/main">
              <a:rPr lang="zh-CN" dirty="0"/>
              <a:t>Kubernetes 入门</a:t>
            </a:r>
            <a:endParaRPr xmlns:a="http://schemas.openxmlformats.org/drawingml/2006/main" lang="en-ID" dirty="0"/>
          </a:p>
        </p:txBody>
      </p:sp>
      <p:sp>
        <p:nvSpPr>
          <p:cNvPr id="3" name="Text Placeholder 2">
            <a:extLst>
              <a:ext uri="{FF2B5EF4-FFF2-40B4-BE49-F238E27FC236}">
                <a16:creationId xmlns:a16="http://schemas.microsoft.com/office/drawing/2014/main" id="{91B0571B-C0CF-248A-40B3-2B96760FE50F}"/>
              </a:ext>
            </a:extLst>
          </p:cNvPr>
          <p:cNvSpPr>
            <a:spLocks noGrp="1"/>
          </p:cNvSpPr>
          <p:nvPr>
            <p:ph type="body" idx="1"/>
          </p:nvPr>
        </p:nvSpPr>
        <p:spPr/>
        <p:txBody>
          <a:bodyPr/>
          <a:lstStyle/>
          <a:p>
            <a:r xmlns:a="http://schemas.openxmlformats.org/drawingml/2006/main">
              <a:rPr lang="zh-CN" dirty="0"/>
              <a:t>暴露容器</a:t>
            </a:r>
            <a:endParaRPr xmlns:a="http://schemas.openxmlformats.org/drawingml/2006/main" lang="en-ID" dirty="0"/>
          </a:p>
        </p:txBody>
      </p:sp>
    </p:spTree>
    <p:extLst>
      <p:ext uri="{BB962C8B-B14F-4D97-AF65-F5344CB8AC3E}">
        <p14:creationId xmlns:p14="http://schemas.microsoft.com/office/powerpoint/2010/main" val="612621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23CF-ABC8-9393-E72F-DAB4D4C5E7BB}"/>
              </a:ext>
            </a:extLst>
          </p:cNvPr>
          <p:cNvSpPr>
            <a:spLocks noGrp="1"/>
          </p:cNvSpPr>
          <p:nvPr>
            <p:ph type="title"/>
          </p:nvPr>
        </p:nvSpPr>
        <p:spPr/>
        <p:txBody>
          <a:bodyPr/>
          <a:lstStyle/>
          <a:p>
            <a:r xmlns:a="http://schemas.openxmlformats.org/drawingml/2006/main">
              <a:rPr lang="zh-CN" dirty="0"/>
              <a:t>暴露容器</a:t>
            </a:r>
            <a:endParaRPr xmlns:a="http://schemas.openxmlformats.org/drawingml/2006/main" lang="en-ID" dirty="0"/>
          </a:p>
        </p:txBody>
      </p:sp>
      <p:sp>
        <p:nvSpPr>
          <p:cNvPr id="3" name="Content Placeholder 2">
            <a:extLst>
              <a:ext uri="{FF2B5EF4-FFF2-40B4-BE49-F238E27FC236}">
                <a16:creationId xmlns:a16="http://schemas.microsoft.com/office/drawing/2014/main" id="{FFAB3667-039C-231B-7988-03FAAEA6ED13}"/>
              </a:ext>
            </a:extLst>
          </p:cNvPr>
          <p:cNvSpPr>
            <a:spLocks noGrp="1"/>
          </p:cNvSpPr>
          <p:nvPr>
            <p:ph idx="1"/>
          </p:nvPr>
        </p:nvSpPr>
        <p:spPr/>
        <p:txBody>
          <a:bodyPr>
            <a:normAutofit/>
          </a:bodyPr>
          <a:lstStyle/>
          <a:p>
            <a:r xmlns:a="http://schemas.openxmlformats.org/drawingml/2006/main">
              <a:rPr lang="zh-CN" dirty="0" err="1">
                <a:highlight>
                  <a:srgbClr val="C0C0C0"/>
                </a:highlight>
                <a:latin typeface="Consolas" panose="020B0609020204030204" pitchFamily="49" charset="0"/>
              </a:rPr>
              <a:t>kubectl </a:t>
            </a:r>
            <a:r xmlns:a="http://schemas.openxmlformats.org/drawingml/2006/main">
              <a:rPr lang="zh-CN" dirty="0">
                <a:highlight>
                  <a:srgbClr val="C0C0C0"/>
                </a:highlight>
                <a:latin typeface="Consolas" panose="020B0609020204030204" pitchFamily="49" charset="0"/>
              </a:rPr>
              <a:t>reveal</a:t>
            </a:r>
            <a:r xmlns:a="http://schemas.openxmlformats.org/drawingml/2006/main">
              <a:rPr lang="zh-CN" dirty="0"/>
              <a:t>为现有 pod 创建服务</a:t>
            </a:r>
          </a:p>
          <a:p>
            <a:r xmlns:a="http://schemas.openxmlformats.org/drawingml/2006/main">
              <a:rPr lang="zh-CN" dirty="0"/>
              <a:t>服务是一个 pod（或一组 pod）的稳定地址</a:t>
            </a:r>
          </a:p>
          <a:p>
            <a:r xmlns:a="http://schemas.openxmlformats.org/drawingml/2006/main">
              <a:rPr lang="zh-CN" dirty="0"/>
              <a:t>如果我们想要连接到我们的 Pod，我们需要创建一个服务</a:t>
            </a:r>
          </a:p>
          <a:p>
            <a:r xmlns:a="http://schemas.openxmlformats.org/drawingml/2006/main">
              <a:rPr lang="zh-CN" dirty="0"/>
              <a:t>一旦创建了服务， </a:t>
            </a:r>
            <a:r xmlns:a="http://schemas.openxmlformats.org/drawingml/2006/main">
              <a:rPr lang="zh-CN" dirty="0" err="1"/>
              <a:t>CoreDNS</a:t>
            </a:r>
            <a:r xmlns:a="http://schemas.openxmlformats.org/drawingml/2006/main">
              <a:rPr lang="zh-CN" dirty="0"/>
              <a:t>将允许我们通过名称来解析它（即在创建服务</a:t>
            </a:r>
            <a:r xmlns:a="http://schemas.openxmlformats.org/drawingml/2006/main">
              <a:rPr lang="zh-CN" dirty="0">
                <a:highlight>
                  <a:srgbClr val="C0C0C0"/>
                </a:highlight>
                <a:latin typeface="Consolas" panose="020B0609020204030204" pitchFamily="49" charset="0"/>
              </a:rPr>
              <a:t>hello之后</a:t>
            </a:r>
            <a:r xmlns:a="http://schemas.openxmlformats.org/drawingml/2006/main">
              <a:rPr lang="zh-CN" dirty="0"/>
              <a:t>，名称</a:t>
            </a:r>
            <a:r xmlns:a="http://schemas.openxmlformats.org/drawingml/2006/main">
              <a:rPr lang="zh-CN" dirty="0">
                <a:highlight>
                  <a:srgbClr val="C0C0C0"/>
                </a:highlight>
                <a:latin typeface="Consolas" panose="020B0609020204030204" pitchFamily="49" charset="0"/>
              </a:rPr>
              <a:t>hello</a:t>
            </a:r>
            <a:r xmlns:a="http://schemas.openxmlformats.org/drawingml/2006/main">
              <a:rPr lang="zh-CN" dirty="0"/>
              <a:t>将解析为某个名称）</a:t>
            </a:r>
          </a:p>
          <a:p>
            <a:r xmlns:a="http://schemas.openxmlformats.org/drawingml/2006/main">
              <a:rPr lang="zh-CN" dirty="0"/>
              <a:t>有不同类型的服务，详细介绍如下幻灯片： </a:t>
            </a:r>
            <a:r xmlns:a="http://schemas.openxmlformats.org/drawingml/2006/main">
              <a:rPr lang="zh-CN" dirty="0" err="1">
                <a:highlight>
                  <a:srgbClr val="C0C0C0"/>
                </a:highlight>
                <a:latin typeface="Consolas" panose="020B0609020204030204" pitchFamily="49" charset="0"/>
              </a:rPr>
              <a:t>ClusterIP </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NodePort </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LoadBalancer </a:t>
            </a:r>
            <a:r xmlns:a="http://schemas.openxmlformats.org/drawingml/2006/main">
              <a:rPr lang="zh-CN" dirty="0"/>
              <a:t>、 </a:t>
            </a:r>
            <a:r xmlns:a="http://schemas.openxmlformats.org/drawingml/2006/main">
              <a:rPr lang="zh-CN" dirty="0" err="1">
                <a:highlight>
                  <a:srgbClr val="C0C0C0"/>
                </a:highlight>
                <a:latin typeface="Consolas" panose="020B0609020204030204" pitchFamily="49" charset="0"/>
              </a:rPr>
              <a:t>ExternalName</a:t>
            </a:r>
            <a:endParaRPr xmlns:a="http://schemas.openxmlformats.org/drawingml/2006/main" lang="en-ID"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3335627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DC90-AFD5-17B8-0AE2-4EB8102691D4}"/>
              </a:ext>
            </a:extLst>
          </p:cNvPr>
          <p:cNvSpPr>
            <a:spLocks noGrp="1"/>
          </p:cNvSpPr>
          <p:nvPr>
            <p:ph type="title"/>
          </p:nvPr>
        </p:nvSpPr>
        <p:spPr/>
        <p:txBody>
          <a:bodyPr/>
          <a:lstStyle/>
          <a:p>
            <a:r xmlns:a="http://schemas.openxmlformats.org/drawingml/2006/main">
              <a:rPr lang="zh-CN" dirty="0"/>
              <a:t>基本服务类型</a:t>
            </a:r>
            <a:endParaRPr xmlns:a="http://schemas.openxmlformats.org/drawingml/2006/main" lang="en-ID" dirty="0"/>
          </a:p>
        </p:txBody>
      </p:sp>
      <p:sp>
        <p:nvSpPr>
          <p:cNvPr id="3" name="Content Placeholder 2">
            <a:extLst>
              <a:ext uri="{FF2B5EF4-FFF2-40B4-BE49-F238E27FC236}">
                <a16:creationId xmlns:a16="http://schemas.microsoft.com/office/drawing/2014/main" id="{53B4D565-F9F6-1BC2-0872-1BEA48D358A3}"/>
              </a:ext>
            </a:extLst>
          </p:cNvPr>
          <p:cNvSpPr>
            <a:spLocks noGrp="1"/>
          </p:cNvSpPr>
          <p:nvPr>
            <p:ph idx="1"/>
          </p:nvPr>
        </p:nvSpPr>
        <p:spPr>
          <a:xfrm>
            <a:off x="838200" y="1825625"/>
            <a:ext cx="10515600" cy="4897904"/>
          </a:xfrm>
        </p:spPr>
        <p:txBody>
          <a:bodyPr>
            <a:normAutofit lnSpcReduction="10000"/>
          </a:bodyPr>
          <a:lstStyle/>
          <a:p>
            <a:r xmlns:a="http://schemas.openxmlformats.org/drawingml/2006/main">
              <a:rPr lang="zh-CN" dirty="0" err="1">
                <a:highlight>
                  <a:srgbClr val="C0C0C0"/>
                </a:highlight>
                <a:latin typeface="Consolas" panose="020B0609020204030204" pitchFamily="49" charset="0"/>
              </a:rPr>
              <a:t>ClusterIP </a:t>
            </a:r>
            <a:r xmlns:a="http://schemas.openxmlformats.org/drawingml/2006/main">
              <a:rPr lang="zh-CN" dirty="0"/>
              <a:t>（默认类型）</a:t>
            </a:r>
          </a:p>
          <a:p>
            <a:pPr xmlns:a="http://schemas.openxmlformats.org/drawingml/2006/main" lvl="1"/>
            <a:r xmlns:a="http://schemas.openxmlformats.org/drawingml/2006/main">
              <a:rPr lang="zh-CN" dirty="0"/>
              <a:t>为服务分配一个虚拟 IP 地址（在内部私有范围内）</a:t>
            </a:r>
          </a:p>
          <a:p>
            <a:pPr xmlns:a="http://schemas.openxmlformats.org/drawingml/2006/main" lvl="1"/>
            <a:r xmlns:a="http://schemas.openxmlformats.org/drawingml/2006/main">
              <a:rPr lang="zh-CN" dirty="0"/>
              <a:t>该 IP 地址只能从集群内部（节点和 pod）访问</a:t>
            </a:r>
          </a:p>
          <a:p>
            <a:pPr xmlns:a="http://schemas.openxmlformats.org/drawingml/2006/main" lvl="1"/>
            <a:r xmlns:a="http://schemas.openxmlformats.org/drawingml/2006/main">
              <a:rPr lang="zh-CN" dirty="0"/>
              <a:t>我们的代码可以使用原始端口号连接到服务</a:t>
            </a:r>
          </a:p>
          <a:p>
            <a:r xmlns:a="http://schemas.openxmlformats.org/drawingml/2006/main">
              <a:rPr lang="zh-CN" dirty="0" err="1">
                <a:highlight>
                  <a:srgbClr val="C0C0C0"/>
                </a:highlight>
                <a:latin typeface="Consolas" panose="020B0609020204030204" pitchFamily="49" charset="0"/>
              </a:rPr>
              <a:t>节点端口</a:t>
            </a:r>
            <a:endParaRPr xmlns:a="http://schemas.openxmlformats.org/drawingml/2006/main" lang="en-US" dirty="0">
              <a:highlight>
                <a:srgbClr val="C0C0C0"/>
              </a:highlight>
              <a:latin typeface="Consolas" panose="020B0609020204030204" pitchFamily="49" charset="0"/>
            </a:endParaRPr>
          </a:p>
          <a:p>
            <a:pPr xmlns:a="http://schemas.openxmlformats.org/drawingml/2006/main" lvl="1"/>
            <a:r xmlns:a="http://schemas.openxmlformats.org/drawingml/2006/main">
              <a:rPr lang="zh-CN" dirty="0"/>
              <a:t>为服务分配一个端口（默认情况下，在 30000-32768 范围内）</a:t>
            </a:r>
          </a:p>
          <a:p>
            <a:pPr xmlns:a="http://schemas.openxmlformats.org/drawingml/2006/main" lvl="1"/>
            <a:r xmlns:a="http://schemas.openxmlformats.org/drawingml/2006/main">
              <a:rPr lang="zh-CN" dirty="0"/>
              <a:t>该端口在我们所有的节点上都可用，任何人都可以连接到它</a:t>
            </a:r>
          </a:p>
          <a:p>
            <a:pPr xmlns:a="http://schemas.openxmlformats.org/drawingml/2006/main" lvl="1"/>
            <a:r xmlns:a="http://schemas.openxmlformats.org/drawingml/2006/main">
              <a:rPr lang="zh-CN" dirty="0"/>
              <a:t>我们必须更改代码才能连接到新的端口号</a:t>
            </a:r>
          </a:p>
          <a:p>
            <a:pPr xmlns:a="http://schemas.openxmlformats.org/drawingml/2006/main" marL="0" indent="0">
              <a:buNone/>
            </a:pPr>
            <a:r xmlns:a="http://schemas.openxmlformats.org/drawingml/2006/main">
              <a:rPr lang="zh-CN" dirty="0"/>
              <a:t>这些服务类型始终可用。</a:t>
            </a:r>
          </a:p>
          <a:p>
            <a:pPr xmlns:a="http://schemas.openxmlformats.org/drawingml/2006/main" marL="0" indent="0">
              <a:buNone/>
            </a:pPr>
            <a:r xmlns:a="http://schemas.openxmlformats.org/drawingml/2006/main">
              <a:rPr lang="zh-CN" dirty="0"/>
              <a:t>底层： </a:t>
            </a:r>
            <a:r xmlns:a="http://schemas.openxmlformats.org/drawingml/2006/main">
              <a:rPr lang="zh-CN" dirty="0" err="1">
                <a:highlight>
                  <a:srgbClr val="C0C0C0"/>
                </a:highlight>
                <a:latin typeface="Consolas" panose="020B0609020204030204" pitchFamily="49" charset="0"/>
              </a:rPr>
              <a:t>kube </a:t>
            </a:r>
            <a:r xmlns:a="http://schemas.openxmlformats.org/drawingml/2006/main">
              <a:rPr lang="zh-CN" dirty="0">
                <a:highlight>
                  <a:srgbClr val="C0C0C0"/>
                </a:highlight>
                <a:latin typeface="Consolas" panose="020B0609020204030204" pitchFamily="49" charset="0"/>
              </a:rPr>
              <a:t>-proxy</a:t>
            </a:r>
            <a:r xmlns:a="http://schemas.openxmlformats.org/drawingml/2006/main">
              <a:rPr lang="zh-CN" dirty="0"/>
              <a:t>使用用户空间代理和一堆</a:t>
            </a:r>
            <a:r xmlns:a="http://schemas.openxmlformats.org/drawingml/2006/main">
              <a:rPr lang="zh-CN" dirty="0">
                <a:highlight>
                  <a:srgbClr val="C0C0C0"/>
                </a:highlight>
                <a:latin typeface="Consolas" panose="020B0609020204030204" pitchFamily="49" charset="0"/>
              </a:rPr>
              <a:t>iptables</a:t>
            </a:r>
            <a:r xmlns:a="http://schemas.openxmlformats.org/drawingml/2006/main">
              <a:rPr lang="zh-CN" dirty="0"/>
              <a:t>规则。</a:t>
            </a:r>
            <a:endParaRPr xmlns:a="http://schemas.openxmlformats.org/drawingml/2006/main" lang="en-ID" dirty="0"/>
          </a:p>
        </p:txBody>
      </p:sp>
      <p:pic>
        <p:nvPicPr>
          <p:cNvPr id="5" name="Picture 2" descr="Magnifying icon, Magnifying clipart, png transparent 9589789 PNG">
            <a:extLst>
              <a:ext uri="{FF2B5EF4-FFF2-40B4-BE49-F238E27FC236}">
                <a16:creationId xmlns:a16="http://schemas.microsoft.com/office/drawing/2014/main" id="{D810075C-34CF-CAE0-1A56-FBA799ADB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0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B6A4-B8FE-047A-06DA-DA8D463B374E}"/>
              </a:ext>
            </a:extLst>
          </p:cNvPr>
          <p:cNvSpPr>
            <a:spLocks noGrp="1"/>
          </p:cNvSpPr>
          <p:nvPr>
            <p:ph type="title"/>
          </p:nvPr>
        </p:nvSpPr>
        <p:spPr/>
        <p:txBody>
          <a:bodyPr/>
          <a:lstStyle/>
          <a:p>
            <a:r xmlns:a="http://schemas.openxmlformats.org/drawingml/2006/main">
              <a:rPr lang="zh-CN" dirty="0"/>
              <a:t>更多服务类型</a:t>
            </a:r>
            <a:endParaRPr xmlns:a="http://schemas.openxmlformats.org/drawingml/2006/main" lang="en-ID" dirty="0"/>
          </a:p>
        </p:txBody>
      </p:sp>
      <p:sp>
        <p:nvSpPr>
          <p:cNvPr id="3" name="Content Placeholder 2">
            <a:extLst>
              <a:ext uri="{FF2B5EF4-FFF2-40B4-BE49-F238E27FC236}">
                <a16:creationId xmlns:a16="http://schemas.microsoft.com/office/drawing/2014/main" id="{2CB0E5C7-ED87-AE75-4361-29535991123E}"/>
              </a:ext>
            </a:extLst>
          </p:cNvPr>
          <p:cNvSpPr>
            <a:spLocks noGrp="1"/>
          </p:cNvSpPr>
          <p:nvPr>
            <p:ph idx="1"/>
          </p:nvPr>
        </p:nvSpPr>
        <p:spPr/>
        <p:txBody>
          <a:bodyPr>
            <a:normAutofit/>
          </a:bodyPr>
          <a:lstStyle/>
          <a:p>
            <a:r xmlns:a="http://schemas.openxmlformats.org/drawingml/2006/main">
              <a:rPr lang="zh-CN" dirty="0" err="1">
                <a:highlight>
                  <a:srgbClr val="C0C0C0"/>
                </a:highlight>
                <a:latin typeface="Consolas" panose="020B0609020204030204" pitchFamily="49" charset="0"/>
              </a:rPr>
              <a:t>负载均衡器</a:t>
            </a:r>
            <a:endParaRPr xmlns:a="http://schemas.openxmlformats.org/drawingml/2006/main" lang="en-US" dirty="0">
              <a:highlight>
                <a:srgbClr val="C0C0C0"/>
              </a:highlight>
              <a:latin typeface="Consolas" panose="020B0609020204030204" pitchFamily="49" charset="0"/>
            </a:endParaRPr>
          </a:p>
          <a:p>
            <a:pPr xmlns:a="http://schemas.openxmlformats.org/drawingml/2006/main" lvl="1"/>
            <a:r xmlns:a="http://schemas.openxmlformats.org/drawingml/2006/main">
              <a:rPr lang="zh-CN" dirty="0"/>
              <a:t>为服务分配外部负载均衡器</a:t>
            </a:r>
          </a:p>
          <a:p>
            <a:pPr xmlns:a="http://schemas.openxmlformats.org/drawingml/2006/main" lvl="1"/>
            <a:r xmlns:a="http://schemas.openxmlformats.org/drawingml/2006/main">
              <a:rPr lang="zh-CN" dirty="0"/>
              <a:t>负载均衡器已进行相应配置（例如：</a:t>
            </a:r>
            <a:r xmlns:a="http://schemas.openxmlformats.org/drawingml/2006/main">
              <a:rPr lang="zh-CN" dirty="0"/>
              <a:t>创建</a:t>
            </a:r>
            <a:r xmlns:a="http://schemas.openxmlformats.org/drawingml/2006/main">
              <a:rPr lang="zh-CN" dirty="0" err="1">
                <a:highlight>
                  <a:srgbClr val="C0C0C0"/>
                </a:highlight>
                <a:latin typeface="Consolas" panose="020B0609020204030204" pitchFamily="49" charset="0"/>
              </a:rPr>
              <a:t>NodePort服务，并且负载均衡器将流量发送到该端口）</a:t>
            </a:r>
          </a:p>
          <a:p>
            <a:pPr xmlns:a="http://schemas.openxmlformats.org/drawingml/2006/main" lvl="1"/>
            <a:r xmlns:a="http://schemas.openxmlformats.org/drawingml/2006/main">
              <a:rPr lang="zh-CN" dirty="0"/>
              <a:t>仅当底层基础设施提供某些“负载均衡器即服务”时才可用（例如 AWS、Azure、GCE、OpenStack……）</a:t>
            </a:r>
          </a:p>
          <a:p>
            <a:r xmlns:a="http://schemas.openxmlformats.org/drawingml/2006/main">
              <a:rPr lang="zh-CN" dirty="0" err="1">
                <a:highlight>
                  <a:srgbClr val="C0C0C0"/>
                </a:highlight>
                <a:latin typeface="Consolas" panose="020B0609020204030204" pitchFamily="49" charset="0"/>
              </a:rPr>
              <a:t>外部名称</a:t>
            </a:r>
            <a:endParaRPr xmlns:a="http://schemas.openxmlformats.org/drawingml/2006/main" lang="en-US" dirty="0">
              <a:highlight>
                <a:srgbClr val="C0C0C0"/>
              </a:highlight>
              <a:latin typeface="Consolas" panose="020B0609020204030204" pitchFamily="49" charset="0"/>
            </a:endParaRPr>
          </a:p>
          <a:p>
            <a:pPr xmlns:a="http://schemas.openxmlformats.org/drawingml/2006/main" lvl="1"/>
            <a:r xmlns:a="http://schemas.openxmlformats.org/drawingml/2006/main">
              <a:rPr lang="zh-CN" dirty="0" err="1"/>
              <a:t>CoreDNS</a:t>
            </a:r>
            <a:r xmlns:a="http://schemas.openxmlformats.org/drawingml/2006/main">
              <a:rPr lang="zh-CN" dirty="0"/>
              <a:t>管理的 DNS 条目</a:t>
            </a:r>
            <a:r xmlns:a="http://schemas.openxmlformats.org/drawingml/2006/main">
              <a:rPr lang="zh-CN" dirty="0"/>
              <a:t>只是</a:t>
            </a:r>
            <a:r xmlns:a="http://schemas.openxmlformats.org/drawingml/2006/main">
              <a:rPr lang="zh-CN" dirty="0"/>
              <a:t>所提供记录的</a:t>
            </a:r>
            <a:r xmlns:a="http://schemas.openxmlformats.org/drawingml/2006/main">
              <a:rPr lang="zh-CN" dirty="0">
                <a:highlight>
                  <a:srgbClr val="C0C0C0"/>
                </a:highlight>
                <a:latin typeface="Consolas" panose="020B0609020204030204" pitchFamily="49" charset="0"/>
              </a:rPr>
              <a:t>CNAME</a:t>
            </a:r>
          </a:p>
          <a:p>
            <a:pPr xmlns:a="http://schemas.openxmlformats.org/drawingml/2006/main" lvl="1"/>
            <a:r xmlns:a="http://schemas.openxmlformats.org/drawingml/2006/main">
              <a:rPr lang="zh-CN" dirty="0"/>
              <a:t>没有端口，没有 IP 地址，没有分配任何其他内容</a:t>
            </a:r>
            <a:endParaRPr xmlns:a="http://schemas.openxmlformats.org/drawingml/2006/main" lang="en-ID" dirty="0"/>
          </a:p>
        </p:txBody>
      </p:sp>
      <p:pic>
        <p:nvPicPr>
          <p:cNvPr id="5" name="Picture 2" descr="Magnifying icon, Magnifying clipart, png transparent 9589789 PNG">
            <a:extLst>
              <a:ext uri="{FF2B5EF4-FFF2-40B4-BE49-F238E27FC236}">
                <a16:creationId xmlns:a16="http://schemas.microsoft.com/office/drawing/2014/main" id="{34D3A61A-5415-EA00-47F6-401AF1FF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92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754-192D-854F-CFDE-093C30903D0F}"/>
              </a:ext>
            </a:extLst>
          </p:cNvPr>
          <p:cNvSpPr>
            <a:spLocks noGrp="1"/>
          </p:cNvSpPr>
          <p:nvPr>
            <p:ph type="title"/>
          </p:nvPr>
        </p:nvSpPr>
        <p:spPr/>
        <p:txBody>
          <a:bodyPr/>
          <a:lstStyle/>
          <a:p>
            <a:r xmlns:a="http://schemas.openxmlformats.org/drawingml/2006/main">
              <a:rPr lang="zh-CN" dirty="0"/>
              <a:t>使用开放端口运行容器</a:t>
            </a:r>
            <a:endParaRPr xmlns:a="http://schemas.openxmlformats.org/drawingml/2006/main" lang="en-ID" dirty="0"/>
          </a:p>
        </p:txBody>
      </p:sp>
      <p:sp>
        <p:nvSpPr>
          <p:cNvPr id="3" name="Content Placeholder 2">
            <a:extLst>
              <a:ext uri="{FF2B5EF4-FFF2-40B4-BE49-F238E27FC236}">
                <a16:creationId xmlns:a16="http://schemas.microsoft.com/office/drawing/2014/main" id="{69DFF7BA-6EE4-8D34-55EC-E61A2B3D04A4}"/>
              </a:ext>
            </a:extLst>
          </p:cNvPr>
          <p:cNvSpPr>
            <a:spLocks noGrp="1"/>
          </p:cNvSpPr>
          <p:nvPr>
            <p:ph idx="1"/>
          </p:nvPr>
        </p:nvSpPr>
        <p:spPr/>
        <p:txBody>
          <a:bodyPr>
            <a:normAutofit/>
          </a:bodyPr>
          <a:lstStyle/>
          <a:p>
            <a:r xmlns:a="http://schemas.openxmlformats.org/drawingml/2006/main">
              <a:rPr lang="zh-CN" dirty="0"/>
              <a:t>由于</a:t>
            </a:r>
            <a:r xmlns:a="http://schemas.openxmlformats.org/drawingml/2006/main">
              <a:rPr lang="zh-CN" dirty="0">
                <a:highlight>
                  <a:srgbClr val="C0C0C0"/>
                </a:highlight>
                <a:latin typeface="Consolas" panose="020B0609020204030204" pitchFamily="49" charset="0"/>
              </a:rPr>
              <a:t>ping</a:t>
            </a:r>
            <a:r xmlns:a="http://schemas.openxmlformats.org/drawingml/2006/main">
              <a:rPr lang="zh-CN" dirty="0"/>
              <a:t>没有任何可连接的东西，我们必须运行其他程序</a:t>
            </a:r>
          </a:p>
          <a:p>
            <a:r xmlns:a="http://schemas.openxmlformats.org/drawingml/2006/main">
              <a:rPr lang="zh-CN" dirty="0"/>
              <a:t>我们将使用</a:t>
            </a:r>
            <a:r xmlns:a="http://schemas.openxmlformats.org/drawingml/2006/main">
              <a:rPr lang="zh-CN" dirty="0" err="1">
                <a:highlight>
                  <a:srgbClr val="C0C0C0"/>
                </a:highlight>
                <a:latin typeface="Consolas" panose="020B0609020204030204" pitchFamily="49" charset="0"/>
              </a:rPr>
              <a:t>jpetazzo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httpenv </a:t>
            </a:r>
            <a:r xmlns:a="http://schemas.openxmlformats.org/drawingml/2006/main">
              <a:rPr lang="zh-CN" dirty="0"/>
              <a:t>，一个用 Go 编写的小型 HTTP 服务器</a:t>
            </a:r>
          </a:p>
          <a:p>
            <a:r xmlns:a="http://schemas.openxmlformats.org/drawingml/2006/main">
              <a:rPr lang="zh-CN" dirty="0" err="1">
                <a:highlight>
                  <a:srgbClr val="C0C0C0"/>
                </a:highlight>
                <a:latin typeface="Consolas" panose="020B0609020204030204" pitchFamily="49" charset="0"/>
              </a:rPr>
              <a:t>jpetazzo </a:t>
            </a:r>
            <a:r xmlns:a="http://schemas.openxmlformats.org/drawingml/2006/main">
              <a:rPr lang="zh-CN" dirty="0">
                <a:highlight>
                  <a:srgbClr val="C0C0C0"/>
                </a:highlight>
                <a:latin typeface="Consolas" panose="020B0609020204030204" pitchFamily="49" charset="0"/>
              </a:rPr>
              <a:t>/ </a:t>
            </a:r>
            <a:r xmlns:a="http://schemas.openxmlformats.org/drawingml/2006/main">
              <a:rPr lang="zh-CN" dirty="0" err="1">
                <a:highlight>
                  <a:srgbClr val="C0C0C0"/>
                </a:highlight>
                <a:latin typeface="Consolas" panose="020B0609020204030204" pitchFamily="49" charset="0"/>
              </a:rPr>
              <a:t>httpenv</a:t>
            </a:r>
            <a:r xmlns:a="http://schemas.openxmlformats.org/drawingml/2006/main">
              <a:rPr lang="zh-CN" dirty="0"/>
              <a:t>监听端口 8888</a:t>
            </a:r>
          </a:p>
          <a:p>
            <a:r xmlns:a="http://schemas.openxmlformats.org/drawingml/2006/main">
              <a:rPr lang="zh-CN" dirty="0"/>
              <a:t>它以 JSON 格式提供其环境变量</a:t>
            </a:r>
          </a:p>
          <a:p>
            <a:r xmlns:a="http://schemas.openxmlformats.org/drawingml/2006/main">
              <a:rPr lang="zh-CN" dirty="0"/>
              <a:t>环境变量将包括</a:t>
            </a:r>
            <a:r xmlns:a="http://schemas.openxmlformats.org/drawingml/2006/main">
              <a:rPr lang="zh-CN" dirty="0">
                <a:highlight>
                  <a:srgbClr val="C0C0C0"/>
                </a:highlight>
                <a:latin typeface="Consolas" panose="020B0609020204030204" pitchFamily="49" charset="0"/>
              </a:rPr>
              <a:t>HOSTNAME </a:t>
            </a:r>
            <a:r xmlns:a="http://schemas.openxmlformats.org/drawingml/2006/main">
              <a:rPr lang="zh-CN" dirty="0"/>
              <a:t>，即 pod 名称（因此，在每个后端都会有所不同）</a:t>
            </a:r>
            <a:endParaRPr xmlns:a="http://schemas.openxmlformats.org/drawingml/2006/main" lang="en-ID" dirty="0"/>
          </a:p>
        </p:txBody>
      </p:sp>
    </p:spTree>
    <p:extLst>
      <p:ext uri="{BB962C8B-B14F-4D97-AF65-F5344CB8AC3E}">
        <p14:creationId xmlns:p14="http://schemas.microsoft.com/office/powerpoint/2010/main" val="1234967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B895-4544-212F-DCF9-B3FEF1F856CF}"/>
              </a:ext>
            </a:extLst>
          </p:cNvPr>
          <p:cNvSpPr>
            <a:spLocks noGrp="1"/>
          </p:cNvSpPr>
          <p:nvPr>
            <p:ph type="title"/>
          </p:nvPr>
        </p:nvSpPr>
        <p:spPr/>
        <p:txBody>
          <a:bodyPr/>
          <a:lstStyle/>
          <a:p>
            <a:r xmlns:a="http://schemas.openxmlformats.org/drawingml/2006/main">
              <a:rPr lang="zh-CN" dirty="0"/>
              <a:t>为我们的 HTTP 服务器创建部署</a:t>
            </a:r>
            <a:endParaRPr xmlns:a="http://schemas.openxmlformats.org/drawingml/2006/main" lang="en-ID" dirty="0"/>
          </a:p>
        </p:txBody>
      </p:sp>
      <p:sp>
        <p:nvSpPr>
          <p:cNvPr id="3" name="Content Placeholder 2">
            <a:extLst>
              <a:ext uri="{FF2B5EF4-FFF2-40B4-BE49-F238E27FC236}">
                <a16:creationId xmlns:a16="http://schemas.microsoft.com/office/drawing/2014/main" id="{C041B05B-EF3B-C5D9-D1C0-4EF91B6B4F02}"/>
              </a:ext>
            </a:extLst>
          </p:cNvPr>
          <p:cNvSpPr>
            <a:spLocks noGrp="1"/>
          </p:cNvSpPr>
          <p:nvPr>
            <p:ph idx="1"/>
          </p:nvPr>
        </p:nvSpPr>
        <p:spPr/>
        <p:txBody>
          <a:bodyPr>
            <a:normAutofit/>
          </a:bodyPr>
          <a:lstStyle/>
          <a:p>
            <a:r xmlns:a="http://schemas.openxmlformats.org/drawingml/2006/main">
              <a:rPr lang="zh-CN" dirty="0"/>
              <a:t>在另一个窗口中，观察 pod（查看它们何时被创建）：</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 Pod -w</a:t>
            </a:r>
          </a:p>
          <a:p>
            <a:r xmlns:a="http://schemas.openxmlformats.org/drawingml/2006/main">
              <a:rPr lang="zh-CN" dirty="0"/>
              <a:t>为这个非常轻量级的 HTTP 服务器创建一个部署：</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创建部署</a:t>
            </a:r>
            <a:r xmlns:a="http://schemas.openxmlformats.org/drawingml/2006/main">
              <a:rPr lang="zh-CN" dirty="0" err="1"/>
              <a:t>httpenv </a:t>
            </a:r>
            <a:r xmlns:a="http://schemas.openxmlformats.org/drawingml/2006/main">
              <a:rPr lang="zh-CN" dirty="0"/>
              <a:t>--image= </a:t>
            </a:r>
            <a:r xmlns:a="http://schemas.openxmlformats.org/drawingml/2006/main">
              <a:rPr lang="zh-CN" dirty="0" err="1"/>
              <a:t>jpetazzo </a:t>
            </a:r>
            <a:r xmlns:a="http://schemas.openxmlformats.org/drawingml/2006/main">
              <a:rPr lang="zh-CN" dirty="0"/>
              <a:t>/ </a:t>
            </a:r>
            <a:r xmlns:a="http://schemas.openxmlformats.org/drawingml/2006/main">
              <a:rPr lang="zh-CN" dirty="0" err="1"/>
              <a:t>httpenv</a:t>
            </a:r>
            <a:endParaRPr xmlns:a="http://schemas.openxmlformats.org/drawingml/2006/main" lang="en-US" dirty="0"/>
          </a:p>
          <a:p>
            <a:r xmlns:a="http://schemas.openxmlformats.org/drawingml/2006/main">
              <a:rPr lang="zh-CN" dirty="0"/>
              <a:t>将其扩展到 10 个副本：</a:t>
            </a:r>
          </a:p>
          <a:p>
            <a:pPr xmlns:a="http://schemas.openxmlformats.org/drawingml/2006/main" lvl="1"/>
            <a:r xmlns:a="http://schemas.openxmlformats.org/drawingml/2006/main">
              <a:rPr lang="zh-CN" dirty="0"/>
              <a:t>$ </a:t>
            </a:r>
            <a:r xmlns:a="http://schemas.openxmlformats.org/drawingml/2006/main">
              <a:rPr lang="zh-CN" dirty="0" err="1"/>
              <a:t>kubectl </a:t>
            </a:r>
            <a:r xmlns:a="http://schemas.openxmlformats.org/drawingml/2006/main">
              <a:rPr lang="zh-CN" dirty="0"/>
              <a:t>scale 部署</a:t>
            </a:r>
            <a:r xmlns:a="http://schemas.openxmlformats.org/drawingml/2006/main">
              <a:rPr lang="zh-CN" dirty="0" err="1"/>
              <a:t>httpenv </a:t>
            </a:r>
            <a:r xmlns:a="http://schemas.openxmlformats.org/drawingml/2006/main">
              <a:rPr lang="zh-CN" dirty="0"/>
              <a:t>--replicas=10</a:t>
            </a:r>
            <a:endParaRPr xmlns:a="http://schemas.openxmlformats.org/drawingml/2006/main" lang="en-ID" dirty="0"/>
          </a:p>
        </p:txBody>
      </p:sp>
    </p:spTree>
    <p:extLst>
      <p:ext uri="{BB962C8B-B14F-4D97-AF65-F5344CB8AC3E}">
        <p14:creationId xmlns:p14="http://schemas.microsoft.com/office/powerpoint/2010/main" val="2254655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45C7-CE19-33F8-A3B3-F2A20E98A418}"/>
              </a:ext>
            </a:extLst>
          </p:cNvPr>
          <p:cNvSpPr>
            <a:spLocks noGrp="1"/>
          </p:cNvSpPr>
          <p:nvPr>
            <p:ph type="title"/>
          </p:nvPr>
        </p:nvSpPr>
        <p:spPr/>
        <p:txBody>
          <a:bodyPr/>
          <a:lstStyle/>
          <a:p>
            <a:r xmlns:a="http://schemas.openxmlformats.org/drawingml/2006/main">
              <a:rPr lang="zh-CN" dirty="0"/>
              <a:t>暴露我们的部署</a:t>
            </a:r>
          </a:p>
        </p:txBody>
      </p:sp>
      <p:sp>
        <p:nvSpPr>
          <p:cNvPr id="3" name="Content Placeholder 2">
            <a:extLst>
              <a:ext uri="{FF2B5EF4-FFF2-40B4-BE49-F238E27FC236}">
                <a16:creationId xmlns:a16="http://schemas.microsoft.com/office/drawing/2014/main" id="{18757850-3F4C-5F70-BD59-6981608B24C5}"/>
              </a:ext>
            </a:extLst>
          </p:cNvPr>
          <p:cNvSpPr>
            <a:spLocks noGrp="1"/>
          </p:cNvSpPr>
          <p:nvPr>
            <p:ph idx="1"/>
          </p:nvPr>
        </p:nvSpPr>
        <p:spPr/>
        <p:txBody>
          <a:bodyPr/>
          <a:lstStyle/>
          <a:p>
            <a:r xmlns:a="http://schemas.openxmlformats.org/drawingml/2006/main">
              <a:rPr lang="zh-CN" dirty="0"/>
              <a:t>我们将创建一个默认的</a:t>
            </a:r>
            <a:r xmlns:a="http://schemas.openxmlformats.org/drawingml/2006/main">
              <a:rPr lang="zh-CN" dirty="0" err="1">
                <a:highlight>
                  <a:srgbClr val="C0C0C0"/>
                </a:highlight>
                <a:latin typeface="Consolas" panose="020B0609020204030204" pitchFamily="49" charset="0"/>
              </a:rPr>
              <a:t>ClusterIP</a:t>
            </a:r>
            <a:r xmlns:a="http://schemas.openxmlformats.org/drawingml/2006/main">
              <a:rPr lang="zh-CN" dirty="0"/>
              <a:t>服务</a:t>
            </a:r>
          </a:p>
          <a:p>
            <a:r xmlns:a="http://schemas.openxmlformats.org/drawingml/2006/main">
              <a:rPr lang="zh-CN" dirty="0"/>
              <a:t>看看我们最初拥有的服务：</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获取服务</a:t>
            </a:r>
          </a:p>
          <a:p>
            <a:r xmlns:a="http://schemas.openxmlformats.org/drawingml/2006/main">
              <a:rPr lang="zh-CN" dirty="0"/>
              <a:t>公开我们服务器的 HTTP 端口：</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公开部署</a:t>
            </a:r>
            <a:r xmlns:a="http://schemas.openxmlformats.org/drawingml/2006/main">
              <a:rPr lang="zh-CN" dirty="0" err="1"/>
              <a:t>httpenv </a:t>
            </a:r>
            <a:r xmlns:a="http://schemas.openxmlformats.org/drawingml/2006/main">
              <a:rPr lang="zh-CN" dirty="0"/>
              <a:t>--port 8888</a:t>
            </a:r>
          </a:p>
          <a:p>
            <a:r xmlns:a="http://schemas.openxmlformats.org/drawingml/2006/main">
              <a:rPr lang="zh-CN" dirty="0"/>
              <a:t>查找已分配的 IP 地址：</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获取服务</a:t>
            </a:r>
            <a:endParaRPr xmlns:a="http://schemas.openxmlformats.org/drawingml/2006/main" lang="en-ID" dirty="0"/>
          </a:p>
        </p:txBody>
      </p:sp>
    </p:spTree>
    <p:extLst>
      <p:ext uri="{BB962C8B-B14F-4D97-AF65-F5344CB8AC3E}">
        <p14:creationId xmlns:p14="http://schemas.microsoft.com/office/powerpoint/2010/main" val="73195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11E2-5CEE-A9CD-D6C7-DCC91325626E}"/>
              </a:ext>
            </a:extLst>
          </p:cNvPr>
          <p:cNvSpPr>
            <a:spLocks noGrp="1"/>
          </p:cNvSpPr>
          <p:nvPr>
            <p:ph type="title"/>
          </p:nvPr>
        </p:nvSpPr>
        <p:spPr/>
        <p:txBody>
          <a:bodyPr/>
          <a:lstStyle/>
          <a:p>
            <a:r xmlns:a="http://schemas.openxmlformats.org/drawingml/2006/main">
              <a:rPr lang="zh-CN" dirty="0"/>
              <a:t>测试我们的服务</a:t>
            </a:r>
            <a:endParaRPr xmlns:a="http://schemas.openxmlformats.org/drawingml/2006/main" lang="en-ID" dirty="0"/>
          </a:p>
        </p:txBody>
      </p:sp>
      <p:sp>
        <p:nvSpPr>
          <p:cNvPr id="3" name="Content Placeholder 2">
            <a:extLst>
              <a:ext uri="{FF2B5EF4-FFF2-40B4-BE49-F238E27FC236}">
                <a16:creationId xmlns:a16="http://schemas.microsoft.com/office/drawing/2014/main" id="{AD6C8424-AC42-AEDB-F21B-F987CCE2A849}"/>
              </a:ext>
            </a:extLst>
          </p:cNvPr>
          <p:cNvSpPr>
            <a:spLocks noGrp="1"/>
          </p:cNvSpPr>
          <p:nvPr>
            <p:ph idx="1"/>
          </p:nvPr>
        </p:nvSpPr>
        <p:spPr/>
        <p:txBody>
          <a:bodyPr/>
          <a:lstStyle/>
          <a:p>
            <a:r xmlns:a="http://schemas.openxmlformats.org/drawingml/2006/main">
              <a:rPr lang="zh-CN" dirty="0"/>
              <a:t>使用端口转发从我们的本地机器访问该服务：</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端口转发服务/ </a:t>
            </a:r>
            <a:r xmlns:a="http://schemas.openxmlformats.org/drawingml/2006/main">
              <a:rPr lang="zh-CN" dirty="0" err="1"/>
              <a:t>httpenv </a:t>
            </a:r>
            <a:r xmlns:a="http://schemas.openxmlformats.org/drawingml/2006/main">
              <a:rPr lang="zh-CN" dirty="0"/>
              <a:t>8888:8888</a:t>
            </a:r>
          </a:p>
          <a:p>
            <a:r xmlns:a="http://schemas.openxmlformats.org/drawingml/2006/main">
              <a:rPr lang="zh-CN" dirty="0"/>
              <a:t>发送一些请求：</a:t>
            </a:r>
          </a:p>
          <a:p>
            <a:pPr xmlns:a="http://schemas.openxmlformats.org/drawingml/2006/main" lvl="1"/>
            <a:r xmlns:a="http://schemas.openxmlformats.org/drawingml/2006/main">
              <a:rPr lang="zh-CN" dirty="0"/>
              <a:t>curl http://localhost:8888/</a:t>
            </a:r>
          </a:p>
          <a:p>
            <a:r xmlns:a="http://schemas.openxmlformats.org/drawingml/2006/main">
              <a:rPr lang="zh-CN" dirty="0"/>
              <a:t>输出太多？使用</a:t>
            </a:r>
            <a:r xmlns:a="http://schemas.openxmlformats.org/drawingml/2006/main">
              <a:rPr lang="zh-CN" dirty="0" err="1">
                <a:highlight>
                  <a:srgbClr val="C0C0C0"/>
                </a:highlight>
                <a:latin typeface="Consolas" panose="020B0609020204030204" pitchFamily="49" charset="0"/>
              </a:rPr>
              <a:t>jq进行过滤</a:t>
            </a:r>
            <a:r xmlns:a="http://schemas.openxmlformats.org/drawingml/2006/main">
              <a:rPr lang="zh-CN" dirty="0"/>
              <a:t>：</a:t>
            </a:r>
          </a:p>
          <a:p>
            <a:pPr xmlns:a="http://schemas.openxmlformats.org/drawingml/2006/main" lvl="1"/>
            <a:r xmlns:a="http://schemas.openxmlformats.org/drawingml/2006/main">
              <a:rPr lang="zh-CN" dirty="0"/>
              <a:t>curl -s http://localhost:8888/ | </a:t>
            </a:r>
            <a:r xmlns:a="http://schemas.openxmlformats.org/drawingml/2006/main">
              <a:rPr lang="zh-CN" dirty="0" err="1"/>
              <a:t>jq </a:t>
            </a:r>
            <a:r xmlns:a="http://schemas.openxmlformats.org/drawingml/2006/main">
              <a:rPr lang="zh-CN" dirty="0"/>
              <a:t>.HOSTNAME</a:t>
            </a:r>
            <a:endParaRPr xmlns:a="http://schemas.openxmlformats.org/drawingml/2006/main" lang="en-ID" dirty="0"/>
          </a:p>
        </p:txBody>
      </p:sp>
    </p:spTree>
    <p:extLst>
      <p:ext uri="{BB962C8B-B14F-4D97-AF65-F5344CB8AC3E}">
        <p14:creationId xmlns:p14="http://schemas.microsoft.com/office/powerpoint/2010/main" val="1591176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3A51-E95A-74F3-AD3D-AD45BD68BA41}"/>
              </a:ext>
            </a:extLst>
          </p:cNvPr>
          <p:cNvSpPr>
            <a:spLocks noGrp="1"/>
          </p:cNvSpPr>
          <p:nvPr>
            <p:ph type="title"/>
          </p:nvPr>
        </p:nvSpPr>
        <p:spPr/>
        <p:txBody>
          <a:bodyPr/>
          <a:lstStyle/>
          <a:p>
            <a:r xmlns:a="http://schemas.openxmlformats.org/drawingml/2006/main">
              <a:rPr lang="zh-CN" dirty="0"/>
              <a:t>服务和端点</a:t>
            </a:r>
            <a:endParaRPr xmlns:a="http://schemas.openxmlformats.org/drawingml/2006/main" lang="en-ID" dirty="0"/>
          </a:p>
        </p:txBody>
      </p:sp>
      <p:sp>
        <p:nvSpPr>
          <p:cNvPr id="3" name="Content Placeholder 2">
            <a:extLst>
              <a:ext uri="{FF2B5EF4-FFF2-40B4-BE49-F238E27FC236}">
                <a16:creationId xmlns:a16="http://schemas.microsoft.com/office/drawing/2014/main" id="{3E6F6291-F445-77FD-33F1-9E7DF1FAEAB8}"/>
              </a:ext>
            </a:extLst>
          </p:cNvPr>
          <p:cNvSpPr>
            <a:spLocks noGrp="1"/>
          </p:cNvSpPr>
          <p:nvPr>
            <p:ph idx="1"/>
          </p:nvPr>
        </p:nvSpPr>
        <p:spPr>
          <a:xfrm>
            <a:off x="838200" y="1825625"/>
            <a:ext cx="10515600" cy="5032376"/>
          </a:xfrm>
        </p:spPr>
        <p:txBody>
          <a:bodyPr>
            <a:normAutofit/>
          </a:bodyPr>
          <a:lstStyle/>
          <a:p>
            <a:r xmlns:a="http://schemas.openxmlformats.org/drawingml/2006/main">
              <a:rPr lang="zh-CN" dirty="0"/>
              <a:t>服务有多个“端点”，由 Kubernetes 自动维护和更新</a:t>
            </a:r>
          </a:p>
          <a:p>
            <a:pPr xmlns:a="http://schemas.openxmlformats.org/drawingml/2006/main" lvl="1"/>
            <a:r xmlns:a="http://schemas.openxmlformats.org/drawingml/2006/main">
              <a:rPr lang="zh-CN" dirty="0"/>
              <a:t>每个端点都是一个主机+端口，服务可用</a:t>
            </a:r>
          </a:p>
          <a:p>
            <a:r xmlns:a="http://schemas.openxmlformats.org/drawingml/2006/main">
              <a:rPr lang="zh-CN" dirty="0" err="1"/>
              <a:t>httpenv</a:t>
            </a:r>
            <a:r xmlns:a="http://schemas.openxmlformats.org/drawingml/2006/main">
              <a:rPr lang="zh-CN" dirty="0"/>
              <a:t>服务</a:t>
            </a:r>
            <a:r xmlns:a="http://schemas.openxmlformats.org/drawingml/2006/main">
              <a:rPr lang="zh-CN" dirty="0"/>
              <a:t>关联的端点：</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描述服务</a:t>
            </a:r>
            <a:r xmlns:a="http://schemas.openxmlformats.org/drawingml/2006/main">
              <a:rPr lang="zh-CN" dirty="0" err="1"/>
              <a:t>httpenv</a:t>
            </a:r>
            <a:endParaRPr xmlns:a="http://schemas.openxmlformats.org/drawingml/2006/main" lang="en-US" dirty="0"/>
          </a:p>
          <a:p>
            <a:pPr xmlns:a="http://schemas.openxmlformats.org/drawingml/2006/main" lvl="1"/>
            <a:r xmlns:a="http://schemas.openxmlformats.org/drawingml/2006/main">
              <a:rPr lang="zh-CN" dirty="0"/>
              <a:t>在输出中，将有一行以</a:t>
            </a:r>
            <a:r xmlns:a="http://schemas.openxmlformats.org/drawingml/2006/main">
              <a:rPr lang="zh-CN" dirty="0">
                <a:highlight>
                  <a:srgbClr val="C0C0C0"/>
                </a:highlight>
                <a:latin typeface="Consolas" panose="020B0609020204030204" pitchFamily="49" charset="0"/>
              </a:rPr>
              <a:t>Endpoints 开头：</a:t>
            </a:r>
            <a:r xmlns:a="http://schemas.openxmlformats.org/drawingml/2006/main">
              <a:rPr lang="zh-CN" dirty="0">
                <a:latin typeface="Consolas" panose="020B0609020204030204" pitchFamily="49" charset="0"/>
              </a:rPr>
              <a:t> 以</a:t>
            </a:r>
            <a:r xmlns:a="http://schemas.openxmlformats.org/drawingml/2006/main">
              <a:rPr lang="zh-CN" dirty="0" err="1">
                <a:highlight>
                  <a:srgbClr val="C0C0C0"/>
                </a:highlight>
                <a:latin typeface="Consolas" panose="020B0609020204030204" pitchFamily="49" charset="0"/>
              </a:rPr>
              <a:t>主机：端口格式</a:t>
            </a:r>
            <a:r xmlns:a="http://schemas.openxmlformats.org/drawingml/2006/main">
              <a:rPr lang="zh-CN" dirty="0"/>
              <a:t>列出一组地址</a:t>
            </a:r>
            <a:r xmlns:a="http://schemas.openxmlformats.org/drawingml/2006/main">
              <a:rPr lang="zh-CN" dirty="0"/>
              <a:t>。</a:t>
            </a:r>
          </a:p>
          <a:p>
            <a:r xmlns:a="http://schemas.openxmlformats.org/drawingml/2006/main">
              <a:rPr lang="zh-CN" dirty="0"/>
              <a:t>当我们有许多端点时，我们的显示命令会截断列表</a:t>
            </a:r>
          </a:p>
          <a:p>
            <a:pPr xmlns:a="http://schemas.openxmlformats.org/drawingml/2006/main" lvl="1"/>
            <a:r xmlns:a="http://schemas.openxmlformats.org/drawingml/2006/main">
              <a:rPr lang="zh-CN" dirty="0"/>
              <a:t>$ </a:t>
            </a:r>
            <a:r xmlns:a="http://schemas.openxmlformats.org/drawingml/2006/main">
              <a:rPr lang="zh-CN" dirty="0" err="1"/>
              <a:t>kubectl</a:t>
            </a:r>
            <a:r xmlns:a="http://schemas.openxmlformats.org/drawingml/2006/main">
              <a:rPr lang="zh-CN" dirty="0"/>
              <a:t>获取端点</a:t>
            </a:r>
          </a:p>
          <a:p>
            <a:pPr marL="0" indent="0">
              <a:buNone/>
            </a:pPr>
            <a:endParaRPr lang="en-US" dirty="0"/>
          </a:p>
          <a:p>
            <a:pPr marL="0" indent="0">
              <a:buNone/>
            </a:pPr>
            <a:endParaRPr lang="en-US" dirty="0"/>
          </a:p>
          <a:p>
            <a:pPr marL="0" indent="0">
              <a:buNone/>
            </a:pPr>
            <a:endParaRPr lang="en-ID" dirty="0"/>
          </a:p>
        </p:txBody>
      </p:sp>
      <p:pic>
        <p:nvPicPr>
          <p:cNvPr id="7" name="Picture 2" descr="Magnifying icon, Magnifying clipart, png transparent 9589789 PNG">
            <a:extLst>
              <a:ext uri="{FF2B5EF4-FFF2-40B4-BE49-F238E27FC236}">
                <a16:creationId xmlns:a16="http://schemas.microsoft.com/office/drawing/2014/main" id="{BF1592F9-810E-82A2-2860-38A105932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81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569C-EA4C-5C65-0BBF-D3E42165F094}"/>
              </a:ext>
            </a:extLst>
          </p:cNvPr>
          <p:cNvSpPr>
            <a:spLocks noGrp="1"/>
          </p:cNvSpPr>
          <p:nvPr>
            <p:ph type="title"/>
          </p:nvPr>
        </p:nvSpPr>
        <p:spPr/>
        <p:txBody>
          <a:bodyPr/>
          <a:lstStyle/>
          <a:p>
            <a:r xmlns:a="http://schemas.openxmlformats.org/drawingml/2006/main">
              <a:rPr lang="zh-CN" dirty="0"/>
              <a:t>作业介绍</a:t>
            </a:r>
            <a:endParaRPr xmlns:a="http://schemas.openxmlformats.org/drawingml/2006/main" lang="en-ID" dirty="0"/>
          </a:p>
        </p:txBody>
      </p:sp>
      <p:sp>
        <p:nvSpPr>
          <p:cNvPr id="3" name="Text Placeholder 2">
            <a:extLst>
              <a:ext uri="{FF2B5EF4-FFF2-40B4-BE49-F238E27FC236}">
                <a16:creationId xmlns:a16="http://schemas.microsoft.com/office/drawing/2014/main" id="{61DE2E43-4EB1-0160-0DCC-00EDECAC0567}"/>
              </a:ext>
            </a:extLst>
          </p:cNvPr>
          <p:cNvSpPr>
            <a:spLocks noGrp="1"/>
          </p:cNvSpPr>
          <p:nvPr>
            <p:ph type="body" idx="1"/>
          </p:nvPr>
        </p:nvSpPr>
        <p:spPr/>
        <p:txBody>
          <a:bodyPr/>
          <a:lstStyle/>
          <a:p>
            <a:r xmlns:a="http://schemas.openxmlformats.org/drawingml/2006/main">
              <a:rPr lang="zh-CN" dirty="0"/>
              <a:t>亲手操作示例应用程序</a:t>
            </a:r>
            <a:endParaRPr xmlns:a="http://schemas.openxmlformats.org/drawingml/2006/main" lang="en-ID" dirty="0"/>
          </a:p>
        </p:txBody>
      </p:sp>
    </p:spTree>
    <p:extLst>
      <p:ext uri="{BB962C8B-B14F-4D97-AF65-F5344CB8AC3E}">
        <p14:creationId xmlns:p14="http://schemas.microsoft.com/office/powerpoint/2010/main" val="259332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831-EF53-CFBB-044C-BD9719E5AD8A}"/>
              </a:ext>
            </a:extLst>
          </p:cNvPr>
          <p:cNvSpPr>
            <a:spLocks noGrp="1"/>
          </p:cNvSpPr>
          <p:nvPr>
            <p:ph type="title"/>
          </p:nvPr>
        </p:nvSpPr>
        <p:spPr/>
        <p:txBody>
          <a:bodyPr/>
          <a:lstStyle/>
          <a:p>
            <a:r xmlns:a="http://schemas.openxmlformats.org/drawingml/2006/main">
              <a:rPr lang="zh-CN" dirty="0"/>
              <a:t>关于这些幻灯片</a:t>
            </a:r>
            <a:endParaRPr xmlns:a="http://schemas.openxmlformats.org/drawingml/2006/main" lang="en-ID" dirty="0"/>
          </a:p>
        </p:txBody>
      </p:sp>
      <p:sp>
        <p:nvSpPr>
          <p:cNvPr id="3" name="Content Placeholder 2">
            <a:extLst>
              <a:ext uri="{FF2B5EF4-FFF2-40B4-BE49-F238E27FC236}">
                <a16:creationId xmlns:a16="http://schemas.microsoft.com/office/drawing/2014/main" id="{3E6512DC-205C-20EA-C94D-3008C0DD53C8}"/>
              </a:ext>
            </a:extLst>
          </p:cNvPr>
          <p:cNvSpPr>
            <a:spLocks noGrp="1"/>
          </p:cNvSpPr>
          <p:nvPr>
            <p:ph idx="1"/>
          </p:nvPr>
        </p:nvSpPr>
        <p:spPr/>
        <p:txBody>
          <a:bodyPr/>
          <a:lstStyle/>
          <a:p>
            <a:r xmlns:a="http://schemas.openxmlformats.org/drawingml/2006/main">
              <a:rPr lang="zh-CN" dirty="0"/>
              <a:t>幻灯片改编自 Jérôme </a:t>
            </a:r>
            <a:r xmlns:a="http://schemas.openxmlformats.org/drawingml/2006/main">
              <a:rPr lang="zh-CN" dirty="0" err="1"/>
              <a:t>Petazzoni 的</a:t>
            </a:r>
            <a:r xmlns:a="http://schemas.openxmlformats.org/drawingml/2006/main">
              <a:rPr lang="zh-CN" dirty="0"/>
              <a:t>容器培训，可在 GitHub 上找到： </a:t>
            </a:r>
            <a:br xmlns:a="http://schemas.openxmlformats.org/drawingml/2006/main">
              <a:rPr lang="en-ID" dirty="0"/>
            </a:br>
            <a:r xmlns:a="http://schemas.openxmlformats.org/drawingml/2006/main">
              <a:rPr lang="zh-CN" dirty="0"/>
              <a:t>https ://github.com/jpetazzo/container.training</a:t>
            </a:r>
            <a:endParaRPr xmlns:a="http://schemas.openxmlformats.org/drawingml/2006/main" lang="en-US" dirty="0"/>
          </a:p>
        </p:txBody>
      </p:sp>
    </p:spTree>
    <p:extLst>
      <p:ext uri="{BB962C8B-B14F-4D97-AF65-F5344CB8AC3E}">
        <p14:creationId xmlns:p14="http://schemas.microsoft.com/office/powerpoint/2010/main" val="3861849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B0BF-5972-6E29-CE91-1E2F02BEFAD4}"/>
              </a:ext>
            </a:extLst>
          </p:cNvPr>
          <p:cNvSpPr>
            <a:spLocks noGrp="1"/>
          </p:cNvSpPr>
          <p:nvPr>
            <p:ph type="title"/>
          </p:nvPr>
        </p:nvSpPr>
        <p:spPr/>
        <p:txBody>
          <a:bodyPr/>
          <a:lstStyle/>
          <a:p>
            <a:r xmlns:a="http://schemas.openxmlformats.org/drawingml/2006/main">
              <a:rPr lang="zh-CN" dirty="0"/>
              <a:t>这是什么应用程序？</a:t>
            </a:r>
            <a:endParaRPr xmlns:a="http://schemas.openxmlformats.org/drawingml/2006/main" lang="en-ID" dirty="0"/>
          </a:p>
        </p:txBody>
      </p:sp>
      <p:sp>
        <p:nvSpPr>
          <p:cNvPr id="3" name="Content Placeholder 2">
            <a:extLst>
              <a:ext uri="{FF2B5EF4-FFF2-40B4-BE49-F238E27FC236}">
                <a16:creationId xmlns:a16="http://schemas.microsoft.com/office/drawing/2014/main" id="{9C97892B-B1E3-7B62-84A1-29BA39D175CB}"/>
              </a:ext>
            </a:extLst>
          </p:cNvPr>
          <p:cNvSpPr>
            <a:spLocks noGrp="1"/>
          </p:cNvSpPr>
          <p:nvPr>
            <p:ph idx="1"/>
          </p:nvPr>
        </p:nvSpPr>
        <p:spPr>
          <a:xfrm>
            <a:off x="838200" y="1825624"/>
            <a:ext cx="10515600" cy="4667251"/>
          </a:xfrm>
        </p:spPr>
        <p:txBody>
          <a:bodyPr>
            <a:normAutofit/>
          </a:bodyPr>
          <a:lstStyle/>
          <a:p>
            <a:r xmlns:a="http://schemas.openxmlformats.org/drawingml/2006/main">
              <a:rPr lang="zh-CN" dirty="0"/>
              <a:t>这是一个</a:t>
            </a:r>
            <a:r xmlns:a="http://schemas.openxmlformats.org/drawingml/2006/main">
              <a:rPr lang="zh-CN" dirty="0" err="1"/>
              <a:t>DockerCoin</a:t>
            </a:r>
            <a:r xmlns:a="http://schemas.openxmlformats.org/drawingml/2006/main">
              <a:rPr lang="zh-CN" dirty="0"/>
              <a:t>矿工！💰🐳📦🚢</a:t>
            </a:r>
          </a:p>
          <a:p>
            <a:r xmlns:a="http://schemas.openxmlformats.org/drawingml/2006/main">
              <a:rPr lang="zh-CN" dirty="0"/>
              <a:t>不，你不能用</a:t>
            </a:r>
            <a:r xmlns:a="http://schemas.openxmlformats.org/drawingml/2006/main">
              <a:rPr lang="zh-CN" dirty="0" err="1"/>
              <a:t>DockerCoins买咖啡</a:t>
            </a:r>
            <a:endParaRPr xmlns:a="http://schemas.openxmlformats.org/drawingml/2006/main" lang="en-US" dirty="0"/>
          </a:p>
          <a:p>
            <a:r xmlns:a="http://schemas.openxmlformats.org/drawingml/2006/main">
              <a:rPr lang="zh-CN" dirty="0" err="1"/>
              <a:t>DockerCoins的工作</a:t>
            </a:r>
            <a:r xmlns:a="http://schemas.openxmlformats.org/drawingml/2006/main">
              <a:rPr lang="zh-CN" dirty="0"/>
              <a:t>原理</a:t>
            </a:r>
            <a:r xmlns:a="http://schemas.openxmlformats.org/drawingml/2006/main">
              <a:rPr lang="zh-CN" dirty="0"/>
              <a:t>：</a:t>
            </a:r>
          </a:p>
          <a:p>
            <a:pPr xmlns:a="http://schemas.openxmlformats.org/drawingml/2006/main" lvl="1"/>
            <a:r xmlns:a="http://schemas.openxmlformats.org/drawingml/2006/main">
              <a:rPr lang="zh-CN" dirty="0"/>
              <a:t>生成一些随机字节</a:t>
            </a:r>
          </a:p>
          <a:p>
            <a:pPr xmlns:a="http://schemas.openxmlformats.org/drawingml/2006/main" lvl="1"/>
            <a:r xmlns:a="http://schemas.openxmlformats.org/drawingml/2006/main">
              <a:rPr lang="zh-CN" dirty="0"/>
              <a:t>哈希这些字节</a:t>
            </a:r>
          </a:p>
          <a:p>
            <a:pPr xmlns:a="http://schemas.openxmlformats.org/drawingml/2006/main" lvl="1"/>
            <a:r xmlns:a="http://schemas.openxmlformats.org/drawingml/2006/main">
              <a:rPr lang="zh-CN" dirty="0"/>
              <a:t>增加计数器（以跟踪速度）</a:t>
            </a:r>
          </a:p>
          <a:p>
            <a:pPr xmlns:a="http://schemas.openxmlformats.org/drawingml/2006/main" lvl="1"/>
            <a:r xmlns:a="http://schemas.openxmlformats.org/drawingml/2006/main">
              <a:rPr lang="zh-CN" dirty="0"/>
              <a:t>永远重复！</a:t>
            </a:r>
          </a:p>
          <a:p>
            <a:r xmlns:a="http://schemas.openxmlformats.org/drawingml/2006/main">
              <a:rPr lang="zh-CN" dirty="0" err="1"/>
              <a:t>DockerCoins</a:t>
            </a:r>
            <a:r xmlns:a="http://schemas.openxmlformats.org/drawingml/2006/main">
              <a:rPr lang="zh-CN" dirty="0"/>
              <a:t>不是</a:t>
            </a:r>
            <a:r xmlns:a="http://schemas.openxmlformats.org/drawingml/2006/main">
              <a:rPr lang="zh-CN" dirty="0"/>
              <a:t>加密货币（唯一的共同点是名称中的“随机性”、“哈希”和“硬币” </a:t>
            </a:r>
            <a:endParaRPr xmlns:a="http://schemas.openxmlformats.org/drawingml/2006/main" lang="en-ID" dirty="0"/>
            <a:r xmlns:a="http://schemas.openxmlformats.org/drawingml/2006/main">
              <a:rPr lang="zh-CN" i="1" dirty="0"/>
              <a:t>）</a:t>
            </a:r>
          </a:p>
        </p:txBody>
      </p:sp>
    </p:spTree>
    <p:extLst>
      <p:ext uri="{BB962C8B-B14F-4D97-AF65-F5344CB8AC3E}">
        <p14:creationId xmlns:p14="http://schemas.microsoft.com/office/powerpoint/2010/main" val="2172153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1ED0-C9EC-F097-F3B1-DFBFD5354526}"/>
              </a:ext>
            </a:extLst>
          </p:cNvPr>
          <p:cNvSpPr>
            <a:spLocks noGrp="1"/>
          </p:cNvSpPr>
          <p:nvPr>
            <p:ph type="title"/>
          </p:nvPr>
        </p:nvSpPr>
        <p:spPr/>
        <p:txBody>
          <a:bodyPr/>
          <a:lstStyle/>
          <a:p>
            <a:r xmlns:a="http://schemas.openxmlformats.org/drawingml/2006/main">
              <a:rPr lang="zh-CN" dirty="0"/>
              <a:t>微服务时代的</a:t>
            </a:r>
            <a:endParaRPr xmlns:a="http://schemas.openxmlformats.org/drawingml/2006/main" lang="en-ID" dirty="0"/>
            <a:r xmlns:a="http://schemas.openxmlformats.org/drawingml/2006/main">
              <a:rPr lang="zh-CN" dirty="0" err="1"/>
              <a:t>DockerCoins</a:t>
            </a:r>
          </a:p>
        </p:txBody>
      </p:sp>
      <p:sp>
        <p:nvSpPr>
          <p:cNvPr id="3" name="Content Placeholder 2">
            <a:extLst>
              <a:ext uri="{FF2B5EF4-FFF2-40B4-BE49-F238E27FC236}">
                <a16:creationId xmlns:a16="http://schemas.microsoft.com/office/drawing/2014/main" id="{16580813-2929-E8E3-C303-E507C38FA053}"/>
              </a:ext>
            </a:extLst>
          </p:cNvPr>
          <p:cNvSpPr>
            <a:spLocks noGrp="1"/>
          </p:cNvSpPr>
          <p:nvPr>
            <p:ph idx="1"/>
          </p:nvPr>
        </p:nvSpPr>
        <p:spPr/>
        <p:txBody>
          <a:bodyPr>
            <a:normAutofit/>
          </a:bodyPr>
          <a:lstStyle/>
          <a:p>
            <a:r xmlns:a="http://schemas.openxmlformats.org/drawingml/2006/main">
              <a:rPr lang="zh-CN" dirty="0" err="1"/>
              <a:t>DockerCoins</a:t>
            </a:r>
            <a:r xmlns:a="http://schemas.openxmlformats.org/drawingml/2006/main">
              <a:rPr lang="zh-CN" dirty="0"/>
              <a:t>由 5 项服务组成：</a:t>
            </a:r>
          </a:p>
          <a:p>
            <a:pPr xmlns:a="http://schemas.openxmlformats.org/drawingml/2006/main" lvl="1"/>
            <a:r xmlns:a="http://schemas.openxmlformats.org/drawingml/2006/main">
              <a:rPr lang="zh-CN" dirty="0" err="1">
                <a:highlight>
                  <a:srgbClr val="C0C0C0"/>
                </a:highlight>
                <a:latin typeface="Consolas" panose="020B0609020204030204" pitchFamily="49" charset="0"/>
              </a:rPr>
              <a:t>rng </a:t>
            </a:r>
            <a:r xmlns:a="http://schemas.openxmlformats.org/drawingml/2006/main">
              <a:rPr lang="zh-CN" dirty="0"/>
              <a:t>= 生成随机字节的 Web 服务</a:t>
            </a:r>
          </a:p>
          <a:p>
            <a:pPr xmlns:a="http://schemas.openxmlformats.org/drawingml/2006/main" lvl="1"/>
            <a:r xmlns:a="http://schemas.openxmlformats.org/drawingml/2006/main">
              <a:rPr lang="zh-CN" dirty="0">
                <a:highlight>
                  <a:srgbClr val="C0C0C0"/>
                </a:highlight>
                <a:latin typeface="Consolas" panose="020B0609020204030204" pitchFamily="49" charset="0"/>
              </a:rPr>
              <a:t>hasher </a:t>
            </a:r>
            <a:r xmlns:a="http://schemas.openxmlformats.org/drawingml/2006/main">
              <a:rPr lang="zh-CN" dirty="0"/>
              <a:t>= Web 服务计算</a:t>
            </a:r>
            <a:r xmlns:a="http://schemas.openxmlformats.org/drawingml/2006/main">
              <a:rPr lang="zh-CN" dirty="0" err="1"/>
              <a:t>POST</a:t>
            </a:r>
            <a:r xmlns:a="http://schemas.openxmlformats.org/drawingml/2006/main">
              <a:rPr lang="zh-CN" dirty="0"/>
              <a:t>数据的哈希值</a:t>
            </a:r>
          </a:p>
          <a:p>
            <a:pPr xmlns:a="http://schemas.openxmlformats.org/drawingml/2006/main" lvl="1"/>
            <a:r xmlns:a="http://schemas.openxmlformats.org/drawingml/2006/main">
              <a:rPr lang="zh-CN" dirty="0">
                <a:highlight>
                  <a:srgbClr val="C0C0C0"/>
                </a:highlight>
                <a:latin typeface="Consolas" panose="020B0609020204030204" pitchFamily="49" charset="0"/>
              </a:rPr>
              <a:t>worker = 调用</a:t>
            </a:r>
            <a:r xmlns:a="http://schemas.openxmlformats.org/drawingml/2006/main">
              <a:rPr lang="zh-CN" dirty="0" err="1">
                <a:highlight>
                  <a:srgbClr val="C0C0C0"/>
                </a:highlight>
                <a:latin typeface="Consolas" panose="020B0609020204030204" pitchFamily="49" charset="0"/>
              </a:rPr>
              <a:t>rng</a:t>
            </a:r>
            <a:r xmlns:a="http://schemas.openxmlformats.org/drawingml/2006/main">
              <a:rPr lang="zh-CN" dirty="0"/>
              <a:t>和</a:t>
            </a:r>
            <a:r xmlns:a="http://schemas.openxmlformats.org/drawingml/2006/main">
              <a:rPr lang="zh-CN" dirty="0">
                <a:highlight>
                  <a:srgbClr val="C0C0C0"/>
                </a:highlight>
                <a:latin typeface="Consolas" panose="020B0609020204030204" pitchFamily="49" charset="0"/>
              </a:rPr>
              <a:t>hasher 的</a:t>
            </a:r>
            <a:r xmlns:a="http://schemas.openxmlformats.org/drawingml/2006/main">
              <a:rPr lang="zh-CN" dirty="0"/>
              <a:t>后台进程</a:t>
            </a:r>
          </a:p>
          <a:p>
            <a:pPr xmlns:a="http://schemas.openxmlformats.org/drawingml/2006/main" lvl="1"/>
            <a:r xmlns:a="http://schemas.openxmlformats.org/drawingml/2006/main">
              <a:rPr lang="zh-CN" dirty="0" err="1">
                <a:highlight>
                  <a:srgbClr val="C0C0C0"/>
                </a:highlight>
                <a:latin typeface="Consolas" panose="020B0609020204030204" pitchFamily="49" charset="0"/>
              </a:rPr>
              <a:t>webui </a:t>
            </a:r>
            <a:r xmlns:a="http://schemas.openxmlformats.org/drawingml/2006/main">
              <a:rPr lang="zh-CN" dirty="0"/>
              <a:t>= 用于观察进度的 Web 界面</a:t>
            </a:r>
          </a:p>
          <a:p>
            <a:pPr xmlns:a="http://schemas.openxmlformats.org/drawingml/2006/main" lvl="1"/>
            <a:r xmlns:a="http://schemas.openxmlformats.org/drawingml/2006/main">
              <a:rPr lang="zh-CN" dirty="0" err="1">
                <a:highlight>
                  <a:srgbClr val="C0C0C0"/>
                </a:highlight>
                <a:latin typeface="Consolas" panose="020B0609020204030204" pitchFamily="49" charset="0"/>
              </a:rPr>
              <a:t>redis = 数据存储（保存由</a:t>
            </a:r>
            <a:r xmlns:a="http://schemas.openxmlformats.org/drawingml/2006/main">
              <a:rPr lang="zh-CN" dirty="0">
                <a:highlight>
                  <a:srgbClr val="C0C0C0"/>
                </a:highlight>
                <a:latin typeface="Consolas" panose="020B0609020204030204" pitchFamily="49" charset="0"/>
              </a:rPr>
              <a:t>worker</a:t>
            </a:r>
            <a:r xmlns:a="http://schemas.openxmlformats.org/drawingml/2006/main">
              <a:rPr lang="zh-CN" dirty="0"/>
              <a:t>更新的计数器</a:t>
            </a:r>
            <a:r xmlns:a="http://schemas.openxmlformats.org/drawingml/2006/main">
              <a:rPr lang="zh-CN" dirty="0"/>
              <a:t>）</a:t>
            </a:r>
          </a:p>
          <a:p>
            <a:r xmlns:a="http://schemas.openxmlformats.org/drawingml/2006/main">
              <a:rPr lang="zh-CN" dirty="0" err="1"/>
              <a:t>dockercoins.yaml</a:t>
            </a:r>
            <a:endParaRPr xmlns:a="http://schemas.openxmlformats.org/drawingml/2006/main" lang="en-ID" dirty="0"/>
            <a:r xmlns:a="http://schemas.openxmlformats.org/drawingml/2006/main">
              <a:rPr lang="zh-CN" dirty="0"/>
              <a:t>中可见</a:t>
            </a:r>
          </a:p>
        </p:txBody>
      </p:sp>
    </p:spTree>
    <p:extLst>
      <p:ext uri="{BB962C8B-B14F-4D97-AF65-F5344CB8AC3E}">
        <p14:creationId xmlns:p14="http://schemas.microsoft.com/office/powerpoint/2010/main" val="238704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1217-9658-B510-0E0C-A5F14343F8A9}"/>
              </a:ext>
            </a:extLst>
          </p:cNvPr>
          <p:cNvSpPr>
            <a:spLocks noGrp="1"/>
          </p:cNvSpPr>
          <p:nvPr>
            <p:ph type="title"/>
          </p:nvPr>
        </p:nvSpPr>
        <p:spPr/>
        <p:txBody>
          <a:bodyPr/>
          <a:lstStyle/>
          <a:p>
            <a:r xmlns:a="http://schemas.openxmlformats.org/drawingml/2006/main">
              <a:rPr lang="zh-CN" dirty="0" err="1"/>
              <a:t>DockerCoins 的</a:t>
            </a:r>
            <a:r xmlns:a="http://schemas.openxmlformats.org/drawingml/2006/main">
              <a:rPr lang="zh-CN" dirty="0"/>
              <a:t>工作</a:t>
            </a:r>
            <a:endParaRPr xmlns:a="http://schemas.openxmlformats.org/drawingml/2006/main" lang="en-ID" dirty="0"/>
            <a:r xmlns:a="http://schemas.openxmlformats.org/drawingml/2006/main">
              <a:rPr lang="zh-CN" dirty="0"/>
              <a:t>原理</a:t>
            </a:r>
          </a:p>
        </p:txBody>
      </p:sp>
      <p:sp>
        <p:nvSpPr>
          <p:cNvPr id="3" name="Content Placeholder 2">
            <a:extLst>
              <a:ext uri="{FF2B5EF4-FFF2-40B4-BE49-F238E27FC236}">
                <a16:creationId xmlns:a16="http://schemas.microsoft.com/office/drawing/2014/main" id="{F1C49294-6105-C4B6-B4A8-7D37BF9D1364}"/>
              </a:ext>
            </a:extLst>
          </p:cNvPr>
          <p:cNvSpPr>
            <a:spLocks noGrp="1"/>
          </p:cNvSpPr>
          <p:nvPr>
            <p:ph idx="1"/>
          </p:nvPr>
        </p:nvSpPr>
        <p:spPr/>
        <p:txBody>
          <a:bodyPr>
            <a:normAutofit/>
          </a:bodyPr>
          <a:lstStyle/>
          <a:p>
            <a:r xmlns:a="http://schemas.openxmlformats.org/drawingml/2006/main">
              <a:rPr lang="zh-CN" dirty="0">
                <a:highlight>
                  <a:srgbClr val="C0C0C0"/>
                </a:highlight>
                <a:latin typeface="Consolas" panose="020B0609020204030204" pitchFamily="49" charset="0"/>
              </a:rPr>
              <a:t>工作人员</a:t>
            </a:r>
            <a:r xmlns:a="http://schemas.openxmlformats.org/drawingml/2006/main">
              <a:rPr lang="zh-CN" dirty="0"/>
              <a:t>调用 Web 服务</a:t>
            </a:r>
            <a:r xmlns:a="http://schemas.openxmlformats.org/drawingml/2006/main">
              <a:rPr lang="zh-CN" dirty="0" err="1">
                <a:highlight>
                  <a:srgbClr val="C0C0C0"/>
                </a:highlight>
                <a:latin typeface="Consolas" panose="020B0609020204030204" pitchFamily="49" charset="0"/>
              </a:rPr>
              <a:t>rng</a:t>
            </a:r>
            <a:r xmlns:a="http://schemas.openxmlformats.org/drawingml/2006/main">
              <a:rPr lang="zh-CN" dirty="0"/>
              <a:t>来生成随机字节</a:t>
            </a:r>
          </a:p>
          <a:p>
            <a:r xmlns:a="http://schemas.openxmlformats.org/drawingml/2006/main">
              <a:rPr lang="zh-CN" dirty="0">
                <a:highlight>
                  <a:srgbClr val="C0C0C0"/>
                </a:highlight>
                <a:latin typeface="Consolas" panose="020B0609020204030204" pitchFamily="49" charset="0"/>
              </a:rPr>
              <a:t>工作人员</a:t>
            </a:r>
            <a:r xmlns:a="http://schemas.openxmlformats.org/drawingml/2006/main">
              <a:rPr lang="zh-CN" dirty="0"/>
              <a:t>调用 Web 服务</a:t>
            </a:r>
            <a:r xmlns:a="http://schemas.openxmlformats.org/drawingml/2006/main">
              <a:rPr lang="zh-CN" dirty="0">
                <a:highlight>
                  <a:srgbClr val="C0C0C0"/>
                </a:highlight>
                <a:latin typeface="Consolas" panose="020B0609020204030204" pitchFamily="49" charset="0"/>
              </a:rPr>
              <a:t>哈希器</a:t>
            </a:r>
            <a:r xmlns:a="http://schemas.openxmlformats.org/drawingml/2006/main">
              <a:rPr lang="zh-CN" dirty="0"/>
              <a:t>来哈希这些字节</a:t>
            </a:r>
          </a:p>
          <a:p>
            <a:r xmlns:a="http://schemas.openxmlformats.org/drawingml/2006/main">
              <a:rPr lang="zh-CN" dirty="0">
                <a:highlight>
                  <a:srgbClr val="C0C0C0"/>
                </a:highlight>
                <a:latin typeface="Consolas" panose="020B0609020204030204" pitchFamily="49" charset="0"/>
              </a:rPr>
              <a:t>工人</a:t>
            </a:r>
            <a:r xmlns:a="http://schemas.openxmlformats.org/drawingml/2006/main">
              <a:rPr lang="zh-CN" dirty="0"/>
              <a:t>在无限循环中做这件事</a:t>
            </a:r>
          </a:p>
          <a:p>
            <a:r xmlns:a="http://schemas.openxmlformats.org/drawingml/2006/main">
              <a:rPr lang="zh-CN" dirty="0"/>
              <a:t>每秒， </a:t>
            </a:r>
            <a:r xmlns:a="http://schemas.openxmlformats.org/drawingml/2006/main">
              <a:rPr lang="zh-CN" dirty="0">
                <a:highlight>
                  <a:srgbClr val="C0C0C0"/>
                </a:highlight>
                <a:latin typeface="Consolas" panose="020B0609020204030204" pitchFamily="49" charset="0"/>
              </a:rPr>
              <a:t>worker</a:t>
            </a:r>
            <a:r xmlns:a="http://schemas.openxmlformats.org/drawingml/2006/main">
              <a:rPr lang="zh-CN" dirty="0"/>
              <a:t>都会更新</a:t>
            </a:r>
            <a:r xmlns:a="http://schemas.openxmlformats.org/drawingml/2006/main">
              <a:rPr lang="zh-CN" dirty="0" err="1">
                <a:highlight>
                  <a:srgbClr val="C0C0C0"/>
                </a:highlight>
                <a:latin typeface="Consolas" panose="020B0609020204030204" pitchFamily="49" charset="0"/>
              </a:rPr>
              <a:t>redis</a:t>
            </a:r>
            <a:r xmlns:a="http://schemas.openxmlformats.org/drawingml/2006/main">
              <a:rPr lang="zh-CN" dirty="0"/>
              <a:t>以指示完成了多少次循环</a:t>
            </a:r>
          </a:p>
          <a:p>
            <a:r xmlns:a="http://schemas.openxmlformats.org/drawingml/2006/main">
              <a:rPr lang="zh-CN" dirty="0" err="1">
                <a:highlight>
                  <a:srgbClr val="C0C0C0"/>
                </a:highlight>
                <a:latin typeface="Consolas" panose="020B0609020204030204" pitchFamily="49" charset="0"/>
              </a:rPr>
              <a:t>webui</a:t>
            </a:r>
            <a:r xmlns:a="http://schemas.openxmlformats.org/drawingml/2006/main">
              <a:rPr lang="zh-CN" dirty="0"/>
              <a:t>查询</a:t>
            </a:r>
            <a:r xmlns:a="http://schemas.openxmlformats.org/drawingml/2006/main">
              <a:rPr lang="zh-CN" dirty="0" err="1">
                <a:highlight>
                  <a:srgbClr val="C0C0C0"/>
                </a:highlight>
                <a:latin typeface="Consolas" panose="020B0609020204030204" pitchFamily="49" charset="0"/>
              </a:rPr>
              <a:t>redis </a:t>
            </a:r>
            <a:r xmlns:a="http://schemas.openxmlformats.org/drawingml/2006/main">
              <a:rPr lang="zh-CN" dirty="0"/>
              <a:t>，并计算并在我们的浏览器中公开“哈希速度”</a:t>
            </a:r>
          </a:p>
          <a:p>
            <a:pPr xmlns:a="http://schemas.openxmlformats.org/drawingml/2006/main" marL="0" indent="0">
              <a:buNone/>
            </a:pPr>
            <a:r xmlns:a="http://schemas.openxmlformats.org/drawingml/2006/main">
              <a:rPr lang="zh-CN" i="1" dirty="0"/>
              <a:t>（参见下一张幻灯片的图表！）</a:t>
            </a:r>
            <a:endParaRPr xmlns:a="http://schemas.openxmlformats.org/drawingml/2006/main" lang="en-ID" i="1" dirty="0"/>
          </a:p>
        </p:txBody>
      </p:sp>
    </p:spTree>
    <p:extLst>
      <p:ext uri="{BB962C8B-B14F-4D97-AF65-F5344CB8AC3E}">
        <p14:creationId xmlns:p14="http://schemas.microsoft.com/office/powerpoint/2010/main" val="119420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B36CC-AD5B-0034-7606-0BA596DB838C}"/>
              </a:ext>
            </a:extLst>
          </p:cNvPr>
          <p:cNvPicPr>
            <a:picLocks noChangeAspect="1"/>
          </p:cNvPicPr>
          <p:nvPr/>
        </p:nvPicPr>
        <p:blipFill>
          <a:blip r:embed="rId2"/>
          <a:stretch>
            <a:fillRect/>
          </a:stretch>
        </p:blipFill>
        <p:spPr>
          <a:xfrm>
            <a:off x="2281237" y="804862"/>
            <a:ext cx="7629525" cy="5248275"/>
          </a:xfrm>
          <a:prstGeom prst="rect">
            <a:avLst/>
          </a:prstGeom>
        </p:spPr>
      </p:pic>
    </p:spTree>
    <p:extLst>
      <p:ext uri="{BB962C8B-B14F-4D97-AF65-F5344CB8AC3E}">
        <p14:creationId xmlns:p14="http://schemas.microsoft.com/office/powerpoint/2010/main" val="159052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B0BF-5972-6E29-CE91-1E2F02BEFAD4}"/>
              </a:ext>
            </a:extLst>
          </p:cNvPr>
          <p:cNvSpPr>
            <a:spLocks noGrp="1"/>
          </p:cNvSpPr>
          <p:nvPr>
            <p:ph type="title"/>
          </p:nvPr>
        </p:nvSpPr>
        <p:spPr/>
        <p:txBody>
          <a:bodyPr/>
          <a:lstStyle/>
          <a:p>
            <a:r xmlns:a="http://schemas.openxmlformats.org/drawingml/2006/main">
              <a:rPr lang="zh-CN" dirty="0"/>
              <a:t>我们将做什么</a:t>
            </a:r>
            <a:endParaRPr xmlns:a="http://schemas.openxmlformats.org/drawingml/2006/main" lang="en-ID" dirty="0"/>
          </a:p>
        </p:txBody>
      </p:sp>
      <p:sp>
        <p:nvSpPr>
          <p:cNvPr id="3" name="Content Placeholder 2">
            <a:extLst>
              <a:ext uri="{FF2B5EF4-FFF2-40B4-BE49-F238E27FC236}">
                <a16:creationId xmlns:a16="http://schemas.microsoft.com/office/drawing/2014/main" id="{9C97892B-B1E3-7B62-84A1-29BA39D175CB}"/>
              </a:ext>
            </a:extLst>
          </p:cNvPr>
          <p:cNvSpPr>
            <a:spLocks noGrp="1"/>
          </p:cNvSpPr>
          <p:nvPr>
            <p:ph idx="1"/>
          </p:nvPr>
        </p:nvSpPr>
        <p:spPr/>
        <p:txBody>
          <a:bodyPr/>
          <a:lstStyle/>
          <a:p>
            <a:r xmlns:a="http://schemas.openxmlformats.org/drawingml/2006/main">
              <a:rPr lang="zh-CN" dirty="0"/>
              <a:t>部署</a:t>
            </a:r>
            <a:r xmlns:a="http://schemas.openxmlformats.org/drawingml/2006/main">
              <a:rPr lang="zh-CN" dirty="0" err="1"/>
              <a:t>DockerCoins</a:t>
            </a:r>
            <a:endParaRPr xmlns:a="http://schemas.openxmlformats.org/drawingml/2006/main" lang="en-US" dirty="0"/>
          </a:p>
          <a:p>
            <a:r xmlns:a="http://schemas.openxmlformats.org/drawingml/2006/main">
              <a:rPr lang="zh-CN" dirty="0"/>
              <a:t>尝试在扩展时找到其瓶颈</a:t>
            </a:r>
          </a:p>
          <a:p>
            <a:r xmlns:a="http://schemas.openxmlformats.org/drawingml/2006/main">
              <a:rPr lang="zh-CN" dirty="0"/>
              <a:t>使用 HPA（Horizontal Pod </a:t>
            </a:r>
            <a:r xmlns:a="http://schemas.openxmlformats.org/drawingml/2006/main">
              <a:rPr lang="zh-CN" dirty="0" err="1"/>
              <a:t>Autoscaler </a:t>
            </a:r>
            <a:r xmlns:a="http://schemas.openxmlformats.org/drawingml/2006/main">
              <a:rPr lang="zh-CN" dirty="0"/>
              <a:t>）扩展应用程序</a:t>
            </a:r>
            <a:endParaRPr xmlns:a="http://schemas.openxmlformats.org/drawingml/2006/main" lang="en-ID" dirty="0"/>
          </a:p>
        </p:txBody>
      </p:sp>
    </p:spTree>
    <p:extLst>
      <p:ext uri="{BB962C8B-B14F-4D97-AF65-F5344CB8AC3E}">
        <p14:creationId xmlns:p14="http://schemas.microsoft.com/office/powerpoint/2010/main" val="1758066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F1E8-8C0C-1BD5-505A-53E2048890D3}"/>
              </a:ext>
            </a:extLst>
          </p:cNvPr>
          <p:cNvSpPr>
            <a:spLocks noGrp="1"/>
          </p:cNvSpPr>
          <p:nvPr>
            <p:ph type="title"/>
          </p:nvPr>
        </p:nvSpPr>
        <p:spPr/>
        <p:txBody>
          <a:bodyPr/>
          <a:lstStyle/>
          <a:p>
            <a:r xmlns:a="http://schemas.openxmlformats.org/drawingml/2006/main">
              <a:rPr lang="zh-CN" dirty="0"/>
              <a:t>是时候做作业 2 了</a:t>
            </a:r>
            <a:r xmlns:a="http://schemas.openxmlformats.org/drawingml/2006/main">
              <a:rPr lang="zh-CN" b="0" i="0" dirty="0">
                <a:solidFill>
                  <a:srgbClr val="292D32"/>
                </a:solidFill>
                <a:effectLst/>
                <a:latin typeface="Libre Baskerville" panose="020F0502020204030204" pitchFamily="2" charset="0"/>
              </a:rPr>
              <a:t>✨</a:t>
            </a:r>
            <a:endParaRPr xmlns:a="http://schemas.openxmlformats.org/drawingml/2006/main" lang="en-ID" dirty="0"/>
          </a:p>
        </p:txBody>
      </p:sp>
      <p:sp>
        <p:nvSpPr>
          <p:cNvPr id="3" name="Content Placeholder 2">
            <a:extLst>
              <a:ext uri="{FF2B5EF4-FFF2-40B4-BE49-F238E27FC236}">
                <a16:creationId xmlns:a16="http://schemas.microsoft.com/office/drawing/2014/main" id="{78782295-0765-CD7A-4E4C-78132006BEDB}"/>
              </a:ext>
            </a:extLst>
          </p:cNvPr>
          <p:cNvSpPr>
            <a:spLocks noGrp="1"/>
          </p:cNvSpPr>
          <p:nvPr>
            <p:ph idx="1"/>
          </p:nvPr>
        </p:nvSpPr>
        <p:spPr/>
        <p:txBody>
          <a:bodyPr/>
          <a:lstStyle/>
          <a:p>
            <a:r xmlns:a="http://schemas.openxmlformats.org/drawingml/2006/main">
              <a:rPr lang="zh-CN" dirty="0"/>
              <a:t>仔细遵循说明</a:t>
            </a:r>
          </a:p>
          <a:p>
            <a:r xmlns:a="http://schemas.openxmlformats.org/drawingml/2006/main">
              <a:rPr lang="zh-CN" dirty="0"/>
              <a:t>尝试理解你在做什么</a:t>
            </a:r>
          </a:p>
          <a:p>
            <a:r xmlns:a="http://schemas.openxmlformats.org/drawingml/2006/main">
              <a:rPr lang="zh-CN" dirty="0"/>
              <a:t>尝试了解更多 Kubernetes 概念</a:t>
            </a:r>
            <a:endParaRPr xmlns:a="http://schemas.openxmlformats.org/drawingml/2006/main" lang="en-ID" dirty="0"/>
          </a:p>
        </p:txBody>
      </p:sp>
    </p:spTree>
    <p:extLst>
      <p:ext uri="{BB962C8B-B14F-4D97-AF65-F5344CB8AC3E}">
        <p14:creationId xmlns:p14="http://schemas.microsoft.com/office/powerpoint/2010/main" val="215254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1335-A7D3-B9B0-CF8F-18DF60B78FDE}"/>
              </a:ext>
            </a:extLst>
          </p:cNvPr>
          <p:cNvSpPr>
            <a:spLocks noGrp="1"/>
          </p:cNvSpPr>
          <p:nvPr>
            <p:ph type="title"/>
          </p:nvPr>
        </p:nvSpPr>
        <p:spPr/>
        <p:txBody>
          <a:bodyPr/>
          <a:lstStyle/>
          <a:p>
            <a:r xmlns:a="http://schemas.openxmlformats.org/drawingml/2006/main">
              <a:rPr lang="zh-CN" dirty="0"/>
              <a:t>注意：Git clone 分配 repo</a:t>
            </a:r>
            <a:endParaRPr xmlns:a="http://schemas.openxmlformats.org/drawingml/2006/main" lang="en-ID" dirty="0"/>
          </a:p>
        </p:txBody>
      </p:sp>
      <p:sp>
        <p:nvSpPr>
          <p:cNvPr id="3" name="Content Placeholder 2">
            <a:extLst>
              <a:ext uri="{FF2B5EF4-FFF2-40B4-BE49-F238E27FC236}">
                <a16:creationId xmlns:a16="http://schemas.microsoft.com/office/drawing/2014/main" id="{C307F1E2-36D9-3271-A25D-E22C84B15A7C}"/>
              </a:ext>
            </a:extLst>
          </p:cNvPr>
          <p:cNvSpPr>
            <a:spLocks noGrp="1"/>
          </p:cNvSpPr>
          <p:nvPr>
            <p:ph idx="1"/>
          </p:nvPr>
        </p:nvSpPr>
        <p:spPr/>
        <p:txBody>
          <a:bodyPr/>
          <a:lstStyle/>
          <a:p>
            <a:r xmlns:a="http://schemas.openxmlformats.org/drawingml/2006/main">
              <a:rPr lang="zh-CN" dirty="0"/>
              <a:t>git clone 你的作业仓库</a:t>
            </a:r>
          </a:p>
          <a:p>
            <a:pPr xmlns:a="http://schemas.openxmlformats.org/drawingml/2006/main" lvl="1"/>
            <a:r xmlns:a="http://schemas.openxmlformats.org/drawingml/2006/main">
              <a:rPr lang="zh-CN" dirty="0"/>
              <a:t>$ git clone https://&lt;token&gt;@github.com/cuhksz-csc4160-24f/&lt;repo&gt;.git</a:t>
            </a:r>
          </a:p>
          <a:p>
            <a:pPr xmlns:a="http://schemas.openxmlformats.org/drawingml/2006/main" lvl="1"/>
            <a:r xmlns:a="http://schemas.openxmlformats.org/drawingml/2006/main">
              <a:rPr lang="zh-CN" dirty="0"/>
              <a:t>&lt;token&gt; 是你的个人访问令牌</a:t>
            </a:r>
          </a:p>
          <a:p>
            <a:pPr xmlns:a="http://schemas.openxmlformats.org/drawingml/2006/main" lvl="2"/>
            <a:r xmlns:a="http://schemas.openxmlformats.org/drawingml/2006/main">
              <a:rPr lang="zh-CN" dirty="0"/>
              <a:t>转到“设置”&gt;“开发者设置”&gt;“个人访问令牌”&gt;“令牌（经典）”</a:t>
            </a:r>
          </a:p>
          <a:p>
            <a:pPr xmlns:a="http://schemas.openxmlformats.org/drawingml/2006/main" lvl="2"/>
            <a:r xmlns:a="http://schemas.openxmlformats.org/drawingml/2006/main">
              <a:rPr lang="zh-CN" dirty="0"/>
              <a:t>生成新令牌</a:t>
            </a:r>
          </a:p>
          <a:p>
            <a:endParaRPr lang="en-ID" dirty="0"/>
          </a:p>
        </p:txBody>
      </p:sp>
      <p:grpSp>
        <p:nvGrpSpPr>
          <p:cNvPr id="6" name="Group 5">
            <a:extLst>
              <a:ext uri="{FF2B5EF4-FFF2-40B4-BE49-F238E27FC236}">
                <a16:creationId xmlns:a16="http://schemas.microsoft.com/office/drawing/2014/main" id="{58EB217E-D1B9-FFA5-3282-9062ABD03105}"/>
              </a:ext>
            </a:extLst>
          </p:cNvPr>
          <p:cNvGrpSpPr/>
          <p:nvPr/>
        </p:nvGrpSpPr>
        <p:grpSpPr>
          <a:xfrm>
            <a:off x="5243804" y="3582955"/>
            <a:ext cx="6516348" cy="2909920"/>
            <a:chOff x="4907095" y="6127047"/>
            <a:chExt cx="7207620" cy="3454578"/>
          </a:xfrm>
        </p:grpSpPr>
        <p:pic>
          <p:nvPicPr>
            <p:cNvPr id="7" name="Picture 6">
              <a:extLst>
                <a:ext uri="{FF2B5EF4-FFF2-40B4-BE49-F238E27FC236}">
                  <a16:creationId xmlns:a16="http://schemas.microsoft.com/office/drawing/2014/main" id="{290800CD-391D-F07C-DFB7-F321BCF30016}"/>
                </a:ext>
              </a:extLst>
            </p:cNvPr>
            <p:cNvPicPr>
              <a:picLocks noChangeAspect="1"/>
            </p:cNvPicPr>
            <p:nvPr/>
          </p:nvPicPr>
          <p:blipFill>
            <a:blip r:embed="rId2"/>
            <a:stretch>
              <a:fillRect/>
            </a:stretch>
          </p:blipFill>
          <p:spPr>
            <a:xfrm>
              <a:off x="4907095" y="6127047"/>
              <a:ext cx="7207620" cy="3454578"/>
            </a:xfrm>
            <a:prstGeom prst="rect">
              <a:avLst/>
            </a:prstGeom>
          </p:spPr>
        </p:pic>
        <p:sp>
          <p:nvSpPr>
            <p:cNvPr id="8" name="Rectangle 7">
              <a:extLst>
                <a:ext uri="{FF2B5EF4-FFF2-40B4-BE49-F238E27FC236}">
                  <a16:creationId xmlns:a16="http://schemas.microsoft.com/office/drawing/2014/main" id="{6CBAC6BA-A08D-1227-4584-34B35D255C1C}"/>
                </a:ext>
              </a:extLst>
            </p:cNvPr>
            <p:cNvSpPr/>
            <p:nvPr/>
          </p:nvSpPr>
          <p:spPr>
            <a:xfrm>
              <a:off x="7112000" y="8382000"/>
              <a:ext cx="5002715" cy="11996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555389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324D-7BC8-E00A-D992-088572C11371}"/>
              </a:ext>
            </a:extLst>
          </p:cNvPr>
          <p:cNvSpPr>
            <a:spLocks noGrp="1"/>
          </p:cNvSpPr>
          <p:nvPr>
            <p:ph type="title"/>
          </p:nvPr>
        </p:nvSpPr>
        <p:spPr/>
        <p:txBody>
          <a:bodyPr/>
          <a:lstStyle/>
          <a:p>
            <a:r xmlns:a="http://schemas.openxmlformats.org/drawingml/2006/main">
              <a:rPr lang="zh-CN" dirty="0"/>
              <a:t>注意：端口转发</a:t>
            </a:r>
            <a:endParaRPr xmlns:a="http://schemas.openxmlformats.org/drawingml/2006/main" lang="en-ID" dirty="0"/>
          </a:p>
        </p:txBody>
      </p:sp>
      <p:sp>
        <p:nvSpPr>
          <p:cNvPr id="3" name="Content Placeholder 2">
            <a:extLst>
              <a:ext uri="{FF2B5EF4-FFF2-40B4-BE49-F238E27FC236}">
                <a16:creationId xmlns:a16="http://schemas.microsoft.com/office/drawing/2014/main" id="{3884CE92-8EA3-F08C-EDEF-B9119A23DD9C}"/>
              </a:ext>
            </a:extLst>
          </p:cNvPr>
          <p:cNvSpPr>
            <a:spLocks noGrp="1"/>
          </p:cNvSpPr>
          <p:nvPr>
            <p:ph idx="1"/>
          </p:nvPr>
        </p:nvSpPr>
        <p:spPr>
          <a:xfrm>
            <a:off x="838200" y="1825624"/>
            <a:ext cx="10515600" cy="5032376"/>
          </a:xfrm>
        </p:spPr>
        <p:txBody>
          <a:bodyPr>
            <a:normAutofit lnSpcReduction="10000"/>
          </a:bodyPr>
          <a:lstStyle/>
          <a:p>
            <a:r xmlns:a="http://schemas.openxmlformats.org/drawingml/2006/main">
              <a:rPr lang="zh-CN" dirty="0"/>
              <a:t>将本地端口转发到</a:t>
            </a:r>
            <a:r xmlns:a="http://schemas.openxmlformats.org/drawingml/2006/main">
              <a:rPr lang="zh-CN" dirty="0" err="1"/>
              <a:t>webui </a:t>
            </a:r>
            <a:r xmlns:a="http://schemas.openxmlformats.org/drawingml/2006/main">
              <a:rPr lang="zh-CN" dirty="0"/>
              <a:t>pod</a:t>
            </a:r>
          </a:p>
          <a:p>
            <a:pPr xmlns:a="http://schemas.openxmlformats.org/drawingml/2006/main" lvl="1"/>
            <a:r xmlns:a="http://schemas.openxmlformats.org/drawingml/2006/main">
              <a:rPr lang="zh-CN" dirty="0"/>
              <a:t>$ </a:t>
            </a:r>
            <a:r xmlns:a="http://schemas.openxmlformats.org/drawingml/2006/main">
              <a:rPr lang="zh-CN" dirty="0" err="1"/>
              <a:t>kubectl </a:t>
            </a:r>
            <a:r xmlns:a="http://schemas.openxmlformats.org/drawingml/2006/main">
              <a:rPr lang="zh-CN" dirty="0"/>
              <a:t>port-forward --address 0.0.0.0 &lt; </a:t>
            </a:r>
            <a:r xmlns:a="http://schemas.openxmlformats.org/drawingml/2006/main">
              <a:rPr lang="zh-CN" dirty="0" err="1"/>
              <a:t>webui </a:t>
            </a:r>
            <a:r xmlns:a="http://schemas.openxmlformats.org/drawingml/2006/main">
              <a:rPr lang="zh-CN" dirty="0"/>
              <a:t>pod 名称&gt; &lt;本地端口&gt;:&lt;pod 端口&gt;</a:t>
            </a:r>
          </a:p>
          <a:p>
            <a:pPr xmlns:a="http://schemas.openxmlformats.org/drawingml/2006/main" lvl="1"/>
            <a:r xmlns:a="http://schemas.openxmlformats.org/drawingml/2006/main">
              <a:rPr lang="zh-CN" dirty="0"/>
              <a:t>&lt;本地端口&gt; 为任意数字</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xmlns:a="http://schemas.openxmlformats.org/drawingml/2006/main">
              <a:rPr lang="zh-CN" dirty="0"/>
              <a:t>从浏览器访问</a:t>
            </a:r>
          </a:p>
          <a:p>
            <a:pPr xmlns:a="http://schemas.openxmlformats.org/drawingml/2006/main" lvl="1"/>
            <a:r xmlns:a="http://schemas.openxmlformats.org/drawingml/2006/main">
              <a:rPr lang="zh-CN" dirty="0"/>
              <a:t>http://&lt;公共 IPv4 地址&gt;:&lt;本地端口&gt;</a:t>
            </a:r>
          </a:p>
          <a:p>
            <a:endParaRPr lang="en-ID" dirty="0"/>
          </a:p>
        </p:txBody>
      </p:sp>
      <p:grpSp>
        <p:nvGrpSpPr>
          <p:cNvPr id="4" name="Group 3">
            <a:extLst>
              <a:ext uri="{FF2B5EF4-FFF2-40B4-BE49-F238E27FC236}">
                <a16:creationId xmlns:a16="http://schemas.microsoft.com/office/drawing/2014/main" id="{A2285FCD-BEB3-8F8C-1E38-9732B8E76C19}"/>
              </a:ext>
            </a:extLst>
          </p:cNvPr>
          <p:cNvGrpSpPr/>
          <p:nvPr/>
        </p:nvGrpSpPr>
        <p:grpSpPr>
          <a:xfrm>
            <a:off x="5374432" y="2879467"/>
            <a:ext cx="6512767" cy="3222753"/>
            <a:chOff x="5477147" y="4279136"/>
            <a:chExt cx="7242296" cy="3610235"/>
          </a:xfrm>
        </p:grpSpPr>
        <p:pic>
          <p:nvPicPr>
            <p:cNvPr id="5" name="Picture 4">
              <a:extLst>
                <a:ext uri="{FF2B5EF4-FFF2-40B4-BE49-F238E27FC236}">
                  <a16:creationId xmlns:a16="http://schemas.microsoft.com/office/drawing/2014/main" id="{16A54F62-C646-7AB6-29F2-45EA4F17D2B3}"/>
                </a:ext>
              </a:extLst>
            </p:cNvPr>
            <p:cNvPicPr>
              <a:picLocks noChangeAspect="1"/>
            </p:cNvPicPr>
            <p:nvPr/>
          </p:nvPicPr>
          <p:blipFill>
            <a:blip r:embed="rId2"/>
            <a:stretch>
              <a:fillRect/>
            </a:stretch>
          </p:blipFill>
          <p:spPr>
            <a:xfrm>
              <a:off x="6045200" y="4279136"/>
              <a:ext cx="6646141" cy="1528864"/>
            </a:xfrm>
            <a:prstGeom prst="rect">
              <a:avLst/>
            </a:prstGeom>
          </p:spPr>
        </p:pic>
        <p:pic>
          <p:nvPicPr>
            <p:cNvPr id="6" name="Picture 5">
              <a:extLst>
                <a:ext uri="{FF2B5EF4-FFF2-40B4-BE49-F238E27FC236}">
                  <a16:creationId xmlns:a16="http://schemas.microsoft.com/office/drawing/2014/main" id="{CE0464C8-6D01-6D50-5B24-43F60579CED7}"/>
                </a:ext>
              </a:extLst>
            </p:cNvPr>
            <p:cNvPicPr>
              <a:picLocks noChangeAspect="1"/>
            </p:cNvPicPr>
            <p:nvPr/>
          </p:nvPicPr>
          <p:blipFill>
            <a:blip r:embed="rId3"/>
            <a:stretch>
              <a:fillRect/>
            </a:stretch>
          </p:blipFill>
          <p:spPr>
            <a:xfrm>
              <a:off x="6045200" y="5920437"/>
              <a:ext cx="6674243" cy="1594731"/>
            </a:xfrm>
            <a:prstGeom prst="rect">
              <a:avLst/>
            </a:prstGeom>
          </p:spPr>
        </p:pic>
        <p:sp>
          <p:nvSpPr>
            <p:cNvPr id="7" name="Rectangle 6">
              <a:extLst>
                <a:ext uri="{FF2B5EF4-FFF2-40B4-BE49-F238E27FC236}">
                  <a16:creationId xmlns:a16="http://schemas.microsoft.com/office/drawing/2014/main" id="{3E8008A6-24FB-E1E7-C4F1-CBD7316B7221}"/>
                </a:ext>
              </a:extLst>
            </p:cNvPr>
            <p:cNvSpPr/>
            <p:nvPr/>
          </p:nvSpPr>
          <p:spPr>
            <a:xfrm>
              <a:off x="6045200" y="5318961"/>
              <a:ext cx="2403747"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 name="Straight Arrow Connector 7">
              <a:extLst>
                <a:ext uri="{FF2B5EF4-FFF2-40B4-BE49-F238E27FC236}">
                  <a16:creationId xmlns:a16="http://schemas.microsoft.com/office/drawing/2014/main" id="{CAB1E72F-5F8F-DDBB-B5DE-7D59962FE12F}"/>
                </a:ext>
              </a:extLst>
            </p:cNvPr>
            <p:cNvCxnSpPr/>
            <p:nvPr/>
          </p:nvCxnSpPr>
          <p:spPr>
            <a:xfrm flipH="1">
              <a:off x="5477147" y="5471361"/>
              <a:ext cx="533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D576827-2FF4-D84C-52C4-06991A7592A2}"/>
                </a:ext>
              </a:extLst>
            </p:cNvPr>
            <p:cNvSpPr/>
            <p:nvPr/>
          </p:nvSpPr>
          <p:spPr>
            <a:xfrm>
              <a:off x="8293846" y="6289209"/>
              <a:ext cx="1295400" cy="6858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Arrow Connector 9">
              <a:extLst>
                <a:ext uri="{FF2B5EF4-FFF2-40B4-BE49-F238E27FC236}">
                  <a16:creationId xmlns:a16="http://schemas.microsoft.com/office/drawing/2014/main" id="{A46E5521-A1F4-8C92-9213-691AD71B4765}"/>
                </a:ext>
              </a:extLst>
            </p:cNvPr>
            <p:cNvCxnSpPr/>
            <p:nvPr/>
          </p:nvCxnSpPr>
          <p:spPr>
            <a:xfrm>
              <a:off x="8875343" y="6975035"/>
              <a:ext cx="0" cy="91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2362135-24C4-E5A2-D098-479FB69A13A0}"/>
              </a:ext>
            </a:extLst>
          </p:cNvPr>
          <p:cNvSpPr txBox="1"/>
          <p:nvPr/>
        </p:nvSpPr>
        <p:spPr>
          <a:xfrm>
            <a:off x="3319695" y="3759066"/>
            <a:ext cx="2309327" cy="369332"/>
          </a:xfrm>
          <a:prstGeom prst="rect">
            <a:avLst/>
          </a:prstGeom>
          <a:noFill/>
        </p:spPr>
        <p:txBody>
          <a:bodyPr wrap="square">
            <a:spAutoFit/>
          </a:bodyPr>
          <a:lstStyle/>
          <a:p>
            <a:r xmlns:a="http://schemas.openxmlformats.org/drawingml/2006/main">
              <a:rPr lang="zh-CN"/>
              <a:t>&lt;webui pod 名称&gt;</a:t>
            </a:r>
            <a:endParaRPr xmlns:a="http://schemas.openxmlformats.org/drawingml/2006/main" lang="en-ID" dirty="0"/>
          </a:p>
        </p:txBody>
      </p:sp>
      <p:sp>
        <p:nvSpPr>
          <p:cNvPr id="14" name="TextBox 13">
            <a:extLst>
              <a:ext uri="{FF2B5EF4-FFF2-40B4-BE49-F238E27FC236}">
                <a16:creationId xmlns:a16="http://schemas.microsoft.com/office/drawing/2014/main" id="{1142AF11-C6DB-348A-687C-148E5942A49D}"/>
              </a:ext>
            </a:extLst>
          </p:cNvPr>
          <p:cNvSpPr txBox="1"/>
          <p:nvPr/>
        </p:nvSpPr>
        <p:spPr>
          <a:xfrm>
            <a:off x="7907400" y="6128424"/>
            <a:ext cx="1525555" cy="369332"/>
          </a:xfrm>
          <a:prstGeom prst="rect">
            <a:avLst/>
          </a:prstGeom>
          <a:noFill/>
        </p:spPr>
        <p:txBody>
          <a:bodyPr wrap="square">
            <a:spAutoFit/>
          </a:bodyPr>
          <a:lstStyle/>
          <a:p>
            <a:r xmlns:a="http://schemas.openxmlformats.org/drawingml/2006/main">
              <a:rPr lang="zh-CN" dirty="0"/>
              <a:t>&lt;pod 端口&gt;</a:t>
            </a:r>
            <a:endParaRPr xmlns:a="http://schemas.openxmlformats.org/drawingml/2006/main" lang="en-ID" dirty="0"/>
          </a:p>
        </p:txBody>
      </p:sp>
    </p:spTree>
    <p:extLst>
      <p:ext uri="{BB962C8B-B14F-4D97-AF65-F5344CB8AC3E}">
        <p14:creationId xmlns:p14="http://schemas.microsoft.com/office/powerpoint/2010/main" val="135447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6122-20CC-0152-3FDC-782C72536DF4}"/>
              </a:ext>
            </a:extLst>
          </p:cNvPr>
          <p:cNvSpPr>
            <a:spLocks noGrp="1"/>
          </p:cNvSpPr>
          <p:nvPr>
            <p:ph type="title"/>
          </p:nvPr>
        </p:nvSpPr>
        <p:spPr/>
        <p:txBody>
          <a:bodyPr/>
          <a:lstStyle/>
          <a:p>
            <a:r xmlns:a="http://schemas.openxmlformats.org/drawingml/2006/main">
              <a:rPr lang="zh-CN" spc="-25" dirty="0"/>
              <a:t>一些</a:t>
            </a:r>
            <a:r xmlns:a="http://schemas.openxmlformats.org/drawingml/2006/main">
              <a:rPr lang="zh-CN" spc="-465" dirty="0"/>
              <a:t> </a:t>
            </a:r>
            <a:r xmlns:a="http://schemas.openxmlformats.org/drawingml/2006/main">
              <a:rPr lang="zh-CN" spc="-145" dirty="0"/>
              <a:t>提醒</a:t>
            </a:r>
            <a:endParaRPr xmlns:a="http://schemas.openxmlformats.org/drawingml/2006/main" lang="en-ID" dirty="0"/>
          </a:p>
        </p:txBody>
      </p:sp>
      <p:sp>
        <p:nvSpPr>
          <p:cNvPr id="3" name="Content Placeholder 2">
            <a:extLst>
              <a:ext uri="{FF2B5EF4-FFF2-40B4-BE49-F238E27FC236}">
                <a16:creationId xmlns:a16="http://schemas.microsoft.com/office/drawing/2014/main" id="{2FBF4D53-33D1-A764-9153-E7A79C452BE8}"/>
              </a:ext>
            </a:extLst>
          </p:cNvPr>
          <p:cNvSpPr>
            <a:spLocks noGrp="1"/>
          </p:cNvSpPr>
          <p:nvPr>
            <p:ph idx="1"/>
          </p:nvPr>
        </p:nvSpPr>
        <p:spPr/>
        <p:txBody>
          <a:bodyPr/>
          <a:lstStyle/>
          <a:p>
            <a:r xmlns:a="http://schemas.openxmlformats.org/drawingml/2006/main">
              <a:rPr lang="zh-CN" dirty="0"/>
              <a:t>完成作业后，请记住检查以下事项：</a:t>
            </a:r>
          </a:p>
          <a:p>
            <a:pPr xmlns:a="http://schemas.openxmlformats.org/drawingml/2006/main" lvl="1"/>
            <a:r xmlns:a="http://schemas.openxmlformats.org/drawingml/2006/main">
              <a:rPr lang="zh-CN" dirty="0"/>
              <a:t>回答</a:t>
            </a:r>
            <a:r xmlns:a="http://schemas.openxmlformats.org/drawingml/2006/main">
              <a:rPr lang="zh-CN" dirty="0">
                <a:highlight>
                  <a:srgbClr val="C0C0C0"/>
                </a:highlight>
                <a:latin typeface="Consolas" panose="020B0609020204030204" pitchFamily="49" charset="0"/>
              </a:rPr>
              <a:t>README.md中描述的这些问题</a:t>
            </a:r>
          </a:p>
          <a:p>
            <a:pPr xmlns:a="http://schemas.openxmlformats.org/drawingml/2006/main" lvl="1"/>
            <a:r xmlns:a="http://schemas.openxmlformats.org/drawingml/2006/main">
              <a:rPr lang="zh-CN" dirty="0"/>
              <a:t>不要忘记</a:t>
            </a:r>
            <a:r xmlns:a="http://schemas.openxmlformats.org/drawingml/2006/main">
              <a:rPr lang="zh-CN" dirty="0">
                <a:solidFill>
                  <a:srgbClr val="FF0000"/>
                </a:solidFill>
              </a:rPr>
              <a:t>终止</a:t>
            </a:r>
            <a:r xmlns:a="http://schemas.openxmlformats.org/drawingml/2006/main">
              <a:rPr lang="zh-CN" dirty="0"/>
              <a:t>AWS 中的实例！</a:t>
            </a:r>
          </a:p>
          <a:p>
            <a:endParaRPr lang="en-ID" dirty="0"/>
          </a:p>
        </p:txBody>
      </p:sp>
    </p:spTree>
    <p:extLst>
      <p:ext uri="{BB962C8B-B14F-4D97-AF65-F5344CB8AC3E}">
        <p14:creationId xmlns:p14="http://schemas.microsoft.com/office/powerpoint/2010/main" val="265743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09F8-0DF2-C612-BC5B-58BEF24DF24B}"/>
              </a:ext>
            </a:extLst>
          </p:cNvPr>
          <p:cNvSpPr>
            <a:spLocks noGrp="1"/>
          </p:cNvSpPr>
          <p:nvPr>
            <p:ph type="title"/>
          </p:nvPr>
        </p:nvSpPr>
        <p:spPr/>
        <p:txBody>
          <a:bodyPr/>
          <a:lstStyle/>
          <a:p>
            <a:r xmlns:a="http://schemas.openxmlformats.org/drawingml/2006/main">
              <a:rPr lang="zh-CN" dirty="0"/>
              <a:t>Kubernetes 入门</a:t>
            </a:r>
            <a:endParaRPr xmlns:a="http://schemas.openxmlformats.org/drawingml/2006/main" lang="en-ID" dirty="0"/>
          </a:p>
        </p:txBody>
      </p:sp>
      <p:sp>
        <p:nvSpPr>
          <p:cNvPr id="3" name="Text Placeholder 2">
            <a:extLst>
              <a:ext uri="{FF2B5EF4-FFF2-40B4-BE49-F238E27FC236}">
                <a16:creationId xmlns:a16="http://schemas.microsoft.com/office/drawing/2014/main" id="{3CD02CC4-559B-FB14-E887-9A2A15D286A4}"/>
              </a:ext>
            </a:extLst>
          </p:cNvPr>
          <p:cNvSpPr>
            <a:spLocks noGrp="1"/>
          </p:cNvSpPr>
          <p:nvPr>
            <p:ph type="body" idx="1"/>
          </p:nvPr>
        </p:nvSpPr>
        <p:spPr/>
        <p:txBody>
          <a:bodyPr/>
          <a:lstStyle/>
          <a:p>
            <a:r xmlns:a="http://schemas.openxmlformats.org/drawingml/2006/main">
              <a:rPr lang="zh-CN" dirty="0"/>
              <a:t>容器化和 Kubernetes 简介</a:t>
            </a:r>
            <a:endParaRPr xmlns:a="http://schemas.openxmlformats.org/drawingml/2006/main" lang="en-ID" dirty="0"/>
          </a:p>
        </p:txBody>
      </p:sp>
    </p:spTree>
    <p:extLst>
      <p:ext uri="{BB962C8B-B14F-4D97-AF65-F5344CB8AC3E}">
        <p14:creationId xmlns:p14="http://schemas.microsoft.com/office/powerpoint/2010/main" val="189354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C8AE-E305-56BF-152F-8EB85A18CB75}"/>
              </a:ext>
            </a:extLst>
          </p:cNvPr>
          <p:cNvSpPr>
            <a:spLocks noGrp="1"/>
          </p:cNvSpPr>
          <p:nvPr>
            <p:ph type="title"/>
          </p:nvPr>
        </p:nvSpPr>
        <p:spPr/>
        <p:txBody>
          <a:bodyPr/>
          <a:lstStyle/>
          <a:p>
            <a:r xmlns:a="http://schemas.openxmlformats.org/drawingml/2006/main">
              <a:rPr lang="zh-CN" dirty="0"/>
              <a:t>容器化</a:t>
            </a:r>
            <a:endParaRPr xmlns:a="http://schemas.openxmlformats.org/drawingml/2006/main" lang="en-ID" dirty="0"/>
          </a:p>
        </p:txBody>
      </p:sp>
      <p:sp>
        <p:nvSpPr>
          <p:cNvPr id="5" name="Content Placeholder 4">
            <a:extLst>
              <a:ext uri="{FF2B5EF4-FFF2-40B4-BE49-F238E27FC236}">
                <a16:creationId xmlns:a16="http://schemas.microsoft.com/office/drawing/2014/main" id="{28AD213E-E630-98ED-ABA4-41B185EFFF0B}"/>
              </a:ext>
            </a:extLst>
          </p:cNvPr>
          <p:cNvSpPr>
            <a:spLocks noGrp="1"/>
          </p:cNvSpPr>
          <p:nvPr>
            <p:ph idx="1"/>
          </p:nvPr>
        </p:nvSpPr>
        <p:spPr/>
        <p:txBody>
          <a:bodyPr/>
          <a:lstStyle/>
          <a:p>
            <a:r xmlns:a="http://schemas.openxmlformats.org/drawingml/2006/main">
              <a:rPr lang="zh-CN" dirty="0"/>
              <a:t>“一种标准的软件单元，可以打包你的</a:t>
            </a:r>
            <a:r xmlns:a="http://schemas.openxmlformats.org/drawingml/2006/main">
              <a:rPr lang="zh-CN" b="1" dirty="0"/>
              <a:t>代码</a:t>
            </a:r>
            <a:r xmlns:a="http://schemas.openxmlformats.org/drawingml/2006/main">
              <a:rPr lang="zh-CN" dirty="0"/>
              <a:t>及其</a:t>
            </a:r>
            <a:r xmlns:a="http://schemas.openxmlformats.org/drawingml/2006/main">
              <a:rPr lang="zh-CN" b="1" dirty="0"/>
              <a:t>所有依赖项</a:t>
            </a:r>
            <a:r xmlns:a="http://schemas.openxmlformats.org/drawingml/2006/main">
              <a:rPr lang="zh-CN" dirty="0"/>
              <a:t>，以便应用程序能够在一个计算环境到另一个计算环境之间快速可靠地运行。” – Docker.com</a:t>
            </a:r>
            <a:endParaRPr xmlns:a="http://schemas.openxmlformats.org/drawingml/2006/main" lang="en-ID" dirty="0"/>
          </a:p>
        </p:txBody>
      </p:sp>
      <p:pic>
        <p:nvPicPr>
          <p:cNvPr id="3" name="Picture 2">
            <a:extLst>
              <a:ext uri="{FF2B5EF4-FFF2-40B4-BE49-F238E27FC236}">
                <a16:creationId xmlns:a16="http://schemas.microsoft.com/office/drawing/2014/main" id="{F593E1C6-D826-9CCD-BB99-188F07AA4C5E}"/>
              </a:ext>
            </a:extLst>
          </p:cNvPr>
          <p:cNvPicPr>
            <a:picLocks noChangeAspect="1"/>
          </p:cNvPicPr>
          <p:nvPr/>
        </p:nvPicPr>
        <p:blipFill>
          <a:blip r:embed="rId3"/>
          <a:stretch>
            <a:fillRect/>
          </a:stretch>
        </p:blipFill>
        <p:spPr>
          <a:xfrm>
            <a:off x="838200" y="3252380"/>
            <a:ext cx="3238952" cy="2924583"/>
          </a:xfrm>
          <a:prstGeom prst="rect">
            <a:avLst/>
          </a:prstGeom>
        </p:spPr>
      </p:pic>
    </p:spTree>
    <p:extLst>
      <p:ext uri="{BB962C8B-B14F-4D97-AF65-F5344CB8AC3E}">
        <p14:creationId xmlns:p14="http://schemas.microsoft.com/office/powerpoint/2010/main" val="6255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C8AE-E305-56BF-152F-8EB85A18CB75}"/>
              </a:ext>
            </a:extLst>
          </p:cNvPr>
          <p:cNvSpPr>
            <a:spLocks noGrp="1"/>
          </p:cNvSpPr>
          <p:nvPr>
            <p:ph type="title"/>
          </p:nvPr>
        </p:nvSpPr>
        <p:spPr/>
        <p:txBody>
          <a:bodyPr/>
          <a:lstStyle/>
          <a:p>
            <a:r xmlns:a="http://schemas.openxmlformats.org/drawingml/2006/main">
              <a:rPr lang="zh-CN" dirty="0"/>
              <a:t>Kubernetes</a:t>
            </a:r>
            <a:endParaRPr xmlns:a="http://schemas.openxmlformats.org/drawingml/2006/main" lang="en-ID" dirty="0"/>
          </a:p>
        </p:txBody>
      </p:sp>
      <p:sp>
        <p:nvSpPr>
          <p:cNvPr id="5" name="Content Placeholder 4">
            <a:extLst>
              <a:ext uri="{FF2B5EF4-FFF2-40B4-BE49-F238E27FC236}">
                <a16:creationId xmlns:a16="http://schemas.microsoft.com/office/drawing/2014/main" id="{28AD213E-E630-98ED-ABA4-41B185EFFF0B}"/>
              </a:ext>
            </a:extLst>
          </p:cNvPr>
          <p:cNvSpPr>
            <a:spLocks noGrp="1"/>
          </p:cNvSpPr>
          <p:nvPr>
            <p:ph idx="1"/>
          </p:nvPr>
        </p:nvSpPr>
        <p:spPr/>
        <p:txBody>
          <a:bodyPr/>
          <a:lstStyle/>
          <a:p>
            <a:r xmlns:a="http://schemas.openxmlformats.org/drawingml/2006/main">
              <a:rPr lang="zh-CN" dirty="0"/>
              <a:t>Kubernetes 是一个容器管理系统</a:t>
            </a:r>
          </a:p>
          <a:p>
            <a:r xmlns:a="http://schemas.openxmlformats.org/drawingml/2006/main">
              <a:rPr lang="zh-CN" dirty="0"/>
              <a:t>它在集群上运行和管理容器化应用程序</a:t>
            </a:r>
          </a:p>
          <a:p>
            <a:r xmlns:a="http://schemas.openxmlformats.org/drawingml/2006/main">
              <a:rPr lang="zh-CN" dirty="0"/>
              <a:t>这到底意味着什么？</a:t>
            </a:r>
            <a:endParaRPr xmlns:a="http://schemas.openxmlformats.org/drawingml/2006/main" lang="en-ID" dirty="0"/>
          </a:p>
        </p:txBody>
      </p:sp>
    </p:spTree>
    <p:extLst>
      <p:ext uri="{BB962C8B-B14F-4D97-AF65-F5344CB8AC3E}">
        <p14:creationId xmlns:p14="http://schemas.microsoft.com/office/powerpoint/2010/main" val="186764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CAED-27A2-7F22-3532-B6320BA97CFC}"/>
              </a:ext>
            </a:extLst>
          </p:cNvPr>
          <p:cNvSpPr>
            <a:spLocks noGrp="1"/>
          </p:cNvSpPr>
          <p:nvPr>
            <p:ph type="title"/>
          </p:nvPr>
        </p:nvSpPr>
        <p:spPr/>
        <p:txBody>
          <a:bodyPr/>
          <a:lstStyle/>
          <a:p>
            <a:r xmlns:a="http://schemas.openxmlformats.org/drawingml/2006/main">
              <a:rPr lang="zh-CN" dirty="0"/>
              <a:t>我们可以让 Kubernetes 做的基本事情</a:t>
            </a:r>
            <a:endParaRPr xmlns:a="http://schemas.openxmlformats.org/drawingml/2006/main" lang="en-ID" dirty="0"/>
          </a:p>
        </p:txBody>
      </p:sp>
      <p:sp>
        <p:nvSpPr>
          <p:cNvPr id="3" name="Content Placeholder 2">
            <a:extLst>
              <a:ext uri="{FF2B5EF4-FFF2-40B4-BE49-F238E27FC236}">
                <a16:creationId xmlns:a16="http://schemas.microsoft.com/office/drawing/2014/main" id="{3B535B8D-3BEF-C74D-E320-4DE64B759838}"/>
              </a:ext>
            </a:extLst>
          </p:cNvPr>
          <p:cNvSpPr>
            <a:spLocks noGrp="1"/>
          </p:cNvSpPr>
          <p:nvPr>
            <p:ph idx="1"/>
          </p:nvPr>
        </p:nvSpPr>
        <p:spPr>
          <a:xfrm>
            <a:off x="838200" y="1825624"/>
            <a:ext cx="10515600" cy="5032375"/>
          </a:xfrm>
        </p:spPr>
        <p:txBody>
          <a:bodyPr>
            <a:normAutofit/>
          </a:bodyPr>
          <a:lstStyle/>
          <a:p>
            <a:r xmlns:a="http://schemas.openxmlformats.org/drawingml/2006/main">
              <a:rPr lang="zh-CN" dirty="0" err="1">
                <a:highlight>
                  <a:srgbClr val="C0C0C0"/>
                </a:highlight>
                <a:latin typeface="Consolas" panose="020B0609020204030204" pitchFamily="49" charset="0"/>
              </a:rPr>
              <a:t>atseashop </a:t>
            </a:r>
            <a:r xmlns:a="http://schemas.openxmlformats.org/drawingml/2006/main">
              <a:rPr lang="zh-CN" dirty="0">
                <a:highlight>
                  <a:srgbClr val="C0C0C0"/>
                </a:highlight>
                <a:latin typeface="Consolas" panose="020B0609020204030204" pitchFamily="49" charset="0"/>
              </a:rPr>
              <a:t>/api:v1.3</a:t>
            </a:r>
            <a:r xmlns:a="http://schemas.openxmlformats.org/drawingml/2006/main">
              <a:rPr lang="zh-CN" dirty="0"/>
              <a:t>启动 5 个容器</a:t>
            </a:r>
          </a:p>
          <a:p>
            <a:r xmlns:a="http://schemas.openxmlformats.org/drawingml/2006/main">
              <a:rPr lang="zh-CN" dirty="0"/>
              <a:t>在这些容器前面放置一个内部负载均衡器</a:t>
            </a:r>
          </a:p>
          <a:p>
            <a:r xmlns:a="http://schemas.openxmlformats.org/drawingml/2006/main">
              <a:rPr lang="zh-CN" dirty="0" err="1">
                <a:highlight>
                  <a:srgbClr val="C0C0C0"/>
                </a:highlight>
                <a:latin typeface="Consolas" panose="020B0609020204030204" pitchFamily="49" charset="0"/>
              </a:rPr>
              <a:t>atseashop </a:t>
            </a:r>
            <a:r xmlns:a="http://schemas.openxmlformats.org/drawingml/2006/main">
              <a:rPr lang="zh-CN" dirty="0">
                <a:highlight>
                  <a:srgbClr val="C0C0C0"/>
                </a:highlight>
                <a:latin typeface="Consolas" panose="020B0609020204030204" pitchFamily="49" charset="0"/>
              </a:rPr>
              <a:t>/webfront:v1.3</a:t>
            </a:r>
            <a:r xmlns:a="http://schemas.openxmlformats.org/drawingml/2006/main">
              <a:rPr lang="zh-CN" dirty="0"/>
              <a:t>启动 10 个容器</a:t>
            </a:r>
          </a:p>
          <a:p>
            <a:r xmlns:a="http://schemas.openxmlformats.org/drawingml/2006/main">
              <a:rPr lang="zh-CN" dirty="0"/>
              <a:t>在这些容器前面放置一个公共负载均衡器</a:t>
            </a:r>
          </a:p>
          <a:p>
            <a:r xmlns:a="http://schemas.openxmlformats.org/drawingml/2006/main">
              <a:rPr lang="zh-CN" dirty="0"/>
              <a:t>今天是黑色星期五（或圣诞节），流量激增，扩大我们的集群并添加容器</a:t>
            </a:r>
          </a:p>
          <a:p>
            <a:r xmlns:a="http://schemas.openxmlformats.org/drawingml/2006/main">
              <a:rPr lang="zh-CN" dirty="0"/>
              <a:t>新版本！使用新镜像</a:t>
            </a:r>
            <a:r xmlns:a="http://schemas.openxmlformats.org/drawingml/2006/main">
              <a:rPr lang="zh-CN" dirty="0" err="1">
                <a:highlight>
                  <a:srgbClr val="C0C0C0"/>
                </a:highlight>
                <a:latin typeface="Consolas" panose="020B0609020204030204" pitchFamily="49" charset="0"/>
              </a:rPr>
              <a:t>atseashop </a:t>
            </a:r>
            <a:r xmlns:a="http://schemas.openxmlformats.org/drawingml/2006/main">
              <a:rPr lang="zh-CN" dirty="0">
                <a:highlight>
                  <a:srgbClr val="C0C0C0"/>
                </a:highlight>
                <a:latin typeface="Consolas" panose="020B0609020204030204" pitchFamily="49" charset="0"/>
              </a:rPr>
              <a:t>/webfront:v1.4替换我的容器</a:t>
            </a:r>
          </a:p>
          <a:p>
            <a:r xmlns:a="http://schemas.openxmlformats.org/drawingml/2006/main">
              <a:rPr lang="zh-CN" dirty="0"/>
              <a:t>升级期间继续处理请求；一次更新一个容器</a:t>
            </a:r>
            <a:endParaRPr xmlns:a="http://schemas.openxmlformats.org/drawingml/2006/main" lang="en-ID" dirty="0"/>
          </a:p>
        </p:txBody>
      </p:sp>
    </p:spTree>
    <p:extLst>
      <p:ext uri="{BB962C8B-B14F-4D97-AF65-F5344CB8AC3E}">
        <p14:creationId xmlns:p14="http://schemas.microsoft.com/office/powerpoint/2010/main" val="165288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F9F580-4FA0-FA7D-FE8E-624825201EDA}"/>
              </a:ext>
            </a:extLst>
          </p:cNvPr>
          <p:cNvPicPr>
            <a:picLocks noChangeAspect="1"/>
          </p:cNvPicPr>
          <p:nvPr/>
        </p:nvPicPr>
        <p:blipFill>
          <a:blip r:embed="rId3"/>
          <a:stretch>
            <a:fillRect/>
          </a:stretch>
        </p:blipFill>
        <p:spPr>
          <a:xfrm>
            <a:off x="1046629" y="1690688"/>
            <a:ext cx="10098741" cy="4718661"/>
          </a:xfrm>
          <a:prstGeom prst="rect">
            <a:avLst/>
          </a:prstGeom>
        </p:spPr>
      </p:pic>
      <p:sp>
        <p:nvSpPr>
          <p:cNvPr id="2" name="Title 1">
            <a:extLst>
              <a:ext uri="{FF2B5EF4-FFF2-40B4-BE49-F238E27FC236}">
                <a16:creationId xmlns:a16="http://schemas.microsoft.com/office/drawing/2014/main" id="{BE0B6241-EA2D-8598-71F1-00DAB9465A48}"/>
              </a:ext>
            </a:extLst>
          </p:cNvPr>
          <p:cNvSpPr>
            <a:spLocks noGrp="1"/>
          </p:cNvSpPr>
          <p:nvPr>
            <p:ph type="title"/>
          </p:nvPr>
        </p:nvSpPr>
        <p:spPr/>
        <p:txBody>
          <a:bodyPr/>
          <a:lstStyle/>
          <a:p>
            <a:r xmlns:a="http://schemas.openxmlformats.org/drawingml/2006/main">
              <a:rPr lang="zh-CN" dirty="0"/>
              <a:t>Kubernetes 概述</a:t>
            </a:r>
            <a:endParaRPr xmlns:a="http://schemas.openxmlformats.org/drawingml/2006/main" lang="en-ID" dirty="0"/>
          </a:p>
        </p:txBody>
      </p:sp>
      <p:pic>
        <p:nvPicPr>
          <p:cNvPr id="8" name="Picture 2" descr="Magnifying icon, Magnifying clipart, png transparent 9589789 PNG">
            <a:extLst>
              <a:ext uri="{FF2B5EF4-FFF2-40B4-BE49-F238E27FC236}">
                <a16:creationId xmlns:a16="http://schemas.microsoft.com/office/drawing/2014/main" id="{6288290D-24DB-9D67-42BF-1EAB6EE88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65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3152</TotalTime>
  <Words>3215</Words>
  <Application>Microsoft Office PowerPoint</Application>
  <PresentationFormat>Widescreen</PresentationFormat>
  <Paragraphs>336</Paragraphs>
  <Slides>48</Slides>
  <Notes>12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Droid Serif</vt:lpstr>
      <vt:lpstr>Arial</vt:lpstr>
      <vt:lpstr>Calibri</vt:lpstr>
      <vt:lpstr>Cambria</vt:lpstr>
      <vt:lpstr>Cascadia Code Light</vt:lpstr>
      <vt:lpstr>Consolas</vt:lpstr>
      <vt:lpstr>Libre Baskerville</vt:lpstr>
      <vt:lpstr>Nunito Sans</vt:lpstr>
      <vt:lpstr>Roboto</vt:lpstr>
      <vt:lpstr>Segoe UI</vt:lpstr>
      <vt:lpstr>Office Theme</vt:lpstr>
      <vt:lpstr>Getting Started With Kubernetes</vt:lpstr>
      <vt:lpstr>Intros</vt:lpstr>
      <vt:lpstr>Extra details</vt:lpstr>
      <vt:lpstr>About these slides</vt:lpstr>
      <vt:lpstr>Getting Started with Kubernetes</vt:lpstr>
      <vt:lpstr>Containerization</vt:lpstr>
      <vt:lpstr>Kubernetes</vt:lpstr>
      <vt:lpstr>Basic things we can ask Kubernetes to do</vt:lpstr>
      <vt:lpstr>Kubernetes overview</vt:lpstr>
      <vt:lpstr>Kubernetes overview</vt:lpstr>
      <vt:lpstr>Getting Started with Kubernetes</vt:lpstr>
      <vt:lpstr>Launch EC2 instance</vt:lpstr>
      <vt:lpstr>Launch EC2 instance</vt:lpstr>
      <vt:lpstr>Launch EC2 instance</vt:lpstr>
      <vt:lpstr>Connect to EC2 instance</vt:lpstr>
      <vt:lpstr>Set up Minikube</vt:lpstr>
      <vt:lpstr>Install kubectl</vt:lpstr>
      <vt:lpstr>Install Docker</vt:lpstr>
      <vt:lpstr>Run Minikube</vt:lpstr>
      <vt:lpstr>Getting Started with Kubernetes</vt:lpstr>
      <vt:lpstr>Running our first containers on Kubernetes</vt:lpstr>
      <vt:lpstr>Starting a simple pod with kubectl create deployment</vt:lpstr>
      <vt:lpstr>Various ways of creating resources</vt:lpstr>
      <vt:lpstr>Behind the scenes of kubectl create deployment</vt:lpstr>
      <vt:lpstr>What are these different things?</vt:lpstr>
      <vt:lpstr>Our pingpong deployment</vt:lpstr>
      <vt:lpstr>Viewing container output</vt:lpstr>
      <vt:lpstr>Scaling our application</vt:lpstr>
      <vt:lpstr>Resilience</vt:lpstr>
      <vt:lpstr>Getting Started with Kubernetes</vt:lpstr>
      <vt:lpstr>Exposing containers</vt:lpstr>
      <vt:lpstr>Basic service types</vt:lpstr>
      <vt:lpstr>More service types</vt:lpstr>
      <vt:lpstr>Running containers with open ports</vt:lpstr>
      <vt:lpstr>Creating a deployment for our HTTP server</vt:lpstr>
      <vt:lpstr>Exposing our deployment</vt:lpstr>
      <vt:lpstr>Testing our service</vt:lpstr>
      <vt:lpstr>Services and endpoints</vt:lpstr>
      <vt:lpstr>Assignment Introduction</vt:lpstr>
      <vt:lpstr>What’s this application?</vt:lpstr>
      <vt:lpstr>DockerCoins in the microservices era</vt:lpstr>
      <vt:lpstr>How DockerCoins works</vt:lpstr>
      <vt:lpstr>PowerPoint Presentation</vt:lpstr>
      <vt:lpstr>What we’ll do</vt:lpstr>
      <vt:lpstr>Time to do Assignment 2 ✨</vt:lpstr>
      <vt:lpstr>Heads-up: Git clone assignment repo</vt:lpstr>
      <vt:lpstr>Heads-up: Port forwarding</vt:lpstr>
      <vt:lpstr>Some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Albert Wibowo (SDS, 121040001)</dc:creator>
  <cp:lastModifiedBy>Juan Albert Wibowo (SDS, 121040001)</cp:lastModifiedBy>
  <cp:revision>23</cp:revision>
  <dcterms:created xsi:type="dcterms:W3CDTF">2024-09-08T11:41:58Z</dcterms:created>
  <dcterms:modified xsi:type="dcterms:W3CDTF">2024-09-23T09:35:24Z</dcterms:modified>
</cp:coreProperties>
</file>