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74" r:id="rId4"/>
    <p:sldId id="258" r:id="rId5"/>
    <p:sldId id="288" r:id="rId6"/>
    <p:sldId id="289" r:id="rId7"/>
    <p:sldId id="307" r:id="rId8"/>
    <p:sldId id="290" r:id="rId9"/>
    <p:sldId id="295" r:id="rId10"/>
    <p:sldId id="308" r:id="rId11"/>
    <p:sldId id="268" r:id="rId12"/>
    <p:sldId id="259" r:id="rId13"/>
    <p:sldId id="260" r:id="rId14"/>
    <p:sldId id="261" r:id="rId15"/>
    <p:sldId id="262" r:id="rId16"/>
    <p:sldId id="263" r:id="rId17"/>
    <p:sldId id="264" r:id="rId18"/>
    <p:sldId id="265" r:id="rId19"/>
    <p:sldId id="266" r:id="rId20"/>
    <p:sldId id="269" r:id="rId21"/>
    <p:sldId id="267" r:id="rId22"/>
    <p:sldId id="270" r:id="rId23"/>
    <p:sldId id="278" r:id="rId24"/>
    <p:sldId id="271" r:id="rId25"/>
    <p:sldId id="273" r:id="rId26"/>
    <p:sldId id="275" r:id="rId27"/>
    <p:sldId id="272" r:id="rId28"/>
    <p:sldId id="276" r:id="rId29"/>
    <p:sldId id="277" r:id="rId30"/>
    <p:sldId id="280" r:id="rId31"/>
    <p:sldId id="279" r:id="rId32"/>
    <p:sldId id="281" r:id="rId33"/>
    <p:sldId id="282" r:id="rId34"/>
    <p:sldId id="283" r:id="rId35"/>
    <p:sldId id="285" r:id="rId36"/>
    <p:sldId id="284" r:id="rId37"/>
    <p:sldId id="286" r:id="rId38"/>
    <p:sldId id="287" r:id="rId39"/>
    <p:sldId id="298" r:id="rId40"/>
    <p:sldId id="300" r:id="rId41"/>
    <p:sldId id="301" r:id="rId42"/>
    <p:sldId id="302" r:id="rId43"/>
    <p:sldId id="299" r:id="rId44"/>
    <p:sldId id="297" r:id="rId45"/>
    <p:sldId id="306" r:id="rId46"/>
    <p:sldId id="303" r:id="rId47"/>
    <p:sldId id="305" r:id="rId48"/>
    <p:sldId id="30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13" autoAdjust="0"/>
  </p:normalViewPr>
  <p:slideViewPr>
    <p:cSldViewPr snapToGrid="0">
      <p:cViewPr varScale="1">
        <p:scale>
          <a:sx n="69" d="100"/>
          <a:sy n="69" d="100"/>
        </p:scale>
        <p:origin x="21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C452D-99F9-42E5-A58A-15206AAC4E1B}" type="datetimeFigureOut">
              <a:rPr lang="en-ID" smtClean="0"/>
              <a:t>23/09/2024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EDEF5-4FED-44E2-9559-DD7206F97E3A}" type="slidenum">
              <a:rPr lang="en-ID" smtClean="0"/>
              <a:t>‹#›</a:t>
            </a:fld>
            <a:endParaRPr lang="en-ID"/>
          </a:p>
        </p:txBody>
      </p:sp>
    </p:spTree>
    <p:extLst>
      <p:ext uri="{BB962C8B-B14F-4D97-AF65-F5344CB8AC3E}">
        <p14:creationId xmlns:p14="http://schemas.microsoft.com/office/powerpoint/2010/main" val="261313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Example:</a:t>
            </a:r>
          </a:p>
          <a:p>
            <a:pPr marL="171450" indent="-171450">
              <a:buFont typeface="Arial" panose="020B0604020202020204" pitchFamily="34" charset="0"/>
              <a:buChar char="•"/>
            </a:pPr>
            <a:r>
              <a:rPr lang="en-US" dirty="0"/>
              <a:t>Here is a default Next.js app.</a:t>
            </a:r>
          </a:p>
          <a:p>
            <a:pPr marL="171450" indent="-171450">
              <a:buFont typeface="Arial" panose="020B0604020202020204" pitchFamily="34" charset="0"/>
              <a:buChar char="•"/>
            </a:pPr>
            <a:r>
              <a:rPr lang="en-US" dirty="0"/>
              <a:t>We create a blueprint of how app would run and use docker engine to build blueprint into image.</a:t>
            </a:r>
          </a:p>
          <a:p>
            <a:pPr marL="171450" indent="-171450">
              <a:buFont typeface="Arial" panose="020B0604020202020204" pitchFamily="34" charset="0"/>
              <a:buChar char="•"/>
            </a:pPr>
            <a:r>
              <a:rPr lang="en-US" dirty="0"/>
              <a:t>The blueprint explained: Grab node, create directory called frontend, copy </a:t>
            </a:r>
            <a:r>
              <a:rPr lang="en-US" dirty="0" err="1"/>
              <a:t>package.json</a:t>
            </a:r>
            <a:r>
              <a:rPr lang="en-US" dirty="0"/>
              <a:t> and package lock into that directory, run </a:t>
            </a:r>
            <a:r>
              <a:rPr lang="en-US" dirty="0" err="1"/>
              <a:t>npm</a:t>
            </a:r>
            <a:r>
              <a:rPr lang="en-US" dirty="0"/>
              <a:t> install, copy all of the code into it, expose port 3000, and run </a:t>
            </a:r>
            <a:r>
              <a:rPr lang="en-US" dirty="0" err="1"/>
              <a:t>npm</a:t>
            </a:r>
            <a:r>
              <a:rPr lang="en-US" dirty="0"/>
              <a:t> run dev.</a:t>
            </a:r>
          </a:p>
          <a:p>
            <a:pPr marL="171450" indent="-171450">
              <a:buFont typeface="Arial" panose="020B0604020202020204" pitchFamily="34" charset="0"/>
              <a:buChar char="•"/>
            </a:pPr>
            <a:r>
              <a:rPr lang="en-US" dirty="0"/>
              <a:t>Run docker build and tag it with a name results with an image.</a:t>
            </a:r>
          </a:p>
          <a:p>
            <a:pPr marL="171450" indent="-171450">
              <a:buFont typeface="Arial" panose="020B0604020202020204" pitchFamily="34" charset="0"/>
              <a:buChar char="•"/>
            </a:pPr>
            <a:r>
              <a:rPr lang="en-US" dirty="0"/>
              <a:t>Anyone with the image can run it as a container housing the application. </a:t>
            </a:r>
          </a:p>
          <a:p>
            <a:pPr marL="171450" indent="-171450">
              <a:buFont typeface="Arial" panose="020B0604020202020204" pitchFamily="34" charset="0"/>
              <a:buChar char="•"/>
            </a:pPr>
            <a:r>
              <a:rPr lang="en-US" dirty="0"/>
              <a:t>No more “it works on my machine” because it has everything it needs to run on its own.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In </a:t>
            </a:r>
            <a:r>
              <a:rPr lang="en-US" dirty="0" err="1"/>
              <a:t>DockerHub</a:t>
            </a:r>
            <a:r>
              <a:rPr lang="en-US" dirty="0"/>
              <a:t> we have thousands of pre-made images we can pull and use in our container.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Now:</a:t>
            </a:r>
          </a:p>
          <a:p>
            <a:pPr marL="171450" indent="-171450">
              <a:buFontTx/>
              <a:buChar char="-"/>
            </a:pPr>
            <a:r>
              <a:rPr lang="en-US" dirty="0"/>
              <a:t>What if the machine we run our container on crashes?</a:t>
            </a:r>
          </a:p>
          <a:p>
            <a:pPr marL="171450" indent="-171450">
              <a:buFontTx/>
              <a:buChar char="-"/>
            </a:pPr>
            <a:r>
              <a:rPr lang="en-US" dirty="0"/>
              <a:t>What if we want to containerize our front end separately from our back end and have multiple containers?</a:t>
            </a:r>
          </a:p>
          <a:p>
            <a:pPr marL="171450" indent="-171450">
              <a:buFontTx/>
              <a:buChar char="-"/>
            </a:pPr>
            <a:r>
              <a:rPr lang="en-US" dirty="0"/>
              <a:t>What if there is a sudden traffic spike and we want to quickly spin up five more instances to evenly distribute behind a load balancer and then when the game is over kill three of those instances so that we can scale back?</a:t>
            </a:r>
          </a:p>
          <a:p>
            <a:pPr marL="0" indent="0">
              <a:buFontTx/>
              <a:buNone/>
            </a:pPr>
            <a:r>
              <a:rPr lang="en-US" dirty="0"/>
              <a:t>How do we orchestrate this process of deploying, managing, automating, and scaling containerized applications?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52EDEF5-4FED-44E2-9559-DD7206F97E3A}" type="slidenum">
              <a:rPr lang="en-ID" smtClean="0"/>
              <a:t>6</a:t>
            </a:fld>
            <a:endParaRPr lang="en-ID"/>
          </a:p>
        </p:txBody>
      </p:sp>
    </p:spTree>
    <p:extLst>
      <p:ext uri="{BB962C8B-B14F-4D97-AF65-F5344CB8AC3E}">
        <p14:creationId xmlns:p14="http://schemas.microsoft.com/office/powerpoint/2010/main" val="37068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35</a:t>
            </a:fld>
            <a:endParaRPr lang="en-ID"/>
          </a:p>
        </p:txBody>
      </p:sp>
    </p:spTree>
    <p:extLst>
      <p:ext uri="{BB962C8B-B14F-4D97-AF65-F5344CB8AC3E}">
        <p14:creationId xmlns:p14="http://schemas.microsoft.com/office/powerpoint/2010/main" val="1184888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Nunito Sans" pitchFamily="2" charset="0"/>
              </a:rPr>
              <a:t>Suspend the process by pressing Ctrl + Z. This will stop the process and put it in the background.</a:t>
            </a:r>
          </a:p>
          <a:p>
            <a:pPr algn="l"/>
            <a:r>
              <a:rPr lang="en-US" b="0" i="0" dirty="0">
                <a:effectLst/>
                <a:latin typeface="Nunito Sans" pitchFamily="2" charset="0"/>
              </a:rPr>
              <a:t>Use the </a:t>
            </a:r>
            <a:r>
              <a:rPr lang="en-US" b="0" i="0" dirty="0" err="1">
                <a:effectLst/>
                <a:latin typeface="Nunito Sans" pitchFamily="2" charset="0"/>
              </a:rPr>
              <a:t>bg</a:t>
            </a:r>
            <a:r>
              <a:rPr lang="en-US" b="0" i="0" dirty="0">
                <a:effectLst/>
                <a:latin typeface="Nunito Sans" pitchFamily="2" charset="0"/>
              </a:rPr>
              <a:t> command to resume the process in the background</a:t>
            </a:r>
          </a:p>
          <a:p>
            <a:pPr algn="l"/>
            <a:r>
              <a:rPr lang="en-US" b="0" i="0" dirty="0">
                <a:effectLst/>
                <a:latin typeface="Nunito Sans" pitchFamily="2" charset="0"/>
              </a:rPr>
              <a:t>To bring the process back to the foreground later, you can use the </a:t>
            </a:r>
            <a:r>
              <a:rPr lang="en-US" b="0" i="0" dirty="0" err="1">
                <a:effectLst/>
                <a:latin typeface="Nunito Sans" pitchFamily="2" charset="0"/>
              </a:rPr>
              <a:t>fg</a:t>
            </a:r>
            <a:r>
              <a:rPr lang="en-US" b="0" i="0" dirty="0">
                <a:effectLst/>
                <a:latin typeface="Nunito Sans" pitchFamily="2" charset="0"/>
              </a:rPr>
              <a:t> command.</a:t>
            </a:r>
          </a:p>
          <a:p>
            <a:endParaRPr lang="en-ID" dirty="0"/>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37</a:t>
            </a:fld>
            <a:endParaRPr lang="en-ID"/>
          </a:p>
        </p:txBody>
      </p:sp>
    </p:spTree>
    <p:extLst>
      <p:ext uri="{BB962C8B-B14F-4D97-AF65-F5344CB8AC3E}">
        <p14:creationId xmlns:p14="http://schemas.microsoft.com/office/powerpoint/2010/main" val="361890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0"/>
              </a:spcAf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FAQ</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tabLst>
                <a:tab pos="4572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do Cluster IP and ports mean?</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285750" marR="0" lvl="0" indent="-285750">
              <a:lnSpc>
                <a:spcPct val="107000"/>
              </a:lnSpc>
              <a:spcBef>
                <a:spcPts val="0"/>
              </a:spcBef>
              <a:spcAft>
                <a:spcPts val="0"/>
              </a:spcAft>
              <a:buSzPts val="1000"/>
              <a:buFont typeface="Arial" panose="020B0604020202020204" pitchFamily="34" charset="0"/>
              <a:buChar char="•"/>
              <a:tabLst>
                <a:tab pos="9144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Cluster IP</a:t>
            </a: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Internal IP for service communication within the cluster.</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285750" marR="0" lvl="0" indent="-285750">
              <a:lnSpc>
                <a:spcPct val="107000"/>
              </a:lnSpc>
              <a:spcBef>
                <a:spcPts val="0"/>
              </a:spcBef>
              <a:spcAft>
                <a:spcPts val="0"/>
              </a:spcAft>
              <a:buSzPts val="1000"/>
              <a:buFont typeface="Arial" panose="020B0604020202020204" pitchFamily="34" charset="0"/>
              <a:buChar char="•"/>
              <a:tabLst>
                <a:tab pos="9144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Ports</a:t>
            </a: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D" sz="1000" kern="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80:30860/TCP</a:t>
            </a: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means service listens on port 80 internally and is accessible externally via </a:t>
            </a:r>
            <a:r>
              <a:rPr lang="en-ID" sz="135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a:t>
            </a: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30860.</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tabLst>
                <a:tab pos="4572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does port-forwarding mean?</a:t>
            </a:r>
            <a:endParaRPr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buFont typeface="Arial" panose="020B0604020202020204" pitchFamily="34" charset="0"/>
              <a:buChar char="•"/>
              <a:tabLst>
                <a:tab pos="457200" algn="l"/>
              </a:tabLst>
            </a:pP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Port forwarding allows access to a pod's service from your local machine, using either the pod's name or a service's </a:t>
            </a:r>
            <a:r>
              <a:rPr lang="en-ID" sz="135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a:t>
            </a: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tabLst>
                <a:tab pos="4572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Is port 80 in different services the same?</a:t>
            </a:r>
            <a:endParaRPr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buFont typeface="Arial" panose="020B0604020202020204" pitchFamily="34" charset="0"/>
              <a:buChar char="•"/>
              <a:tabLst>
                <a:tab pos="457200" algn="l"/>
              </a:tabLst>
            </a:pP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 each service can have its own internal port configuration, even if they share the same port number.</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tabLst>
                <a:tab pos="4572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does </a:t>
            </a:r>
            <a:r>
              <a:rPr lang="en-ID" sz="1000" b="1" kern="0" dirty="0" err="1">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kubectl</a:t>
            </a:r>
            <a:r>
              <a:rPr lang="en-ID" sz="1000" b="1" kern="0" dirty="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port-forward</a:t>
            </a: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do?</a:t>
            </a:r>
            <a:endParaRPr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buFont typeface="Arial" panose="020B0604020202020204" pitchFamily="34" charset="0"/>
              <a:buChar char="•"/>
              <a:tabLst>
                <a:tab pos="457200" algn="l"/>
              </a:tabLst>
            </a:pP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forwards a local port to a pod or service, allowing access to the specified port.</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tabLst>
                <a:tab pos="4572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Why can we access a </a:t>
            </a:r>
            <a:r>
              <a:rPr lang="en-ID" sz="1350" b="1"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a:t>
            </a: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service without port forwarding?</a:t>
            </a:r>
            <a:endParaRPr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buFont typeface="Arial" panose="020B0604020202020204" pitchFamily="34" charset="0"/>
              <a:buChar char="•"/>
              <a:tabLst>
                <a:tab pos="457200" algn="l"/>
              </a:tabLst>
            </a:pPr>
            <a:r>
              <a:rPr lang="en-ID" sz="1350" kern="0" dirty="0" err="1">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NodePort</a:t>
            </a: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exposes the service externally via the node's IP and allocated port, allowing direct access.</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tabLst>
                <a:tab pos="457200" algn="l"/>
              </a:tabLst>
            </a:pPr>
            <a:r>
              <a:rPr lang="en-ID" sz="1350" b="1"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From where can we access a Cluster IP?</a:t>
            </a:r>
            <a:endParaRPr lang="en-ID" sz="1100" b="1"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t">
              <a:lnSpc>
                <a:spcPct val="107000"/>
              </a:lnSpc>
              <a:spcBef>
                <a:spcPts val="0"/>
              </a:spcBef>
              <a:spcAft>
                <a:spcPts val="800"/>
              </a:spcAft>
              <a:buFont typeface="Arial" panose="020B0604020202020204" pitchFamily="34" charset="0"/>
              <a:buChar char="•"/>
              <a:tabLst>
                <a:tab pos="457200" algn="l"/>
              </a:tabLst>
            </a:pPr>
            <a:r>
              <a:rPr lang="en-ID" sz="135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Cluster IP is accessible only from within the cluster, specifically from other pods. It cannot be accessed externally.</a:t>
            </a:r>
            <a:endParaRPr lang="en-ID" sz="11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38</a:t>
            </a:fld>
            <a:endParaRPr lang="en-ID"/>
          </a:p>
        </p:txBody>
      </p:sp>
    </p:spTree>
    <p:extLst>
      <p:ext uri="{BB962C8B-B14F-4D97-AF65-F5344CB8AC3E}">
        <p14:creationId xmlns:p14="http://schemas.microsoft.com/office/powerpoint/2010/main" val="242683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52EDEF5-4FED-44E2-9559-DD7206F97E3A}" type="slidenum">
              <a:rPr lang="en-ID" smtClean="0"/>
              <a:t>7</a:t>
            </a:fld>
            <a:endParaRPr lang="en-ID"/>
          </a:p>
        </p:txBody>
      </p:sp>
    </p:spTree>
    <p:extLst>
      <p:ext uri="{BB962C8B-B14F-4D97-AF65-F5344CB8AC3E}">
        <p14:creationId xmlns:p14="http://schemas.microsoft.com/office/powerpoint/2010/main" val="969724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8</a:t>
            </a:fld>
            <a:endParaRPr lang="en-ID"/>
          </a:p>
        </p:txBody>
      </p:sp>
    </p:spTree>
    <p:extLst>
      <p:ext uri="{BB962C8B-B14F-4D97-AF65-F5344CB8AC3E}">
        <p14:creationId xmlns:p14="http://schemas.microsoft.com/office/powerpoint/2010/main" val="346021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Kubernetes cluster has a control plane, i.e., master node, which is its own Linux environment and can be either a physical or a virtual machine.</a:t>
            </a:r>
          </a:p>
          <a:p>
            <a:r>
              <a:rPr lang="en-US" dirty="0"/>
              <a:t>It’s the central point of your cluster and it contains all the system components that make K8s work:</a:t>
            </a:r>
          </a:p>
          <a:p>
            <a:pPr marL="171450" indent="-171450">
              <a:buFontTx/>
              <a:buChar char="-"/>
            </a:pPr>
            <a:r>
              <a:rPr lang="en-US" dirty="0"/>
              <a:t>The API server exposes K8s API to us</a:t>
            </a:r>
          </a:p>
          <a:p>
            <a:pPr marL="171450" indent="-171450">
              <a:buFontTx/>
              <a:buChar char="-"/>
            </a:pPr>
            <a:r>
              <a:rPr lang="en-US" dirty="0"/>
              <a:t>The ETD KV store for our cluster data</a:t>
            </a:r>
          </a:p>
          <a:p>
            <a:pPr marL="171450" indent="-171450">
              <a:buFontTx/>
              <a:buChar char="-"/>
            </a:pPr>
            <a:r>
              <a:rPr lang="en-US" dirty="0"/>
              <a:t>The scheduler</a:t>
            </a:r>
          </a:p>
          <a:p>
            <a:pPr marL="171450" indent="-171450">
              <a:buFontTx/>
              <a:buChar char="-"/>
            </a:pPr>
            <a:r>
              <a:rPr lang="en-US" dirty="0"/>
              <a:t>The controller manager</a:t>
            </a:r>
          </a:p>
          <a:p>
            <a:pPr marL="171450" indent="-171450">
              <a:buFontTx/>
              <a:buChar char="-"/>
            </a:pPr>
            <a:r>
              <a:rPr lang="en-US" dirty="0"/>
              <a:t>Etc.</a:t>
            </a:r>
          </a:p>
          <a:p>
            <a:pPr marL="0" indent="0">
              <a:buFontTx/>
              <a:buNone/>
            </a:pPr>
            <a:r>
              <a:rPr lang="en-US" dirty="0"/>
              <a:t>Control plane makes global decisions about the cluster. We don’t normally want our </a:t>
            </a:r>
            <a:r>
              <a:rPr lang="en-US" b="0" dirty="0">
                <a:effectLst/>
                <a:latin typeface="Roboto" panose="02000000000000000000" pitchFamily="2" charset="0"/>
              </a:rPr>
              <a:t>applications running on this master node. It’s reserved for system components.</a:t>
            </a:r>
          </a:p>
          <a:p>
            <a:pPr marL="0" indent="0">
              <a:buFontTx/>
              <a:buNone/>
            </a:pPr>
            <a:endParaRPr lang="en-US" b="0" dirty="0">
              <a:effectLst/>
              <a:latin typeface="Roboto" panose="02000000000000000000" pitchFamily="2" charset="0"/>
            </a:endParaRPr>
          </a:p>
          <a:p>
            <a:pPr marL="0" indent="0">
              <a:buFontTx/>
              <a:buNone/>
            </a:pPr>
            <a:r>
              <a:rPr lang="en-US" b="0" dirty="0">
                <a:effectLst/>
                <a:latin typeface="Roboto" panose="02000000000000000000" pitchFamily="2" charset="0"/>
              </a:rPr>
              <a:t>Instead, we deploy your applications on worker nodes which are just additional Linux machines.</a:t>
            </a:r>
          </a:p>
          <a:p>
            <a:pPr marL="171450" indent="-171450">
              <a:buFontTx/>
              <a:buChar char="-"/>
            </a:pPr>
            <a:r>
              <a:rPr lang="en-US" b="0" dirty="0">
                <a:effectLst/>
                <a:latin typeface="Roboto" panose="02000000000000000000" pitchFamily="2" charset="0"/>
              </a:rPr>
              <a:t>Each worker has a </a:t>
            </a:r>
            <a:r>
              <a:rPr lang="en-US" b="0" dirty="0" err="1">
                <a:effectLst/>
                <a:latin typeface="Roboto" panose="02000000000000000000" pitchFamily="2" charset="0"/>
              </a:rPr>
              <a:t>kubelet</a:t>
            </a:r>
            <a:r>
              <a:rPr lang="en-US" b="0" dirty="0">
                <a:effectLst/>
                <a:latin typeface="Roboto" panose="02000000000000000000" pitchFamily="2" charset="0"/>
              </a:rPr>
              <a:t>, which listens for instructions from the </a:t>
            </a:r>
            <a:r>
              <a:rPr lang="en-US" b="0" dirty="0" err="1">
                <a:effectLst/>
                <a:latin typeface="Roboto" panose="02000000000000000000" pitchFamily="2" charset="0"/>
              </a:rPr>
              <a:t>kube</a:t>
            </a:r>
            <a:r>
              <a:rPr lang="en-US" b="0" dirty="0">
                <a:effectLst/>
                <a:latin typeface="Roboto" panose="02000000000000000000" pitchFamily="2" charset="0"/>
              </a:rPr>
              <a:t> API server.</a:t>
            </a:r>
          </a:p>
          <a:p>
            <a:pPr marL="171450" indent="-171450">
              <a:buFontTx/>
              <a:buChar char="-"/>
            </a:pPr>
            <a:r>
              <a:rPr lang="en-US" b="0" dirty="0">
                <a:effectLst/>
                <a:latin typeface="Roboto" panose="02000000000000000000" pitchFamily="2" charset="0"/>
              </a:rPr>
              <a:t>It serves to deploy and destroy containers among other things.</a:t>
            </a:r>
          </a:p>
          <a:p>
            <a:pPr marL="171450" indent="-171450">
              <a:buFontTx/>
              <a:buChar char="-"/>
            </a:pPr>
            <a:r>
              <a:rPr lang="en-US" b="0" dirty="0">
                <a:effectLst/>
                <a:latin typeface="Roboto" panose="02000000000000000000" pitchFamily="2" charset="0"/>
              </a:rPr>
              <a:t>Each node has a </a:t>
            </a:r>
            <a:r>
              <a:rPr lang="en-US" b="0" dirty="0" err="1">
                <a:effectLst/>
                <a:latin typeface="Roboto" panose="02000000000000000000" pitchFamily="2" charset="0"/>
              </a:rPr>
              <a:t>Kube</a:t>
            </a:r>
            <a:r>
              <a:rPr lang="en-US" b="0" dirty="0">
                <a:effectLst/>
                <a:latin typeface="Roboto" panose="02000000000000000000" pitchFamily="2" charset="0"/>
              </a:rPr>
              <a:t> proxy, which allows services to talk to other containers on other nodes.</a:t>
            </a:r>
          </a:p>
          <a:p>
            <a:pPr marL="0" indent="0">
              <a:buFontTx/>
              <a:buNone/>
            </a:pPr>
            <a:endParaRPr lang="en-US" b="0" dirty="0">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EDEF5-4FED-44E2-9559-DD7206F97E3A}" type="slidenum">
              <a:rPr lang="en-ID" smtClean="0"/>
              <a:t>9</a:t>
            </a:fld>
            <a:endParaRPr lang="en-ID"/>
          </a:p>
        </p:txBody>
      </p:sp>
    </p:spTree>
    <p:extLst>
      <p:ext uri="{BB962C8B-B14F-4D97-AF65-F5344CB8AC3E}">
        <p14:creationId xmlns:p14="http://schemas.microsoft.com/office/powerpoint/2010/main" val="1427017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latin typeface="Roboto" panose="02000000000000000000" pitchFamily="2" charset="0"/>
              </a:rPr>
              <a:t>When we want to deploy an application it runs as a pod on the Node and inside of that pod is your container or multiple containers if that's how you want to set it up but usually there's one container in a pod and depending on the size and compacity of your machine or node you can have many </a:t>
            </a:r>
            <a:r>
              <a:rPr lang="en-US" b="0" dirty="0" err="1">
                <a:effectLst/>
                <a:latin typeface="Roboto" panose="02000000000000000000" pitchFamily="2" charset="0"/>
              </a:rPr>
              <a:t>many</a:t>
            </a:r>
            <a:r>
              <a:rPr lang="en-US" b="0" dirty="0">
                <a:effectLst/>
                <a:latin typeface="Roboto" panose="02000000000000000000" pitchFamily="2" charset="0"/>
              </a:rPr>
              <a:t> applications running on it and then when that one gets maxed out you can update the cluster to deploy a second worker node and a third worker node however many you need and finally you can interact with the Kubernetes cluster by talking to the API server and the easiest way to do this is to install the cube cuddle CLI.</a:t>
            </a:r>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10</a:t>
            </a:fld>
            <a:endParaRPr lang="en-ID"/>
          </a:p>
        </p:txBody>
      </p:sp>
    </p:spTree>
    <p:extLst>
      <p:ext uri="{BB962C8B-B14F-4D97-AF65-F5344CB8AC3E}">
        <p14:creationId xmlns:p14="http://schemas.microsoft.com/office/powerpoint/2010/main" val="117869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command sequence performs two actions:</a:t>
            </a:r>
          </a:p>
          <a:p>
            <a:endParaRPr lang="en-US" dirty="0"/>
          </a:p>
          <a:p>
            <a:r>
              <a:rPr lang="en-US" dirty="0"/>
              <a:t>1. `</a:t>
            </a:r>
            <a:r>
              <a:rPr lang="en-US" dirty="0" err="1"/>
              <a:t>sudo</a:t>
            </a:r>
            <a:r>
              <a:rPr lang="en-US" dirty="0"/>
              <a:t> </a:t>
            </a:r>
            <a:r>
              <a:rPr lang="en-US" dirty="0" err="1"/>
              <a:t>usermod</a:t>
            </a:r>
            <a:r>
              <a:rPr lang="en-US" dirty="0"/>
              <a:t> -</a:t>
            </a:r>
            <a:r>
              <a:rPr lang="en-US" dirty="0" err="1"/>
              <a:t>aG</a:t>
            </a:r>
            <a:r>
              <a:rPr lang="en-US" dirty="0"/>
              <a:t> docker $USER`: This command adds the current user to the "docker" group. The `-</a:t>
            </a:r>
            <a:r>
              <a:rPr lang="en-US" dirty="0" err="1"/>
              <a:t>aG</a:t>
            </a:r>
            <a:r>
              <a:rPr lang="en-US" dirty="0"/>
              <a:t>` options are used to append the user to the specified group without removing them from their existing groups. Adding a user to the "docker" group allows them to run Docker commands without needing to use `</a:t>
            </a:r>
            <a:r>
              <a:rPr lang="en-US" dirty="0" err="1"/>
              <a:t>sudo</a:t>
            </a:r>
            <a:r>
              <a:rPr lang="en-US" dirty="0"/>
              <a:t>` for each command.</a:t>
            </a:r>
          </a:p>
          <a:p>
            <a:endParaRPr lang="en-US" dirty="0"/>
          </a:p>
          <a:p>
            <a:r>
              <a:rPr lang="en-US" dirty="0"/>
              <a:t>2. `</a:t>
            </a:r>
            <a:r>
              <a:rPr lang="en-US" dirty="0" err="1"/>
              <a:t>newgrp</a:t>
            </a:r>
            <a:r>
              <a:rPr lang="en-US" dirty="0"/>
              <a:t> docker`: This command switches the user's primary group to "docker". By switching to the "docker" group, any new files or directories created by the user will have the group ownership set to "docker", which is useful when working with Docker-related files.</a:t>
            </a:r>
          </a:p>
          <a:p>
            <a:endParaRPr lang="en-US" dirty="0"/>
          </a:p>
          <a:p>
            <a:r>
              <a:rPr lang="en-US" dirty="0"/>
              <a:t>In summary, this command sequence grants the current user permission to run Docker commands without `</a:t>
            </a:r>
            <a:r>
              <a:rPr lang="en-US" dirty="0" err="1"/>
              <a:t>sudo</a:t>
            </a:r>
            <a:r>
              <a:rPr lang="en-US" dirty="0"/>
              <a:t>` and ensures that any new files they create in the Docker context are owned by the "docker" group.</a:t>
            </a:r>
            <a:endParaRPr lang="en-ID" dirty="0"/>
          </a:p>
          <a:p>
            <a:endParaRPr lang="en-ID" dirty="0"/>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18</a:t>
            </a:fld>
            <a:endParaRPr lang="en-ID"/>
          </a:p>
        </p:txBody>
      </p:sp>
    </p:spTree>
    <p:extLst>
      <p:ext uri="{BB962C8B-B14F-4D97-AF65-F5344CB8AC3E}">
        <p14:creationId xmlns:p14="http://schemas.microsoft.com/office/powerpoint/2010/main" val="2405228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19</a:t>
            </a:fld>
            <a:endParaRPr lang="en-ID"/>
          </a:p>
        </p:txBody>
      </p:sp>
    </p:spTree>
    <p:extLst>
      <p:ext uri="{BB962C8B-B14F-4D97-AF65-F5344CB8AC3E}">
        <p14:creationId xmlns:p14="http://schemas.microsoft.com/office/powerpoint/2010/main" val="343486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the second method in assignment</a:t>
            </a:r>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23</a:t>
            </a:fld>
            <a:endParaRPr lang="en-ID"/>
          </a:p>
        </p:txBody>
      </p:sp>
    </p:spTree>
    <p:extLst>
      <p:ext uri="{BB962C8B-B14F-4D97-AF65-F5344CB8AC3E}">
        <p14:creationId xmlns:p14="http://schemas.microsoft.com/office/powerpoint/2010/main" val="342238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0" i="0" dirty="0" err="1">
                <a:solidFill>
                  <a:srgbClr val="000000"/>
                </a:solidFill>
                <a:effectLst/>
                <a:latin typeface="Droid Serif"/>
              </a:rPr>
              <a:t>kubectl</a:t>
            </a:r>
            <a:r>
              <a:rPr lang="en-US" b="0" i="0" dirty="0">
                <a:solidFill>
                  <a:srgbClr val="000000"/>
                </a:solidFill>
                <a:effectLst/>
                <a:latin typeface="Droid Serif"/>
              </a:rPr>
              <a:t> logs options:</a:t>
            </a:r>
          </a:p>
          <a:p>
            <a:pPr marL="171450" indent="-171450" algn="l">
              <a:buFont typeface="Arial" panose="020B0604020202020204" pitchFamily="34" charset="0"/>
              <a:buChar char="•"/>
            </a:pPr>
            <a:r>
              <a:rPr lang="en-US" b="0" i="0" dirty="0">
                <a:solidFill>
                  <a:srgbClr val="000000"/>
                </a:solidFill>
                <a:effectLst/>
                <a:latin typeface="Droid Serif"/>
              </a:rPr>
              <a:t>-f/--follow to stream logs in real time</a:t>
            </a:r>
          </a:p>
          <a:p>
            <a:pPr marL="171450" indent="-171450" algn="l">
              <a:buFont typeface="Arial" panose="020B0604020202020204" pitchFamily="34" charset="0"/>
              <a:buChar char="•"/>
            </a:pPr>
            <a:r>
              <a:rPr lang="en-US" b="0" i="0" dirty="0">
                <a:solidFill>
                  <a:srgbClr val="000000"/>
                </a:solidFill>
                <a:effectLst/>
                <a:latin typeface="Droid Serif"/>
              </a:rPr>
              <a:t>--tail to indicate how many lines you want to see (from the end)</a:t>
            </a:r>
          </a:p>
          <a:p>
            <a:pPr marL="171450" indent="-171450" algn="l">
              <a:buFont typeface="Arial" panose="020B0604020202020204" pitchFamily="34" charset="0"/>
              <a:buChar char="•"/>
            </a:pPr>
            <a:r>
              <a:rPr lang="en-US" b="0" i="0" dirty="0">
                <a:solidFill>
                  <a:srgbClr val="000000"/>
                </a:solidFill>
                <a:effectLst/>
                <a:latin typeface="Droid Serif"/>
              </a:rPr>
              <a:t>--since to get logs only after a given timestamp</a:t>
            </a:r>
          </a:p>
          <a:p>
            <a:pPr marL="0" indent="0" algn="l">
              <a:buFont typeface="Arial" panose="020B0604020202020204" pitchFamily="34" charset="0"/>
              <a:buNone/>
            </a:pPr>
            <a:endParaRPr lang="en-US" b="0" i="0" dirty="0">
              <a:solidFill>
                <a:srgbClr val="000000"/>
              </a:solidFill>
              <a:effectLst/>
              <a:latin typeface="Droid Serif"/>
            </a:endParaRPr>
          </a:p>
          <a:p>
            <a:r>
              <a:rPr lang="en-US" dirty="0"/>
              <a:t>What’s with </a:t>
            </a:r>
            <a:r>
              <a:rPr lang="en-US" dirty="0" err="1"/>
              <a:t>pingpong</a:t>
            </a:r>
            <a:r>
              <a:rPr lang="en-US" dirty="0"/>
              <a:t>?</a:t>
            </a:r>
          </a:p>
          <a:p>
            <a:pPr marL="171450" indent="-171450">
              <a:buFont typeface="Arial" panose="020B0604020202020204" pitchFamily="34" charset="0"/>
              <a:buChar char="•"/>
            </a:pPr>
            <a:r>
              <a:rPr lang="en-US" dirty="0"/>
              <a:t>Send ping command to 1.1.1.1 to check the network connectivity and round-trip time.</a:t>
            </a:r>
          </a:p>
          <a:p>
            <a:pPr marL="171450" indent="-171450">
              <a:buFont typeface="Arial" panose="020B0604020202020204" pitchFamily="34" charset="0"/>
              <a:buChar char="•"/>
            </a:pPr>
            <a:r>
              <a:rPr lang="en-US" dirty="0"/>
              <a:t>Default is process continues until we stop it.</a:t>
            </a:r>
          </a:p>
          <a:p>
            <a:pPr marL="0" indent="0" algn="l">
              <a:buFont typeface="Arial" panose="020B0604020202020204" pitchFamily="34" charset="0"/>
              <a:buNone/>
            </a:pPr>
            <a:endParaRPr lang="en-US" b="0" i="0" dirty="0">
              <a:solidFill>
                <a:srgbClr val="000000"/>
              </a:solidFill>
              <a:effectLst/>
              <a:latin typeface="Droid Serif"/>
            </a:endParaRPr>
          </a:p>
          <a:p>
            <a:endParaRPr lang="en-ID" dirty="0"/>
          </a:p>
        </p:txBody>
      </p:sp>
      <p:sp>
        <p:nvSpPr>
          <p:cNvPr id="4" name="Slide Number Placeholder 3"/>
          <p:cNvSpPr>
            <a:spLocks noGrp="1"/>
          </p:cNvSpPr>
          <p:nvPr>
            <p:ph type="sldNum" sz="quarter" idx="5"/>
          </p:nvPr>
        </p:nvSpPr>
        <p:spPr/>
        <p:txBody>
          <a:bodyPr/>
          <a:lstStyle/>
          <a:p>
            <a:fld id="{752EDEF5-4FED-44E2-9559-DD7206F97E3A}" type="slidenum">
              <a:rPr lang="en-ID" smtClean="0"/>
              <a:t>27</a:t>
            </a:fld>
            <a:endParaRPr lang="en-ID"/>
          </a:p>
        </p:txBody>
      </p:sp>
    </p:spTree>
    <p:extLst>
      <p:ext uri="{BB962C8B-B14F-4D97-AF65-F5344CB8AC3E}">
        <p14:creationId xmlns:p14="http://schemas.microsoft.com/office/powerpoint/2010/main" val="401315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7791E-7BD6-65F7-FC25-FB94CA9B7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A23D7467-140D-23A8-26BE-5F44F73AB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524C041E-95F7-73E5-3EC5-BB59057252BB}"/>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A4F9A86C-2E84-E7D0-E006-7A746476C60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67B0605-8D3A-4E70-37E0-A03E03093A63}"/>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25607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88D4-E5C9-3512-7488-E0702F5DE29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19F230ED-F1AA-6E5E-03E4-9073A72D3A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F0890C1-2D59-C00A-B4EA-6BA9E9BF29BC}"/>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3FD4E749-D854-F6C9-8B84-A295E9A8F3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7D144B5-4CBE-484C-87D8-6F74C4D7B549}"/>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98206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4567E-70FF-DD67-86B8-A0539BC0EB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FDB0975-80AB-6767-5E60-C52B33B361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2B648D9-B186-42C4-AEC4-C63B46BE7B6C}"/>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B5A686F9-9626-D710-F5D0-7A5C5B1A08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41C4ADD-517C-70D5-C3E4-549325F4136E}"/>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248884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176A-EE03-9FE5-6D63-945ECBD8CB7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048C15F-43EE-C4F0-CE7F-32DB3AC6D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26FE93C-6FD0-424F-58A0-331DE575B72A}"/>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7FC7DAE5-C422-FD70-B5C6-B0566A031C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0EA4391-15E2-032B-C649-E06F897DF3DA}"/>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375745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E5F6-4820-06C1-2CD1-94BD4F495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764E9A2-34DD-3A61-C200-8D3E7E42C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153D7-CC6D-9A14-C572-16E778FEB5C9}"/>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52FB32D9-4B80-EFC7-7CBE-F8DE08DD496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5CDE1F9-A229-61D9-AD7C-A9C8401F3C94}"/>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296730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F50F-C4D4-497F-F98F-A42C0C19F83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B5298B7B-19E2-47E9-6CD7-50B7A56F2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196B9931-BB39-4CF8-1AB9-7F0FCFC53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2D73464-97BB-AA3F-B5E8-9C971DC22C4E}"/>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6" name="Footer Placeholder 5">
            <a:extLst>
              <a:ext uri="{FF2B5EF4-FFF2-40B4-BE49-F238E27FC236}">
                <a16:creationId xmlns:a16="http://schemas.microsoft.com/office/drawing/2014/main" id="{C2B99A6C-6CAE-E9B8-239B-07045BE8DF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07F21A2-8FD2-200D-CA03-0CA08F36320D}"/>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186295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1F8A-38C8-4C6A-C381-9F3C8E8DACA6}"/>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2221EA5-2864-5EB6-0D0D-3790DA34F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D87C31-9D8C-8FB6-59D4-96E02BF96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5D38C7A-BEE5-2CAD-B897-E81E00695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2610C-EC7C-7806-13AE-58C6F73E0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7E576F8-7E75-FB69-05BF-327BCA4F9FB5}"/>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8" name="Footer Placeholder 7">
            <a:extLst>
              <a:ext uri="{FF2B5EF4-FFF2-40B4-BE49-F238E27FC236}">
                <a16:creationId xmlns:a16="http://schemas.microsoft.com/office/drawing/2014/main" id="{7BDB54BC-3BED-DDFA-9BAE-43B45035C81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0E5B8116-B9AA-06D0-18C0-7AFE6C89951C}"/>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86171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B3FB-A9BB-0032-12E7-094624ECE0F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51DBCE9D-AAF9-4DED-F237-806B31F2E119}"/>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4" name="Footer Placeholder 3">
            <a:extLst>
              <a:ext uri="{FF2B5EF4-FFF2-40B4-BE49-F238E27FC236}">
                <a16:creationId xmlns:a16="http://schemas.microsoft.com/office/drawing/2014/main" id="{5A47F072-0EB4-2981-3F8C-B0FEE669B69B}"/>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5A751E3-7420-666E-46DA-3EB3B8E35474}"/>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3803429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9F004-D399-51FB-2AED-AF137B9CE7BB}"/>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3" name="Footer Placeholder 2">
            <a:extLst>
              <a:ext uri="{FF2B5EF4-FFF2-40B4-BE49-F238E27FC236}">
                <a16:creationId xmlns:a16="http://schemas.microsoft.com/office/drawing/2014/main" id="{CC9797D1-0468-3041-9FE8-802939E1F5E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F159299-3E80-A6C1-41DB-0DB677B3FCD2}"/>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16796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2A2D-DF65-C629-BB93-DE1A1FB90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A7750D8D-E185-8338-8FCE-49783E4A8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E3D036A9-EC3B-55E0-EB94-737E9D0DD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AF553-3569-F1EF-57F9-20B07918F8F0}"/>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6" name="Footer Placeholder 5">
            <a:extLst>
              <a:ext uri="{FF2B5EF4-FFF2-40B4-BE49-F238E27FC236}">
                <a16:creationId xmlns:a16="http://schemas.microsoft.com/office/drawing/2014/main" id="{7488057C-04DA-5F43-91EB-C0330D169C2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F0344AD-946C-22CB-7811-7F842DEFB565}"/>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89235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39E8-E70C-35AB-984A-473532AFC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C35891C2-961A-682B-27E2-865FA6669A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C806439-FA39-339B-304D-CD60FE0FD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772DB-1E71-9A48-54F7-87D9AC7DDA79}"/>
              </a:ext>
            </a:extLst>
          </p:cNvPr>
          <p:cNvSpPr>
            <a:spLocks noGrp="1"/>
          </p:cNvSpPr>
          <p:nvPr>
            <p:ph type="dt" sz="half" idx="10"/>
          </p:nvPr>
        </p:nvSpPr>
        <p:spPr/>
        <p:txBody>
          <a:bodyPr/>
          <a:lstStyle/>
          <a:p>
            <a:fld id="{05A309AD-C3E5-43AF-B24F-169BDEC8888C}" type="datetimeFigureOut">
              <a:rPr lang="en-ID" smtClean="0"/>
              <a:t>23/09/2024</a:t>
            </a:fld>
            <a:endParaRPr lang="en-ID"/>
          </a:p>
        </p:txBody>
      </p:sp>
      <p:sp>
        <p:nvSpPr>
          <p:cNvPr id="6" name="Footer Placeholder 5">
            <a:extLst>
              <a:ext uri="{FF2B5EF4-FFF2-40B4-BE49-F238E27FC236}">
                <a16:creationId xmlns:a16="http://schemas.microsoft.com/office/drawing/2014/main" id="{DB73D6C5-EAB7-8E74-0997-B5C7637B0B2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1B1A407-62B6-D4CA-D135-3E288897B5C2}"/>
              </a:ext>
            </a:extLst>
          </p:cNvPr>
          <p:cNvSpPr>
            <a:spLocks noGrp="1"/>
          </p:cNvSpPr>
          <p:nvPr>
            <p:ph type="sldNum" sz="quarter" idx="12"/>
          </p:nvPr>
        </p:nvSpPr>
        <p:spPr/>
        <p:txBody>
          <a:bodyPr/>
          <a:lstStyle/>
          <a:p>
            <a:fld id="{8B651FA4-55C6-4254-B38E-74C29DDCD0DE}" type="slidenum">
              <a:rPr lang="en-ID" smtClean="0"/>
              <a:t>‹#›</a:t>
            </a:fld>
            <a:endParaRPr lang="en-ID"/>
          </a:p>
        </p:txBody>
      </p:sp>
    </p:spTree>
    <p:extLst>
      <p:ext uri="{BB962C8B-B14F-4D97-AF65-F5344CB8AC3E}">
        <p14:creationId xmlns:p14="http://schemas.microsoft.com/office/powerpoint/2010/main" val="209193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2AC06-2EBE-2533-E296-87995D8DC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61F2A3E-12DA-2019-47CB-17ABEE822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6C7F246-7C08-8673-D647-A9F0B7A35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309AD-C3E5-43AF-B24F-169BDEC8888C}" type="datetimeFigureOut">
              <a:rPr lang="en-ID" smtClean="0"/>
              <a:t>23/09/2024</a:t>
            </a:fld>
            <a:endParaRPr lang="en-ID"/>
          </a:p>
        </p:txBody>
      </p:sp>
      <p:sp>
        <p:nvSpPr>
          <p:cNvPr id="5" name="Footer Placeholder 4">
            <a:extLst>
              <a:ext uri="{FF2B5EF4-FFF2-40B4-BE49-F238E27FC236}">
                <a16:creationId xmlns:a16="http://schemas.microsoft.com/office/drawing/2014/main" id="{516B04AA-C0AE-5ADA-B30B-9F633D8C8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1C4476F-EB3E-6F34-04C9-6AE90594E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51FA4-55C6-4254-B38E-74C29DDCD0DE}" type="slidenum">
              <a:rPr lang="en-ID" smtClean="0"/>
              <a:t>‹#›</a:t>
            </a:fld>
            <a:endParaRPr lang="en-ID"/>
          </a:p>
        </p:txBody>
      </p:sp>
    </p:spTree>
    <p:extLst>
      <p:ext uri="{BB962C8B-B14F-4D97-AF65-F5344CB8AC3E}">
        <p14:creationId xmlns:p14="http://schemas.microsoft.com/office/powerpoint/2010/main" val="95191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9162-28D9-CC32-294C-207952A1CED0}"/>
              </a:ext>
            </a:extLst>
          </p:cNvPr>
          <p:cNvSpPr>
            <a:spLocks noGrp="1"/>
          </p:cNvSpPr>
          <p:nvPr>
            <p:ph type="ctrTitle"/>
          </p:nvPr>
        </p:nvSpPr>
        <p:spPr/>
        <p:txBody>
          <a:bodyPr/>
          <a:lstStyle/>
          <a:p>
            <a:r>
              <a:rPr lang="en-US" dirty="0"/>
              <a:t>Getting Started With Kubernetes</a:t>
            </a:r>
            <a:endParaRPr lang="en-ID" dirty="0"/>
          </a:p>
        </p:txBody>
      </p:sp>
      <p:sp>
        <p:nvSpPr>
          <p:cNvPr id="3" name="Subtitle 2">
            <a:extLst>
              <a:ext uri="{FF2B5EF4-FFF2-40B4-BE49-F238E27FC236}">
                <a16:creationId xmlns:a16="http://schemas.microsoft.com/office/drawing/2014/main" id="{6ACDE1EC-10A3-CB95-D1F9-8566EC024795}"/>
              </a:ext>
            </a:extLst>
          </p:cNvPr>
          <p:cNvSpPr>
            <a:spLocks noGrp="1"/>
          </p:cNvSpPr>
          <p:nvPr>
            <p:ph type="subTitle" idx="1"/>
          </p:nvPr>
        </p:nvSpPr>
        <p:spPr/>
        <p:txBody>
          <a:bodyPr/>
          <a:lstStyle/>
          <a:p>
            <a:r>
              <a:rPr lang="en-US" dirty="0"/>
              <a:t>CSC4160 Fall ‘24 Lab</a:t>
            </a:r>
          </a:p>
          <a:p>
            <a:r>
              <a:rPr lang="en-US" dirty="0"/>
              <a:t>CUHKSZ</a:t>
            </a:r>
          </a:p>
        </p:txBody>
      </p:sp>
    </p:spTree>
    <p:extLst>
      <p:ext uri="{BB962C8B-B14F-4D97-AF65-F5344CB8AC3E}">
        <p14:creationId xmlns:p14="http://schemas.microsoft.com/office/powerpoint/2010/main" val="3554308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9678-1D7E-7A5C-3008-C6DDF14E18FB}"/>
              </a:ext>
            </a:extLst>
          </p:cNvPr>
          <p:cNvSpPr>
            <a:spLocks noGrp="1"/>
          </p:cNvSpPr>
          <p:nvPr>
            <p:ph type="title"/>
          </p:nvPr>
        </p:nvSpPr>
        <p:spPr/>
        <p:txBody>
          <a:bodyPr/>
          <a:lstStyle/>
          <a:p>
            <a:r>
              <a:rPr lang="en-US" dirty="0"/>
              <a:t>Kubernetes overview</a:t>
            </a:r>
            <a:endParaRPr lang="en-ID" dirty="0"/>
          </a:p>
        </p:txBody>
      </p:sp>
      <p:sp>
        <p:nvSpPr>
          <p:cNvPr id="4" name="AutoShape 2" descr="A diagram showing the infrastructure of a Kubernetes cluster">
            <a:extLst>
              <a:ext uri="{FF2B5EF4-FFF2-40B4-BE49-F238E27FC236}">
                <a16:creationId xmlns:a16="http://schemas.microsoft.com/office/drawing/2014/main" id="{3260997D-691E-4D94-43B8-56F2A9B7416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8" name="Picture 7">
            <a:extLst>
              <a:ext uri="{FF2B5EF4-FFF2-40B4-BE49-F238E27FC236}">
                <a16:creationId xmlns:a16="http://schemas.microsoft.com/office/drawing/2014/main" id="{D615E01C-9ACB-BC7B-BF47-F04196ADE818}"/>
              </a:ext>
            </a:extLst>
          </p:cNvPr>
          <p:cNvPicPr>
            <a:picLocks noChangeAspect="1"/>
          </p:cNvPicPr>
          <p:nvPr/>
        </p:nvPicPr>
        <p:blipFill>
          <a:blip r:embed="rId3"/>
          <a:stretch>
            <a:fillRect/>
          </a:stretch>
        </p:blipFill>
        <p:spPr>
          <a:xfrm>
            <a:off x="3356918" y="1690688"/>
            <a:ext cx="5478164" cy="4710665"/>
          </a:xfrm>
          <a:prstGeom prst="rect">
            <a:avLst/>
          </a:prstGeom>
        </p:spPr>
      </p:pic>
      <p:pic>
        <p:nvPicPr>
          <p:cNvPr id="9" name="Picture 2" descr="Magnifying icon, Magnifying clipart, png transparent 9589789 PNG">
            <a:extLst>
              <a:ext uri="{FF2B5EF4-FFF2-40B4-BE49-F238E27FC236}">
                <a16:creationId xmlns:a16="http://schemas.microsoft.com/office/drawing/2014/main" id="{E08F6351-1794-E863-D8AE-FBC543587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084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BBDC9-5518-47A7-9B5C-D0799A729CCD}"/>
              </a:ext>
            </a:extLst>
          </p:cNvPr>
          <p:cNvSpPr>
            <a:spLocks noGrp="1"/>
          </p:cNvSpPr>
          <p:nvPr>
            <p:ph type="title"/>
          </p:nvPr>
        </p:nvSpPr>
        <p:spPr/>
        <p:txBody>
          <a:bodyPr/>
          <a:lstStyle/>
          <a:p>
            <a:r>
              <a:rPr lang="en-US" dirty="0"/>
              <a:t>Getting Started with Kubernetes</a:t>
            </a:r>
            <a:endParaRPr lang="en-ID" dirty="0"/>
          </a:p>
        </p:txBody>
      </p:sp>
      <p:sp>
        <p:nvSpPr>
          <p:cNvPr id="5" name="Text Placeholder 4">
            <a:extLst>
              <a:ext uri="{FF2B5EF4-FFF2-40B4-BE49-F238E27FC236}">
                <a16:creationId xmlns:a16="http://schemas.microsoft.com/office/drawing/2014/main" id="{0645A47A-EAA0-1F2C-7565-78894EE0E357}"/>
              </a:ext>
            </a:extLst>
          </p:cNvPr>
          <p:cNvSpPr>
            <a:spLocks noGrp="1"/>
          </p:cNvSpPr>
          <p:nvPr>
            <p:ph type="body" idx="1"/>
          </p:nvPr>
        </p:nvSpPr>
        <p:spPr/>
        <p:txBody>
          <a:bodyPr/>
          <a:lstStyle/>
          <a:p>
            <a:r>
              <a:rPr lang="en-US" dirty="0"/>
              <a:t>Environment setup</a:t>
            </a:r>
            <a:endParaRPr lang="en-ID" dirty="0"/>
          </a:p>
        </p:txBody>
      </p:sp>
    </p:spTree>
    <p:extLst>
      <p:ext uri="{BB962C8B-B14F-4D97-AF65-F5344CB8AC3E}">
        <p14:creationId xmlns:p14="http://schemas.microsoft.com/office/powerpoint/2010/main" val="2569393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53FB-9C67-92BB-D04F-CB6900535FEF}"/>
              </a:ext>
            </a:extLst>
          </p:cNvPr>
          <p:cNvSpPr>
            <a:spLocks noGrp="1"/>
          </p:cNvSpPr>
          <p:nvPr>
            <p:ph type="title"/>
          </p:nvPr>
        </p:nvSpPr>
        <p:spPr/>
        <p:txBody>
          <a:bodyPr/>
          <a:lstStyle/>
          <a:p>
            <a:r>
              <a:rPr lang="en-US" dirty="0"/>
              <a:t>Launch EC2 instance</a:t>
            </a:r>
            <a:endParaRPr lang="en-ID" dirty="0"/>
          </a:p>
        </p:txBody>
      </p:sp>
      <p:sp>
        <p:nvSpPr>
          <p:cNvPr id="3" name="Content Placeholder 2">
            <a:extLst>
              <a:ext uri="{FF2B5EF4-FFF2-40B4-BE49-F238E27FC236}">
                <a16:creationId xmlns:a16="http://schemas.microsoft.com/office/drawing/2014/main" id="{63D77008-42E9-9366-3323-76E823AF5761}"/>
              </a:ext>
            </a:extLst>
          </p:cNvPr>
          <p:cNvSpPr>
            <a:spLocks noGrp="1"/>
          </p:cNvSpPr>
          <p:nvPr>
            <p:ph idx="1"/>
          </p:nvPr>
        </p:nvSpPr>
        <p:spPr/>
        <p:txBody>
          <a:bodyPr/>
          <a:lstStyle/>
          <a:p>
            <a:r>
              <a:rPr lang="en-US" dirty="0"/>
              <a:t>Launch an EC2 instance in AWS console.</a:t>
            </a:r>
          </a:p>
          <a:p>
            <a:r>
              <a:rPr lang="en-US" dirty="0"/>
              <a:t>Instance summary:</a:t>
            </a:r>
          </a:p>
          <a:p>
            <a:pPr lvl="1"/>
            <a:r>
              <a:rPr lang="en-US" dirty="0"/>
              <a:t>AMI: Ubuntu Server 24.04 LTS (HVM), SSD Volume Type</a:t>
            </a:r>
          </a:p>
          <a:p>
            <a:pPr lvl="1"/>
            <a:r>
              <a:rPr lang="en-US" dirty="0"/>
              <a:t>Instance type: m4.large</a:t>
            </a:r>
          </a:p>
          <a:p>
            <a:pPr lvl="1"/>
            <a:r>
              <a:rPr lang="en-US" dirty="0"/>
              <a:t>Security group: All traffic</a:t>
            </a:r>
          </a:p>
          <a:p>
            <a:pPr lvl="1"/>
            <a:r>
              <a:rPr lang="en-US" dirty="0"/>
              <a:t>Configure storage: 30 GiB gp2</a:t>
            </a:r>
          </a:p>
          <a:p>
            <a:pPr lvl="1"/>
            <a:endParaRPr lang="en-ID" dirty="0"/>
          </a:p>
        </p:txBody>
      </p:sp>
    </p:spTree>
    <p:extLst>
      <p:ext uri="{BB962C8B-B14F-4D97-AF65-F5344CB8AC3E}">
        <p14:creationId xmlns:p14="http://schemas.microsoft.com/office/powerpoint/2010/main" val="1494739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4099-75D6-0090-08D4-A3ECF8CEBA96}"/>
              </a:ext>
            </a:extLst>
          </p:cNvPr>
          <p:cNvSpPr>
            <a:spLocks noGrp="1"/>
          </p:cNvSpPr>
          <p:nvPr>
            <p:ph type="title"/>
          </p:nvPr>
        </p:nvSpPr>
        <p:spPr/>
        <p:txBody>
          <a:bodyPr/>
          <a:lstStyle/>
          <a:p>
            <a:r>
              <a:rPr lang="en-US" dirty="0"/>
              <a:t>Launch EC2 instance</a:t>
            </a:r>
            <a:endParaRPr lang="en-ID" dirty="0"/>
          </a:p>
        </p:txBody>
      </p:sp>
      <p:sp>
        <p:nvSpPr>
          <p:cNvPr id="3" name="Content Placeholder 2">
            <a:extLst>
              <a:ext uri="{FF2B5EF4-FFF2-40B4-BE49-F238E27FC236}">
                <a16:creationId xmlns:a16="http://schemas.microsoft.com/office/drawing/2014/main" id="{B9D3CCAA-058C-1933-E31C-487BCF1B1745}"/>
              </a:ext>
            </a:extLst>
          </p:cNvPr>
          <p:cNvSpPr>
            <a:spLocks noGrp="1"/>
          </p:cNvSpPr>
          <p:nvPr>
            <p:ph idx="1"/>
          </p:nvPr>
        </p:nvSpPr>
        <p:spPr/>
        <p:txBody>
          <a:bodyPr/>
          <a:lstStyle/>
          <a:p>
            <a:pPr marL="0" indent="0">
              <a:buNone/>
            </a:pPr>
            <a:r>
              <a:rPr lang="en-US" dirty="0"/>
              <a:t>Security group: All traffic</a:t>
            </a:r>
            <a:endParaRPr lang="en-ID" dirty="0"/>
          </a:p>
        </p:txBody>
      </p:sp>
      <p:pic>
        <p:nvPicPr>
          <p:cNvPr id="4" name="Picture 3">
            <a:extLst>
              <a:ext uri="{FF2B5EF4-FFF2-40B4-BE49-F238E27FC236}">
                <a16:creationId xmlns:a16="http://schemas.microsoft.com/office/drawing/2014/main" id="{0FC81DBF-E8B6-DD71-43FD-DAE91DBAFBFD}"/>
              </a:ext>
            </a:extLst>
          </p:cNvPr>
          <p:cNvPicPr>
            <a:picLocks noChangeAspect="1"/>
          </p:cNvPicPr>
          <p:nvPr/>
        </p:nvPicPr>
        <p:blipFill>
          <a:blip r:embed="rId2"/>
          <a:stretch>
            <a:fillRect/>
          </a:stretch>
        </p:blipFill>
        <p:spPr>
          <a:xfrm>
            <a:off x="838200" y="2505134"/>
            <a:ext cx="8252487" cy="3312065"/>
          </a:xfrm>
          <a:prstGeom prst="rect">
            <a:avLst/>
          </a:prstGeom>
        </p:spPr>
      </p:pic>
    </p:spTree>
    <p:extLst>
      <p:ext uri="{BB962C8B-B14F-4D97-AF65-F5344CB8AC3E}">
        <p14:creationId xmlns:p14="http://schemas.microsoft.com/office/powerpoint/2010/main" val="204267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7C17-0ED8-C405-314A-BAF208C14569}"/>
              </a:ext>
            </a:extLst>
          </p:cNvPr>
          <p:cNvSpPr>
            <a:spLocks noGrp="1"/>
          </p:cNvSpPr>
          <p:nvPr>
            <p:ph type="title"/>
          </p:nvPr>
        </p:nvSpPr>
        <p:spPr/>
        <p:txBody>
          <a:bodyPr/>
          <a:lstStyle/>
          <a:p>
            <a:r>
              <a:rPr lang="en-US" dirty="0"/>
              <a:t>Launch EC2 instance</a:t>
            </a:r>
            <a:endParaRPr lang="en-ID" dirty="0"/>
          </a:p>
        </p:txBody>
      </p:sp>
      <p:grpSp>
        <p:nvGrpSpPr>
          <p:cNvPr id="8" name="Group 7">
            <a:extLst>
              <a:ext uri="{FF2B5EF4-FFF2-40B4-BE49-F238E27FC236}">
                <a16:creationId xmlns:a16="http://schemas.microsoft.com/office/drawing/2014/main" id="{32CF870D-6496-B482-EE47-AFCE8F814B2D}"/>
              </a:ext>
            </a:extLst>
          </p:cNvPr>
          <p:cNvGrpSpPr/>
          <p:nvPr/>
        </p:nvGrpSpPr>
        <p:grpSpPr>
          <a:xfrm>
            <a:off x="2400676" y="1690688"/>
            <a:ext cx="7390647" cy="4713219"/>
            <a:chOff x="2817646" y="1970525"/>
            <a:chExt cx="6376808" cy="4066666"/>
          </a:xfrm>
        </p:grpSpPr>
        <p:pic>
          <p:nvPicPr>
            <p:cNvPr id="4" name="Picture 3">
              <a:extLst>
                <a:ext uri="{FF2B5EF4-FFF2-40B4-BE49-F238E27FC236}">
                  <a16:creationId xmlns:a16="http://schemas.microsoft.com/office/drawing/2014/main" id="{0DC6D192-95C9-C74C-13DB-AAD338754C96}"/>
                </a:ext>
              </a:extLst>
            </p:cNvPr>
            <p:cNvPicPr>
              <a:picLocks noChangeAspect="1"/>
            </p:cNvPicPr>
            <p:nvPr/>
          </p:nvPicPr>
          <p:blipFill>
            <a:blip r:embed="rId2"/>
            <a:stretch>
              <a:fillRect/>
            </a:stretch>
          </p:blipFill>
          <p:spPr>
            <a:xfrm>
              <a:off x="2817646" y="1970525"/>
              <a:ext cx="3098454" cy="2868351"/>
            </a:xfrm>
            <a:prstGeom prst="rect">
              <a:avLst/>
            </a:prstGeom>
          </p:spPr>
        </p:pic>
        <p:pic>
          <p:nvPicPr>
            <p:cNvPr id="5" name="Picture 4">
              <a:extLst>
                <a:ext uri="{FF2B5EF4-FFF2-40B4-BE49-F238E27FC236}">
                  <a16:creationId xmlns:a16="http://schemas.microsoft.com/office/drawing/2014/main" id="{76B56B56-B999-FAF7-EE38-6BA10E8F9DF8}"/>
                </a:ext>
              </a:extLst>
            </p:cNvPr>
            <p:cNvPicPr>
              <a:picLocks noChangeAspect="1"/>
            </p:cNvPicPr>
            <p:nvPr/>
          </p:nvPicPr>
          <p:blipFill>
            <a:blip r:embed="rId3"/>
            <a:stretch>
              <a:fillRect/>
            </a:stretch>
          </p:blipFill>
          <p:spPr>
            <a:xfrm>
              <a:off x="2821613" y="4954121"/>
              <a:ext cx="3094487" cy="1083070"/>
            </a:xfrm>
            <a:prstGeom prst="rect">
              <a:avLst/>
            </a:prstGeom>
          </p:spPr>
        </p:pic>
        <p:pic>
          <p:nvPicPr>
            <p:cNvPr id="6" name="Picture 5">
              <a:extLst>
                <a:ext uri="{FF2B5EF4-FFF2-40B4-BE49-F238E27FC236}">
                  <a16:creationId xmlns:a16="http://schemas.microsoft.com/office/drawing/2014/main" id="{ECE24E56-4D1B-846A-3718-823E8A9D7431}"/>
                </a:ext>
              </a:extLst>
            </p:cNvPr>
            <p:cNvPicPr>
              <a:picLocks noChangeAspect="1"/>
            </p:cNvPicPr>
            <p:nvPr/>
          </p:nvPicPr>
          <p:blipFill>
            <a:blip r:embed="rId4"/>
            <a:stretch>
              <a:fillRect/>
            </a:stretch>
          </p:blipFill>
          <p:spPr>
            <a:xfrm>
              <a:off x="6096000" y="4212237"/>
              <a:ext cx="3098454" cy="1824954"/>
            </a:xfrm>
            <a:prstGeom prst="rect">
              <a:avLst/>
            </a:prstGeom>
          </p:spPr>
        </p:pic>
        <p:pic>
          <p:nvPicPr>
            <p:cNvPr id="7" name="Picture 6">
              <a:extLst>
                <a:ext uri="{FF2B5EF4-FFF2-40B4-BE49-F238E27FC236}">
                  <a16:creationId xmlns:a16="http://schemas.microsoft.com/office/drawing/2014/main" id="{DCC9CAAD-11C5-0510-CD58-A60A36344EDD}"/>
                </a:ext>
              </a:extLst>
            </p:cNvPr>
            <p:cNvPicPr>
              <a:picLocks noChangeAspect="1"/>
            </p:cNvPicPr>
            <p:nvPr/>
          </p:nvPicPr>
          <p:blipFill>
            <a:blip r:embed="rId5"/>
            <a:stretch>
              <a:fillRect/>
            </a:stretch>
          </p:blipFill>
          <p:spPr>
            <a:xfrm>
              <a:off x="6084098" y="1970525"/>
              <a:ext cx="3110356" cy="2098697"/>
            </a:xfrm>
            <a:prstGeom prst="rect">
              <a:avLst/>
            </a:prstGeom>
          </p:spPr>
        </p:pic>
      </p:grpSp>
    </p:spTree>
    <p:extLst>
      <p:ext uri="{BB962C8B-B14F-4D97-AF65-F5344CB8AC3E}">
        <p14:creationId xmlns:p14="http://schemas.microsoft.com/office/powerpoint/2010/main" val="394881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BFB1-4F7C-A314-C6AD-E08314A883ED}"/>
              </a:ext>
            </a:extLst>
          </p:cNvPr>
          <p:cNvSpPr>
            <a:spLocks noGrp="1"/>
          </p:cNvSpPr>
          <p:nvPr>
            <p:ph type="title"/>
          </p:nvPr>
        </p:nvSpPr>
        <p:spPr/>
        <p:txBody>
          <a:bodyPr/>
          <a:lstStyle/>
          <a:p>
            <a:r>
              <a:rPr lang="en-US" dirty="0"/>
              <a:t>Connect to EC2 instance</a:t>
            </a:r>
            <a:endParaRPr lang="en-ID" dirty="0"/>
          </a:p>
        </p:txBody>
      </p:sp>
      <p:grpSp>
        <p:nvGrpSpPr>
          <p:cNvPr id="6" name="Group 5">
            <a:extLst>
              <a:ext uri="{FF2B5EF4-FFF2-40B4-BE49-F238E27FC236}">
                <a16:creationId xmlns:a16="http://schemas.microsoft.com/office/drawing/2014/main" id="{06B56C7D-2E37-D2D2-A588-9AFABBB668E3}"/>
              </a:ext>
            </a:extLst>
          </p:cNvPr>
          <p:cNvGrpSpPr/>
          <p:nvPr/>
        </p:nvGrpSpPr>
        <p:grpSpPr>
          <a:xfrm>
            <a:off x="838200" y="1825625"/>
            <a:ext cx="7412220" cy="3986481"/>
            <a:chOff x="787400" y="2644167"/>
            <a:chExt cx="10255777" cy="5515818"/>
          </a:xfrm>
        </p:grpSpPr>
        <p:pic>
          <p:nvPicPr>
            <p:cNvPr id="4" name="Picture 3">
              <a:extLst>
                <a:ext uri="{FF2B5EF4-FFF2-40B4-BE49-F238E27FC236}">
                  <a16:creationId xmlns:a16="http://schemas.microsoft.com/office/drawing/2014/main" id="{A53DFDFD-D850-AD3C-50B2-0E9F1FC30EF0}"/>
                </a:ext>
              </a:extLst>
            </p:cNvPr>
            <p:cNvPicPr>
              <a:picLocks noChangeAspect="1"/>
            </p:cNvPicPr>
            <p:nvPr/>
          </p:nvPicPr>
          <p:blipFill>
            <a:blip r:embed="rId2"/>
            <a:stretch>
              <a:fillRect/>
            </a:stretch>
          </p:blipFill>
          <p:spPr>
            <a:xfrm>
              <a:off x="787400" y="2644167"/>
              <a:ext cx="10255777" cy="762039"/>
            </a:xfrm>
            <a:prstGeom prst="rect">
              <a:avLst/>
            </a:prstGeom>
          </p:spPr>
        </p:pic>
        <p:pic>
          <p:nvPicPr>
            <p:cNvPr id="5" name="Picture 4">
              <a:extLst>
                <a:ext uri="{FF2B5EF4-FFF2-40B4-BE49-F238E27FC236}">
                  <a16:creationId xmlns:a16="http://schemas.microsoft.com/office/drawing/2014/main" id="{F3661C58-2BE1-11D9-BA02-49F63A60AE80}"/>
                </a:ext>
              </a:extLst>
            </p:cNvPr>
            <p:cNvPicPr>
              <a:picLocks noChangeAspect="1"/>
            </p:cNvPicPr>
            <p:nvPr/>
          </p:nvPicPr>
          <p:blipFill>
            <a:blip r:embed="rId3"/>
            <a:stretch>
              <a:fillRect/>
            </a:stretch>
          </p:blipFill>
          <p:spPr>
            <a:xfrm>
              <a:off x="787400" y="3581400"/>
              <a:ext cx="5531134" cy="4578585"/>
            </a:xfrm>
            <a:prstGeom prst="rect">
              <a:avLst/>
            </a:prstGeom>
          </p:spPr>
        </p:pic>
      </p:grpSp>
    </p:spTree>
    <p:extLst>
      <p:ext uri="{BB962C8B-B14F-4D97-AF65-F5344CB8AC3E}">
        <p14:creationId xmlns:p14="http://schemas.microsoft.com/office/powerpoint/2010/main" val="87786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425-EFF4-4EB5-1E53-6BBAA6E90053}"/>
              </a:ext>
            </a:extLst>
          </p:cNvPr>
          <p:cNvSpPr>
            <a:spLocks noGrp="1"/>
          </p:cNvSpPr>
          <p:nvPr>
            <p:ph type="title"/>
          </p:nvPr>
        </p:nvSpPr>
        <p:spPr/>
        <p:txBody>
          <a:bodyPr/>
          <a:lstStyle/>
          <a:p>
            <a:r>
              <a:rPr lang="en-US" dirty="0"/>
              <a:t>Set up </a:t>
            </a:r>
            <a:r>
              <a:rPr lang="en-US" dirty="0" err="1"/>
              <a:t>Minikube</a:t>
            </a:r>
            <a:endParaRPr lang="en-ID" dirty="0"/>
          </a:p>
        </p:txBody>
      </p:sp>
      <p:sp>
        <p:nvSpPr>
          <p:cNvPr id="3" name="Content Placeholder 2">
            <a:extLst>
              <a:ext uri="{FF2B5EF4-FFF2-40B4-BE49-F238E27FC236}">
                <a16:creationId xmlns:a16="http://schemas.microsoft.com/office/drawing/2014/main" id="{5C570EE2-0A03-262B-5FE6-53E30E2CD957}"/>
              </a:ext>
            </a:extLst>
          </p:cNvPr>
          <p:cNvSpPr>
            <a:spLocks noGrp="1"/>
          </p:cNvSpPr>
          <p:nvPr>
            <p:ph idx="1"/>
          </p:nvPr>
        </p:nvSpPr>
        <p:spPr/>
        <p:txBody>
          <a:bodyPr/>
          <a:lstStyle/>
          <a:p>
            <a:r>
              <a:rPr lang="en-US" dirty="0"/>
              <a:t>In this lab, we will use </a:t>
            </a:r>
            <a:r>
              <a:rPr lang="en-US" dirty="0" err="1"/>
              <a:t>Minikube</a:t>
            </a:r>
            <a:r>
              <a:rPr lang="en-US" dirty="0"/>
              <a:t>, a tool that lets us run Kubernetes locally.</a:t>
            </a:r>
          </a:p>
          <a:p>
            <a:r>
              <a:rPr lang="en-US" dirty="0"/>
              <a:t>Install </a:t>
            </a:r>
            <a:r>
              <a:rPr lang="en-US" dirty="0" err="1"/>
              <a:t>Minikube</a:t>
            </a:r>
            <a:r>
              <a:rPr lang="en-US" dirty="0"/>
              <a:t>:</a:t>
            </a:r>
          </a:p>
          <a:p>
            <a:pPr lvl="1"/>
            <a:r>
              <a:rPr lang="en-ID" dirty="0"/>
              <a:t>$ curl -LO https://storage.googleapis.com/minikube/releases/latest/minikube-linux-amd64</a:t>
            </a:r>
          </a:p>
          <a:p>
            <a:pPr lvl="1"/>
            <a:r>
              <a:rPr lang="en-ID" dirty="0"/>
              <a:t>$ </a:t>
            </a:r>
            <a:r>
              <a:rPr lang="en-ID" dirty="0" err="1"/>
              <a:t>sudo</a:t>
            </a:r>
            <a:r>
              <a:rPr lang="en-ID" dirty="0"/>
              <a:t> install minikube-linux-amd64 /</a:t>
            </a:r>
            <a:r>
              <a:rPr lang="en-ID" dirty="0" err="1"/>
              <a:t>usr</a:t>
            </a:r>
            <a:r>
              <a:rPr lang="en-ID" dirty="0"/>
              <a:t>/local/bin/</a:t>
            </a:r>
            <a:r>
              <a:rPr lang="en-ID" dirty="0" err="1"/>
              <a:t>minikube</a:t>
            </a:r>
            <a:endParaRPr lang="en-ID" dirty="0"/>
          </a:p>
          <a:p>
            <a:endParaRPr lang="en-ID" dirty="0"/>
          </a:p>
        </p:txBody>
      </p:sp>
    </p:spTree>
    <p:extLst>
      <p:ext uri="{BB962C8B-B14F-4D97-AF65-F5344CB8AC3E}">
        <p14:creationId xmlns:p14="http://schemas.microsoft.com/office/powerpoint/2010/main" val="260494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425-EFF4-4EB5-1E53-6BBAA6E90053}"/>
              </a:ext>
            </a:extLst>
          </p:cNvPr>
          <p:cNvSpPr>
            <a:spLocks noGrp="1"/>
          </p:cNvSpPr>
          <p:nvPr>
            <p:ph type="title"/>
          </p:nvPr>
        </p:nvSpPr>
        <p:spPr/>
        <p:txBody>
          <a:bodyPr/>
          <a:lstStyle/>
          <a:p>
            <a:r>
              <a:rPr lang="en-US" dirty="0"/>
              <a:t>Install </a:t>
            </a:r>
            <a:r>
              <a:rPr lang="en-US" dirty="0" err="1"/>
              <a:t>kubectl</a:t>
            </a:r>
            <a:endParaRPr lang="en-ID" dirty="0"/>
          </a:p>
        </p:txBody>
      </p:sp>
      <p:sp>
        <p:nvSpPr>
          <p:cNvPr id="3" name="Content Placeholder 2">
            <a:extLst>
              <a:ext uri="{FF2B5EF4-FFF2-40B4-BE49-F238E27FC236}">
                <a16:creationId xmlns:a16="http://schemas.microsoft.com/office/drawing/2014/main" id="{5C570EE2-0A03-262B-5FE6-53E30E2CD957}"/>
              </a:ext>
            </a:extLst>
          </p:cNvPr>
          <p:cNvSpPr>
            <a:spLocks noGrp="1"/>
          </p:cNvSpPr>
          <p:nvPr>
            <p:ph idx="1"/>
          </p:nvPr>
        </p:nvSpPr>
        <p:spPr/>
        <p:txBody>
          <a:bodyPr/>
          <a:lstStyle/>
          <a:p>
            <a:r>
              <a:rPr lang="en-US" dirty="0"/>
              <a:t>The Kubernetes command-line tool, </a:t>
            </a:r>
            <a:r>
              <a:rPr lang="en-US" dirty="0" err="1"/>
              <a:t>kubectl</a:t>
            </a:r>
            <a:r>
              <a:rPr lang="en-US" dirty="0"/>
              <a:t>, allows us to run commands against our Kubernetes clusters:</a:t>
            </a:r>
          </a:p>
          <a:p>
            <a:pPr lvl="1"/>
            <a:r>
              <a:rPr lang="en-US" dirty="0"/>
              <a:t>Deploy applications</a:t>
            </a:r>
          </a:p>
          <a:p>
            <a:pPr lvl="1"/>
            <a:r>
              <a:rPr lang="en-US" dirty="0"/>
              <a:t>Inspect and manage cluster resources</a:t>
            </a:r>
          </a:p>
          <a:p>
            <a:pPr lvl="1"/>
            <a:r>
              <a:rPr lang="en-US" dirty="0"/>
              <a:t>View logs</a:t>
            </a:r>
          </a:p>
          <a:p>
            <a:r>
              <a:rPr lang="en-US" dirty="0"/>
              <a:t>Install </a:t>
            </a:r>
            <a:r>
              <a:rPr lang="en-US" dirty="0" err="1"/>
              <a:t>kubectl</a:t>
            </a:r>
            <a:r>
              <a:rPr lang="en-US" dirty="0"/>
              <a:t>:</a:t>
            </a:r>
          </a:p>
          <a:p>
            <a:pPr lvl="1"/>
            <a:r>
              <a:rPr lang="en-US" dirty="0"/>
              <a:t>$ curl -LO "https://dl.k8s.io/release/$(curl -L -s https://dl.k8s.io/release/stable.txt)/bin/linux/amd64/kubectl"</a:t>
            </a:r>
          </a:p>
          <a:p>
            <a:pPr lvl="1"/>
            <a:r>
              <a:rPr lang="en-US" dirty="0"/>
              <a:t>$ </a:t>
            </a:r>
            <a:r>
              <a:rPr lang="en-US" dirty="0" err="1"/>
              <a:t>sudo</a:t>
            </a:r>
            <a:r>
              <a:rPr lang="en-US" dirty="0"/>
              <a:t> install -o root -g root -m 0755 </a:t>
            </a:r>
            <a:r>
              <a:rPr lang="en-US" dirty="0" err="1"/>
              <a:t>kubectl</a:t>
            </a:r>
            <a:r>
              <a:rPr lang="en-US" dirty="0"/>
              <a:t> /</a:t>
            </a:r>
            <a:r>
              <a:rPr lang="en-US" dirty="0" err="1"/>
              <a:t>usr</a:t>
            </a:r>
            <a:r>
              <a:rPr lang="en-US" dirty="0"/>
              <a:t>/local/bin/</a:t>
            </a:r>
            <a:r>
              <a:rPr lang="en-US" dirty="0" err="1"/>
              <a:t>kubectl</a:t>
            </a:r>
            <a:endParaRPr lang="en-US" dirty="0"/>
          </a:p>
          <a:p>
            <a:pPr lvl="1"/>
            <a:endParaRPr lang="en-US" dirty="0"/>
          </a:p>
        </p:txBody>
      </p:sp>
    </p:spTree>
    <p:extLst>
      <p:ext uri="{BB962C8B-B14F-4D97-AF65-F5344CB8AC3E}">
        <p14:creationId xmlns:p14="http://schemas.microsoft.com/office/powerpoint/2010/main" val="2660075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F59E-3433-8136-0BE1-6F443B6EF154}"/>
              </a:ext>
            </a:extLst>
          </p:cNvPr>
          <p:cNvSpPr>
            <a:spLocks noGrp="1"/>
          </p:cNvSpPr>
          <p:nvPr>
            <p:ph type="title"/>
          </p:nvPr>
        </p:nvSpPr>
        <p:spPr/>
        <p:txBody>
          <a:bodyPr/>
          <a:lstStyle/>
          <a:p>
            <a:r>
              <a:rPr lang="en-US" dirty="0"/>
              <a:t>Install Docker</a:t>
            </a:r>
            <a:endParaRPr lang="en-ID" dirty="0"/>
          </a:p>
        </p:txBody>
      </p:sp>
      <p:sp>
        <p:nvSpPr>
          <p:cNvPr id="3" name="Content Placeholder 2">
            <a:extLst>
              <a:ext uri="{FF2B5EF4-FFF2-40B4-BE49-F238E27FC236}">
                <a16:creationId xmlns:a16="http://schemas.microsoft.com/office/drawing/2014/main" id="{496E3A16-647A-1C10-E078-00DAA4217F11}"/>
              </a:ext>
            </a:extLst>
          </p:cNvPr>
          <p:cNvSpPr>
            <a:spLocks noGrp="1"/>
          </p:cNvSpPr>
          <p:nvPr>
            <p:ph idx="1"/>
          </p:nvPr>
        </p:nvSpPr>
        <p:spPr/>
        <p:txBody>
          <a:bodyPr/>
          <a:lstStyle/>
          <a:p>
            <a:r>
              <a:rPr lang="en-ID" dirty="0"/>
              <a:t>We use Docker, a container engine, with </a:t>
            </a:r>
            <a:r>
              <a:rPr lang="en-ID" dirty="0" err="1"/>
              <a:t>Minikube</a:t>
            </a:r>
            <a:r>
              <a:rPr lang="en-ID" dirty="0"/>
              <a:t>.</a:t>
            </a:r>
          </a:p>
          <a:p>
            <a:r>
              <a:rPr lang="en-ID" dirty="0"/>
              <a:t>Install Docker:</a:t>
            </a:r>
          </a:p>
          <a:p>
            <a:pPr lvl="1"/>
            <a:r>
              <a:rPr lang="en-ID" dirty="0"/>
              <a:t>$ </a:t>
            </a:r>
            <a:r>
              <a:rPr lang="en-ID" dirty="0" err="1"/>
              <a:t>sudo</a:t>
            </a:r>
            <a:r>
              <a:rPr lang="en-ID" dirty="0"/>
              <a:t> apt-get update &amp;&amp; </a:t>
            </a:r>
            <a:r>
              <a:rPr lang="en-ID" dirty="0" err="1"/>
              <a:t>sudo</a:t>
            </a:r>
            <a:r>
              <a:rPr lang="en-ID" dirty="0"/>
              <a:t> apt-get install docker.io --y</a:t>
            </a:r>
          </a:p>
          <a:p>
            <a:r>
              <a:rPr lang="en-ID" dirty="0"/>
              <a:t>Add user to “docker” group and switch primary group</a:t>
            </a:r>
          </a:p>
          <a:p>
            <a:pPr lvl="1"/>
            <a:r>
              <a:rPr lang="en-ID" dirty="0"/>
              <a:t>$ </a:t>
            </a:r>
            <a:r>
              <a:rPr lang="en-ID" dirty="0" err="1"/>
              <a:t>sudo</a:t>
            </a:r>
            <a:r>
              <a:rPr lang="en-ID" dirty="0"/>
              <a:t> </a:t>
            </a:r>
            <a:r>
              <a:rPr lang="en-ID" dirty="0" err="1"/>
              <a:t>usermod</a:t>
            </a:r>
            <a:r>
              <a:rPr lang="en-ID" dirty="0"/>
              <a:t> -</a:t>
            </a:r>
            <a:r>
              <a:rPr lang="en-ID" dirty="0" err="1"/>
              <a:t>aG</a:t>
            </a:r>
            <a:r>
              <a:rPr lang="en-ID" dirty="0"/>
              <a:t> docker $USER &amp;&amp; </a:t>
            </a:r>
            <a:r>
              <a:rPr lang="en-ID" dirty="0" err="1"/>
              <a:t>newgrp</a:t>
            </a:r>
            <a:r>
              <a:rPr lang="en-ID" dirty="0"/>
              <a:t> docker</a:t>
            </a:r>
          </a:p>
          <a:p>
            <a:endParaRPr lang="en-ID" dirty="0"/>
          </a:p>
        </p:txBody>
      </p:sp>
    </p:spTree>
    <p:extLst>
      <p:ext uri="{BB962C8B-B14F-4D97-AF65-F5344CB8AC3E}">
        <p14:creationId xmlns:p14="http://schemas.microsoft.com/office/powerpoint/2010/main" val="40107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D7E0-EC46-8642-2B89-D686FD30ECF6}"/>
              </a:ext>
            </a:extLst>
          </p:cNvPr>
          <p:cNvSpPr>
            <a:spLocks noGrp="1"/>
          </p:cNvSpPr>
          <p:nvPr>
            <p:ph type="title"/>
          </p:nvPr>
        </p:nvSpPr>
        <p:spPr/>
        <p:txBody>
          <a:bodyPr/>
          <a:lstStyle/>
          <a:p>
            <a:r>
              <a:rPr lang="en-US" dirty="0"/>
              <a:t>Run </a:t>
            </a:r>
            <a:r>
              <a:rPr lang="en-US" dirty="0" err="1"/>
              <a:t>Minikube</a:t>
            </a:r>
            <a:endParaRPr lang="en-ID" dirty="0"/>
          </a:p>
        </p:txBody>
      </p:sp>
      <p:sp>
        <p:nvSpPr>
          <p:cNvPr id="3" name="Content Placeholder 2">
            <a:extLst>
              <a:ext uri="{FF2B5EF4-FFF2-40B4-BE49-F238E27FC236}">
                <a16:creationId xmlns:a16="http://schemas.microsoft.com/office/drawing/2014/main" id="{EE5695F5-9ECC-4432-C9A7-1544EDB88599}"/>
              </a:ext>
            </a:extLst>
          </p:cNvPr>
          <p:cNvSpPr>
            <a:spLocks noGrp="1"/>
          </p:cNvSpPr>
          <p:nvPr>
            <p:ph idx="1"/>
          </p:nvPr>
        </p:nvSpPr>
        <p:spPr/>
        <p:txBody>
          <a:bodyPr/>
          <a:lstStyle/>
          <a:p>
            <a:r>
              <a:rPr lang="en-ID" dirty="0"/>
              <a:t>Finally!</a:t>
            </a:r>
          </a:p>
          <a:p>
            <a:pPr lvl="1"/>
            <a:r>
              <a:rPr lang="en-ID" dirty="0"/>
              <a:t>$ </a:t>
            </a:r>
            <a:r>
              <a:rPr lang="en-ID" dirty="0" err="1"/>
              <a:t>minikube</a:t>
            </a:r>
            <a:r>
              <a:rPr lang="en-ID" dirty="0"/>
              <a:t> start</a:t>
            </a:r>
          </a:p>
          <a:p>
            <a:endParaRPr lang="en-ID" dirty="0"/>
          </a:p>
        </p:txBody>
      </p:sp>
    </p:spTree>
    <p:extLst>
      <p:ext uri="{BB962C8B-B14F-4D97-AF65-F5344CB8AC3E}">
        <p14:creationId xmlns:p14="http://schemas.microsoft.com/office/powerpoint/2010/main" val="152000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AA7C-530D-76E0-D64A-F6ABC1E1A1C4}"/>
              </a:ext>
            </a:extLst>
          </p:cNvPr>
          <p:cNvSpPr>
            <a:spLocks noGrp="1"/>
          </p:cNvSpPr>
          <p:nvPr>
            <p:ph type="title"/>
          </p:nvPr>
        </p:nvSpPr>
        <p:spPr/>
        <p:txBody>
          <a:bodyPr/>
          <a:lstStyle/>
          <a:p>
            <a:r>
              <a:rPr lang="en-US" dirty="0"/>
              <a:t>Intros</a:t>
            </a:r>
            <a:endParaRPr lang="en-ID" dirty="0"/>
          </a:p>
        </p:txBody>
      </p:sp>
      <p:sp>
        <p:nvSpPr>
          <p:cNvPr id="3" name="Content Placeholder 2">
            <a:extLst>
              <a:ext uri="{FF2B5EF4-FFF2-40B4-BE49-F238E27FC236}">
                <a16:creationId xmlns:a16="http://schemas.microsoft.com/office/drawing/2014/main" id="{F3B70C51-95F9-068A-6989-7E569772D661}"/>
              </a:ext>
            </a:extLst>
          </p:cNvPr>
          <p:cNvSpPr>
            <a:spLocks noGrp="1"/>
          </p:cNvSpPr>
          <p:nvPr>
            <p:ph idx="1"/>
          </p:nvPr>
        </p:nvSpPr>
        <p:spPr/>
        <p:txBody>
          <a:bodyPr/>
          <a:lstStyle/>
          <a:p>
            <a:r>
              <a:rPr lang="en-US" dirty="0"/>
              <a:t>Goal:</a:t>
            </a:r>
          </a:p>
          <a:p>
            <a:pPr lvl="1"/>
            <a:r>
              <a:rPr lang="en-US" dirty="0"/>
              <a:t>Hands-on lab to cover the basics of Kubernetes</a:t>
            </a:r>
          </a:p>
          <a:p>
            <a:pPr lvl="1"/>
            <a:r>
              <a:rPr lang="en-US" dirty="0"/>
              <a:t>Understand Kubernetes concepts along the way</a:t>
            </a:r>
          </a:p>
          <a:p>
            <a:r>
              <a:rPr lang="en-US" dirty="0"/>
              <a:t>Agenda:</a:t>
            </a:r>
          </a:p>
          <a:p>
            <a:pPr lvl="1"/>
            <a:r>
              <a:rPr lang="en-US" dirty="0"/>
              <a:t>Getting Started with Kubernetes</a:t>
            </a:r>
          </a:p>
          <a:p>
            <a:pPr lvl="1"/>
            <a:r>
              <a:rPr lang="en-US" dirty="0"/>
              <a:t>Assignment Introduction</a:t>
            </a:r>
          </a:p>
          <a:p>
            <a:endParaRPr lang="en-US" dirty="0"/>
          </a:p>
          <a:p>
            <a:pPr lvl="1"/>
            <a:endParaRPr lang="en-US" dirty="0"/>
          </a:p>
          <a:p>
            <a:pPr lvl="1"/>
            <a:endParaRPr lang="en-ID" dirty="0"/>
          </a:p>
        </p:txBody>
      </p:sp>
    </p:spTree>
    <p:extLst>
      <p:ext uri="{BB962C8B-B14F-4D97-AF65-F5344CB8AC3E}">
        <p14:creationId xmlns:p14="http://schemas.microsoft.com/office/powerpoint/2010/main" val="3864559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FBBDC9-5518-47A7-9B5C-D0799A729CCD}"/>
              </a:ext>
            </a:extLst>
          </p:cNvPr>
          <p:cNvSpPr>
            <a:spLocks noGrp="1"/>
          </p:cNvSpPr>
          <p:nvPr>
            <p:ph type="title"/>
          </p:nvPr>
        </p:nvSpPr>
        <p:spPr/>
        <p:txBody>
          <a:bodyPr/>
          <a:lstStyle/>
          <a:p>
            <a:r>
              <a:rPr lang="en-US" dirty="0"/>
              <a:t>Getting Started with Kubernetes</a:t>
            </a:r>
            <a:endParaRPr lang="en-ID" dirty="0"/>
          </a:p>
        </p:txBody>
      </p:sp>
      <p:sp>
        <p:nvSpPr>
          <p:cNvPr id="5" name="Text Placeholder 4">
            <a:extLst>
              <a:ext uri="{FF2B5EF4-FFF2-40B4-BE49-F238E27FC236}">
                <a16:creationId xmlns:a16="http://schemas.microsoft.com/office/drawing/2014/main" id="{0645A47A-EAA0-1F2C-7565-78894EE0E357}"/>
              </a:ext>
            </a:extLst>
          </p:cNvPr>
          <p:cNvSpPr>
            <a:spLocks noGrp="1"/>
          </p:cNvSpPr>
          <p:nvPr>
            <p:ph type="body" idx="1"/>
          </p:nvPr>
        </p:nvSpPr>
        <p:spPr/>
        <p:txBody>
          <a:bodyPr/>
          <a:lstStyle/>
          <a:p>
            <a:r>
              <a:rPr lang="en-US" dirty="0"/>
              <a:t>Running our first containers on Kubernetes</a:t>
            </a:r>
            <a:endParaRPr lang="en-ID" dirty="0"/>
          </a:p>
        </p:txBody>
      </p:sp>
    </p:spTree>
    <p:extLst>
      <p:ext uri="{BB962C8B-B14F-4D97-AF65-F5344CB8AC3E}">
        <p14:creationId xmlns:p14="http://schemas.microsoft.com/office/powerpoint/2010/main" val="2741152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F22E1-7C78-E60A-CF7C-899A27543B2F}"/>
              </a:ext>
            </a:extLst>
          </p:cNvPr>
          <p:cNvSpPr>
            <a:spLocks noGrp="1"/>
          </p:cNvSpPr>
          <p:nvPr>
            <p:ph type="title"/>
          </p:nvPr>
        </p:nvSpPr>
        <p:spPr/>
        <p:txBody>
          <a:bodyPr/>
          <a:lstStyle/>
          <a:p>
            <a:r>
              <a:rPr lang="en-US" dirty="0"/>
              <a:t>Running our first containers on Kubernetes</a:t>
            </a:r>
            <a:endParaRPr lang="en-ID" dirty="0"/>
          </a:p>
        </p:txBody>
      </p:sp>
      <p:sp>
        <p:nvSpPr>
          <p:cNvPr id="3" name="Content Placeholder 2">
            <a:extLst>
              <a:ext uri="{FF2B5EF4-FFF2-40B4-BE49-F238E27FC236}">
                <a16:creationId xmlns:a16="http://schemas.microsoft.com/office/drawing/2014/main" id="{6685860B-4518-BCF4-941D-07F8C47DB02F}"/>
              </a:ext>
            </a:extLst>
          </p:cNvPr>
          <p:cNvSpPr>
            <a:spLocks noGrp="1"/>
          </p:cNvSpPr>
          <p:nvPr>
            <p:ph idx="1"/>
          </p:nvPr>
        </p:nvSpPr>
        <p:spPr/>
        <p:txBody>
          <a:bodyPr>
            <a:normAutofit/>
          </a:bodyPr>
          <a:lstStyle/>
          <a:p>
            <a:r>
              <a:rPr lang="en-US" dirty="0"/>
              <a:t>First things first: we cannot run a container</a:t>
            </a:r>
          </a:p>
          <a:p>
            <a:pPr lvl="1"/>
            <a:r>
              <a:rPr lang="en-US" dirty="0"/>
              <a:t>Containers are manipulated through pods</a:t>
            </a:r>
          </a:p>
          <a:p>
            <a:pPr lvl="1"/>
            <a:r>
              <a:rPr lang="en-US" dirty="0"/>
              <a:t>A pod is a group of containers:</a:t>
            </a:r>
          </a:p>
          <a:p>
            <a:pPr lvl="2"/>
            <a:r>
              <a:rPr lang="en-US" dirty="0"/>
              <a:t>running together (on the same node)</a:t>
            </a:r>
          </a:p>
          <a:p>
            <a:pPr lvl="2"/>
            <a:r>
              <a:rPr lang="en-US" dirty="0"/>
              <a:t>sharing resources (RAM, CPU; but also network, volumes)</a:t>
            </a:r>
          </a:p>
          <a:p>
            <a:r>
              <a:rPr lang="en-US" dirty="0"/>
              <a:t>We are going to run a pod, and in that pod there will be a single container</a:t>
            </a:r>
          </a:p>
          <a:p>
            <a:r>
              <a:rPr lang="en-US" dirty="0"/>
              <a:t>In that container in the pod, we are going to run a simple </a:t>
            </a:r>
            <a:r>
              <a:rPr lang="en-US" dirty="0">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rPr>
              <a:t>ping</a:t>
            </a:r>
            <a:r>
              <a:rPr lang="en-US" dirty="0"/>
              <a:t> command</a:t>
            </a:r>
          </a:p>
          <a:p>
            <a:r>
              <a:rPr lang="en-US" dirty="0"/>
              <a:t>Then we are going to start additional copies of the pod</a:t>
            </a:r>
            <a:endParaRPr lang="en-ID" dirty="0"/>
          </a:p>
        </p:txBody>
      </p:sp>
    </p:spTree>
    <p:extLst>
      <p:ext uri="{BB962C8B-B14F-4D97-AF65-F5344CB8AC3E}">
        <p14:creationId xmlns:p14="http://schemas.microsoft.com/office/powerpoint/2010/main" val="4015436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041B-EFDA-5AAB-CB0D-561343B1F0E0}"/>
              </a:ext>
            </a:extLst>
          </p:cNvPr>
          <p:cNvSpPr>
            <a:spLocks noGrp="1"/>
          </p:cNvSpPr>
          <p:nvPr>
            <p:ph type="title"/>
          </p:nvPr>
        </p:nvSpPr>
        <p:spPr/>
        <p:txBody>
          <a:bodyPr/>
          <a:lstStyle/>
          <a:p>
            <a:r>
              <a:rPr lang="en-US" dirty="0"/>
              <a:t>Starting a simple pod with </a:t>
            </a:r>
            <a:r>
              <a:rPr lang="en-US" dirty="0" err="1">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rPr>
              <a:t>kubectl</a:t>
            </a:r>
            <a:r>
              <a:rPr lang="en-US" dirty="0">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rPr>
              <a:t> create deployment</a:t>
            </a:r>
            <a:endParaRPr lang="en-ID" dirty="0">
              <a:highlight>
                <a:srgbClr val="C0C0C0"/>
              </a:highlight>
              <a:latin typeface="Consolas" panose="020B0609020204030204" pitchFamily="49" charset="0"/>
              <a:ea typeface="Cascadia Code Light" panose="020B0609020000020004" pitchFamily="49" charset="0"/>
              <a:cs typeface="Cascadia Code Light" panose="020B0609020000020004" pitchFamily="49" charset="0"/>
            </a:endParaRPr>
          </a:p>
        </p:txBody>
      </p:sp>
      <p:sp>
        <p:nvSpPr>
          <p:cNvPr id="3" name="Content Placeholder 2">
            <a:extLst>
              <a:ext uri="{FF2B5EF4-FFF2-40B4-BE49-F238E27FC236}">
                <a16:creationId xmlns:a16="http://schemas.microsoft.com/office/drawing/2014/main" id="{BBACE6BD-4B20-284E-049E-B301E9FCF984}"/>
              </a:ext>
            </a:extLst>
          </p:cNvPr>
          <p:cNvSpPr>
            <a:spLocks noGrp="1"/>
          </p:cNvSpPr>
          <p:nvPr>
            <p:ph idx="1"/>
          </p:nvPr>
        </p:nvSpPr>
        <p:spPr/>
        <p:txBody>
          <a:bodyPr/>
          <a:lstStyle/>
          <a:p>
            <a:r>
              <a:rPr lang="en-US" dirty="0"/>
              <a:t>We need to specify at least a name and the image we want to use</a:t>
            </a:r>
          </a:p>
          <a:p>
            <a:r>
              <a:rPr lang="en-ID" dirty="0"/>
              <a:t>Let’s ping 1.1.1.1, Cloudflare’s public DNS resolver:</a:t>
            </a:r>
          </a:p>
          <a:p>
            <a:pPr lvl="1"/>
            <a:r>
              <a:rPr lang="en-ID" dirty="0"/>
              <a:t>$ </a:t>
            </a:r>
            <a:r>
              <a:rPr lang="en-US" dirty="0" err="1"/>
              <a:t>kubectl</a:t>
            </a:r>
            <a:r>
              <a:rPr lang="en-US" dirty="0"/>
              <a:t> create deployment </a:t>
            </a:r>
            <a:r>
              <a:rPr lang="en-US" dirty="0" err="1"/>
              <a:t>pingpong</a:t>
            </a:r>
            <a:r>
              <a:rPr lang="en-US" dirty="0"/>
              <a:t> --image=alpine -- ping 1.1.1.1</a:t>
            </a:r>
          </a:p>
          <a:p>
            <a:pPr lvl="1"/>
            <a:endParaRPr lang="en-ID" dirty="0"/>
          </a:p>
        </p:txBody>
      </p:sp>
    </p:spTree>
    <p:extLst>
      <p:ext uri="{BB962C8B-B14F-4D97-AF65-F5344CB8AC3E}">
        <p14:creationId xmlns:p14="http://schemas.microsoft.com/office/powerpoint/2010/main" val="368270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8475-944E-268D-AD1F-3031BA615654}"/>
              </a:ext>
            </a:extLst>
          </p:cNvPr>
          <p:cNvSpPr>
            <a:spLocks noGrp="1"/>
          </p:cNvSpPr>
          <p:nvPr>
            <p:ph type="title"/>
          </p:nvPr>
        </p:nvSpPr>
        <p:spPr/>
        <p:txBody>
          <a:bodyPr/>
          <a:lstStyle/>
          <a:p>
            <a:r>
              <a:rPr lang="en-US" dirty="0"/>
              <a:t>Various ways of creating resources</a:t>
            </a:r>
            <a:endParaRPr lang="en-ID" dirty="0"/>
          </a:p>
        </p:txBody>
      </p:sp>
      <p:sp>
        <p:nvSpPr>
          <p:cNvPr id="3" name="Content Placeholder 2">
            <a:extLst>
              <a:ext uri="{FF2B5EF4-FFF2-40B4-BE49-F238E27FC236}">
                <a16:creationId xmlns:a16="http://schemas.microsoft.com/office/drawing/2014/main" id="{B9440F20-8709-0A13-9359-036C642F9967}"/>
              </a:ext>
            </a:extLst>
          </p:cNvPr>
          <p:cNvSpPr>
            <a:spLocks noGrp="1"/>
          </p:cNvSpPr>
          <p:nvPr>
            <p:ph idx="1"/>
          </p:nvPr>
        </p:nvSpPr>
        <p:spPr/>
        <p:txBody>
          <a:bodyPr>
            <a:normAutofit/>
          </a:bodyPr>
          <a:lstStyle/>
          <a:p>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create &lt;resource&gt;</a:t>
            </a:r>
          </a:p>
          <a:p>
            <a:pPr lvl="1"/>
            <a:r>
              <a:rPr lang="en-US" dirty="0"/>
              <a:t>explicit, but lacks some features</a:t>
            </a:r>
          </a:p>
          <a:p>
            <a:pPr lvl="1"/>
            <a:r>
              <a:rPr lang="en-US" dirty="0"/>
              <a:t>can't create a </a:t>
            </a:r>
            <a:r>
              <a:rPr lang="en-US" dirty="0" err="1"/>
              <a:t>CronJob</a:t>
            </a:r>
            <a:endParaRPr lang="en-US" dirty="0"/>
          </a:p>
          <a:p>
            <a:pPr lvl="1"/>
            <a:r>
              <a:rPr lang="en-US" dirty="0"/>
              <a:t>can't pass command-line arguments to deployments</a:t>
            </a:r>
          </a:p>
          <a:p>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create -f </a:t>
            </a:r>
            <a:r>
              <a:rPr lang="en-US" dirty="0" err="1">
                <a:highlight>
                  <a:srgbClr val="C0C0C0"/>
                </a:highlight>
                <a:latin typeface="Consolas" panose="020B0609020204030204" pitchFamily="49" charset="0"/>
              </a:rPr>
              <a:t>foo.yaml</a:t>
            </a:r>
            <a:r>
              <a:rPr lang="en-US" dirty="0">
                <a:ea typeface="Cascadia Code Light" panose="020B0609020000020004" pitchFamily="49" charset="0"/>
                <a:cs typeface="Cascadia Code Light" panose="020B0609020000020004" pitchFamily="49" charset="0"/>
              </a:rPr>
              <a:t> or </a:t>
            </a:r>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apply -f </a:t>
            </a:r>
            <a:r>
              <a:rPr lang="en-US" dirty="0" err="1">
                <a:highlight>
                  <a:srgbClr val="C0C0C0"/>
                </a:highlight>
                <a:latin typeface="Consolas" panose="020B0609020204030204" pitchFamily="49" charset="0"/>
              </a:rPr>
              <a:t>foo.yaml</a:t>
            </a:r>
            <a:endParaRPr lang="en-US" dirty="0">
              <a:highlight>
                <a:srgbClr val="C0C0C0"/>
              </a:highlight>
              <a:latin typeface="Consolas" panose="020B0609020204030204" pitchFamily="49" charset="0"/>
            </a:endParaRPr>
          </a:p>
          <a:p>
            <a:pPr lvl="1"/>
            <a:r>
              <a:rPr lang="en-US" dirty="0"/>
              <a:t>all features are available</a:t>
            </a:r>
          </a:p>
          <a:p>
            <a:pPr lvl="1"/>
            <a:r>
              <a:rPr lang="en-US" dirty="0"/>
              <a:t>requires writing YAML</a:t>
            </a:r>
            <a:endParaRPr lang="en-ID" dirty="0"/>
          </a:p>
        </p:txBody>
      </p:sp>
      <p:pic>
        <p:nvPicPr>
          <p:cNvPr id="5" name="Picture 2" descr="Magnifying icon, Magnifying clipart, png transparent 9589789 PNG">
            <a:extLst>
              <a:ext uri="{FF2B5EF4-FFF2-40B4-BE49-F238E27FC236}">
                <a16:creationId xmlns:a16="http://schemas.microsoft.com/office/drawing/2014/main" id="{8BAE6177-65F5-D522-6438-8E5EE885B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0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46A4-EAF5-8EEC-830F-13EE005F1422}"/>
              </a:ext>
            </a:extLst>
          </p:cNvPr>
          <p:cNvSpPr>
            <a:spLocks noGrp="1"/>
          </p:cNvSpPr>
          <p:nvPr>
            <p:ph type="title"/>
          </p:nvPr>
        </p:nvSpPr>
        <p:spPr/>
        <p:txBody>
          <a:bodyPr/>
          <a:lstStyle/>
          <a:p>
            <a:r>
              <a:rPr lang="en-US" dirty="0"/>
              <a:t>Behind the scenes of </a:t>
            </a:r>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create deployment</a:t>
            </a:r>
            <a:endParaRPr lang="en-ID" dirty="0">
              <a:highlight>
                <a:srgbClr val="C0C0C0"/>
              </a:highlight>
              <a:latin typeface="Consolas" panose="020B0609020204030204" pitchFamily="49" charset="0"/>
            </a:endParaRPr>
          </a:p>
        </p:txBody>
      </p:sp>
      <p:sp>
        <p:nvSpPr>
          <p:cNvPr id="3" name="Content Placeholder 2">
            <a:extLst>
              <a:ext uri="{FF2B5EF4-FFF2-40B4-BE49-F238E27FC236}">
                <a16:creationId xmlns:a16="http://schemas.microsoft.com/office/drawing/2014/main" id="{9C502660-D6A0-55E4-C5A9-2416B1089CF6}"/>
              </a:ext>
            </a:extLst>
          </p:cNvPr>
          <p:cNvSpPr>
            <a:spLocks noGrp="1"/>
          </p:cNvSpPr>
          <p:nvPr>
            <p:ph idx="1"/>
          </p:nvPr>
        </p:nvSpPr>
        <p:spPr/>
        <p:txBody>
          <a:bodyPr>
            <a:normAutofit/>
          </a:bodyPr>
          <a:lstStyle/>
          <a:p>
            <a:r>
              <a:rPr lang="en-US" dirty="0"/>
              <a:t>Let’s look at the resources that were created by </a:t>
            </a:r>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create deployment</a:t>
            </a:r>
          </a:p>
          <a:p>
            <a:r>
              <a:rPr lang="en-US" dirty="0"/>
              <a:t>List most resource types:</a:t>
            </a:r>
          </a:p>
          <a:p>
            <a:pPr lvl="1"/>
            <a:r>
              <a:rPr lang="en-US" dirty="0"/>
              <a:t>$ </a:t>
            </a:r>
            <a:r>
              <a:rPr lang="en-US" dirty="0" err="1"/>
              <a:t>kubectl</a:t>
            </a:r>
            <a:r>
              <a:rPr lang="en-US" dirty="0"/>
              <a:t> get all</a:t>
            </a:r>
          </a:p>
          <a:p>
            <a:r>
              <a:rPr lang="en-US" dirty="0"/>
              <a:t>We should see the following things:</a:t>
            </a:r>
          </a:p>
          <a:p>
            <a:pPr lvl="1"/>
            <a:r>
              <a:rPr lang="en-US" dirty="0" err="1">
                <a:highlight>
                  <a:srgbClr val="C0C0C0"/>
                </a:highlight>
                <a:latin typeface="Consolas" panose="020B0609020204030204" pitchFamily="49" charset="0"/>
              </a:rPr>
              <a:t>deployment.apps</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pingpong</a:t>
            </a:r>
            <a:r>
              <a:rPr lang="en-US" dirty="0"/>
              <a:t> (the deployment that we just created)</a:t>
            </a:r>
          </a:p>
          <a:p>
            <a:pPr lvl="1"/>
            <a:r>
              <a:rPr lang="en-US" dirty="0" err="1">
                <a:highlight>
                  <a:srgbClr val="C0C0C0"/>
                </a:highlight>
                <a:latin typeface="Consolas" panose="020B0609020204030204" pitchFamily="49" charset="0"/>
              </a:rPr>
              <a:t>replicaset.apps</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pingpong-xxxxxxxxxx</a:t>
            </a:r>
            <a:r>
              <a:rPr lang="en-US" dirty="0"/>
              <a:t> (a replica set created by the deployment)</a:t>
            </a:r>
          </a:p>
          <a:p>
            <a:pPr lvl="1"/>
            <a:r>
              <a:rPr lang="en-US" dirty="0">
                <a:highlight>
                  <a:srgbClr val="C0C0C0"/>
                </a:highlight>
                <a:latin typeface="Consolas" panose="020B0609020204030204" pitchFamily="49" charset="0"/>
              </a:rPr>
              <a:t>pod/</a:t>
            </a:r>
            <a:r>
              <a:rPr lang="en-US" dirty="0" err="1">
                <a:highlight>
                  <a:srgbClr val="C0C0C0"/>
                </a:highlight>
                <a:latin typeface="Consolas" panose="020B0609020204030204" pitchFamily="49" charset="0"/>
              </a:rPr>
              <a:t>pingpong-xxxxxxxxxx-yyyyy</a:t>
            </a:r>
            <a:r>
              <a:rPr lang="en-US" dirty="0"/>
              <a:t> (a pod created by the replica set)</a:t>
            </a:r>
          </a:p>
        </p:txBody>
      </p:sp>
    </p:spTree>
    <p:extLst>
      <p:ext uri="{BB962C8B-B14F-4D97-AF65-F5344CB8AC3E}">
        <p14:creationId xmlns:p14="http://schemas.microsoft.com/office/powerpoint/2010/main" val="3966380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989D-B1D8-0B57-BCF5-877371FC9092}"/>
              </a:ext>
            </a:extLst>
          </p:cNvPr>
          <p:cNvSpPr>
            <a:spLocks noGrp="1"/>
          </p:cNvSpPr>
          <p:nvPr>
            <p:ph type="title"/>
          </p:nvPr>
        </p:nvSpPr>
        <p:spPr/>
        <p:txBody>
          <a:bodyPr/>
          <a:lstStyle/>
          <a:p>
            <a:r>
              <a:rPr lang="en-US" dirty="0"/>
              <a:t>What are these different things?</a:t>
            </a:r>
            <a:endParaRPr lang="en-ID" dirty="0"/>
          </a:p>
        </p:txBody>
      </p:sp>
      <p:sp>
        <p:nvSpPr>
          <p:cNvPr id="3" name="Content Placeholder 2">
            <a:extLst>
              <a:ext uri="{FF2B5EF4-FFF2-40B4-BE49-F238E27FC236}">
                <a16:creationId xmlns:a16="http://schemas.microsoft.com/office/drawing/2014/main" id="{48E24791-0CD1-AF95-9C99-A96E8DB158C0}"/>
              </a:ext>
            </a:extLst>
          </p:cNvPr>
          <p:cNvSpPr>
            <a:spLocks noGrp="1"/>
          </p:cNvSpPr>
          <p:nvPr>
            <p:ph idx="1"/>
          </p:nvPr>
        </p:nvSpPr>
        <p:spPr>
          <a:xfrm>
            <a:off x="838199" y="1825625"/>
            <a:ext cx="11118011" cy="4351338"/>
          </a:xfrm>
        </p:spPr>
        <p:txBody>
          <a:bodyPr>
            <a:normAutofit/>
          </a:bodyPr>
          <a:lstStyle/>
          <a:p>
            <a:r>
              <a:rPr lang="en-US" dirty="0"/>
              <a:t>A </a:t>
            </a:r>
            <a:r>
              <a:rPr lang="en-US" i="1" dirty="0"/>
              <a:t>deployment</a:t>
            </a:r>
            <a:r>
              <a:rPr lang="en-US" dirty="0"/>
              <a:t> is a high-level construct</a:t>
            </a:r>
          </a:p>
          <a:p>
            <a:pPr lvl="1"/>
            <a:r>
              <a:rPr lang="en-US" dirty="0"/>
              <a:t>allows scaling, rolling updates, rollbacks</a:t>
            </a:r>
          </a:p>
          <a:p>
            <a:pPr lvl="1"/>
            <a:r>
              <a:rPr lang="en-US" dirty="0"/>
              <a:t>multiple deployments can be used together to implement a canary deployment</a:t>
            </a:r>
          </a:p>
          <a:p>
            <a:pPr lvl="1"/>
            <a:r>
              <a:rPr lang="en-US" dirty="0"/>
              <a:t>delegates pods management to replica sets</a:t>
            </a:r>
          </a:p>
          <a:p>
            <a:r>
              <a:rPr lang="en-US" dirty="0"/>
              <a:t>A </a:t>
            </a:r>
            <a:r>
              <a:rPr lang="en-US" i="1" dirty="0"/>
              <a:t>replica set </a:t>
            </a:r>
            <a:r>
              <a:rPr lang="en-US" dirty="0"/>
              <a:t>is a low-level construct</a:t>
            </a:r>
          </a:p>
          <a:p>
            <a:pPr lvl="1"/>
            <a:r>
              <a:rPr lang="en-US" dirty="0"/>
              <a:t>makes sure that a given number of identical pods are running</a:t>
            </a:r>
          </a:p>
          <a:p>
            <a:pPr lvl="1"/>
            <a:r>
              <a:rPr lang="en-US" dirty="0"/>
              <a:t>allows scaling</a:t>
            </a:r>
          </a:p>
          <a:p>
            <a:pPr lvl="1"/>
            <a:r>
              <a:rPr lang="en-US" dirty="0"/>
              <a:t>rarely used directly</a:t>
            </a:r>
          </a:p>
          <a:p>
            <a:r>
              <a:rPr lang="en-US" dirty="0"/>
              <a:t>A </a:t>
            </a:r>
            <a:r>
              <a:rPr lang="en-US" i="1" dirty="0"/>
              <a:t>replication controller</a:t>
            </a:r>
            <a:r>
              <a:rPr lang="en-US" dirty="0"/>
              <a:t> is the (deprecated) predecessor of a replica set</a:t>
            </a:r>
            <a:endParaRPr lang="en-ID" dirty="0"/>
          </a:p>
        </p:txBody>
      </p:sp>
      <p:pic>
        <p:nvPicPr>
          <p:cNvPr id="4098" name="Picture 2" descr="Magnifying icon, Magnifying clipart, png transparent 9589789 PNG">
            <a:extLst>
              <a:ext uri="{FF2B5EF4-FFF2-40B4-BE49-F238E27FC236}">
                <a16:creationId xmlns:a16="http://schemas.microsoft.com/office/drawing/2014/main" id="{47F72F54-B582-3AFD-4AA5-ADE915284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69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C340-FD53-50CC-68A8-4173B8258A91}"/>
              </a:ext>
            </a:extLst>
          </p:cNvPr>
          <p:cNvSpPr>
            <a:spLocks noGrp="1"/>
          </p:cNvSpPr>
          <p:nvPr>
            <p:ph type="title"/>
          </p:nvPr>
        </p:nvSpPr>
        <p:spPr/>
        <p:txBody>
          <a:bodyPr/>
          <a:lstStyle/>
          <a:p>
            <a:r>
              <a:rPr lang="en-US" dirty="0"/>
              <a:t>Our </a:t>
            </a:r>
            <a:r>
              <a:rPr lang="en-US" dirty="0" err="1">
                <a:highlight>
                  <a:srgbClr val="C0C0C0"/>
                </a:highlight>
                <a:latin typeface="Consolas" panose="020B0609020204030204" pitchFamily="49" charset="0"/>
              </a:rPr>
              <a:t>pingpong</a:t>
            </a:r>
            <a:r>
              <a:rPr lang="en-US" dirty="0"/>
              <a:t> deployment</a:t>
            </a:r>
            <a:endParaRPr lang="en-ID" dirty="0"/>
          </a:p>
        </p:txBody>
      </p:sp>
      <p:sp>
        <p:nvSpPr>
          <p:cNvPr id="3" name="Content Placeholder 2">
            <a:extLst>
              <a:ext uri="{FF2B5EF4-FFF2-40B4-BE49-F238E27FC236}">
                <a16:creationId xmlns:a16="http://schemas.microsoft.com/office/drawing/2014/main" id="{C4C6D971-4B99-D4C6-EFE9-15D6CBBC57FD}"/>
              </a:ext>
            </a:extLst>
          </p:cNvPr>
          <p:cNvSpPr>
            <a:spLocks noGrp="1"/>
          </p:cNvSpPr>
          <p:nvPr>
            <p:ph idx="1"/>
          </p:nvPr>
        </p:nvSpPr>
        <p:spPr/>
        <p:txBody>
          <a:bodyPr/>
          <a:lstStyle/>
          <a:p>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create deployment</a:t>
            </a:r>
            <a:r>
              <a:rPr lang="en-US" dirty="0"/>
              <a:t> created a </a:t>
            </a:r>
            <a:r>
              <a:rPr lang="en-US" i="1" dirty="0"/>
              <a:t>deployment</a:t>
            </a:r>
            <a:r>
              <a:rPr lang="en-US" dirty="0"/>
              <a:t>, </a:t>
            </a:r>
            <a:r>
              <a:rPr lang="en-US" dirty="0" err="1">
                <a:highlight>
                  <a:srgbClr val="C0C0C0"/>
                </a:highlight>
                <a:latin typeface="Consolas" panose="020B0609020204030204" pitchFamily="49" charset="0"/>
              </a:rPr>
              <a:t>deployment.apps</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pingpong</a:t>
            </a:r>
            <a:endParaRPr lang="en-ID" dirty="0">
              <a:highlight>
                <a:srgbClr val="C0C0C0"/>
              </a:highlight>
              <a:latin typeface="Consolas" panose="020B0609020204030204" pitchFamily="49" charset="0"/>
            </a:endParaRPr>
          </a:p>
          <a:p>
            <a:r>
              <a:rPr lang="en-ID" dirty="0"/>
              <a:t>That </a:t>
            </a:r>
            <a:r>
              <a:rPr lang="en-ID" i="1" dirty="0"/>
              <a:t>deployment</a:t>
            </a:r>
            <a:r>
              <a:rPr lang="en-ID" dirty="0"/>
              <a:t> created a </a:t>
            </a:r>
            <a:r>
              <a:rPr lang="en-ID" i="1" dirty="0"/>
              <a:t>replica set</a:t>
            </a:r>
            <a:r>
              <a:rPr lang="en-ID" dirty="0"/>
              <a:t>, </a:t>
            </a:r>
            <a:r>
              <a:rPr lang="en-ID" dirty="0" err="1">
                <a:highlight>
                  <a:srgbClr val="C0C0C0"/>
                </a:highlight>
                <a:latin typeface="Consolas" panose="020B0609020204030204" pitchFamily="49" charset="0"/>
              </a:rPr>
              <a:t>replicaset.apps</a:t>
            </a:r>
            <a:r>
              <a:rPr lang="en-ID" dirty="0">
                <a:highlight>
                  <a:srgbClr val="C0C0C0"/>
                </a:highlight>
                <a:latin typeface="Consolas" panose="020B0609020204030204" pitchFamily="49" charset="0"/>
              </a:rPr>
              <a:t>/</a:t>
            </a:r>
            <a:r>
              <a:rPr lang="en-ID" dirty="0" err="1">
                <a:highlight>
                  <a:srgbClr val="C0C0C0"/>
                </a:highlight>
                <a:latin typeface="Consolas" panose="020B0609020204030204" pitchFamily="49" charset="0"/>
              </a:rPr>
              <a:t>pingpong-xxxxxxxxxx</a:t>
            </a:r>
            <a:endParaRPr lang="en-ID" dirty="0">
              <a:highlight>
                <a:srgbClr val="C0C0C0"/>
              </a:highlight>
              <a:latin typeface="Consolas" panose="020B0609020204030204" pitchFamily="49" charset="0"/>
            </a:endParaRPr>
          </a:p>
          <a:p>
            <a:r>
              <a:rPr lang="en-ID" dirty="0"/>
              <a:t>That </a:t>
            </a:r>
            <a:r>
              <a:rPr lang="en-ID" i="1" dirty="0"/>
              <a:t>replica set</a:t>
            </a:r>
            <a:r>
              <a:rPr lang="en-ID" dirty="0"/>
              <a:t> created a </a:t>
            </a:r>
            <a:r>
              <a:rPr lang="en-ID" i="1" dirty="0"/>
              <a:t>pod</a:t>
            </a:r>
            <a:r>
              <a:rPr lang="en-ID" dirty="0"/>
              <a:t>, </a:t>
            </a:r>
            <a:r>
              <a:rPr lang="en-ID" dirty="0">
                <a:highlight>
                  <a:srgbClr val="C0C0C0"/>
                </a:highlight>
                <a:latin typeface="Consolas" panose="020B0609020204030204" pitchFamily="49" charset="0"/>
              </a:rPr>
              <a:t>pod/</a:t>
            </a:r>
            <a:r>
              <a:rPr lang="en-ID" dirty="0" err="1">
                <a:highlight>
                  <a:srgbClr val="C0C0C0"/>
                </a:highlight>
                <a:latin typeface="Consolas" panose="020B0609020204030204" pitchFamily="49" charset="0"/>
              </a:rPr>
              <a:t>pingpong-xxxxxxxxxx-yyyyy</a:t>
            </a:r>
            <a:endParaRPr lang="en-ID" dirty="0">
              <a:highlight>
                <a:srgbClr val="C0C0C0"/>
              </a:highlight>
              <a:latin typeface="Consolas" panose="020B0609020204030204" pitchFamily="49" charset="0"/>
            </a:endParaRPr>
          </a:p>
          <a:p>
            <a:endParaRPr lang="en-ID" dirty="0"/>
          </a:p>
          <a:p>
            <a:endParaRPr lang="en-ID" dirty="0"/>
          </a:p>
        </p:txBody>
      </p:sp>
    </p:spTree>
    <p:extLst>
      <p:ext uri="{BB962C8B-B14F-4D97-AF65-F5344CB8AC3E}">
        <p14:creationId xmlns:p14="http://schemas.microsoft.com/office/powerpoint/2010/main" val="2129665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D8D3-8661-08F0-54DE-14A54681879A}"/>
              </a:ext>
            </a:extLst>
          </p:cNvPr>
          <p:cNvSpPr>
            <a:spLocks noGrp="1"/>
          </p:cNvSpPr>
          <p:nvPr>
            <p:ph type="title"/>
          </p:nvPr>
        </p:nvSpPr>
        <p:spPr/>
        <p:txBody>
          <a:bodyPr/>
          <a:lstStyle/>
          <a:p>
            <a:r>
              <a:rPr lang="en-US" dirty="0"/>
              <a:t>Viewing container output</a:t>
            </a:r>
            <a:endParaRPr lang="en-ID" dirty="0"/>
          </a:p>
        </p:txBody>
      </p:sp>
      <p:sp>
        <p:nvSpPr>
          <p:cNvPr id="3" name="Content Placeholder 2">
            <a:extLst>
              <a:ext uri="{FF2B5EF4-FFF2-40B4-BE49-F238E27FC236}">
                <a16:creationId xmlns:a16="http://schemas.microsoft.com/office/drawing/2014/main" id="{B7DDAA22-3D70-BE35-8895-4D9A13984F5A}"/>
              </a:ext>
            </a:extLst>
          </p:cNvPr>
          <p:cNvSpPr>
            <a:spLocks noGrp="1"/>
          </p:cNvSpPr>
          <p:nvPr>
            <p:ph idx="1"/>
          </p:nvPr>
        </p:nvSpPr>
        <p:spPr>
          <a:xfrm>
            <a:off x="838200" y="1825624"/>
            <a:ext cx="10515600" cy="5032375"/>
          </a:xfrm>
        </p:spPr>
        <p:txBody>
          <a:bodyPr>
            <a:normAutofit/>
          </a:bodyPr>
          <a:lstStyle/>
          <a:p>
            <a:r>
              <a:rPr lang="en-US" dirty="0"/>
              <a:t>Let’s use the </a:t>
            </a:r>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logs</a:t>
            </a:r>
            <a:r>
              <a:rPr lang="en-US" dirty="0"/>
              <a:t> command</a:t>
            </a:r>
          </a:p>
          <a:p>
            <a:r>
              <a:rPr lang="en-US" dirty="0"/>
              <a:t>We will pass either a </a:t>
            </a:r>
            <a:r>
              <a:rPr lang="en-US" i="1" dirty="0"/>
              <a:t>pod name</a:t>
            </a:r>
            <a:r>
              <a:rPr lang="en-US" dirty="0"/>
              <a:t>, or a </a:t>
            </a:r>
            <a:r>
              <a:rPr lang="en-US" i="1" dirty="0"/>
              <a:t>type/name </a:t>
            </a:r>
            <a:r>
              <a:rPr lang="en-US" dirty="0"/>
              <a:t>(E.g. if we specify a deployment or replica set, it will get the first pod in it)</a:t>
            </a:r>
          </a:p>
          <a:p>
            <a:r>
              <a:rPr lang="en-US" dirty="0"/>
              <a:t>Unless specified otherwise, it will only show logs of the first container in the pod.</a:t>
            </a:r>
          </a:p>
          <a:p>
            <a:r>
              <a:rPr lang="en-US" dirty="0"/>
              <a:t>Stream logs of our </a:t>
            </a:r>
            <a:r>
              <a:rPr lang="en-US" dirty="0">
                <a:highlight>
                  <a:srgbClr val="C0C0C0"/>
                </a:highlight>
                <a:latin typeface="Consolas" panose="020B0609020204030204" pitchFamily="49" charset="0"/>
              </a:rPr>
              <a:t>ping</a:t>
            </a:r>
            <a:r>
              <a:rPr lang="en-US" dirty="0"/>
              <a:t> command in real time:</a:t>
            </a:r>
          </a:p>
          <a:p>
            <a:pPr lvl="1"/>
            <a:r>
              <a:rPr lang="en-US" dirty="0"/>
              <a:t>$ </a:t>
            </a:r>
            <a:r>
              <a:rPr lang="en-US" dirty="0" err="1"/>
              <a:t>kubectl</a:t>
            </a:r>
            <a:r>
              <a:rPr lang="en-US" dirty="0"/>
              <a:t> logs deploy/</a:t>
            </a:r>
            <a:r>
              <a:rPr lang="en-US" dirty="0" err="1"/>
              <a:t>pingpong</a:t>
            </a:r>
            <a:r>
              <a:rPr lang="en-US" dirty="0"/>
              <a:t> --tail 1 --follow</a:t>
            </a:r>
          </a:p>
          <a:p>
            <a:pPr lvl="1"/>
            <a:endParaRPr lang="en-US" dirty="0"/>
          </a:p>
        </p:txBody>
      </p:sp>
    </p:spTree>
    <p:extLst>
      <p:ext uri="{BB962C8B-B14F-4D97-AF65-F5344CB8AC3E}">
        <p14:creationId xmlns:p14="http://schemas.microsoft.com/office/powerpoint/2010/main" val="3869881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9104-169A-DEFA-FE96-82CDF0C86E0E}"/>
              </a:ext>
            </a:extLst>
          </p:cNvPr>
          <p:cNvSpPr>
            <a:spLocks noGrp="1"/>
          </p:cNvSpPr>
          <p:nvPr>
            <p:ph type="title"/>
          </p:nvPr>
        </p:nvSpPr>
        <p:spPr/>
        <p:txBody>
          <a:bodyPr/>
          <a:lstStyle/>
          <a:p>
            <a:r>
              <a:rPr lang="en-US" dirty="0"/>
              <a:t>Scaling our application</a:t>
            </a:r>
            <a:endParaRPr lang="en-ID" dirty="0"/>
          </a:p>
        </p:txBody>
      </p:sp>
      <p:sp>
        <p:nvSpPr>
          <p:cNvPr id="3" name="Content Placeholder 2">
            <a:extLst>
              <a:ext uri="{FF2B5EF4-FFF2-40B4-BE49-F238E27FC236}">
                <a16:creationId xmlns:a16="http://schemas.microsoft.com/office/drawing/2014/main" id="{1C5BC871-919C-C122-6B9E-937C24A87F59}"/>
              </a:ext>
            </a:extLst>
          </p:cNvPr>
          <p:cNvSpPr>
            <a:spLocks noGrp="1"/>
          </p:cNvSpPr>
          <p:nvPr>
            <p:ph idx="1"/>
          </p:nvPr>
        </p:nvSpPr>
        <p:spPr>
          <a:xfrm>
            <a:off x="838200" y="1825624"/>
            <a:ext cx="10515600" cy="4523417"/>
          </a:xfrm>
        </p:spPr>
        <p:txBody>
          <a:bodyPr>
            <a:normAutofit/>
          </a:bodyPr>
          <a:lstStyle/>
          <a:p>
            <a:r>
              <a:rPr lang="en-US" dirty="0"/>
              <a:t>We can create additional copies of our container (I mean, our pod) with </a:t>
            </a:r>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scale</a:t>
            </a:r>
          </a:p>
          <a:p>
            <a:r>
              <a:rPr lang="en-US" dirty="0"/>
              <a:t>Scale our </a:t>
            </a:r>
            <a:r>
              <a:rPr lang="en-US" dirty="0" err="1">
                <a:highlight>
                  <a:srgbClr val="C0C0C0"/>
                </a:highlight>
                <a:latin typeface="Consolas" panose="020B0609020204030204" pitchFamily="49" charset="0"/>
              </a:rPr>
              <a:t>pingpong</a:t>
            </a:r>
            <a:r>
              <a:rPr lang="en-US" dirty="0"/>
              <a:t> deployment:</a:t>
            </a:r>
          </a:p>
          <a:p>
            <a:pPr lvl="1"/>
            <a:r>
              <a:rPr lang="en-US" dirty="0"/>
              <a:t>$ </a:t>
            </a:r>
            <a:r>
              <a:rPr lang="en-US" dirty="0" err="1"/>
              <a:t>kubectl</a:t>
            </a:r>
            <a:r>
              <a:rPr lang="en-US" dirty="0"/>
              <a:t> scale deploy/</a:t>
            </a:r>
            <a:r>
              <a:rPr lang="en-US" dirty="0" err="1"/>
              <a:t>pingpong</a:t>
            </a:r>
            <a:r>
              <a:rPr lang="en-US" dirty="0"/>
              <a:t> --replicas 8</a:t>
            </a:r>
          </a:p>
          <a:p>
            <a:pPr lvl="1"/>
            <a:r>
              <a:rPr lang="en-US" dirty="0"/>
              <a:t>Or: $ </a:t>
            </a:r>
            <a:r>
              <a:rPr lang="en-US" dirty="0" err="1"/>
              <a:t>kubectl</a:t>
            </a:r>
            <a:r>
              <a:rPr lang="en-US" dirty="0"/>
              <a:t> scale deployment </a:t>
            </a:r>
            <a:r>
              <a:rPr lang="en-US" dirty="0" err="1"/>
              <a:t>pingpong</a:t>
            </a:r>
            <a:r>
              <a:rPr lang="en-US" dirty="0"/>
              <a:t> --replicas 8</a:t>
            </a:r>
          </a:p>
          <a:p>
            <a:r>
              <a:rPr lang="en-US" dirty="0"/>
              <a:t>Note: what if we tried to scale </a:t>
            </a:r>
            <a:r>
              <a:rPr lang="en-US" dirty="0" err="1">
                <a:highlight>
                  <a:srgbClr val="C0C0C0"/>
                </a:highlight>
                <a:latin typeface="Consolas" panose="020B0609020204030204" pitchFamily="49" charset="0"/>
              </a:rPr>
              <a:t>replicaset.apps</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pingpong-xxxxxxxxxx</a:t>
            </a:r>
            <a:r>
              <a:rPr lang="en-US" dirty="0"/>
              <a:t>?</a:t>
            </a:r>
          </a:p>
          <a:p>
            <a:pPr lvl="1"/>
            <a:r>
              <a:rPr lang="en-US" dirty="0"/>
              <a:t>We could! But the deployment would notice it right away, and scale back to the initial level.</a:t>
            </a:r>
            <a:endParaRPr lang="en-ID" dirty="0"/>
          </a:p>
        </p:txBody>
      </p:sp>
    </p:spTree>
    <p:extLst>
      <p:ext uri="{BB962C8B-B14F-4D97-AF65-F5344CB8AC3E}">
        <p14:creationId xmlns:p14="http://schemas.microsoft.com/office/powerpoint/2010/main" val="389238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6A05-F720-33D2-EE30-C2888DA74E05}"/>
              </a:ext>
            </a:extLst>
          </p:cNvPr>
          <p:cNvSpPr>
            <a:spLocks noGrp="1"/>
          </p:cNvSpPr>
          <p:nvPr>
            <p:ph type="title"/>
          </p:nvPr>
        </p:nvSpPr>
        <p:spPr/>
        <p:txBody>
          <a:bodyPr/>
          <a:lstStyle/>
          <a:p>
            <a:r>
              <a:rPr lang="en-US" dirty="0"/>
              <a:t>Resilience</a:t>
            </a:r>
            <a:endParaRPr lang="en-ID" dirty="0"/>
          </a:p>
        </p:txBody>
      </p:sp>
      <p:sp>
        <p:nvSpPr>
          <p:cNvPr id="3" name="Content Placeholder 2">
            <a:extLst>
              <a:ext uri="{FF2B5EF4-FFF2-40B4-BE49-F238E27FC236}">
                <a16:creationId xmlns:a16="http://schemas.microsoft.com/office/drawing/2014/main" id="{C2B52104-3166-26A0-6E28-8CABC0019A75}"/>
              </a:ext>
            </a:extLst>
          </p:cNvPr>
          <p:cNvSpPr>
            <a:spLocks noGrp="1"/>
          </p:cNvSpPr>
          <p:nvPr>
            <p:ph idx="1"/>
          </p:nvPr>
        </p:nvSpPr>
        <p:spPr/>
        <p:txBody>
          <a:bodyPr>
            <a:normAutofit/>
          </a:bodyPr>
          <a:lstStyle/>
          <a:p>
            <a:r>
              <a:rPr lang="en-US" dirty="0"/>
              <a:t>The </a:t>
            </a:r>
            <a:r>
              <a:rPr lang="en-US" i="1" dirty="0"/>
              <a:t>deployment</a:t>
            </a:r>
            <a:r>
              <a:rPr lang="en-US" dirty="0"/>
              <a:t> </a:t>
            </a:r>
            <a:r>
              <a:rPr lang="en-US" dirty="0" err="1">
                <a:highlight>
                  <a:srgbClr val="C0C0C0"/>
                </a:highlight>
                <a:latin typeface="Consolas" panose="020B0609020204030204" pitchFamily="49" charset="0"/>
              </a:rPr>
              <a:t>pingpong</a:t>
            </a:r>
            <a:r>
              <a:rPr lang="en-US" dirty="0"/>
              <a:t> watches its </a:t>
            </a:r>
            <a:r>
              <a:rPr lang="en-US" i="1" dirty="0"/>
              <a:t>replica set</a:t>
            </a:r>
          </a:p>
          <a:p>
            <a:r>
              <a:rPr lang="en-US" dirty="0"/>
              <a:t>The </a:t>
            </a:r>
            <a:r>
              <a:rPr lang="en-US" i="1" dirty="0"/>
              <a:t>replica set</a:t>
            </a:r>
            <a:r>
              <a:rPr lang="en-US" dirty="0"/>
              <a:t> ensures that the right number of </a:t>
            </a:r>
            <a:r>
              <a:rPr lang="en-US" i="1" dirty="0"/>
              <a:t>pods</a:t>
            </a:r>
            <a:r>
              <a:rPr lang="en-US" dirty="0"/>
              <a:t> are running</a:t>
            </a:r>
          </a:p>
          <a:p>
            <a:r>
              <a:rPr lang="en-US" dirty="0"/>
              <a:t>What happens if pods disappear?</a:t>
            </a:r>
          </a:p>
          <a:p>
            <a:r>
              <a:rPr lang="en-US" dirty="0"/>
              <a:t>In a separate window, list pods, and keep watching them:</a:t>
            </a:r>
          </a:p>
          <a:p>
            <a:pPr lvl="1"/>
            <a:r>
              <a:rPr lang="en-US" dirty="0"/>
              <a:t>$ </a:t>
            </a:r>
            <a:r>
              <a:rPr lang="en-US" dirty="0" err="1"/>
              <a:t>kubectl</a:t>
            </a:r>
            <a:r>
              <a:rPr lang="en-US" dirty="0"/>
              <a:t> get pods -w</a:t>
            </a:r>
          </a:p>
          <a:p>
            <a:r>
              <a:rPr lang="en-US" dirty="0"/>
              <a:t>Destroy a pod:</a:t>
            </a:r>
          </a:p>
          <a:p>
            <a:pPr lvl="1"/>
            <a:r>
              <a:rPr lang="en-US" dirty="0"/>
              <a:t>$ </a:t>
            </a:r>
            <a:r>
              <a:rPr lang="en-US" dirty="0" err="1"/>
              <a:t>kubectl</a:t>
            </a:r>
            <a:r>
              <a:rPr lang="en-US" dirty="0"/>
              <a:t> delete pod </a:t>
            </a:r>
            <a:r>
              <a:rPr lang="en-US" dirty="0" err="1"/>
              <a:t>pingpong-xxxxxxxxxx-yyyyy</a:t>
            </a:r>
            <a:endParaRPr lang="en-ID" dirty="0"/>
          </a:p>
        </p:txBody>
      </p:sp>
    </p:spTree>
    <p:extLst>
      <p:ext uri="{BB962C8B-B14F-4D97-AF65-F5344CB8AC3E}">
        <p14:creationId xmlns:p14="http://schemas.microsoft.com/office/powerpoint/2010/main" val="344285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63A73-4546-5F34-E393-5085FCA98C21}"/>
              </a:ext>
            </a:extLst>
          </p:cNvPr>
          <p:cNvSpPr>
            <a:spLocks noGrp="1"/>
          </p:cNvSpPr>
          <p:nvPr>
            <p:ph type="title"/>
          </p:nvPr>
        </p:nvSpPr>
        <p:spPr/>
        <p:txBody>
          <a:bodyPr/>
          <a:lstStyle/>
          <a:p>
            <a:r>
              <a:rPr lang="en-US" dirty="0"/>
              <a:t>Extra details</a:t>
            </a:r>
            <a:endParaRPr lang="en-ID" dirty="0"/>
          </a:p>
        </p:txBody>
      </p:sp>
      <p:sp>
        <p:nvSpPr>
          <p:cNvPr id="3" name="Content Placeholder 2">
            <a:extLst>
              <a:ext uri="{FF2B5EF4-FFF2-40B4-BE49-F238E27FC236}">
                <a16:creationId xmlns:a16="http://schemas.microsoft.com/office/drawing/2014/main" id="{352049E3-53F9-EADF-CA1D-04795BA7C31A}"/>
              </a:ext>
            </a:extLst>
          </p:cNvPr>
          <p:cNvSpPr>
            <a:spLocks noGrp="1"/>
          </p:cNvSpPr>
          <p:nvPr>
            <p:ph idx="1"/>
          </p:nvPr>
        </p:nvSpPr>
        <p:spPr>
          <a:xfrm>
            <a:off x="838200" y="1825625"/>
            <a:ext cx="10515600" cy="4419900"/>
          </a:xfrm>
        </p:spPr>
        <p:txBody>
          <a:bodyPr>
            <a:normAutofit/>
          </a:bodyPr>
          <a:lstStyle/>
          <a:p>
            <a:r>
              <a:rPr lang="en-US" dirty="0"/>
              <a:t>This slide has a magnifying glass in the top right corner</a:t>
            </a:r>
          </a:p>
          <a:p>
            <a:r>
              <a:rPr lang="en-US" dirty="0"/>
              <a:t>This magnifying glass indicates slides that provide extra details</a:t>
            </a:r>
          </a:p>
          <a:p>
            <a:r>
              <a:rPr lang="en-US" dirty="0"/>
              <a:t>Feel free to skip them if:</a:t>
            </a:r>
          </a:p>
          <a:p>
            <a:pPr lvl="1"/>
            <a:r>
              <a:rPr lang="en-US" dirty="0"/>
              <a:t>you are in a hurry</a:t>
            </a:r>
          </a:p>
          <a:p>
            <a:pPr lvl="1"/>
            <a:r>
              <a:rPr lang="en-US" dirty="0"/>
              <a:t>you are new to this and want to avoid cognitive overload</a:t>
            </a:r>
          </a:p>
          <a:p>
            <a:pPr lvl="1"/>
            <a:r>
              <a:rPr lang="en-US" dirty="0"/>
              <a:t>you want only the most essential information</a:t>
            </a:r>
          </a:p>
          <a:p>
            <a:r>
              <a:rPr lang="en-US" dirty="0"/>
              <a:t>You can review these slides another time if you want, they'll be waiting for you</a:t>
            </a:r>
            <a:endParaRPr lang="en-ID" dirty="0"/>
          </a:p>
        </p:txBody>
      </p:sp>
      <p:pic>
        <p:nvPicPr>
          <p:cNvPr id="4" name="Picture 2" descr="Magnifying icon, Magnifying clipart, png transparent 9589789 PNG">
            <a:extLst>
              <a:ext uri="{FF2B5EF4-FFF2-40B4-BE49-F238E27FC236}">
                <a16:creationId xmlns:a16="http://schemas.microsoft.com/office/drawing/2014/main" id="{B7B221D5-2CE7-31E3-A81C-3B836D216B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5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9636-CD39-5472-76F7-B7471BB82B84}"/>
              </a:ext>
            </a:extLst>
          </p:cNvPr>
          <p:cNvSpPr>
            <a:spLocks noGrp="1"/>
          </p:cNvSpPr>
          <p:nvPr>
            <p:ph type="title"/>
          </p:nvPr>
        </p:nvSpPr>
        <p:spPr/>
        <p:txBody>
          <a:bodyPr/>
          <a:lstStyle/>
          <a:p>
            <a:r>
              <a:rPr lang="en-US" dirty="0"/>
              <a:t>Getting Started with Kubernetes</a:t>
            </a:r>
            <a:endParaRPr lang="en-ID" dirty="0"/>
          </a:p>
        </p:txBody>
      </p:sp>
      <p:sp>
        <p:nvSpPr>
          <p:cNvPr id="3" name="Text Placeholder 2">
            <a:extLst>
              <a:ext uri="{FF2B5EF4-FFF2-40B4-BE49-F238E27FC236}">
                <a16:creationId xmlns:a16="http://schemas.microsoft.com/office/drawing/2014/main" id="{91B0571B-C0CF-248A-40B3-2B96760FE50F}"/>
              </a:ext>
            </a:extLst>
          </p:cNvPr>
          <p:cNvSpPr>
            <a:spLocks noGrp="1"/>
          </p:cNvSpPr>
          <p:nvPr>
            <p:ph type="body" idx="1"/>
          </p:nvPr>
        </p:nvSpPr>
        <p:spPr/>
        <p:txBody>
          <a:bodyPr/>
          <a:lstStyle/>
          <a:p>
            <a:r>
              <a:rPr lang="en-US" dirty="0"/>
              <a:t>Exposing containers</a:t>
            </a:r>
            <a:endParaRPr lang="en-ID" dirty="0"/>
          </a:p>
        </p:txBody>
      </p:sp>
    </p:spTree>
    <p:extLst>
      <p:ext uri="{BB962C8B-B14F-4D97-AF65-F5344CB8AC3E}">
        <p14:creationId xmlns:p14="http://schemas.microsoft.com/office/powerpoint/2010/main" val="612621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23CF-ABC8-9393-E72F-DAB4D4C5E7BB}"/>
              </a:ext>
            </a:extLst>
          </p:cNvPr>
          <p:cNvSpPr>
            <a:spLocks noGrp="1"/>
          </p:cNvSpPr>
          <p:nvPr>
            <p:ph type="title"/>
          </p:nvPr>
        </p:nvSpPr>
        <p:spPr/>
        <p:txBody>
          <a:bodyPr/>
          <a:lstStyle/>
          <a:p>
            <a:r>
              <a:rPr lang="en-US" dirty="0"/>
              <a:t>Exposing containers</a:t>
            </a:r>
            <a:endParaRPr lang="en-ID" dirty="0"/>
          </a:p>
        </p:txBody>
      </p:sp>
      <p:sp>
        <p:nvSpPr>
          <p:cNvPr id="3" name="Content Placeholder 2">
            <a:extLst>
              <a:ext uri="{FF2B5EF4-FFF2-40B4-BE49-F238E27FC236}">
                <a16:creationId xmlns:a16="http://schemas.microsoft.com/office/drawing/2014/main" id="{FFAB3667-039C-231B-7988-03FAAEA6ED13}"/>
              </a:ext>
            </a:extLst>
          </p:cNvPr>
          <p:cNvSpPr>
            <a:spLocks noGrp="1"/>
          </p:cNvSpPr>
          <p:nvPr>
            <p:ph idx="1"/>
          </p:nvPr>
        </p:nvSpPr>
        <p:spPr/>
        <p:txBody>
          <a:bodyPr>
            <a:normAutofit/>
          </a:bodyPr>
          <a:lstStyle/>
          <a:p>
            <a:r>
              <a:rPr lang="en-US" dirty="0" err="1">
                <a:highlight>
                  <a:srgbClr val="C0C0C0"/>
                </a:highlight>
                <a:latin typeface="Consolas" panose="020B0609020204030204" pitchFamily="49" charset="0"/>
              </a:rPr>
              <a:t>kubectl</a:t>
            </a:r>
            <a:r>
              <a:rPr lang="en-US" dirty="0">
                <a:highlight>
                  <a:srgbClr val="C0C0C0"/>
                </a:highlight>
                <a:latin typeface="Consolas" panose="020B0609020204030204" pitchFamily="49" charset="0"/>
              </a:rPr>
              <a:t> expose</a:t>
            </a:r>
            <a:r>
              <a:rPr lang="en-US" dirty="0"/>
              <a:t> creates a service for existing pods</a:t>
            </a:r>
          </a:p>
          <a:p>
            <a:r>
              <a:rPr lang="en-US" dirty="0"/>
              <a:t>A service is a stable address for a pod (or a bunch of pods)</a:t>
            </a:r>
          </a:p>
          <a:p>
            <a:r>
              <a:rPr lang="en-US" dirty="0"/>
              <a:t>If we want to connect to our pod(s), we need to create a service</a:t>
            </a:r>
          </a:p>
          <a:p>
            <a:r>
              <a:rPr lang="en-US" dirty="0"/>
              <a:t>Once a service is created, </a:t>
            </a:r>
            <a:r>
              <a:rPr lang="en-US" dirty="0" err="1"/>
              <a:t>CoreDNS</a:t>
            </a:r>
            <a:r>
              <a:rPr lang="en-US" dirty="0"/>
              <a:t> will allow us to resolve it by name (i.e. after creating service </a:t>
            </a:r>
            <a:r>
              <a:rPr lang="en-US" dirty="0">
                <a:highlight>
                  <a:srgbClr val="C0C0C0"/>
                </a:highlight>
                <a:latin typeface="Consolas" panose="020B0609020204030204" pitchFamily="49" charset="0"/>
              </a:rPr>
              <a:t>hello</a:t>
            </a:r>
            <a:r>
              <a:rPr lang="en-US" dirty="0"/>
              <a:t>, the name </a:t>
            </a:r>
            <a:r>
              <a:rPr lang="en-US" dirty="0">
                <a:highlight>
                  <a:srgbClr val="C0C0C0"/>
                </a:highlight>
                <a:latin typeface="Consolas" panose="020B0609020204030204" pitchFamily="49" charset="0"/>
              </a:rPr>
              <a:t>hello</a:t>
            </a:r>
            <a:r>
              <a:rPr lang="en-US" dirty="0"/>
              <a:t> will resolve to something)</a:t>
            </a:r>
          </a:p>
          <a:p>
            <a:r>
              <a:rPr lang="en-US" dirty="0"/>
              <a:t>There are different types of services, detailed on the following slides: </a:t>
            </a:r>
            <a:r>
              <a:rPr lang="en-US" dirty="0" err="1">
                <a:highlight>
                  <a:srgbClr val="C0C0C0"/>
                </a:highlight>
                <a:latin typeface="Consolas" panose="020B0609020204030204" pitchFamily="49" charset="0"/>
              </a:rPr>
              <a:t>ClusterIP</a:t>
            </a:r>
            <a:r>
              <a:rPr lang="en-US" dirty="0"/>
              <a:t>, </a:t>
            </a:r>
            <a:r>
              <a:rPr lang="en-US" dirty="0" err="1">
                <a:highlight>
                  <a:srgbClr val="C0C0C0"/>
                </a:highlight>
                <a:latin typeface="Consolas" panose="020B0609020204030204" pitchFamily="49" charset="0"/>
              </a:rPr>
              <a:t>NodePort</a:t>
            </a:r>
            <a:r>
              <a:rPr lang="en-US" dirty="0"/>
              <a:t>, </a:t>
            </a:r>
            <a:r>
              <a:rPr lang="en-US" dirty="0" err="1">
                <a:highlight>
                  <a:srgbClr val="C0C0C0"/>
                </a:highlight>
                <a:latin typeface="Consolas" panose="020B0609020204030204" pitchFamily="49" charset="0"/>
              </a:rPr>
              <a:t>LoadBalancer</a:t>
            </a:r>
            <a:r>
              <a:rPr lang="en-US" dirty="0"/>
              <a:t>, </a:t>
            </a:r>
            <a:r>
              <a:rPr lang="en-US" dirty="0" err="1">
                <a:highlight>
                  <a:srgbClr val="C0C0C0"/>
                </a:highlight>
                <a:latin typeface="Consolas" panose="020B0609020204030204" pitchFamily="49" charset="0"/>
              </a:rPr>
              <a:t>ExternalName</a:t>
            </a:r>
            <a:endParaRPr lang="en-ID" dirty="0">
              <a:highlight>
                <a:srgbClr val="C0C0C0"/>
              </a:highlight>
              <a:latin typeface="Consolas" panose="020B0609020204030204" pitchFamily="49" charset="0"/>
            </a:endParaRPr>
          </a:p>
        </p:txBody>
      </p:sp>
    </p:spTree>
    <p:extLst>
      <p:ext uri="{BB962C8B-B14F-4D97-AF65-F5344CB8AC3E}">
        <p14:creationId xmlns:p14="http://schemas.microsoft.com/office/powerpoint/2010/main" val="3335627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DC90-AFD5-17B8-0AE2-4EB8102691D4}"/>
              </a:ext>
            </a:extLst>
          </p:cNvPr>
          <p:cNvSpPr>
            <a:spLocks noGrp="1"/>
          </p:cNvSpPr>
          <p:nvPr>
            <p:ph type="title"/>
          </p:nvPr>
        </p:nvSpPr>
        <p:spPr/>
        <p:txBody>
          <a:bodyPr/>
          <a:lstStyle/>
          <a:p>
            <a:r>
              <a:rPr lang="en-US" dirty="0"/>
              <a:t>Basic service types</a:t>
            </a:r>
            <a:endParaRPr lang="en-ID" dirty="0"/>
          </a:p>
        </p:txBody>
      </p:sp>
      <p:sp>
        <p:nvSpPr>
          <p:cNvPr id="3" name="Content Placeholder 2">
            <a:extLst>
              <a:ext uri="{FF2B5EF4-FFF2-40B4-BE49-F238E27FC236}">
                <a16:creationId xmlns:a16="http://schemas.microsoft.com/office/drawing/2014/main" id="{53B4D565-F9F6-1BC2-0872-1BEA48D358A3}"/>
              </a:ext>
            </a:extLst>
          </p:cNvPr>
          <p:cNvSpPr>
            <a:spLocks noGrp="1"/>
          </p:cNvSpPr>
          <p:nvPr>
            <p:ph idx="1"/>
          </p:nvPr>
        </p:nvSpPr>
        <p:spPr>
          <a:xfrm>
            <a:off x="838200" y="1825625"/>
            <a:ext cx="10515600" cy="4897904"/>
          </a:xfrm>
        </p:spPr>
        <p:txBody>
          <a:bodyPr>
            <a:normAutofit lnSpcReduction="10000"/>
          </a:bodyPr>
          <a:lstStyle/>
          <a:p>
            <a:r>
              <a:rPr lang="en-US" dirty="0" err="1">
                <a:highlight>
                  <a:srgbClr val="C0C0C0"/>
                </a:highlight>
                <a:latin typeface="Consolas" panose="020B0609020204030204" pitchFamily="49" charset="0"/>
              </a:rPr>
              <a:t>ClusterIP</a:t>
            </a:r>
            <a:r>
              <a:rPr lang="en-US" dirty="0"/>
              <a:t> (default type)</a:t>
            </a:r>
          </a:p>
          <a:p>
            <a:pPr lvl="1"/>
            <a:r>
              <a:rPr lang="en-US" dirty="0"/>
              <a:t>a virtual IP address is allocated for the service (in an internal, private range)</a:t>
            </a:r>
          </a:p>
          <a:p>
            <a:pPr lvl="1"/>
            <a:r>
              <a:rPr lang="en-US" dirty="0"/>
              <a:t>this IP address is reachable only from within the cluster (nodes and pods)</a:t>
            </a:r>
          </a:p>
          <a:p>
            <a:pPr lvl="1"/>
            <a:r>
              <a:rPr lang="en-US" dirty="0"/>
              <a:t>our code can connect to the service using the original port number</a:t>
            </a:r>
          </a:p>
          <a:p>
            <a:r>
              <a:rPr lang="en-US" dirty="0" err="1">
                <a:highlight>
                  <a:srgbClr val="C0C0C0"/>
                </a:highlight>
                <a:latin typeface="Consolas" panose="020B0609020204030204" pitchFamily="49" charset="0"/>
              </a:rPr>
              <a:t>NodePort</a:t>
            </a:r>
            <a:endParaRPr lang="en-US" dirty="0">
              <a:highlight>
                <a:srgbClr val="C0C0C0"/>
              </a:highlight>
              <a:latin typeface="Consolas" panose="020B0609020204030204" pitchFamily="49" charset="0"/>
            </a:endParaRPr>
          </a:p>
          <a:p>
            <a:pPr lvl="1"/>
            <a:r>
              <a:rPr lang="en-US" dirty="0"/>
              <a:t>a port is allocated for the service (by default, in the 30000-32768 range)</a:t>
            </a:r>
          </a:p>
          <a:p>
            <a:pPr lvl="1"/>
            <a:r>
              <a:rPr lang="en-US" dirty="0"/>
              <a:t>that port is made available on all our nodes and anybody can connect to it</a:t>
            </a:r>
          </a:p>
          <a:p>
            <a:pPr lvl="1"/>
            <a:r>
              <a:rPr lang="en-US" dirty="0"/>
              <a:t>our code must be changed to connect to that new port number</a:t>
            </a:r>
          </a:p>
          <a:p>
            <a:pPr marL="0" indent="0">
              <a:buNone/>
            </a:pPr>
            <a:r>
              <a:rPr lang="en-US" dirty="0"/>
              <a:t>These service types are always available.</a:t>
            </a:r>
          </a:p>
          <a:p>
            <a:pPr marL="0" indent="0">
              <a:buNone/>
            </a:pPr>
            <a:r>
              <a:rPr lang="en-US" dirty="0"/>
              <a:t>Under the hood: </a:t>
            </a:r>
            <a:r>
              <a:rPr lang="en-US" dirty="0" err="1">
                <a:highlight>
                  <a:srgbClr val="C0C0C0"/>
                </a:highlight>
                <a:latin typeface="Consolas" panose="020B0609020204030204" pitchFamily="49" charset="0"/>
              </a:rPr>
              <a:t>kube</a:t>
            </a:r>
            <a:r>
              <a:rPr lang="en-US" dirty="0">
                <a:highlight>
                  <a:srgbClr val="C0C0C0"/>
                </a:highlight>
                <a:latin typeface="Consolas" panose="020B0609020204030204" pitchFamily="49" charset="0"/>
              </a:rPr>
              <a:t>-proxy</a:t>
            </a:r>
            <a:r>
              <a:rPr lang="en-US" dirty="0"/>
              <a:t> is using a userland proxy and a bunch of </a:t>
            </a:r>
            <a:r>
              <a:rPr lang="en-US" dirty="0">
                <a:highlight>
                  <a:srgbClr val="C0C0C0"/>
                </a:highlight>
                <a:latin typeface="Consolas" panose="020B0609020204030204" pitchFamily="49" charset="0"/>
              </a:rPr>
              <a:t>iptables</a:t>
            </a:r>
            <a:r>
              <a:rPr lang="en-US" dirty="0"/>
              <a:t> rules.</a:t>
            </a:r>
            <a:endParaRPr lang="en-ID" dirty="0"/>
          </a:p>
        </p:txBody>
      </p:sp>
      <p:pic>
        <p:nvPicPr>
          <p:cNvPr id="5" name="Picture 2" descr="Magnifying icon, Magnifying clipart, png transparent 9589789 PNG">
            <a:extLst>
              <a:ext uri="{FF2B5EF4-FFF2-40B4-BE49-F238E27FC236}">
                <a16:creationId xmlns:a16="http://schemas.microsoft.com/office/drawing/2014/main" id="{D810075C-34CF-CAE0-1A56-FBA799ADB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70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B6A4-B8FE-047A-06DA-DA8D463B374E}"/>
              </a:ext>
            </a:extLst>
          </p:cNvPr>
          <p:cNvSpPr>
            <a:spLocks noGrp="1"/>
          </p:cNvSpPr>
          <p:nvPr>
            <p:ph type="title"/>
          </p:nvPr>
        </p:nvSpPr>
        <p:spPr/>
        <p:txBody>
          <a:bodyPr/>
          <a:lstStyle/>
          <a:p>
            <a:r>
              <a:rPr lang="en-US" dirty="0"/>
              <a:t>More service types</a:t>
            </a:r>
            <a:endParaRPr lang="en-ID" dirty="0"/>
          </a:p>
        </p:txBody>
      </p:sp>
      <p:sp>
        <p:nvSpPr>
          <p:cNvPr id="3" name="Content Placeholder 2">
            <a:extLst>
              <a:ext uri="{FF2B5EF4-FFF2-40B4-BE49-F238E27FC236}">
                <a16:creationId xmlns:a16="http://schemas.microsoft.com/office/drawing/2014/main" id="{2CB0E5C7-ED87-AE75-4361-29535991123E}"/>
              </a:ext>
            </a:extLst>
          </p:cNvPr>
          <p:cNvSpPr>
            <a:spLocks noGrp="1"/>
          </p:cNvSpPr>
          <p:nvPr>
            <p:ph idx="1"/>
          </p:nvPr>
        </p:nvSpPr>
        <p:spPr/>
        <p:txBody>
          <a:bodyPr>
            <a:normAutofit/>
          </a:bodyPr>
          <a:lstStyle/>
          <a:p>
            <a:r>
              <a:rPr lang="en-US" dirty="0" err="1">
                <a:highlight>
                  <a:srgbClr val="C0C0C0"/>
                </a:highlight>
                <a:latin typeface="Consolas" panose="020B0609020204030204" pitchFamily="49" charset="0"/>
              </a:rPr>
              <a:t>LoadBalancer</a:t>
            </a:r>
            <a:endParaRPr lang="en-US" dirty="0">
              <a:highlight>
                <a:srgbClr val="C0C0C0"/>
              </a:highlight>
              <a:latin typeface="Consolas" panose="020B0609020204030204" pitchFamily="49" charset="0"/>
            </a:endParaRPr>
          </a:p>
          <a:p>
            <a:pPr lvl="1"/>
            <a:r>
              <a:rPr lang="en-US" dirty="0"/>
              <a:t>an external load balancer is allocated for the service</a:t>
            </a:r>
          </a:p>
          <a:p>
            <a:pPr lvl="1"/>
            <a:r>
              <a:rPr lang="en-US" dirty="0"/>
              <a:t>the load balancer is configured accordingly (e.g.: a </a:t>
            </a:r>
            <a:r>
              <a:rPr lang="en-US" dirty="0" err="1">
                <a:highlight>
                  <a:srgbClr val="C0C0C0"/>
                </a:highlight>
                <a:latin typeface="Consolas" panose="020B0609020204030204" pitchFamily="49" charset="0"/>
              </a:rPr>
              <a:t>NodePort</a:t>
            </a:r>
            <a:r>
              <a:rPr lang="en-US" dirty="0"/>
              <a:t> service is created, and the load balancer sends traffic to that port)</a:t>
            </a:r>
          </a:p>
          <a:p>
            <a:pPr lvl="1"/>
            <a:r>
              <a:rPr lang="en-US" dirty="0"/>
              <a:t>available only when the underlying infrastructure provides some "load balancer as a service" (e.g. AWS, Azure, GCE, OpenStack...)</a:t>
            </a:r>
          </a:p>
          <a:p>
            <a:r>
              <a:rPr lang="en-US" dirty="0" err="1">
                <a:highlight>
                  <a:srgbClr val="C0C0C0"/>
                </a:highlight>
                <a:latin typeface="Consolas" panose="020B0609020204030204" pitchFamily="49" charset="0"/>
              </a:rPr>
              <a:t>ExternalName</a:t>
            </a:r>
            <a:endParaRPr lang="en-US" dirty="0">
              <a:highlight>
                <a:srgbClr val="C0C0C0"/>
              </a:highlight>
              <a:latin typeface="Consolas" panose="020B0609020204030204" pitchFamily="49" charset="0"/>
            </a:endParaRPr>
          </a:p>
          <a:p>
            <a:pPr lvl="1"/>
            <a:r>
              <a:rPr lang="en-US" dirty="0"/>
              <a:t>the DNS entry managed by </a:t>
            </a:r>
            <a:r>
              <a:rPr lang="en-US" dirty="0" err="1"/>
              <a:t>CoreDNS</a:t>
            </a:r>
            <a:r>
              <a:rPr lang="en-US" dirty="0"/>
              <a:t> will just be a </a:t>
            </a:r>
            <a:r>
              <a:rPr lang="en-US" dirty="0">
                <a:highlight>
                  <a:srgbClr val="C0C0C0"/>
                </a:highlight>
                <a:latin typeface="Consolas" panose="020B0609020204030204" pitchFamily="49" charset="0"/>
              </a:rPr>
              <a:t>CNAME</a:t>
            </a:r>
            <a:r>
              <a:rPr lang="en-US" dirty="0"/>
              <a:t> to a provided record</a:t>
            </a:r>
          </a:p>
          <a:p>
            <a:pPr lvl="1"/>
            <a:r>
              <a:rPr lang="en-US" dirty="0"/>
              <a:t>no port, no IP address, no nothing else is allocated</a:t>
            </a:r>
            <a:endParaRPr lang="en-ID" dirty="0"/>
          </a:p>
        </p:txBody>
      </p:sp>
      <p:pic>
        <p:nvPicPr>
          <p:cNvPr id="5" name="Picture 2" descr="Magnifying icon, Magnifying clipart, png transparent 9589789 PNG">
            <a:extLst>
              <a:ext uri="{FF2B5EF4-FFF2-40B4-BE49-F238E27FC236}">
                <a16:creationId xmlns:a16="http://schemas.microsoft.com/office/drawing/2014/main" id="{34D3A61A-5415-EA00-47F6-401AF1FFB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692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754-192D-854F-CFDE-093C30903D0F}"/>
              </a:ext>
            </a:extLst>
          </p:cNvPr>
          <p:cNvSpPr>
            <a:spLocks noGrp="1"/>
          </p:cNvSpPr>
          <p:nvPr>
            <p:ph type="title"/>
          </p:nvPr>
        </p:nvSpPr>
        <p:spPr/>
        <p:txBody>
          <a:bodyPr/>
          <a:lstStyle/>
          <a:p>
            <a:r>
              <a:rPr lang="en-US" dirty="0"/>
              <a:t>Running containers with open ports</a:t>
            </a:r>
            <a:endParaRPr lang="en-ID" dirty="0"/>
          </a:p>
        </p:txBody>
      </p:sp>
      <p:sp>
        <p:nvSpPr>
          <p:cNvPr id="3" name="Content Placeholder 2">
            <a:extLst>
              <a:ext uri="{FF2B5EF4-FFF2-40B4-BE49-F238E27FC236}">
                <a16:creationId xmlns:a16="http://schemas.microsoft.com/office/drawing/2014/main" id="{69DFF7BA-6EE4-8D34-55EC-E61A2B3D04A4}"/>
              </a:ext>
            </a:extLst>
          </p:cNvPr>
          <p:cNvSpPr>
            <a:spLocks noGrp="1"/>
          </p:cNvSpPr>
          <p:nvPr>
            <p:ph idx="1"/>
          </p:nvPr>
        </p:nvSpPr>
        <p:spPr/>
        <p:txBody>
          <a:bodyPr>
            <a:normAutofit/>
          </a:bodyPr>
          <a:lstStyle/>
          <a:p>
            <a:r>
              <a:rPr lang="en-US" dirty="0"/>
              <a:t>Since </a:t>
            </a:r>
            <a:r>
              <a:rPr lang="en-US" dirty="0">
                <a:highlight>
                  <a:srgbClr val="C0C0C0"/>
                </a:highlight>
                <a:latin typeface="Consolas" panose="020B0609020204030204" pitchFamily="49" charset="0"/>
              </a:rPr>
              <a:t>ping</a:t>
            </a:r>
            <a:r>
              <a:rPr lang="en-US" dirty="0"/>
              <a:t> doesn't have anything to connect to, we'll have to run something else</a:t>
            </a:r>
          </a:p>
          <a:p>
            <a:r>
              <a:rPr lang="en-US" dirty="0"/>
              <a:t>We are going to use </a:t>
            </a:r>
            <a:r>
              <a:rPr lang="en-US" dirty="0" err="1">
                <a:highlight>
                  <a:srgbClr val="C0C0C0"/>
                </a:highlight>
                <a:latin typeface="Consolas" panose="020B0609020204030204" pitchFamily="49" charset="0"/>
              </a:rPr>
              <a:t>jpetazzo</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httpenv</a:t>
            </a:r>
            <a:r>
              <a:rPr lang="en-US" dirty="0"/>
              <a:t>, a tiny HTTP server written in Go</a:t>
            </a:r>
          </a:p>
          <a:p>
            <a:r>
              <a:rPr lang="en-US" dirty="0" err="1">
                <a:highlight>
                  <a:srgbClr val="C0C0C0"/>
                </a:highlight>
                <a:latin typeface="Consolas" panose="020B0609020204030204" pitchFamily="49" charset="0"/>
              </a:rPr>
              <a:t>jpetazzo</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httpenv</a:t>
            </a:r>
            <a:r>
              <a:rPr lang="en-US" dirty="0"/>
              <a:t> listens on port 8888</a:t>
            </a:r>
          </a:p>
          <a:p>
            <a:r>
              <a:rPr lang="en-US" dirty="0"/>
              <a:t>It serves its environment variables in JSON format</a:t>
            </a:r>
          </a:p>
          <a:p>
            <a:r>
              <a:rPr lang="en-US" dirty="0"/>
              <a:t>The environment variables will include </a:t>
            </a:r>
            <a:r>
              <a:rPr lang="en-US" dirty="0">
                <a:highlight>
                  <a:srgbClr val="C0C0C0"/>
                </a:highlight>
                <a:latin typeface="Consolas" panose="020B0609020204030204" pitchFamily="49" charset="0"/>
              </a:rPr>
              <a:t>HOSTNAME</a:t>
            </a:r>
            <a:r>
              <a:rPr lang="en-US" dirty="0"/>
              <a:t>, which will be the pod name (and therefore, will be different on each backend)</a:t>
            </a:r>
            <a:endParaRPr lang="en-ID" dirty="0"/>
          </a:p>
        </p:txBody>
      </p:sp>
    </p:spTree>
    <p:extLst>
      <p:ext uri="{BB962C8B-B14F-4D97-AF65-F5344CB8AC3E}">
        <p14:creationId xmlns:p14="http://schemas.microsoft.com/office/powerpoint/2010/main" val="1234967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B895-4544-212F-DCF9-B3FEF1F856CF}"/>
              </a:ext>
            </a:extLst>
          </p:cNvPr>
          <p:cNvSpPr>
            <a:spLocks noGrp="1"/>
          </p:cNvSpPr>
          <p:nvPr>
            <p:ph type="title"/>
          </p:nvPr>
        </p:nvSpPr>
        <p:spPr/>
        <p:txBody>
          <a:bodyPr/>
          <a:lstStyle/>
          <a:p>
            <a:r>
              <a:rPr lang="en-US" dirty="0"/>
              <a:t>Creating a deployment for our HTTP server</a:t>
            </a:r>
            <a:endParaRPr lang="en-ID" dirty="0"/>
          </a:p>
        </p:txBody>
      </p:sp>
      <p:sp>
        <p:nvSpPr>
          <p:cNvPr id="3" name="Content Placeholder 2">
            <a:extLst>
              <a:ext uri="{FF2B5EF4-FFF2-40B4-BE49-F238E27FC236}">
                <a16:creationId xmlns:a16="http://schemas.microsoft.com/office/drawing/2014/main" id="{C041B05B-EF3B-C5D9-D1C0-4EF91B6B4F02}"/>
              </a:ext>
            </a:extLst>
          </p:cNvPr>
          <p:cNvSpPr>
            <a:spLocks noGrp="1"/>
          </p:cNvSpPr>
          <p:nvPr>
            <p:ph idx="1"/>
          </p:nvPr>
        </p:nvSpPr>
        <p:spPr/>
        <p:txBody>
          <a:bodyPr>
            <a:normAutofit/>
          </a:bodyPr>
          <a:lstStyle/>
          <a:p>
            <a:r>
              <a:rPr lang="en-US" dirty="0"/>
              <a:t>In another window, watch the pods (to see when they will be created):</a:t>
            </a:r>
          </a:p>
          <a:p>
            <a:pPr lvl="1"/>
            <a:r>
              <a:rPr lang="en-US" dirty="0"/>
              <a:t>$ </a:t>
            </a:r>
            <a:r>
              <a:rPr lang="en-US" dirty="0" err="1"/>
              <a:t>kubectl</a:t>
            </a:r>
            <a:r>
              <a:rPr lang="en-US" dirty="0"/>
              <a:t> get pods -w</a:t>
            </a:r>
          </a:p>
          <a:p>
            <a:r>
              <a:rPr lang="en-US" dirty="0"/>
              <a:t>Create a deployment for this very lightweight HTTP server:</a:t>
            </a:r>
          </a:p>
          <a:p>
            <a:pPr lvl="1"/>
            <a:r>
              <a:rPr lang="en-US" dirty="0"/>
              <a:t>$ </a:t>
            </a:r>
            <a:r>
              <a:rPr lang="en-US" dirty="0" err="1"/>
              <a:t>kubectl</a:t>
            </a:r>
            <a:r>
              <a:rPr lang="en-US" dirty="0"/>
              <a:t> create deployment </a:t>
            </a:r>
            <a:r>
              <a:rPr lang="en-US" dirty="0" err="1"/>
              <a:t>httpenv</a:t>
            </a:r>
            <a:r>
              <a:rPr lang="en-US" dirty="0"/>
              <a:t> --image=</a:t>
            </a:r>
            <a:r>
              <a:rPr lang="en-US" dirty="0" err="1"/>
              <a:t>jpetazzo</a:t>
            </a:r>
            <a:r>
              <a:rPr lang="en-US" dirty="0"/>
              <a:t>/</a:t>
            </a:r>
            <a:r>
              <a:rPr lang="en-US" dirty="0" err="1"/>
              <a:t>httpenv</a:t>
            </a:r>
            <a:endParaRPr lang="en-US" dirty="0"/>
          </a:p>
          <a:p>
            <a:r>
              <a:rPr lang="en-US" dirty="0"/>
              <a:t>Scale it to 10 replicas:</a:t>
            </a:r>
          </a:p>
          <a:p>
            <a:pPr lvl="1"/>
            <a:r>
              <a:rPr lang="en-US" dirty="0"/>
              <a:t>$ </a:t>
            </a:r>
            <a:r>
              <a:rPr lang="en-US" dirty="0" err="1"/>
              <a:t>kubectl</a:t>
            </a:r>
            <a:r>
              <a:rPr lang="en-US" dirty="0"/>
              <a:t> scale deployment </a:t>
            </a:r>
            <a:r>
              <a:rPr lang="en-US" dirty="0" err="1"/>
              <a:t>httpenv</a:t>
            </a:r>
            <a:r>
              <a:rPr lang="en-US" dirty="0"/>
              <a:t> --replicas=10</a:t>
            </a:r>
            <a:endParaRPr lang="en-ID" dirty="0"/>
          </a:p>
        </p:txBody>
      </p:sp>
    </p:spTree>
    <p:extLst>
      <p:ext uri="{BB962C8B-B14F-4D97-AF65-F5344CB8AC3E}">
        <p14:creationId xmlns:p14="http://schemas.microsoft.com/office/powerpoint/2010/main" val="2254655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45C7-CE19-33F8-A3B3-F2A20E98A418}"/>
              </a:ext>
            </a:extLst>
          </p:cNvPr>
          <p:cNvSpPr>
            <a:spLocks noGrp="1"/>
          </p:cNvSpPr>
          <p:nvPr>
            <p:ph type="title"/>
          </p:nvPr>
        </p:nvSpPr>
        <p:spPr/>
        <p:txBody>
          <a:bodyPr/>
          <a:lstStyle/>
          <a:p>
            <a:r>
              <a:rPr lang="en-ID" dirty="0"/>
              <a:t>Exposing our deployment</a:t>
            </a:r>
          </a:p>
        </p:txBody>
      </p:sp>
      <p:sp>
        <p:nvSpPr>
          <p:cNvPr id="3" name="Content Placeholder 2">
            <a:extLst>
              <a:ext uri="{FF2B5EF4-FFF2-40B4-BE49-F238E27FC236}">
                <a16:creationId xmlns:a16="http://schemas.microsoft.com/office/drawing/2014/main" id="{18757850-3F4C-5F70-BD59-6981608B24C5}"/>
              </a:ext>
            </a:extLst>
          </p:cNvPr>
          <p:cNvSpPr>
            <a:spLocks noGrp="1"/>
          </p:cNvSpPr>
          <p:nvPr>
            <p:ph idx="1"/>
          </p:nvPr>
        </p:nvSpPr>
        <p:spPr/>
        <p:txBody>
          <a:bodyPr/>
          <a:lstStyle/>
          <a:p>
            <a:r>
              <a:rPr lang="en-US" dirty="0"/>
              <a:t>We'll create a default </a:t>
            </a:r>
            <a:r>
              <a:rPr lang="en-US" dirty="0" err="1">
                <a:highlight>
                  <a:srgbClr val="C0C0C0"/>
                </a:highlight>
                <a:latin typeface="Consolas" panose="020B0609020204030204" pitchFamily="49" charset="0"/>
              </a:rPr>
              <a:t>ClusterIP</a:t>
            </a:r>
            <a:r>
              <a:rPr lang="en-US" dirty="0"/>
              <a:t> service</a:t>
            </a:r>
          </a:p>
          <a:p>
            <a:r>
              <a:rPr lang="en-US" dirty="0"/>
              <a:t>Look at the services we have initially:</a:t>
            </a:r>
          </a:p>
          <a:p>
            <a:pPr lvl="1"/>
            <a:r>
              <a:rPr lang="en-US" dirty="0"/>
              <a:t>$ </a:t>
            </a:r>
            <a:r>
              <a:rPr lang="en-US" dirty="0" err="1"/>
              <a:t>kubectl</a:t>
            </a:r>
            <a:r>
              <a:rPr lang="en-US" dirty="0"/>
              <a:t> get service</a:t>
            </a:r>
          </a:p>
          <a:p>
            <a:r>
              <a:rPr lang="en-US" dirty="0"/>
              <a:t>Expose the HTTP port of our server:</a:t>
            </a:r>
          </a:p>
          <a:p>
            <a:pPr lvl="1"/>
            <a:r>
              <a:rPr lang="en-US" dirty="0"/>
              <a:t>$ </a:t>
            </a:r>
            <a:r>
              <a:rPr lang="en-US" dirty="0" err="1"/>
              <a:t>kubectl</a:t>
            </a:r>
            <a:r>
              <a:rPr lang="en-US" dirty="0"/>
              <a:t> expose deployment </a:t>
            </a:r>
            <a:r>
              <a:rPr lang="en-US" dirty="0" err="1"/>
              <a:t>httpenv</a:t>
            </a:r>
            <a:r>
              <a:rPr lang="en-US" dirty="0"/>
              <a:t> --port 8888</a:t>
            </a:r>
          </a:p>
          <a:p>
            <a:r>
              <a:rPr lang="en-US" dirty="0"/>
              <a:t>Look up which IP address was allocated:</a:t>
            </a:r>
          </a:p>
          <a:p>
            <a:pPr lvl="1"/>
            <a:r>
              <a:rPr lang="en-US" dirty="0"/>
              <a:t>$ </a:t>
            </a:r>
            <a:r>
              <a:rPr lang="en-US" dirty="0" err="1"/>
              <a:t>kubectl</a:t>
            </a:r>
            <a:r>
              <a:rPr lang="en-US" dirty="0"/>
              <a:t> get service</a:t>
            </a:r>
            <a:endParaRPr lang="en-ID" dirty="0"/>
          </a:p>
        </p:txBody>
      </p:sp>
    </p:spTree>
    <p:extLst>
      <p:ext uri="{BB962C8B-B14F-4D97-AF65-F5344CB8AC3E}">
        <p14:creationId xmlns:p14="http://schemas.microsoft.com/office/powerpoint/2010/main" val="731951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11E2-5CEE-A9CD-D6C7-DCC91325626E}"/>
              </a:ext>
            </a:extLst>
          </p:cNvPr>
          <p:cNvSpPr>
            <a:spLocks noGrp="1"/>
          </p:cNvSpPr>
          <p:nvPr>
            <p:ph type="title"/>
          </p:nvPr>
        </p:nvSpPr>
        <p:spPr/>
        <p:txBody>
          <a:bodyPr/>
          <a:lstStyle/>
          <a:p>
            <a:r>
              <a:rPr lang="en-US" dirty="0"/>
              <a:t>Testing our service</a:t>
            </a:r>
            <a:endParaRPr lang="en-ID" dirty="0"/>
          </a:p>
        </p:txBody>
      </p:sp>
      <p:sp>
        <p:nvSpPr>
          <p:cNvPr id="3" name="Content Placeholder 2">
            <a:extLst>
              <a:ext uri="{FF2B5EF4-FFF2-40B4-BE49-F238E27FC236}">
                <a16:creationId xmlns:a16="http://schemas.microsoft.com/office/drawing/2014/main" id="{AD6C8424-AC42-AEDB-F21B-F987CCE2A849}"/>
              </a:ext>
            </a:extLst>
          </p:cNvPr>
          <p:cNvSpPr>
            <a:spLocks noGrp="1"/>
          </p:cNvSpPr>
          <p:nvPr>
            <p:ph idx="1"/>
          </p:nvPr>
        </p:nvSpPr>
        <p:spPr/>
        <p:txBody>
          <a:bodyPr/>
          <a:lstStyle/>
          <a:p>
            <a:r>
              <a:rPr lang="en-US" dirty="0"/>
              <a:t>Use port forwarding to access the service from our local machine:</a:t>
            </a:r>
          </a:p>
          <a:p>
            <a:pPr lvl="1"/>
            <a:r>
              <a:rPr lang="en-US" dirty="0"/>
              <a:t>$ </a:t>
            </a:r>
            <a:r>
              <a:rPr lang="en-US" dirty="0" err="1"/>
              <a:t>kubectl</a:t>
            </a:r>
            <a:r>
              <a:rPr lang="en-US" dirty="0"/>
              <a:t> port-forward service/</a:t>
            </a:r>
            <a:r>
              <a:rPr lang="en-US" dirty="0" err="1"/>
              <a:t>httpenv</a:t>
            </a:r>
            <a:r>
              <a:rPr lang="en-US" dirty="0"/>
              <a:t> 8888:8888</a:t>
            </a:r>
          </a:p>
          <a:p>
            <a:r>
              <a:rPr lang="en-US" dirty="0"/>
              <a:t>Send a few requests:</a:t>
            </a:r>
          </a:p>
          <a:p>
            <a:pPr lvl="1"/>
            <a:r>
              <a:rPr lang="en-US" dirty="0"/>
              <a:t>curl http://localhost:8888/</a:t>
            </a:r>
          </a:p>
          <a:p>
            <a:r>
              <a:rPr lang="en-US" dirty="0"/>
              <a:t>Too much output? Filter it with </a:t>
            </a:r>
            <a:r>
              <a:rPr lang="en-US" dirty="0" err="1">
                <a:highlight>
                  <a:srgbClr val="C0C0C0"/>
                </a:highlight>
                <a:latin typeface="Consolas" panose="020B0609020204030204" pitchFamily="49" charset="0"/>
              </a:rPr>
              <a:t>jq</a:t>
            </a:r>
            <a:r>
              <a:rPr lang="en-US" dirty="0"/>
              <a:t>:</a:t>
            </a:r>
          </a:p>
          <a:p>
            <a:pPr lvl="1"/>
            <a:r>
              <a:rPr lang="en-US" dirty="0"/>
              <a:t>curl -s http://localhost:8888/ | </a:t>
            </a:r>
            <a:r>
              <a:rPr lang="en-US" dirty="0" err="1"/>
              <a:t>jq</a:t>
            </a:r>
            <a:r>
              <a:rPr lang="en-US" dirty="0"/>
              <a:t> .HOSTNAME</a:t>
            </a:r>
            <a:endParaRPr lang="en-ID" dirty="0"/>
          </a:p>
        </p:txBody>
      </p:sp>
    </p:spTree>
    <p:extLst>
      <p:ext uri="{BB962C8B-B14F-4D97-AF65-F5344CB8AC3E}">
        <p14:creationId xmlns:p14="http://schemas.microsoft.com/office/powerpoint/2010/main" val="1591176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3A51-E95A-74F3-AD3D-AD45BD68BA41}"/>
              </a:ext>
            </a:extLst>
          </p:cNvPr>
          <p:cNvSpPr>
            <a:spLocks noGrp="1"/>
          </p:cNvSpPr>
          <p:nvPr>
            <p:ph type="title"/>
          </p:nvPr>
        </p:nvSpPr>
        <p:spPr/>
        <p:txBody>
          <a:bodyPr/>
          <a:lstStyle/>
          <a:p>
            <a:r>
              <a:rPr lang="en-US" dirty="0"/>
              <a:t>Services and endpoints</a:t>
            </a:r>
            <a:endParaRPr lang="en-ID" dirty="0"/>
          </a:p>
        </p:txBody>
      </p:sp>
      <p:sp>
        <p:nvSpPr>
          <p:cNvPr id="3" name="Content Placeholder 2">
            <a:extLst>
              <a:ext uri="{FF2B5EF4-FFF2-40B4-BE49-F238E27FC236}">
                <a16:creationId xmlns:a16="http://schemas.microsoft.com/office/drawing/2014/main" id="{3E6F6291-F445-77FD-33F1-9E7DF1FAEAB8}"/>
              </a:ext>
            </a:extLst>
          </p:cNvPr>
          <p:cNvSpPr>
            <a:spLocks noGrp="1"/>
          </p:cNvSpPr>
          <p:nvPr>
            <p:ph idx="1"/>
          </p:nvPr>
        </p:nvSpPr>
        <p:spPr>
          <a:xfrm>
            <a:off x="838200" y="1825625"/>
            <a:ext cx="10515600" cy="5032376"/>
          </a:xfrm>
        </p:spPr>
        <p:txBody>
          <a:bodyPr>
            <a:normAutofit/>
          </a:bodyPr>
          <a:lstStyle/>
          <a:p>
            <a:r>
              <a:rPr lang="en-US" dirty="0"/>
              <a:t>A service has a number of "endpoints“ that are maintained and updated automatically by Kubernetes</a:t>
            </a:r>
          </a:p>
          <a:p>
            <a:pPr lvl="1"/>
            <a:r>
              <a:rPr lang="en-US" dirty="0"/>
              <a:t>Each endpoint is a host + port where the service is available</a:t>
            </a:r>
          </a:p>
          <a:p>
            <a:r>
              <a:rPr lang="en-US" dirty="0"/>
              <a:t>Check the endpoints that Kubernetes has associated with our </a:t>
            </a:r>
            <a:r>
              <a:rPr lang="en-US" dirty="0" err="1"/>
              <a:t>httpenv</a:t>
            </a:r>
            <a:r>
              <a:rPr lang="en-US" dirty="0"/>
              <a:t> service:</a:t>
            </a:r>
          </a:p>
          <a:p>
            <a:pPr lvl="1"/>
            <a:r>
              <a:rPr lang="en-US" dirty="0"/>
              <a:t>$ </a:t>
            </a:r>
            <a:r>
              <a:rPr lang="en-US" dirty="0" err="1"/>
              <a:t>kubectl</a:t>
            </a:r>
            <a:r>
              <a:rPr lang="en-US" dirty="0"/>
              <a:t> describe service </a:t>
            </a:r>
            <a:r>
              <a:rPr lang="en-US" dirty="0" err="1"/>
              <a:t>httpenv</a:t>
            </a:r>
            <a:endParaRPr lang="en-US" dirty="0"/>
          </a:p>
          <a:p>
            <a:pPr lvl="1"/>
            <a:r>
              <a:rPr lang="en-US" dirty="0"/>
              <a:t>In the output, there will be a line starting with </a:t>
            </a:r>
            <a:r>
              <a:rPr lang="en-US" dirty="0">
                <a:highlight>
                  <a:srgbClr val="C0C0C0"/>
                </a:highlight>
                <a:latin typeface="Consolas" panose="020B0609020204030204" pitchFamily="49" charset="0"/>
              </a:rPr>
              <a:t>Endpoints:</a:t>
            </a:r>
            <a:r>
              <a:rPr lang="en-US" dirty="0">
                <a:latin typeface="Consolas" panose="020B0609020204030204" pitchFamily="49" charset="0"/>
              </a:rPr>
              <a:t> </a:t>
            </a:r>
            <a:r>
              <a:rPr lang="en-US" dirty="0"/>
              <a:t>that lists a bunch of addresses in </a:t>
            </a:r>
            <a:r>
              <a:rPr lang="en-US" dirty="0" err="1">
                <a:highlight>
                  <a:srgbClr val="C0C0C0"/>
                </a:highlight>
                <a:latin typeface="Consolas" panose="020B0609020204030204" pitchFamily="49" charset="0"/>
              </a:rPr>
              <a:t>host:port</a:t>
            </a:r>
            <a:r>
              <a:rPr lang="en-US" dirty="0"/>
              <a:t> format.</a:t>
            </a:r>
          </a:p>
          <a:p>
            <a:r>
              <a:rPr lang="en-US" dirty="0"/>
              <a:t>When we have many endpoints, our display commands truncate the list</a:t>
            </a:r>
          </a:p>
          <a:p>
            <a:pPr lvl="1"/>
            <a:r>
              <a:rPr lang="en-US" dirty="0"/>
              <a:t>$ </a:t>
            </a:r>
            <a:r>
              <a:rPr lang="en-US" dirty="0" err="1"/>
              <a:t>kubectl</a:t>
            </a:r>
            <a:r>
              <a:rPr lang="en-US" dirty="0"/>
              <a:t> get endpoints</a:t>
            </a:r>
          </a:p>
          <a:p>
            <a:pPr marL="0" indent="0">
              <a:buNone/>
            </a:pPr>
            <a:endParaRPr lang="en-US" dirty="0"/>
          </a:p>
          <a:p>
            <a:pPr marL="0" indent="0">
              <a:buNone/>
            </a:pPr>
            <a:endParaRPr lang="en-US" dirty="0"/>
          </a:p>
          <a:p>
            <a:pPr marL="0" indent="0">
              <a:buNone/>
            </a:pPr>
            <a:endParaRPr lang="en-ID" dirty="0"/>
          </a:p>
        </p:txBody>
      </p:sp>
      <p:pic>
        <p:nvPicPr>
          <p:cNvPr id="7" name="Picture 2" descr="Magnifying icon, Magnifying clipart, png transparent 9589789 PNG">
            <a:extLst>
              <a:ext uri="{FF2B5EF4-FFF2-40B4-BE49-F238E27FC236}">
                <a16:creationId xmlns:a16="http://schemas.microsoft.com/office/drawing/2014/main" id="{BF1592F9-810E-82A2-2860-38A105932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981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569C-EA4C-5C65-0BBF-D3E42165F094}"/>
              </a:ext>
            </a:extLst>
          </p:cNvPr>
          <p:cNvSpPr>
            <a:spLocks noGrp="1"/>
          </p:cNvSpPr>
          <p:nvPr>
            <p:ph type="title"/>
          </p:nvPr>
        </p:nvSpPr>
        <p:spPr/>
        <p:txBody>
          <a:bodyPr/>
          <a:lstStyle/>
          <a:p>
            <a:r>
              <a:rPr lang="en-US" dirty="0"/>
              <a:t>Assignment Introduction</a:t>
            </a:r>
            <a:endParaRPr lang="en-ID" dirty="0"/>
          </a:p>
        </p:txBody>
      </p:sp>
      <p:sp>
        <p:nvSpPr>
          <p:cNvPr id="3" name="Text Placeholder 2">
            <a:extLst>
              <a:ext uri="{FF2B5EF4-FFF2-40B4-BE49-F238E27FC236}">
                <a16:creationId xmlns:a16="http://schemas.microsoft.com/office/drawing/2014/main" id="{61DE2E43-4EB1-0160-0DCC-00EDECAC0567}"/>
              </a:ext>
            </a:extLst>
          </p:cNvPr>
          <p:cNvSpPr>
            <a:spLocks noGrp="1"/>
          </p:cNvSpPr>
          <p:nvPr>
            <p:ph type="body" idx="1"/>
          </p:nvPr>
        </p:nvSpPr>
        <p:spPr/>
        <p:txBody>
          <a:bodyPr/>
          <a:lstStyle/>
          <a:p>
            <a:r>
              <a:rPr lang="en-US" dirty="0"/>
              <a:t>Hands-on with a sample application</a:t>
            </a:r>
            <a:endParaRPr lang="en-ID" dirty="0"/>
          </a:p>
        </p:txBody>
      </p:sp>
    </p:spTree>
    <p:extLst>
      <p:ext uri="{BB962C8B-B14F-4D97-AF65-F5344CB8AC3E}">
        <p14:creationId xmlns:p14="http://schemas.microsoft.com/office/powerpoint/2010/main" val="259332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C831-EF53-CFBB-044C-BD9719E5AD8A}"/>
              </a:ext>
            </a:extLst>
          </p:cNvPr>
          <p:cNvSpPr>
            <a:spLocks noGrp="1"/>
          </p:cNvSpPr>
          <p:nvPr>
            <p:ph type="title"/>
          </p:nvPr>
        </p:nvSpPr>
        <p:spPr/>
        <p:txBody>
          <a:bodyPr/>
          <a:lstStyle/>
          <a:p>
            <a:r>
              <a:rPr lang="en-US" dirty="0"/>
              <a:t>About these slides</a:t>
            </a:r>
            <a:endParaRPr lang="en-ID" dirty="0"/>
          </a:p>
        </p:txBody>
      </p:sp>
      <p:sp>
        <p:nvSpPr>
          <p:cNvPr id="3" name="Content Placeholder 2">
            <a:extLst>
              <a:ext uri="{FF2B5EF4-FFF2-40B4-BE49-F238E27FC236}">
                <a16:creationId xmlns:a16="http://schemas.microsoft.com/office/drawing/2014/main" id="{3E6512DC-205C-20EA-C94D-3008C0DD53C8}"/>
              </a:ext>
            </a:extLst>
          </p:cNvPr>
          <p:cNvSpPr>
            <a:spLocks noGrp="1"/>
          </p:cNvSpPr>
          <p:nvPr>
            <p:ph idx="1"/>
          </p:nvPr>
        </p:nvSpPr>
        <p:spPr/>
        <p:txBody>
          <a:bodyPr/>
          <a:lstStyle/>
          <a:p>
            <a:r>
              <a:rPr lang="en-US" dirty="0"/>
              <a:t>Slides are adapted from Jérôme </a:t>
            </a:r>
            <a:r>
              <a:rPr lang="en-US" dirty="0" err="1"/>
              <a:t>Petazzoni’s</a:t>
            </a:r>
            <a:r>
              <a:rPr lang="en-US" dirty="0"/>
              <a:t> container training available in GitHub:</a:t>
            </a:r>
            <a:br>
              <a:rPr lang="en-ID" dirty="0"/>
            </a:br>
            <a:r>
              <a:rPr lang="en-ID" dirty="0"/>
              <a:t>https://github.com/jpetazzo/container.training</a:t>
            </a:r>
            <a:endParaRPr lang="en-US" dirty="0"/>
          </a:p>
        </p:txBody>
      </p:sp>
    </p:spTree>
    <p:extLst>
      <p:ext uri="{BB962C8B-B14F-4D97-AF65-F5344CB8AC3E}">
        <p14:creationId xmlns:p14="http://schemas.microsoft.com/office/powerpoint/2010/main" val="3861849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B0BF-5972-6E29-CE91-1E2F02BEFAD4}"/>
              </a:ext>
            </a:extLst>
          </p:cNvPr>
          <p:cNvSpPr>
            <a:spLocks noGrp="1"/>
          </p:cNvSpPr>
          <p:nvPr>
            <p:ph type="title"/>
          </p:nvPr>
        </p:nvSpPr>
        <p:spPr/>
        <p:txBody>
          <a:bodyPr/>
          <a:lstStyle/>
          <a:p>
            <a:r>
              <a:rPr lang="en-US" dirty="0"/>
              <a:t>What’s this application?</a:t>
            </a:r>
            <a:endParaRPr lang="en-ID" dirty="0"/>
          </a:p>
        </p:txBody>
      </p:sp>
      <p:sp>
        <p:nvSpPr>
          <p:cNvPr id="3" name="Content Placeholder 2">
            <a:extLst>
              <a:ext uri="{FF2B5EF4-FFF2-40B4-BE49-F238E27FC236}">
                <a16:creationId xmlns:a16="http://schemas.microsoft.com/office/drawing/2014/main" id="{9C97892B-B1E3-7B62-84A1-29BA39D175CB}"/>
              </a:ext>
            </a:extLst>
          </p:cNvPr>
          <p:cNvSpPr>
            <a:spLocks noGrp="1"/>
          </p:cNvSpPr>
          <p:nvPr>
            <p:ph idx="1"/>
          </p:nvPr>
        </p:nvSpPr>
        <p:spPr>
          <a:xfrm>
            <a:off x="838200" y="1825624"/>
            <a:ext cx="10515600" cy="4667251"/>
          </a:xfrm>
        </p:spPr>
        <p:txBody>
          <a:bodyPr>
            <a:normAutofit/>
          </a:bodyPr>
          <a:lstStyle/>
          <a:p>
            <a:r>
              <a:rPr lang="en-US" dirty="0"/>
              <a:t>It is a </a:t>
            </a:r>
            <a:r>
              <a:rPr lang="en-US" dirty="0" err="1"/>
              <a:t>DockerCoin</a:t>
            </a:r>
            <a:r>
              <a:rPr lang="en-US" dirty="0"/>
              <a:t> miner! 💰🐳📦🚢</a:t>
            </a:r>
          </a:p>
          <a:p>
            <a:r>
              <a:rPr lang="en-US" dirty="0"/>
              <a:t>No, you can't buy coffee with </a:t>
            </a:r>
            <a:r>
              <a:rPr lang="en-US" dirty="0" err="1"/>
              <a:t>DockerCoins</a:t>
            </a:r>
            <a:endParaRPr lang="en-US" dirty="0"/>
          </a:p>
          <a:p>
            <a:r>
              <a:rPr lang="en-US" dirty="0"/>
              <a:t>How </a:t>
            </a:r>
            <a:r>
              <a:rPr lang="en-US" dirty="0" err="1"/>
              <a:t>DockerCoins</a:t>
            </a:r>
            <a:r>
              <a:rPr lang="en-US" dirty="0"/>
              <a:t> works:</a:t>
            </a:r>
          </a:p>
          <a:p>
            <a:pPr lvl="1"/>
            <a:r>
              <a:rPr lang="en-US" dirty="0"/>
              <a:t>generate a few random bytes</a:t>
            </a:r>
          </a:p>
          <a:p>
            <a:pPr lvl="1"/>
            <a:r>
              <a:rPr lang="en-US" dirty="0"/>
              <a:t>hash these bytes</a:t>
            </a:r>
          </a:p>
          <a:p>
            <a:pPr lvl="1"/>
            <a:r>
              <a:rPr lang="en-US" dirty="0"/>
              <a:t>increment a counter (to keep track of speed)</a:t>
            </a:r>
          </a:p>
          <a:p>
            <a:pPr lvl="1"/>
            <a:r>
              <a:rPr lang="en-US" dirty="0"/>
              <a:t>repeat forever!</a:t>
            </a:r>
          </a:p>
          <a:p>
            <a:r>
              <a:rPr lang="en-US" dirty="0" err="1"/>
              <a:t>DockerCoins</a:t>
            </a:r>
            <a:r>
              <a:rPr lang="en-US" dirty="0"/>
              <a:t> is </a:t>
            </a:r>
            <a:r>
              <a:rPr lang="en-US" i="1" dirty="0"/>
              <a:t>not</a:t>
            </a:r>
            <a:r>
              <a:rPr lang="en-US" dirty="0"/>
              <a:t> a cryptocurrency (the only common points are "randomness", "hashing", and "coins" in the name)</a:t>
            </a:r>
            <a:endParaRPr lang="en-ID" dirty="0"/>
          </a:p>
        </p:txBody>
      </p:sp>
    </p:spTree>
    <p:extLst>
      <p:ext uri="{BB962C8B-B14F-4D97-AF65-F5344CB8AC3E}">
        <p14:creationId xmlns:p14="http://schemas.microsoft.com/office/powerpoint/2010/main" val="21721532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1ED0-C9EC-F097-F3B1-DFBFD5354526}"/>
              </a:ext>
            </a:extLst>
          </p:cNvPr>
          <p:cNvSpPr>
            <a:spLocks noGrp="1"/>
          </p:cNvSpPr>
          <p:nvPr>
            <p:ph type="title"/>
          </p:nvPr>
        </p:nvSpPr>
        <p:spPr/>
        <p:txBody>
          <a:bodyPr/>
          <a:lstStyle/>
          <a:p>
            <a:r>
              <a:rPr lang="en-US" dirty="0" err="1"/>
              <a:t>DockerCoins</a:t>
            </a:r>
            <a:r>
              <a:rPr lang="en-US" dirty="0"/>
              <a:t> in the microservices era</a:t>
            </a:r>
            <a:endParaRPr lang="en-ID" dirty="0"/>
          </a:p>
        </p:txBody>
      </p:sp>
      <p:sp>
        <p:nvSpPr>
          <p:cNvPr id="3" name="Content Placeholder 2">
            <a:extLst>
              <a:ext uri="{FF2B5EF4-FFF2-40B4-BE49-F238E27FC236}">
                <a16:creationId xmlns:a16="http://schemas.microsoft.com/office/drawing/2014/main" id="{16580813-2929-E8E3-C303-E507C38FA053}"/>
              </a:ext>
            </a:extLst>
          </p:cNvPr>
          <p:cNvSpPr>
            <a:spLocks noGrp="1"/>
          </p:cNvSpPr>
          <p:nvPr>
            <p:ph idx="1"/>
          </p:nvPr>
        </p:nvSpPr>
        <p:spPr/>
        <p:txBody>
          <a:bodyPr>
            <a:normAutofit/>
          </a:bodyPr>
          <a:lstStyle/>
          <a:p>
            <a:r>
              <a:rPr lang="en-US" dirty="0" err="1"/>
              <a:t>DockerCoins</a:t>
            </a:r>
            <a:r>
              <a:rPr lang="en-US" dirty="0"/>
              <a:t> is made of 5 services:</a:t>
            </a:r>
          </a:p>
          <a:p>
            <a:pPr lvl="1"/>
            <a:r>
              <a:rPr lang="en-US" dirty="0" err="1">
                <a:highlight>
                  <a:srgbClr val="C0C0C0"/>
                </a:highlight>
                <a:latin typeface="Consolas" panose="020B0609020204030204" pitchFamily="49" charset="0"/>
              </a:rPr>
              <a:t>rng</a:t>
            </a:r>
            <a:r>
              <a:rPr lang="en-US" dirty="0"/>
              <a:t> = web service generating random bytes</a:t>
            </a:r>
          </a:p>
          <a:p>
            <a:pPr lvl="1"/>
            <a:r>
              <a:rPr lang="en-US" dirty="0">
                <a:highlight>
                  <a:srgbClr val="C0C0C0"/>
                </a:highlight>
                <a:latin typeface="Consolas" panose="020B0609020204030204" pitchFamily="49" charset="0"/>
              </a:rPr>
              <a:t>hasher</a:t>
            </a:r>
            <a:r>
              <a:rPr lang="en-US" dirty="0"/>
              <a:t> = web service computing hash of </a:t>
            </a:r>
            <a:r>
              <a:rPr lang="en-US" dirty="0" err="1"/>
              <a:t>POSTed</a:t>
            </a:r>
            <a:r>
              <a:rPr lang="en-US" dirty="0"/>
              <a:t> data</a:t>
            </a:r>
          </a:p>
          <a:p>
            <a:pPr lvl="1"/>
            <a:r>
              <a:rPr lang="en-US" dirty="0">
                <a:highlight>
                  <a:srgbClr val="C0C0C0"/>
                </a:highlight>
                <a:latin typeface="Consolas" panose="020B0609020204030204" pitchFamily="49" charset="0"/>
              </a:rPr>
              <a:t>worker</a:t>
            </a:r>
            <a:r>
              <a:rPr lang="en-US" dirty="0"/>
              <a:t> = background process calling </a:t>
            </a:r>
            <a:r>
              <a:rPr lang="en-US" dirty="0" err="1">
                <a:highlight>
                  <a:srgbClr val="C0C0C0"/>
                </a:highlight>
                <a:latin typeface="Consolas" panose="020B0609020204030204" pitchFamily="49" charset="0"/>
              </a:rPr>
              <a:t>rng</a:t>
            </a:r>
            <a:r>
              <a:rPr lang="en-US" dirty="0"/>
              <a:t> and </a:t>
            </a:r>
            <a:r>
              <a:rPr lang="en-US" dirty="0">
                <a:highlight>
                  <a:srgbClr val="C0C0C0"/>
                </a:highlight>
                <a:latin typeface="Consolas" panose="020B0609020204030204" pitchFamily="49" charset="0"/>
              </a:rPr>
              <a:t>hasher</a:t>
            </a:r>
          </a:p>
          <a:p>
            <a:pPr lvl="1"/>
            <a:r>
              <a:rPr lang="en-US" dirty="0" err="1">
                <a:highlight>
                  <a:srgbClr val="C0C0C0"/>
                </a:highlight>
                <a:latin typeface="Consolas" panose="020B0609020204030204" pitchFamily="49" charset="0"/>
              </a:rPr>
              <a:t>webui</a:t>
            </a:r>
            <a:r>
              <a:rPr lang="en-US" dirty="0"/>
              <a:t> = web interface to watch progress</a:t>
            </a:r>
          </a:p>
          <a:p>
            <a:pPr lvl="1"/>
            <a:r>
              <a:rPr lang="en-US" dirty="0" err="1">
                <a:highlight>
                  <a:srgbClr val="C0C0C0"/>
                </a:highlight>
                <a:latin typeface="Consolas" panose="020B0609020204030204" pitchFamily="49" charset="0"/>
              </a:rPr>
              <a:t>redis</a:t>
            </a:r>
            <a:r>
              <a:rPr lang="en-US" dirty="0"/>
              <a:t> = data store (holds a counter updated by </a:t>
            </a:r>
            <a:r>
              <a:rPr lang="en-US" dirty="0">
                <a:highlight>
                  <a:srgbClr val="C0C0C0"/>
                </a:highlight>
                <a:latin typeface="Consolas" panose="020B0609020204030204" pitchFamily="49" charset="0"/>
              </a:rPr>
              <a:t>worker</a:t>
            </a:r>
            <a:r>
              <a:rPr lang="en-US" dirty="0"/>
              <a:t>)</a:t>
            </a:r>
          </a:p>
          <a:p>
            <a:r>
              <a:rPr lang="en-US" dirty="0"/>
              <a:t>These 5 services are visible in the application's Compose file, </a:t>
            </a:r>
            <a:r>
              <a:rPr lang="en-US" dirty="0" err="1"/>
              <a:t>dockercoins.yaml</a:t>
            </a:r>
            <a:endParaRPr lang="en-ID" dirty="0"/>
          </a:p>
        </p:txBody>
      </p:sp>
    </p:spTree>
    <p:extLst>
      <p:ext uri="{BB962C8B-B14F-4D97-AF65-F5344CB8AC3E}">
        <p14:creationId xmlns:p14="http://schemas.microsoft.com/office/powerpoint/2010/main" val="2387049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1217-9658-B510-0E0C-A5F14343F8A9}"/>
              </a:ext>
            </a:extLst>
          </p:cNvPr>
          <p:cNvSpPr>
            <a:spLocks noGrp="1"/>
          </p:cNvSpPr>
          <p:nvPr>
            <p:ph type="title"/>
          </p:nvPr>
        </p:nvSpPr>
        <p:spPr/>
        <p:txBody>
          <a:bodyPr/>
          <a:lstStyle/>
          <a:p>
            <a:r>
              <a:rPr lang="en-US" dirty="0"/>
              <a:t>How </a:t>
            </a:r>
            <a:r>
              <a:rPr lang="en-US" dirty="0" err="1"/>
              <a:t>DockerCoins</a:t>
            </a:r>
            <a:r>
              <a:rPr lang="en-US" dirty="0"/>
              <a:t> works</a:t>
            </a:r>
            <a:endParaRPr lang="en-ID" dirty="0"/>
          </a:p>
        </p:txBody>
      </p:sp>
      <p:sp>
        <p:nvSpPr>
          <p:cNvPr id="3" name="Content Placeholder 2">
            <a:extLst>
              <a:ext uri="{FF2B5EF4-FFF2-40B4-BE49-F238E27FC236}">
                <a16:creationId xmlns:a16="http://schemas.microsoft.com/office/drawing/2014/main" id="{F1C49294-6105-C4B6-B4A8-7D37BF9D1364}"/>
              </a:ext>
            </a:extLst>
          </p:cNvPr>
          <p:cNvSpPr>
            <a:spLocks noGrp="1"/>
          </p:cNvSpPr>
          <p:nvPr>
            <p:ph idx="1"/>
          </p:nvPr>
        </p:nvSpPr>
        <p:spPr/>
        <p:txBody>
          <a:bodyPr>
            <a:normAutofit/>
          </a:bodyPr>
          <a:lstStyle/>
          <a:p>
            <a:r>
              <a:rPr lang="en-US" dirty="0">
                <a:highlight>
                  <a:srgbClr val="C0C0C0"/>
                </a:highlight>
                <a:latin typeface="Consolas" panose="020B0609020204030204" pitchFamily="49" charset="0"/>
              </a:rPr>
              <a:t>worker</a:t>
            </a:r>
            <a:r>
              <a:rPr lang="en-US" dirty="0"/>
              <a:t> invokes web service </a:t>
            </a:r>
            <a:r>
              <a:rPr lang="en-US" dirty="0" err="1">
                <a:highlight>
                  <a:srgbClr val="C0C0C0"/>
                </a:highlight>
                <a:latin typeface="Consolas" panose="020B0609020204030204" pitchFamily="49" charset="0"/>
              </a:rPr>
              <a:t>rng</a:t>
            </a:r>
            <a:r>
              <a:rPr lang="en-US" dirty="0"/>
              <a:t> to generate random bytes</a:t>
            </a:r>
          </a:p>
          <a:p>
            <a:r>
              <a:rPr lang="en-US" dirty="0">
                <a:highlight>
                  <a:srgbClr val="C0C0C0"/>
                </a:highlight>
                <a:latin typeface="Consolas" panose="020B0609020204030204" pitchFamily="49" charset="0"/>
              </a:rPr>
              <a:t>worker</a:t>
            </a:r>
            <a:r>
              <a:rPr lang="en-US" dirty="0"/>
              <a:t> invokes web service </a:t>
            </a:r>
            <a:r>
              <a:rPr lang="en-US" dirty="0">
                <a:highlight>
                  <a:srgbClr val="C0C0C0"/>
                </a:highlight>
                <a:latin typeface="Consolas" panose="020B0609020204030204" pitchFamily="49" charset="0"/>
              </a:rPr>
              <a:t>hasher</a:t>
            </a:r>
            <a:r>
              <a:rPr lang="en-US" dirty="0"/>
              <a:t> to hash these bytes</a:t>
            </a:r>
          </a:p>
          <a:p>
            <a:r>
              <a:rPr lang="en-US" dirty="0">
                <a:highlight>
                  <a:srgbClr val="C0C0C0"/>
                </a:highlight>
                <a:latin typeface="Consolas" panose="020B0609020204030204" pitchFamily="49" charset="0"/>
              </a:rPr>
              <a:t>worker</a:t>
            </a:r>
            <a:r>
              <a:rPr lang="en-US" dirty="0"/>
              <a:t> does this in an infinite loop</a:t>
            </a:r>
          </a:p>
          <a:p>
            <a:r>
              <a:rPr lang="en-US" dirty="0"/>
              <a:t>every second, </a:t>
            </a:r>
            <a:r>
              <a:rPr lang="en-US" dirty="0">
                <a:highlight>
                  <a:srgbClr val="C0C0C0"/>
                </a:highlight>
                <a:latin typeface="Consolas" panose="020B0609020204030204" pitchFamily="49" charset="0"/>
              </a:rPr>
              <a:t>worker</a:t>
            </a:r>
            <a:r>
              <a:rPr lang="en-US" dirty="0"/>
              <a:t> updates </a:t>
            </a:r>
            <a:r>
              <a:rPr lang="en-US" dirty="0" err="1">
                <a:highlight>
                  <a:srgbClr val="C0C0C0"/>
                </a:highlight>
                <a:latin typeface="Consolas" panose="020B0609020204030204" pitchFamily="49" charset="0"/>
              </a:rPr>
              <a:t>redis</a:t>
            </a:r>
            <a:r>
              <a:rPr lang="en-US" dirty="0"/>
              <a:t> to indicate how many loops were done</a:t>
            </a:r>
          </a:p>
          <a:p>
            <a:r>
              <a:rPr lang="en-US" dirty="0" err="1">
                <a:highlight>
                  <a:srgbClr val="C0C0C0"/>
                </a:highlight>
                <a:latin typeface="Consolas" panose="020B0609020204030204" pitchFamily="49" charset="0"/>
              </a:rPr>
              <a:t>webui</a:t>
            </a:r>
            <a:r>
              <a:rPr lang="en-US" dirty="0"/>
              <a:t> queries </a:t>
            </a:r>
            <a:r>
              <a:rPr lang="en-US" dirty="0" err="1">
                <a:highlight>
                  <a:srgbClr val="C0C0C0"/>
                </a:highlight>
                <a:latin typeface="Consolas" panose="020B0609020204030204" pitchFamily="49" charset="0"/>
              </a:rPr>
              <a:t>redis</a:t>
            </a:r>
            <a:r>
              <a:rPr lang="en-US" dirty="0"/>
              <a:t>, and computes and exposes "hashing speed" in our browser</a:t>
            </a:r>
          </a:p>
          <a:p>
            <a:pPr marL="0" indent="0">
              <a:buNone/>
            </a:pPr>
            <a:r>
              <a:rPr lang="en-US" i="1" dirty="0"/>
              <a:t>(See diagram on next slide!)</a:t>
            </a:r>
            <a:endParaRPr lang="en-ID" i="1" dirty="0"/>
          </a:p>
        </p:txBody>
      </p:sp>
    </p:spTree>
    <p:extLst>
      <p:ext uri="{BB962C8B-B14F-4D97-AF65-F5344CB8AC3E}">
        <p14:creationId xmlns:p14="http://schemas.microsoft.com/office/powerpoint/2010/main" val="1194203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CB36CC-AD5B-0034-7606-0BA596DB838C}"/>
              </a:ext>
            </a:extLst>
          </p:cNvPr>
          <p:cNvPicPr>
            <a:picLocks noChangeAspect="1"/>
          </p:cNvPicPr>
          <p:nvPr/>
        </p:nvPicPr>
        <p:blipFill>
          <a:blip r:embed="rId2"/>
          <a:stretch>
            <a:fillRect/>
          </a:stretch>
        </p:blipFill>
        <p:spPr>
          <a:xfrm>
            <a:off x="2281237" y="804862"/>
            <a:ext cx="7629525" cy="5248275"/>
          </a:xfrm>
          <a:prstGeom prst="rect">
            <a:avLst/>
          </a:prstGeom>
        </p:spPr>
      </p:pic>
    </p:spTree>
    <p:extLst>
      <p:ext uri="{BB962C8B-B14F-4D97-AF65-F5344CB8AC3E}">
        <p14:creationId xmlns:p14="http://schemas.microsoft.com/office/powerpoint/2010/main" val="159052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B0BF-5972-6E29-CE91-1E2F02BEFAD4}"/>
              </a:ext>
            </a:extLst>
          </p:cNvPr>
          <p:cNvSpPr>
            <a:spLocks noGrp="1"/>
          </p:cNvSpPr>
          <p:nvPr>
            <p:ph type="title"/>
          </p:nvPr>
        </p:nvSpPr>
        <p:spPr/>
        <p:txBody>
          <a:bodyPr/>
          <a:lstStyle/>
          <a:p>
            <a:r>
              <a:rPr lang="en-US" dirty="0"/>
              <a:t>What we’ll do</a:t>
            </a:r>
            <a:endParaRPr lang="en-ID" dirty="0"/>
          </a:p>
        </p:txBody>
      </p:sp>
      <p:sp>
        <p:nvSpPr>
          <p:cNvPr id="3" name="Content Placeholder 2">
            <a:extLst>
              <a:ext uri="{FF2B5EF4-FFF2-40B4-BE49-F238E27FC236}">
                <a16:creationId xmlns:a16="http://schemas.microsoft.com/office/drawing/2014/main" id="{9C97892B-B1E3-7B62-84A1-29BA39D175CB}"/>
              </a:ext>
            </a:extLst>
          </p:cNvPr>
          <p:cNvSpPr>
            <a:spLocks noGrp="1"/>
          </p:cNvSpPr>
          <p:nvPr>
            <p:ph idx="1"/>
          </p:nvPr>
        </p:nvSpPr>
        <p:spPr/>
        <p:txBody>
          <a:bodyPr/>
          <a:lstStyle/>
          <a:p>
            <a:r>
              <a:rPr lang="en-US" dirty="0"/>
              <a:t>Deploy </a:t>
            </a:r>
            <a:r>
              <a:rPr lang="en-US" dirty="0" err="1"/>
              <a:t>DockerCoins</a:t>
            </a:r>
            <a:endParaRPr lang="en-US" dirty="0"/>
          </a:p>
          <a:p>
            <a:r>
              <a:rPr lang="en-US" dirty="0"/>
              <a:t>Try to find its bottlenecks when scaling</a:t>
            </a:r>
          </a:p>
          <a:p>
            <a:r>
              <a:rPr lang="en-US" dirty="0"/>
              <a:t>Use HPA (Horizontal Pod </a:t>
            </a:r>
            <a:r>
              <a:rPr lang="en-US" dirty="0" err="1"/>
              <a:t>Autoscaler</a:t>
            </a:r>
            <a:r>
              <a:rPr lang="en-US" dirty="0"/>
              <a:t>) to scale the application</a:t>
            </a:r>
            <a:endParaRPr lang="en-ID" dirty="0"/>
          </a:p>
        </p:txBody>
      </p:sp>
    </p:spTree>
    <p:extLst>
      <p:ext uri="{BB962C8B-B14F-4D97-AF65-F5344CB8AC3E}">
        <p14:creationId xmlns:p14="http://schemas.microsoft.com/office/powerpoint/2010/main" val="1758066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F1E8-8C0C-1BD5-505A-53E2048890D3}"/>
              </a:ext>
            </a:extLst>
          </p:cNvPr>
          <p:cNvSpPr>
            <a:spLocks noGrp="1"/>
          </p:cNvSpPr>
          <p:nvPr>
            <p:ph type="title"/>
          </p:nvPr>
        </p:nvSpPr>
        <p:spPr/>
        <p:txBody>
          <a:bodyPr/>
          <a:lstStyle/>
          <a:p>
            <a:r>
              <a:rPr lang="en-US" dirty="0"/>
              <a:t>Time to do Assignment 2 </a:t>
            </a:r>
            <a:r>
              <a:rPr lang="en-ID" b="0" i="0" dirty="0">
                <a:solidFill>
                  <a:srgbClr val="292D32"/>
                </a:solidFill>
                <a:effectLst/>
                <a:latin typeface="Libre Baskerville" panose="020F0502020204030204" pitchFamily="2" charset="0"/>
              </a:rPr>
              <a:t>✨</a:t>
            </a:r>
            <a:endParaRPr lang="en-ID" dirty="0"/>
          </a:p>
        </p:txBody>
      </p:sp>
      <p:sp>
        <p:nvSpPr>
          <p:cNvPr id="3" name="Content Placeholder 2">
            <a:extLst>
              <a:ext uri="{FF2B5EF4-FFF2-40B4-BE49-F238E27FC236}">
                <a16:creationId xmlns:a16="http://schemas.microsoft.com/office/drawing/2014/main" id="{78782295-0765-CD7A-4E4C-78132006BEDB}"/>
              </a:ext>
            </a:extLst>
          </p:cNvPr>
          <p:cNvSpPr>
            <a:spLocks noGrp="1"/>
          </p:cNvSpPr>
          <p:nvPr>
            <p:ph idx="1"/>
          </p:nvPr>
        </p:nvSpPr>
        <p:spPr/>
        <p:txBody>
          <a:bodyPr/>
          <a:lstStyle/>
          <a:p>
            <a:r>
              <a:rPr lang="en-US" dirty="0"/>
              <a:t>Follow the instructions carefully</a:t>
            </a:r>
          </a:p>
          <a:p>
            <a:r>
              <a:rPr lang="en-US" dirty="0"/>
              <a:t>Try to understand what you’re doing</a:t>
            </a:r>
          </a:p>
          <a:p>
            <a:r>
              <a:rPr lang="en-US" dirty="0"/>
              <a:t>Try to understand more Kubernetes concepts</a:t>
            </a:r>
            <a:endParaRPr lang="en-ID" dirty="0"/>
          </a:p>
        </p:txBody>
      </p:sp>
    </p:spTree>
    <p:extLst>
      <p:ext uri="{BB962C8B-B14F-4D97-AF65-F5344CB8AC3E}">
        <p14:creationId xmlns:p14="http://schemas.microsoft.com/office/powerpoint/2010/main" val="2152545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1335-A7D3-B9B0-CF8F-18DF60B78FDE}"/>
              </a:ext>
            </a:extLst>
          </p:cNvPr>
          <p:cNvSpPr>
            <a:spLocks noGrp="1"/>
          </p:cNvSpPr>
          <p:nvPr>
            <p:ph type="title"/>
          </p:nvPr>
        </p:nvSpPr>
        <p:spPr/>
        <p:txBody>
          <a:bodyPr/>
          <a:lstStyle/>
          <a:p>
            <a:r>
              <a:rPr lang="en-US" dirty="0"/>
              <a:t>Heads-up: Git clone assignment repo</a:t>
            </a:r>
            <a:endParaRPr lang="en-ID" dirty="0"/>
          </a:p>
        </p:txBody>
      </p:sp>
      <p:sp>
        <p:nvSpPr>
          <p:cNvPr id="3" name="Content Placeholder 2">
            <a:extLst>
              <a:ext uri="{FF2B5EF4-FFF2-40B4-BE49-F238E27FC236}">
                <a16:creationId xmlns:a16="http://schemas.microsoft.com/office/drawing/2014/main" id="{C307F1E2-36D9-3271-A25D-E22C84B15A7C}"/>
              </a:ext>
            </a:extLst>
          </p:cNvPr>
          <p:cNvSpPr>
            <a:spLocks noGrp="1"/>
          </p:cNvSpPr>
          <p:nvPr>
            <p:ph idx="1"/>
          </p:nvPr>
        </p:nvSpPr>
        <p:spPr/>
        <p:txBody>
          <a:bodyPr/>
          <a:lstStyle/>
          <a:p>
            <a:r>
              <a:rPr lang="en-US" dirty="0"/>
              <a:t>git clone your assignment repo</a:t>
            </a:r>
          </a:p>
          <a:p>
            <a:pPr lvl="1"/>
            <a:r>
              <a:rPr lang="en-US" dirty="0"/>
              <a:t>$ git clone https://&lt;token&gt;@github.com/cuhksz-csc4160-24f/&lt;repo&gt;.git</a:t>
            </a:r>
          </a:p>
          <a:p>
            <a:pPr lvl="1"/>
            <a:r>
              <a:rPr lang="en-US" dirty="0"/>
              <a:t>&lt;token&gt; is your personal access token</a:t>
            </a:r>
          </a:p>
          <a:p>
            <a:pPr lvl="2"/>
            <a:r>
              <a:rPr lang="en-US" dirty="0"/>
              <a:t>Go to Settings &gt; Developer Settings &gt; Personal access tokens &gt; Tokens (classic)</a:t>
            </a:r>
          </a:p>
          <a:p>
            <a:pPr lvl="2"/>
            <a:r>
              <a:rPr lang="en-US" dirty="0"/>
              <a:t>Generate new token</a:t>
            </a:r>
          </a:p>
          <a:p>
            <a:endParaRPr lang="en-ID" dirty="0"/>
          </a:p>
        </p:txBody>
      </p:sp>
      <p:grpSp>
        <p:nvGrpSpPr>
          <p:cNvPr id="6" name="Group 5">
            <a:extLst>
              <a:ext uri="{FF2B5EF4-FFF2-40B4-BE49-F238E27FC236}">
                <a16:creationId xmlns:a16="http://schemas.microsoft.com/office/drawing/2014/main" id="{58EB217E-D1B9-FFA5-3282-9062ABD03105}"/>
              </a:ext>
            </a:extLst>
          </p:cNvPr>
          <p:cNvGrpSpPr/>
          <p:nvPr/>
        </p:nvGrpSpPr>
        <p:grpSpPr>
          <a:xfrm>
            <a:off x="5243804" y="3582955"/>
            <a:ext cx="6516348" cy="2909920"/>
            <a:chOff x="4907095" y="6127047"/>
            <a:chExt cx="7207620" cy="3454578"/>
          </a:xfrm>
        </p:grpSpPr>
        <p:pic>
          <p:nvPicPr>
            <p:cNvPr id="7" name="Picture 6">
              <a:extLst>
                <a:ext uri="{FF2B5EF4-FFF2-40B4-BE49-F238E27FC236}">
                  <a16:creationId xmlns:a16="http://schemas.microsoft.com/office/drawing/2014/main" id="{290800CD-391D-F07C-DFB7-F321BCF30016}"/>
                </a:ext>
              </a:extLst>
            </p:cNvPr>
            <p:cNvPicPr>
              <a:picLocks noChangeAspect="1"/>
            </p:cNvPicPr>
            <p:nvPr/>
          </p:nvPicPr>
          <p:blipFill>
            <a:blip r:embed="rId2"/>
            <a:stretch>
              <a:fillRect/>
            </a:stretch>
          </p:blipFill>
          <p:spPr>
            <a:xfrm>
              <a:off x="4907095" y="6127047"/>
              <a:ext cx="7207620" cy="3454578"/>
            </a:xfrm>
            <a:prstGeom prst="rect">
              <a:avLst/>
            </a:prstGeom>
          </p:spPr>
        </p:pic>
        <p:sp>
          <p:nvSpPr>
            <p:cNvPr id="8" name="Rectangle 7">
              <a:extLst>
                <a:ext uri="{FF2B5EF4-FFF2-40B4-BE49-F238E27FC236}">
                  <a16:creationId xmlns:a16="http://schemas.microsoft.com/office/drawing/2014/main" id="{6CBAC6BA-A08D-1227-4584-34B35D255C1C}"/>
                </a:ext>
              </a:extLst>
            </p:cNvPr>
            <p:cNvSpPr/>
            <p:nvPr/>
          </p:nvSpPr>
          <p:spPr>
            <a:xfrm>
              <a:off x="7112000" y="8382000"/>
              <a:ext cx="5002715" cy="11996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2555389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324D-7BC8-E00A-D992-088572C11371}"/>
              </a:ext>
            </a:extLst>
          </p:cNvPr>
          <p:cNvSpPr>
            <a:spLocks noGrp="1"/>
          </p:cNvSpPr>
          <p:nvPr>
            <p:ph type="title"/>
          </p:nvPr>
        </p:nvSpPr>
        <p:spPr/>
        <p:txBody>
          <a:bodyPr/>
          <a:lstStyle/>
          <a:p>
            <a:r>
              <a:rPr lang="en-US" dirty="0"/>
              <a:t>Heads-up: Port forwarding</a:t>
            </a:r>
            <a:endParaRPr lang="en-ID" dirty="0"/>
          </a:p>
        </p:txBody>
      </p:sp>
      <p:sp>
        <p:nvSpPr>
          <p:cNvPr id="3" name="Content Placeholder 2">
            <a:extLst>
              <a:ext uri="{FF2B5EF4-FFF2-40B4-BE49-F238E27FC236}">
                <a16:creationId xmlns:a16="http://schemas.microsoft.com/office/drawing/2014/main" id="{3884CE92-8EA3-F08C-EDEF-B9119A23DD9C}"/>
              </a:ext>
            </a:extLst>
          </p:cNvPr>
          <p:cNvSpPr>
            <a:spLocks noGrp="1"/>
          </p:cNvSpPr>
          <p:nvPr>
            <p:ph idx="1"/>
          </p:nvPr>
        </p:nvSpPr>
        <p:spPr>
          <a:xfrm>
            <a:off x="838200" y="1825624"/>
            <a:ext cx="10515600" cy="5032376"/>
          </a:xfrm>
        </p:spPr>
        <p:txBody>
          <a:bodyPr>
            <a:normAutofit lnSpcReduction="10000"/>
          </a:bodyPr>
          <a:lstStyle/>
          <a:p>
            <a:r>
              <a:rPr lang="en-US" dirty="0"/>
              <a:t>Forward a local port to </a:t>
            </a:r>
            <a:r>
              <a:rPr lang="en-US" dirty="0" err="1"/>
              <a:t>webui</a:t>
            </a:r>
            <a:r>
              <a:rPr lang="en-US" dirty="0"/>
              <a:t> pod</a:t>
            </a:r>
          </a:p>
          <a:p>
            <a:pPr lvl="1"/>
            <a:r>
              <a:rPr lang="en-US" dirty="0"/>
              <a:t>$ </a:t>
            </a:r>
            <a:r>
              <a:rPr lang="en-US" dirty="0" err="1"/>
              <a:t>kubectl</a:t>
            </a:r>
            <a:r>
              <a:rPr lang="en-US" dirty="0"/>
              <a:t> port-forward --address 0.0.0.0 &lt;</a:t>
            </a:r>
            <a:r>
              <a:rPr lang="en-US" dirty="0" err="1"/>
              <a:t>webui</a:t>
            </a:r>
            <a:r>
              <a:rPr lang="en-US" dirty="0"/>
              <a:t> pod name&gt; &lt;local port&gt;:&lt;pod port&gt;</a:t>
            </a:r>
          </a:p>
          <a:p>
            <a:pPr lvl="1"/>
            <a:r>
              <a:rPr lang="en-US" dirty="0"/>
              <a:t>&lt;local port&gt; is any number</a:t>
            </a:r>
          </a:p>
          <a:p>
            <a:endParaRPr lang="en-US" dirty="0"/>
          </a:p>
          <a:p>
            <a:endParaRPr lang="en-US" dirty="0"/>
          </a:p>
          <a:p>
            <a:pPr marL="0" indent="0">
              <a:buNone/>
            </a:pPr>
            <a:endParaRPr lang="en-US" dirty="0"/>
          </a:p>
          <a:p>
            <a:pPr marL="0" indent="0">
              <a:buNone/>
            </a:pPr>
            <a:endParaRPr lang="en-US" dirty="0"/>
          </a:p>
          <a:p>
            <a:pPr marL="0" indent="0">
              <a:buNone/>
            </a:pPr>
            <a:endParaRPr lang="en-US" dirty="0"/>
          </a:p>
          <a:p>
            <a:r>
              <a:rPr lang="en-US" dirty="0"/>
              <a:t>Access from browser</a:t>
            </a:r>
          </a:p>
          <a:p>
            <a:pPr lvl="1"/>
            <a:r>
              <a:rPr lang="en-US" dirty="0"/>
              <a:t>http://&lt;Public IPv4 address&gt;:&lt;local port&gt;</a:t>
            </a:r>
          </a:p>
          <a:p>
            <a:endParaRPr lang="en-ID" dirty="0"/>
          </a:p>
        </p:txBody>
      </p:sp>
      <p:grpSp>
        <p:nvGrpSpPr>
          <p:cNvPr id="4" name="Group 3">
            <a:extLst>
              <a:ext uri="{FF2B5EF4-FFF2-40B4-BE49-F238E27FC236}">
                <a16:creationId xmlns:a16="http://schemas.microsoft.com/office/drawing/2014/main" id="{A2285FCD-BEB3-8F8C-1E38-9732B8E76C19}"/>
              </a:ext>
            </a:extLst>
          </p:cNvPr>
          <p:cNvGrpSpPr/>
          <p:nvPr/>
        </p:nvGrpSpPr>
        <p:grpSpPr>
          <a:xfrm>
            <a:off x="5374432" y="2879467"/>
            <a:ext cx="6512767" cy="3222753"/>
            <a:chOff x="5477147" y="4279136"/>
            <a:chExt cx="7242296" cy="3610235"/>
          </a:xfrm>
        </p:grpSpPr>
        <p:pic>
          <p:nvPicPr>
            <p:cNvPr id="5" name="Picture 4">
              <a:extLst>
                <a:ext uri="{FF2B5EF4-FFF2-40B4-BE49-F238E27FC236}">
                  <a16:creationId xmlns:a16="http://schemas.microsoft.com/office/drawing/2014/main" id="{16A54F62-C646-7AB6-29F2-45EA4F17D2B3}"/>
                </a:ext>
              </a:extLst>
            </p:cNvPr>
            <p:cNvPicPr>
              <a:picLocks noChangeAspect="1"/>
            </p:cNvPicPr>
            <p:nvPr/>
          </p:nvPicPr>
          <p:blipFill>
            <a:blip r:embed="rId2"/>
            <a:stretch>
              <a:fillRect/>
            </a:stretch>
          </p:blipFill>
          <p:spPr>
            <a:xfrm>
              <a:off x="6045200" y="4279136"/>
              <a:ext cx="6646141" cy="1528864"/>
            </a:xfrm>
            <a:prstGeom prst="rect">
              <a:avLst/>
            </a:prstGeom>
          </p:spPr>
        </p:pic>
        <p:pic>
          <p:nvPicPr>
            <p:cNvPr id="6" name="Picture 5">
              <a:extLst>
                <a:ext uri="{FF2B5EF4-FFF2-40B4-BE49-F238E27FC236}">
                  <a16:creationId xmlns:a16="http://schemas.microsoft.com/office/drawing/2014/main" id="{CE0464C8-6D01-6D50-5B24-43F60579CED7}"/>
                </a:ext>
              </a:extLst>
            </p:cNvPr>
            <p:cNvPicPr>
              <a:picLocks noChangeAspect="1"/>
            </p:cNvPicPr>
            <p:nvPr/>
          </p:nvPicPr>
          <p:blipFill>
            <a:blip r:embed="rId3"/>
            <a:stretch>
              <a:fillRect/>
            </a:stretch>
          </p:blipFill>
          <p:spPr>
            <a:xfrm>
              <a:off x="6045200" y="5920437"/>
              <a:ext cx="6674243" cy="1594731"/>
            </a:xfrm>
            <a:prstGeom prst="rect">
              <a:avLst/>
            </a:prstGeom>
          </p:spPr>
        </p:pic>
        <p:sp>
          <p:nvSpPr>
            <p:cNvPr id="7" name="Rectangle 6">
              <a:extLst>
                <a:ext uri="{FF2B5EF4-FFF2-40B4-BE49-F238E27FC236}">
                  <a16:creationId xmlns:a16="http://schemas.microsoft.com/office/drawing/2014/main" id="{3E8008A6-24FB-E1E7-C4F1-CBD7316B7221}"/>
                </a:ext>
              </a:extLst>
            </p:cNvPr>
            <p:cNvSpPr/>
            <p:nvPr/>
          </p:nvSpPr>
          <p:spPr>
            <a:xfrm>
              <a:off x="6045200" y="5318961"/>
              <a:ext cx="2403747"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8" name="Straight Arrow Connector 7">
              <a:extLst>
                <a:ext uri="{FF2B5EF4-FFF2-40B4-BE49-F238E27FC236}">
                  <a16:creationId xmlns:a16="http://schemas.microsoft.com/office/drawing/2014/main" id="{CAB1E72F-5F8F-DDBB-B5DE-7D59962FE12F}"/>
                </a:ext>
              </a:extLst>
            </p:cNvPr>
            <p:cNvCxnSpPr/>
            <p:nvPr/>
          </p:nvCxnSpPr>
          <p:spPr>
            <a:xfrm flipH="1">
              <a:off x="5477147" y="5471361"/>
              <a:ext cx="5334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D576827-2FF4-D84C-52C4-06991A7592A2}"/>
                </a:ext>
              </a:extLst>
            </p:cNvPr>
            <p:cNvSpPr/>
            <p:nvPr/>
          </p:nvSpPr>
          <p:spPr>
            <a:xfrm>
              <a:off x="8293846" y="6289209"/>
              <a:ext cx="1295400" cy="6858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Arrow Connector 9">
              <a:extLst>
                <a:ext uri="{FF2B5EF4-FFF2-40B4-BE49-F238E27FC236}">
                  <a16:creationId xmlns:a16="http://schemas.microsoft.com/office/drawing/2014/main" id="{A46E5521-A1F4-8C92-9213-691AD71B4765}"/>
                </a:ext>
              </a:extLst>
            </p:cNvPr>
            <p:cNvCxnSpPr/>
            <p:nvPr/>
          </p:nvCxnSpPr>
          <p:spPr>
            <a:xfrm>
              <a:off x="8875343" y="6975035"/>
              <a:ext cx="0" cy="914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2362135-24C4-E5A2-D098-479FB69A13A0}"/>
              </a:ext>
            </a:extLst>
          </p:cNvPr>
          <p:cNvSpPr txBox="1"/>
          <p:nvPr/>
        </p:nvSpPr>
        <p:spPr>
          <a:xfrm>
            <a:off x="3319695" y="3759066"/>
            <a:ext cx="2309327" cy="369332"/>
          </a:xfrm>
          <a:prstGeom prst="rect">
            <a:avLst/>
          </a:prstGeom>
          <a:noFill/>
        </p:spPr>
        <p:txBody>
          <a:bodyPr wrap="square">
            <a:spAutoFit/>
          </a:bodyPr>
          <a:lstStyle/>
          <a:p>
            <a:r>
              <a:rPr lang="en-US"/>
              <a:t>&lt;webui pod name&gt;</a:t>
            </a:r>
            <a:endParaRPr lang="en-ID" dirty="0"/>
          </a:p>
        </p:txBody>
      </p:sp>
      <p:sp>
        <p:nvSpPr>
          <p:cNvPr id="14" name="TextBox 13">
            <a:extLst>
              <a:ext uri="{FF2B5EF4-FFF2-40B4-BE49-F238E27FC236}">
                <a16:creationId xmlns:a16="http://schemas.microsoft.com/office/drawing/2014/main" id="{1142AF11-C6DB-348A-687C-148E5942A49D}"/>
              </a:ext>
            </a:extLst>
          </p:cNvPr>
          <p:cNvSpPr txBox="1"/>
          <p:nvPr/>
        </p:nvSpPr>
        <p:spPr>
          <a:xfrm>
            <a:off x="7907400" y="6128424"/>
            <a:ext cx="1525555" cy="369332"/>
          </a:xfrm>
          <a:prstGeom prst="rect">
            <a:avLst/>
          </a:prstGeom>
          <a:noFill/>
        </p:spPr>
        <p:txBody>
          <a:bodyPr wrap="square">
            <a:spAutoFit/>
          </a:bodyPr>
          <a:lstStyle/>
          <a:p>
            <a:r>
              <a:rPr lang="en-US" dirty="0"/>
              <a:t>&lt;pod port&gt;</a:t>
            </a:r>
            <a:endParaRPr lang="en-ID" dirty="0"/>
          </a:p>
        </p:txBody>
      </p:sp>
    </p:spTree>
    <p:extLst>
      <p:ext uri="{BB962C8B-B14F-4D97-AF65-F5344CB8AC3E}">
        <p14:creationId xmlns:p14="http://schemas.microsoft.com/office/powerpoint/2010/main" val="1354472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6122-20CC-0152-3FDC-782C72536DF4}"/>
              </a:ext>
            </a:extLst>
          </p:cNvPr>
          <p:cNvSpPr>
            <a:spLocks noGrp="1"/>
          </p:cNvSpPr>
          <p:nvPr>
            <p:ph type="title"/>
          </p:nvPr>
        </p:nvSpPr>
        <p:spPr/>
        <p:txBody>
          <a:bodyPr/>
          <a:lstStyle/>
          <a:p>
            <a:r>
              <a:rPr lang="en-ID" spc="-25" dirty="0"/>
              <a:t>Some</a:t>
            </a:r>
            <a:r>
              <a:rPr lang="en-ID" spc="-465" dirty="0"/>
              <a:t> </a:t>
            </a:r>
            <a:r>
              <a:rPr lang="en-ID" spc="-145" dirty="0"/>
              <a:t>reminders</a:t>
            </a:r>
            <a:endParaRPr lang="en-ID" dirty="0"/>
          </a:p>
        </p:txBody>
      </p:sp>
      <p:sp>
        <p:nvSpPr>
          <p:cNvPr id="3" name="Content Placeholder 2">
            <a:extLst>
              <a:ext uri="{FF2B5EF4-FFF2-40B4-BE49-F238E27FC236}">
                <a16:creationId xmlns:a16="http://schemas.microsoft.com/office/drawing/2014/main" id="{2FBF4D53-33D1-A764-9153-E7A79C452BE8}"/>
              </a:ext>
            </a:extLst>
          </p:cNvPr>
          <p:cNvSpPr>
            <a:spLocks noGrp="1"/>
          </p:cNvSpPr>
          <p:nvPr>
            <p:ph idx="1"/>
          </p:nvPr>
        </p:nvSpPr>
        <p:spPr/>
        <p:txBody>
          <a:bodyPr/>
          <a:lstStyle/>
          <a:p>
            <a:r>
              <a:rPr lang="en-US" dirty="0"/>
              <a:t>When you finish the assignment, remember to check the following things:</a:t>
            </a:r>
          </a:p>
          <a:p>
            <a:pPr lvl="1"/>
            <a:r>
              <a:rPr lang="en-US" dirty="0"/>
              <a:t>Answer these questions described in </a:t>
            </a:r>
            <a:r>
              <a:rPr lang="en-US" dirty="0">
                <a:highlight>
                  <a:srgbClr val="C0C0C0"/>
                </a:highlight>
                <a:latin typeface="Consolas" panose="020B0609020204030204" pitchFamily="49" charset="0"/>
              </a:rPr>
              <a:t>README.md</a:t>
            </a:r>
          </a:p>
          <a:p>
            <a:pPr lvl="1"/>
            <a:r>
              <a:rPr lang="en-US" dirty="0"/>
              <a:t>Don’t forget to </a:t>
            </a:r>
            <a:r>
              <a:rPr lang="en-US" dirty="0">
                <a:solidFill>
                  <a:srgbClr val="FF0000"/>
                </a:solidFill>
              </a:rPr>
              <a:t>terminate</a:t>
            </a:r>
            <a:r>
              <a:rPr lang="en-US" dirty="0"/>
              <a:t> the instance in AWS!</a:t>
            </a:r>
          </a:p>
          <a:p>
            <a:endParaRPr lang="en-ID" dirty="0"/>
          </a:p>
        </p:txBody>
      </p:sp>
    </p:spTree>
    <p:extLst>
      <p:ext uri="{BB962C8B-B14F-4D97-AF65-F5344CB8AC3E}">
        <p14:creationId xmlns:p14="http://schemas.microsoft.com/office/powerpoint/2010/main" val="265743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209F8-0DF2-C612-BC5B-58BEF24DF24B}"/>
              </a:ext>
            </a:extLst>
          </p:cNvPr>
          <p:cNvSpPr>
            <a:spLocks noGrp="1"/>
          </p:cNvSpPr>
          <p:nvPr>
            <p:ph type="title"/>
          </p:nvPr>
        </p:nvSpPr>
        <p:spPr/>
        <p:txBody>
          <a:bodyPr/>
          <a:lstStyle/>
          <a:p>
            <a:r>
              <a:rPr lang="en-US" dirty="0"/>
              <a:t>Getting Started with Kubernetes</a:t>
            </a:r>
            <a:endParaRPr lang="en-ID" dirty="0"/>
          </a:p>
        </p:txBody>
      </p:sp>
      <p:sp>
        <p:nvSpPr>
          <p:cNvPr id="3" name="Text Placeholder 2">
            <a:extLst>
              <a:ext uri="{FF2B5EF4-FFF2-40B4-BE49-F238E27FC236}">
                <a16:creationId xmlns:a16="http://schemas.microsoft.com/office/drawing/2014/main" id="{3CD02CC4-559B-FB14-E887-9A2A15D286A4}"/>
              </a:ext>
            </a:extLst>
          </p:cNvPr>
          <p:cNvSpPr>
            <a:spLocks noGrp="1"/>
          </p:cNvSpPr>
          <p:nvPr>
            <p:ph type="body" idx="1"/>
          </p:nvPr>
        </p:nvSpPr>
        <p:spPr/>
        <p:txBody>
          <a:bodyPr/>
          <a:lstStyle/>
          <a:p>
            <a:r>
              <a:rPr lang="en-US" dirty="0"/>
              <a:t>Containerization and Kubernetes intro</a:t>
            </a:r>
            <a:endParaRPr lang="en-ID" dirty="0"/>
          </a:p>
        </p:txBody>
      </p:sp>
    </p:spTree>
    <p:extLst>
      <p:ext uri="{BB962C8B-B14F-4D97-AF65-F5344CB8AC3E}">
        <p14:creationId xmlns:p14="http://schemas.microsoft.com/office/powerpoint/2010/main" val="189354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C8AE-E305-56BF-152F-8EB85A18CB75}"/>
              </a:ext>
            </a:extLst>
          </p:cNvPr>
          <p:cNvSpPr>
            <a:spLocks noGrp="1"/>
          </p:cNvSpPr>
          <p:nvPr>
            <p:ph type="title"/>
          </p:nvPr>
        </p:nvSpPr>
        <p:spPr/>
        <p:txBody>
          <a:bodyPr/>
          <a:lstStyle/>
          <a:p>
            <a:r>
              <a:rPr lang="en-US" dirty="0"/>
              <a:t>Containerization</a:t>
            </a:r>
            <a:endParaRPr lang="en-ID" dirty="0"/>
          </a:p>
        </p:txBody>
      </p:sp>
      <p:sp>
        <p:nvSpPr>
          <p:cNvPr id="5" name="Content Placeholder 4">
            <a:extLst>
              <a:ext uri="{FF2B5EF4-FFF2-40B4-BE49-F238E27FC236}">
                <a16:creationId xmlns:a16="http://schemas.microsoft.com/office/drawing/2014/main" id="{28AD213E-E630-98ED-ABA4-41B185EFFF0B}"/>
              </a:ext>
            </a:extLst>
          </p:cNvPr>
          <p:cNvSpPr>
            <a:spLocks noGrp="1"/>
          </p:cNvSpPr>
          <p:nvPr>
            <p:ph idx="1"/>
          </p:nvPr>
        </p:nvSpPr>
        <p:spPr/>
        <p:txBody>
          <a:bodyPr/>
          <a:lstStyle/>
          <a:p>
            <a:r>
              <a:rPr lang="en-US" dirty="0"/>
              <a:t>“A standard unit of software that can package up your </a:t>
            </a:r>
            <a:r>
              <a:rPr lang="en-US" b="1" dirty="0"/>
              <a:t>code</a:t>
            </a:r>
            <a:r>
              <a:rPr lang="en-US" dirty="0"/>
              <a:t> and </a:t>
            </a:r>
            <a:r>
              <a:rPr lang="en-US" b="1" dirty="0"/>
              <a:t>all its dependencies</a:t>
            </a:r>
            <a:r>
              <a:rPr lang="en-US" dirty="0"/>
              <a:t> so the application runs quickly and reliably from one computing environment to another.” – Docker.com</a:t>
            </a:r>
            <a:endParaRPr lang="en-ID" dirty="0"/>
          </a:p>
        </p:txBody>
      </p:sp>
      <p:pic>
        <p:nvPicPr>
          <p:cNvPr id="3" name="Picture 2">
            <a:extLst>
              <a:ext uri="{FF2B5EF4-FFF2-40B4-BE49-F238E27FC236}">
                <a16:creationId xmlns:a16="http://schemas.microsoft.com/office/drawing/2014/main" id="{F593E1C6-D826-9CCD-BB99-188F07AA4C5E}"/>
              </a:ext>
            </a:extLst>
          </p:cNvPr>
          <p:cNvPicPr>
            <a:picLocks noChangeAspect="1"/>
          </p:cNvPicPr>
          <p:nvPr/>
        </p:nvPicPr>
        <p:blipFill>
          <a:blip r:embed="rId3"/>
          <a:stretch>
            <a:fillRect/>
          </a:stretch>
        </p:blipFill>
        <p:spPr>
          <a:xfrm>
            <a:off x="838200" y="3252380"/>
            <a:ext cx="3238952" cy="2924583"/>
          </a:xfrm>
          <a:prstGeom prst="rect">
            <a:avLst/>
          </a:prstGeom>
        </p:spPr>
      </p:pic>
    </p:spTree>
    <p:extLst>
      <p:ext uri="{BB962C8B-B14F-4D97-AF65-F5344CB8AC3E}">
        <p14:creationId xmlns:p14="http://schemas.microsoft.com/office/powerpoint/2010/main" val="62554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BCC8AE-E305-56BF-152F-8EB85A18CB75}"/>
              </a:ext>
            </a:extLst>
          </p:cNvPr>
          <p:cNvSpPr>
            <a:spLocks noGrp="1"/>
          </p:cNvSpPr>
          <p:nvPr>
            <p:ph type="title"/>
          </p:nvPr>
        </p:nvSpPr>
        <p:spPr/>
        <p:txBody>
          <a:bodyPr/>
          <a:lstStyle/>
          <a:p>
            <a:r>
              <a:rPr lang="en-US" dirty="0"/>
              <a:t>Kubernetes</a:t>
            </a:r>
            <a:endParaRPr lang="en-ID" dirty="0"/>
          </a:p>
        </p:txBody>
      </p:sp>
      <p:sp>
        <p:nvSpPr>
          <p:cNvPr id="5" name="Content Placeholder 4">
            <a:extLst>
              <a:ext uri="{FF2B5EF4-FFF2-40B4-BE49-F238E27FC236}">
                <a16:creationId xmlns:a16="http://schemas.microsoft.com/office/drawing/2014/main" id="{28AD213E-E630-98ED-ABA4-41B185EFFF0B}"/>
              </a:ext>
            </a:extLst>
          </p:cNvPr>
          <p:cNvSpPr>
            <a:spLocks noGrp="1"/>
          </p:cNvSpPr>
          <p:nvPr>
            <p:ph idx="1"/>
          </p:nvPr>
        </p:nvSpPr>
        <p:spPr/>
        <p:txBody>
          <a:bodyPr/>
          <a:lstStyle/>
          <a:p>
            <a:r>
              <a:rPr lang="en-US" dirty="0"/>
              <a:t>Kubernetes is a container management system</a:t>
            </a:r>
          </a:p>
          <a:p>
            <a:r>
              <a:rPr lang="en-US" dirty="0"/>
              <a:t>It runs and manages containerized applications on a cluster</a:t>
            </a:r>
          </a:p>
          <a:p>
            <a:r>
              <a:rPr lang="en-US" dirty="0"/>
              <a:t>What does that really mean?</a:t>
            </a:r>
            <a:endParaRPr lang="en-ID" dirty="0"/>
          </a:p>
        </p:txBody>
      </p:sp>
    </p:spTree>
    <p:extLst>
      <p:ext uri="{BB962C8B-B14F-4D97-AF65-F5344CB8AC3E}">
        <p14:creationId xmlns:p14="http://schemas.microsoft.com/office/powerpoint/2010/main" val="1867641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CAED-27A2-7F22-3532-B6320BA97CFC}"/>
              </a:ext>
            </a:extLst>
          </p:cNvPr>
          <p:cNvSpPr>
            <a:spLocks noGrp="1"/>
          </p:cNvSpPr>
          <p:nvPr>
            <p:ph type="title"/>
          </p:nvPr>
        </p:nvSpPr>
        <p:spPr/>
        <p:txBody>
          <a:bodyPr/>
          <a:lstStyle/>
          <a:p>
            <a:r>
              <a:rPr lang="en-US" dirty="0"/>
              <a:t>Basic things we can ask Kubernetes to do</a:t>
            </a:r>
            <a:endParaRPr lang="en-ID" dirty="0"/>
          </a:p>
        </p:txBody>
      </p:sp>
      <p:sp>
        <p:nvSpPr>
          <p:cNvPr id="3" name="Content Placeholder 2">
            <a:extLst>
              <a:ext uri="{FF2B5EF4-FFF2-40B4-BE49-F238E27FC236}">
                <a16:creationId xmlns:a16="http://schemas.microsoft.com/office/drawing/2014/main" id="{3B535B8D-3BEF-C74D-E320-4DE64B759838}"/>
              </a:ext>
            </a:extLst>
          </p:cNvPr>
          <p:cNvSpPr>
            <a:spLocks noGrp="1"/>
          </p:cNvSpPr>
          <p:nvPr>
            <p:ph idx="1"/>
          </p:nvPr>
        </p:nvSpPr>
        <p:spPr>
          <a:xfrm>
            <a:off x="838200" y="1825624"/>
            <a:ext cx="10515600" cy="5032375"/>
          </a:xfrm>
        </p:spPr>
        <p:txBody>
          <a:bodyPr>
            <a:normAutofit/>
          </a:bodyPr>
          <a:lstStyle/>
          <a:p>
            <a:r>
              <a:rPr lang="en-US" dirty="0"/>
              <a:t>Start 5 containers using image </a:t>
            </a:r>
            <a:r>
              <a:rPr lang="en-US" dirty="0" err="1">
                <a:highlight>
                  <a:srgbClr val="C0C0C0"/>
                </a:highlight>
                <a:latin typeface="Consolas" panose="020B0609020204030204" pitchFamily="49" charset="0"/>
              </a:rPr>
              <a:t>atseashop</a:t>
            </a:r>
            <a:r>
              <a:rPr lang="en-US" dirty="0">
                <a:highlight>
                  <a:srgbClr val="C0C0C0"/>
                </a:highlight>
                <a:latin typeface="Consolas" panose="020B0609020204030204" pitchFamily="49" charset="0"/>
              </a:rPr>
              <a:t>/api:v1.3</a:t>
            </a:r>
          </a:p>
          <a:p>
            <a:r>
              <a:rPr lang="en-US" dirty="0"/>
              <a:t>Place an internal load balancer in front of these containers</a:t>
            </a:r>
          </a:p>
          <a:p>
            <a:r>
              <a:rPr lang="en-US" dirty="0"/>
              <a:t>Start 10 containers using image </a:t>
            </a:r>
            <a:r>
              <a:rPr lang="en-US" dirty="0" err="1">
                <a:highlight>
                  <a:srgbClr val="C0C0C0"/>
                </a:highlight>
                <a:latin typeface="Consolas" panose="020B0609020204030204" pitchFamily="49" charset="0"/>
              </a:rPr>
              <a:t>atseashop</a:t>
            </a:r>
            <a:r>
              <a:rPr lang="en-US" dirty="0">
                <a:highlight>
                  <a:srgbClr val="C0C0C0"/>
                </a:highlight>
                <a:latin typeface="Consolas" panose="020B0609020204030204" pitchFamily="49" charset="0"/>
              </a:rPr>
              <a:t>/webfront:v1.3</a:t>
            </a:r>
          </a:p>
          <a:p>
            <a:r>
              <a:rPr lang="en-US" dirty="0"/>
              <a:t>Place a public load balancer in front of these containers</a:t>
            </a:r>
          </a:p>
          <a:p>
            <a:r>
              <a:rPr lang="en-US" dirty="0"/>
              <a:t>It's Black Friday (or Christmas), traffic spikes, grow our cluster and add containers</a:t>
            </a:r>
          </a:p>
          <a:p>
            <a:r>
              <a:rPr lang="en-US" dirty="0"/>
              <a:t>New release! Replace my containers with the new image </a:t>
            </a:r>
            <a:r>
              <a:rPr lang="en-US" dirty="0" err="1">
                <a:highlight>
                  <a:srgbClr val="C0C0C0"/>
                </a:highlight>
                <a:latin typeface="Consolas" panose="020B0609020204030204" pitchFamily="49" charset="0"/>
              </a:rPr>
              <a:t>atseashop</a:t>
            </a:r>
            <a:r>
              <a:rPr lang="en-US" dirty="0">
                <a:highlight>
                  <a:srgbClr val="C0C0C0"/>
                </a:highlight>
                <a:latin typeface="Consolas" panose="020B0609020204030204" pitchFamily="49" charset="0"/>
              </a:rPr>
              <a:t>/webfront:v1.4</a:t>
            </a:r>
          </a:p>
          <a:p>
            <a:r>
              <a:rPr lang="en-US" dirty="0"/>
              <a:t>Keep processing requests during the upgrade; update my containers one at a time</a:t>
            </a:r>
            <a:endParaRPr lang="en-ID" dirty="0"/>
          </a:p>
        </p:txBody>
      </p:sp>
    </p:spTree>
    <p:extLst>
      <p:ext uri="{BB962C8B-B14F-4D97-AF65-F5344CB8AC3E}">
        <p14:creationId xmlns:p14="http://schemas.microsoft.com/office/powerpoint/2010/main" val="165288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6F9F580-4FA0-FA7D-FE8E-624825201EDA}"/>
              </a:ext>
            </a:extLst>
          </p:cNvPr>
          <p:cNvPicPr>
            <a:picLocks noChangeAspect="1"/>
          </p:cNvPicPr>
          <p:nvPr/>
        </p:nvPicPr>
        <p:blipFill>
          <a:blip r:embed="rId3"/>
          <a:stretch>
            <a:fillRect/>
          </a:stretch>
        </p:blipFill>
        <p:spPr>
          <a:xfrm>
            <a:off x="1046629" y="1690688"/>
            <a:ext cx="10098741" cy="4718661"/>
          </a:xfrm>
          <a:prstGeom prst="rect">
            <a:avLst/>
          </a:prstGeom>
        </p:spPr>
      </p:pic>
      <p:sp>
        <p:nvSpPr>
          <p:cNvPr id="2" name="Title 1">
            <a:extLst>
              <a:ext uri="{FF2B5EF4-FFF2-40B4-BE49-F238E27FC236}">
                <a16:creationId xmlns:a16="http://schemas.microsoft.com/office/drawing/2014/main" id="{BE0B6241-EA2D-8598-71F1-00DAB9465A48}"/>
              </a:ext>
            </a:extLst>
          </p:cNvPr>
          <p:cNvSpPr>
            <a:spLocks noGrp="1"/>
          </p:cNvSpPr>
          <p:nvPr>
            <p:ph type="title"/>
          </p:nvPr>
        </p:nvSpPr>
        <p:spPr/>
        <p:txBody>
          <a:bodyPr/>
          <a:lstStyle/>
          <a:p>
            <a:r>
              <a:rPr lang="en-US" dirty="0"/>
              <a:t>Kubernetes overview</a:t>
            </a:r>
            <a:endParaRPr lang="en-ID" dirty="0"/>
          </a:p>
        </p:txBody>
      </p:sp>
      <p:pic>
        <p:nvPicPr>
          <p:cNvPr id="8" name="Picture 2" descr="Magnifying icon, Magnifying clipart, png transparent 9589789 PNG">
            <a:extLst>
              <a:ext uri="{FF2B5EF4-FFF2-40B4-BE49-F238E27FC236}">
                <a16:creationId xmlns:a16="http://schemas.microsoft.com/office/drawing/2014/main" id="{6288290D-24DB-9D67-42BF-1EAB6EE88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65664" y="0"/>
            <a:ext cx="926336" cy="92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65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3152</TotalTime>
  <Words>3215</Words>
  <Application>Microsoft Office PowerPoint</Application>
  <PresentationFormat>Widescreen</PresentationFormat>
  <Paragraphs>336</Paragraphs>
  <Slides>48</Slides>
  <Notes>12</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Droid Serif</vt:lpstr>
      <vt:lpstr>Arial</vt:lpstr>
      <vt:lpstr>Calibri</vt:lpstr>
      <vt:lpstr>Cambria</vt:lpstr>
      <vt:lpstr>Cascadia Code Light</vt:lpstr>
      <vt:lpstr>Consolas</vt:lpstr>
      <vt:lpstr>Libre Baskerville</vt:lpstr>
      <vt:lpstr>Nunito Sans</vt:lpstr>
      <vt:lpstr>Roboto</vt:lpstr>
      <vt:lpstr>Segoe UI</vt:lpstr>
      <vt:lpstr>Office Theme</vt:lpstr>
      <vt:lpstr>Getting Started With Kubernetes</vt:lpstr>
      <vt:lpstr>Intros</vt:lpstr>
      <vt:lpstr>Extra details</vt:lpstr>
      <vt:lpstr>About these slides</vt:lpstr>
      <vt:lpstr>Getting Started with Kubernetes</vt:lpstr>
      <vt:lpstr>Containerization</vt:lpstr>
      <vt:lpstr>Kubernetes</vt:lpstr>
      <vt:lpstr>Basic things we can ask Kubernetes to do</vt:lpstr>
      <vt:lpstr>Kubernetes overview</vt:lpstr>
      <vt:lpstr>Kubernetes overview</vt:lpstr>
      <vt:lpstr>Getting Started with Kubernetes</vt:lpstr>
      <vt:lpstr>Launch EC2 instance</vt:lpstr>
      <vt:lpstr>Launch EC2 instance</vt:lpstr>
      <vt:lpstr>Launch EC2 instance</vt:lpstr>
      <vt:lpstr>Connect to EC2 instance</vt:lpstr>
      <vt:lpstr>Set up Minikube</vt:lpstr>
      <vt:lpstr>Install kubectl</vt:lpstr>
      <vt:lpstr>Install Docker</vt:lpstr>
      <vt:lpstr>Run Minikube</vt:lpstr>
      <vt:lpstr>Getting Started with Kubernetes</vt:lpstr>
      <vt:lpstr>Running our first containers on Kubernetes</vt:lpstr>
      <vt:lpstr>Starting a simple pod with kubectl create deployment</vt:lpstr>
      <vt:lpstr>Various ways of creating resources</vt:lpstr>
      <vt:lpstr>Behind the scenes of kubectl create deployment</vt:lpstr>
      <vt:lpstr>What are these different things?</vt:lpstr>
      <vt:lpstr>Our pingpong deployment</vt:lpstr>
      <vt:lpstr>Viewing container output</vt:lpstr>
      <vt:lpstr>Scaling our application</vt:lpstr>
      <vt:lpstr>Resilience</vt:lpstr>
      <vt:lpstr>Getting Started with Kubernetes</vt:lpstr>
      <vt:lpstr>Exposing containers</vt:lpstr>
      <vt:lpstr>Basic service types</vt:lpstr>
      <vt:lpstr>More service types</vt:lpstr>
      <vt:lpstr>Running containers with open ports</vt:lpstr>
      <vt:lpstr>Creating a deployment for our HTTP server</vt:lpstr>
      <vt:lpstr>Exposing our deployment</vt:lpstr>
      <vt:lpstr>Testing our service</vt:lpstr>
      <vt:lpstr>Services and endpoints</vt:lpstr>
      <vt:lpstr>Assignment Introduction</vt:lpstr>
      <vt:lpstr>What’s this application?</vt:lpstr>
      <vt:lpstr>DockerCoins in the microservices era</vt:lpstr>
      <vt:lpstr>How DockerCoins works</vt:lpstr>
      <vt:lpstr>PowerPoint Presentation</vt:lpstr>
      <vt:lpstr>What we’ll do</vt:lpstr>
      <vt:lpstr>Time to do Assignment 2 ✨</vt:lpstr>
      <vt:lpstr>Heads-up: Git clone assignment repo</vt:lpstr>
      <vt:lpstr>Heads-up: Port forwarding</vt:lpstr>
      <vt:lpstr>Some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Albert Wibowo (SDS, 121040001)</dc:creator>
  <cp:lastModifiedBy>Juan Albert Wibowo (SDS, 121040001)</cp:lastModifiedBy>
  <cp:revision>23</cp:revision>
  <dcterms:created xsi:type="dcterms:W3CDTF">2024-09-08T11:41:58Z</dcterms:created>
  <dcterms:modified xsi:type="dcterms:W3CDTF">2024-09-23T09:35:24Z</dcterms:modified>
</cp:coreProperties>
</file>