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448" r:id="rId3"/>
    <p:sldId id="450" r:id="rId4"/>
    <p:sldId id="458" r:id="rId5"/>
    <p:sldId id="451" r:id="rId6"/>
    <p:sldId id="460" r:id="rId7"/>
    <p:sldId id="452" r:id="rId8"/>
    <p:sldId id="453" r:id="rId9"/>
    <p:sldId id="455" r:id="rId10"/>
    <p:sldId id="461" r:id="rId11"/>
    <p:sldId id="462" r:id="rId12"/>
    <p:sldId id="454" r:id="rId13"/>
    <p:sldId id="463" r:id="rId14"/>
    <p:sldId id="457" r:id="rId15"/>
    <p:sldId id="435" r:id="rId1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A8F"/>
    <a:srgbClr val="68246D"/>
    <a:srgbClr val="A678A7"/>
    <a:srgbClr val="913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/>
    <p:restoredTop sz="96405"/>
  </p:normalViewPr>
  <p:slideViewPr>
    <p:cSldViewPr>
      <p:cViewPr varScale="1">
        <p:scale>
          <a:sx n="155" d="100"/>
          <a:sy n="155" d="100"/>
        </p:scale>
        <p:origin x="1912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44D67800-6A30-43C4-BA6D-24912490B8E7}" type="datetimeFigureOut">
              <a:rPr lang="zh-CN" altLang="en-US" smtClean="0"/>
              <a:pPr/>
              <a:t>2024/10/22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BFD54270-4E50-4AD4-B317-A73DC13ED4E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1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99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34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79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427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81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41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33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543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18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79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9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9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54270-4E50-4AD4-B317-A73DC13ED4E5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2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95"/>
                </a:spcBef>
              </a:pPr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50D6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95"/>
                </a:spcBef>
              </a:pPr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50D6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95"/>
                </a:spcBef>
              </a:pPr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50D6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95"/>
                </a:spcBef>
              </a:pPr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95"/>
                </a:spcBef>
              </a:pPr>
              <a:t>‹#›</a:t>
            </a:fld>
            <a:endParaRPr lang="en-US" altLang="zh-CN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8854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0" i="0" dirty="0">
              <a:latin typeface="Times New Roman" panose="02020603050405020304" pitchFamily="18" charset="0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6573010"/>
            <a:ext cx="9143999" cy="2849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0" i="0" dirty="0">
              <a:latin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0944" y="2137663"/>
            <a:ext cx="67221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750D6C"/>
                </a:solidFill>
                <a:latin typeface="Microsoft JhengHei UI Light" panose="020B0304030504040204" charset="-120"/>
                <a:cs typeface="Microsoft JhengHei UI Light" panose="020B0304030504040204" charset="-12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719" y="1940051"/>
            <a:ext cx="81807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9841" y="6632488"/>
            <a:ext cx="21335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en-US" altLang="zh-CN" spc="-5" smtClean="0"/>
              <a:pPr marL="38100">
                <a:spcBef>
                  <a:spcPts val="95"/>
                </a:spcBef>
              </a:pPr>
              <a:t>‹#›</a:t>
            </a:fld>
            <a:endParaRPr lang="en-US" altLang="zh-CN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 b="0" i="0"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eaLnBrk="1" hangingPunct="1">
        <a:defRPr b="0" i="0">
          <a:latin typeface="Times New Roman" panose="02020603050405020304" pitchFamily="18" charset="0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0"/>
            <a:ext cx="913764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75003"/>
            <a:ext cx="9143999" cy="4768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78" y="2286000"/>
            <a:ext cx="9144000" cy="1920615"/>
          </a:xfrm>
          <a:custGeom>
            <a:avLst/>
            <a:gdLst/>
            <a:ahLst/>
            <a:cxnLst/>
            <a:rect l="l" t="t" r="r" b="b"/>
            <a:pathLst>
              <a:path w="9144000" h="1115695">
                <a:moveTo>
                  <a:pt x="0" y="1115440"/>
                </a:moveTo>
                <a:lnTo>
                  <a:pt x="9144000" y="1115440"/>
                </a:lnTo>
                <a:lnTo>
                  <a:pt x="9144000" y="0"/>
                </a:lnTo>
                <a:lnTo>
                  <a:pt x="0" y="0"/>
                </a:lnTo>
                <a:lnTo>
                  <a:pt x="0" y="1115440"/>
                </a:lnTo>
                <a:close/>
              </a:path>
            </a:pathLst>
          </a:custGeom>
          <a:solidFill>
            <a:srgbClr val="750D6C"/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 4016 - Tutorial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2 </a:t>
            </a:r>
            <a:r>
              <a:rPr kumimoji="1"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4743" y="0"/>
            <a:ext cx="2429255" cy="1568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058A7F-22B3-4115-9B82-434CB825F4A3}"/>
              </a:ext>
            </a:extLst>
          </p:cNvPr>
          <p:cNvSpPr txBox="1"/>
          <p:nvPr/>
        </p:nvSpPr>
        <p:spPr>
          <a:xfrm>
            <a:off x="4536039" y="5682997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Zhicheng LIANG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9388E-32E1-1748-BE4D-E7701DD81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87"/>
          <a:stretch/>
        </p:blipFill>
        <p:spPr>
          <a:xfrm>
            <a:off x="539552" y="2493035"/>
            <a:ext cx="2304256" cy="3857217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EDF55CB-D473-7C46-993F-02ED4DB61B85}"/>
              </a:ext>
            </a:extLst>
          </p:cNvPr>
          <p:cNvCxnSpPr/>
          <p:nvPr/>
        </p:nvCxnSpPr>
        <p:spPr>
          <a:xfrm flipH="1">
            <a:off x="683568" y="3405601"/>
            <a:ext cx="14401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38D962D-90BE-0A4B-A53A-C74B9040B573}"/>
              </a:ext>
            </a:extLst>
          </p:cNvPr>
          <p:cNvCxnSpPr>
            <a:cxnSpLocks/>
          </p:cNvCxnSpPr>
          <p:nvPr/>
        </p:nvCxnSpPr>
        <p:spPr>
          <a:xfrm flipH="1">
            <a:off x="827584" y="3558001"/>
            <a:ext cx="152400" cy="78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3B7BC63-9E89-F54D-A1B2-E8024A24F956}"/>
              </a:ext>
            </a:extLst>
          </p:cNvPr>
          <p:cNvCxnSpPr>
            <a:cxnSpLocks/>
          </p:cNvCxnSpPr>
          <p:nvPr/>
        </p:nvCxnSpPr>
        <p:spPr>
          <a:xfrm flipH="1">
            <a:off x="957570" y="3708787"/>
            <a:ext cx="152400" cy="78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FCEDA9F-EED0-BD48-952C-75707399051C}"/>
              </a:ext>
            </a:extLst>
          </p:cNvPr>
          <p:cNvSpPr txBox="1"/>
          <p:nvPr/>
        </p:nvSpPr>
        <p:spPr>
          <a:xfrm>
            <a:off x="3347864" y="2656933"/>
            <a:ext cx="548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en-US" altLang="zh-CN" dirty="0" err="1">
                <a:latin typeface="Times New Roman" panose="02020603050405020304" pitchFamily="18" charset="0"/>
              </a:rPr>
              <a:t>Buffer_Size</a:t>
            </a:r>
            <a:r>
              <a:rPr lang="en-US" altLang="zh-CN" dirty="0">
                <a:latin typeface="Times New Roman" panose="02020603050405020304" pitchFamily="18" charset="0"/>
              </a:rPr>
              <a:t>: This is the size of the buffer that the client should maintain, in bytes. Here, the value is 4,000,000 bytes, or 4MB.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5. </a:t>
            </a:r>
            <a:r>
              <a:rPr lang="en-US" altLang="zh-CN" dirty="0" err="1">
                <a:latin typeface="Times New Roman" panose="02020603050405020304" pitchFamily="18" charset="0"/>
              </a:rPr>
              <a:t>Available_Bitrates</a:t>
            </a:r>
            <a:r>
              <a:rPr lang="en-US" altLang="zh-CN" dirty="0">
                <a:latin typeface="Times New Roman" panose="02020603050405020304" pitchFamily="18" charset="0"/>
              </a:rPr>
              <a:t>: This is an array listing the different bitrates of `Chunks` available for the client to choose from. In adaptive streaming, the client can choose different bitrates for download and playback depending on the network condition. Here, three bitrates (bits/sec) are provided: 500,000 bps (0.5 Mbps), 1,000,000 bps (1 Mbps), and 5,000,000 bps (5 Mbps).</a:t>
            </a:r>
            <a:endParaRPr lang="zh-CN" altLang="zh-CN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B87360-B5CC-4944-8C48-8B1E77AEA89E}"/>
              </a:ext>
            </a:extLst>
          </p:cNvPr>
          <p:cNvSpPr/>
          <p:nvPr/>
        </p:nvSpPr>
        <p:spPr>
          <a:xfrm>
            <a:off x="467544" y="1108040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</a:rPr>
              <a:t>Manifest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The manifest file dictates other parameters such as chunks information, available bitrate, buffer size, and much more. </a:t>
            </a:r>
          </a:p>
        </p:txBody>
      </p:sp>
    </p:spTree>
    <p:extLst>
      <p:ext uri="{BB962C8B-B14F-4D97-AF65-F5344CB8AC3E}">
        <p14:creationId xmlns:p14="http://schemas.microsoft.com/office/powerpoint/2010/main" val="9685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31393-98B1-3F4F-89EA-2BF29E5B636D}"/>
              </a:ext>
            </a:extLst>
          </p:cNvPr>
          <p:cNvSpPr/>
          <p:nvPr/>
        </p:nvSpPr>
        <p:spPr>
          <a:xfrm>
            <a:off x="467544" y="1108040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</a:rPr>
              <a:t>Manifest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The manifest file dictates other parameters such as chunks information, available bitrate, buffer size, and much more.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9388E-32E1-1748-BE4D-E7701DD81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87"/>
          <a:stretch/>
        </p:blipFill>
        <p:spPr>
          <a:xfrm>
            <a:off x="539552" y="2493035"/>
            <a:ext cx="2304256" cy="3857217"/>
          </a:xfrm>
          <a:prstGeom prst="rect">
            <a:avLst/>
          </a:prstGeom>
        </p:spPr>
      </p:pic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EDF55CB-D473-7C46-993F-02ED4DB61B85}"/>
              </a:ext>
            </a:extLst>
          </p:cNvPr>
          <p:cNvCxnSpPr/>
          <p:nvPr/>
        </p:nvCxnSpPr>
        <p:spPr>
          <a:xfrm flipH="1">
            <a:off x="683568" y="3405601"/>
            <a:ext cx="14401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38D962D-90BE-0A4B-A53A-C74B9040B573}"/>
              </a:ext>
            </a:extLst>
          </p:cNvPr>
          <p:cNvCxnSpPr>
            <a:cxnSpLocks/>
          </p:cNvCxnSpPr>
          <p:nvPr/>
        </p:nvCxnSpPr>
        <p:spPr>
          <a:xfrm flipH="1">
            <a:off x="827584" y="3558001"/>
            <a:ext cx="152400" cy="78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3B7BC63-9E89-F54D-A1B2-E8024A24F956}"/>
              </a:ext>
            </a:extLst>
          </p:cNvPr>
          <p:cNvCxnSpPr>
            <a:cxnSpLocks/>
          </p:cNvCxnSpPr>
          <p:nvPr/>
        </p:nvCxnSpPr>
        <p:spPr>
          <a:xfrm flipH="1">
            <a:off x="957570" y="3708787"/>
            <a:ext cx="152400" cy="78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CEDA9F-EED0-BD48-952C-75707399051C}"/>
                  </a:ext>
                </a:extLst>
              </p:cNvPr>
              <p:cNvSpPr txBox="1"/>
              <p:nvPr/>
            </p:nvSpPr>
            <p:spPr>
              <a:xfrm>
                <a:off x="3347864" y="2656933"/>
                <a:ext cx="5488164" cy="146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</a:rPr>
                  <a:t>Chunk size:</a:t>
                </a:r>
                <a:br>
                  <a:rPr lang="en-US" altLang="zh-CN" sz="2000" dirty="0">
                    <a:latin typeface="Times New Roman" panose="02020603050405020304" pitchFamily="18" charset="0"/>
                  </a:rPr>
                </a:b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r>
                  <a:rPr lang="en" altLang="zh-CN" sz="2000" dirty="0">
                    <a:latin typeface="Times New Roman" panose="02020603050405020304" pitchFamily="18" charset="0"/>
                  </a:rPr>
                  <a:t>chunk size values are generated by normal distribution with expectation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𝑏𝑖𝑡𝑟𝑎𝑡𝑒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𝑐h𝑢𝑛𝑘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CEDA9F-EED0-BD48-952C-757073990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656933"/>
                <a:ext cx="5488164" cy="1463927"/>
              </a:xfrm>
              <a:prstGeom prst="rect">
                <a:avLst/>
              </a:prstGeom>
              <a:blipFill>
                <a:blip r:embed="rId4"/>
                <a:stretch>
                  <a:fillRect l="-1157" t="-2609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6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523220"/>
          </a:xfrm>
        </p:spPr>
        <p:txBody>
          <a:bodyPr/>
          <a:lstStyle/>
          <a:p>
            <a:r>
              <a:rPr kumimoji="1" lang="en" altLang="zh-CN" sz="3400" b="1" dirty="0">
                <a:solidFill>
                  <a:schemeClr val="bg1"/>
                </a:solidFill>
              </a:rPr>
              <a:t>Entry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31393-98B1-3F4F-89EA-2BF29E5B636D}"/>
              </a:ext>
            </a:extLst>
          </p:cNvPr>
          <p:cNvSpPr/>
          <p:nvPr/>
        </p:nvSpPr>
        <p:spPr>
          <a:xfrm>
            <a:off x="539552" y="1412776"/>
            <a:ext cx="8064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1. Start the listener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pPr indent="-285750">
              <a:buFont typeface="Wingdings" pitchFamily="2" charset="2"/>
              <a:buChar char="Ø"/>
            </a:pPr>
            <a:r>
              <a:rPr lang="en" altLang="zh-CN" sz="2000" dirty="0">
                <a:latin typeface="Times New Roman" panose="02020603050405020304" pitchFamily="18" charset="0"/>
              </a:rPr>
              <a:t>python </a:t>
            </a:r>
            <a:r>
              <a:rPr lang="en" altLang="zh-CN" sz="2000" dirty="0" err="1">
                <a:latin typeface="Times New Roman" panose="02020603050405020304" pitchFamily="18" charset="0"/>
              </a:rPr>
              <a:t>studentComm.py</a:t>
            </a:r>
            <a:endParaRPr lang="en" altLang="zh-CN" sz="2000" dirty="0">
              <a:latin typeface="Times New Roman" panose="02020603050405020304" pitchFamily="18" charset="0"/>
            </a:endParaRP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2. Start the simulator</a:t>
            </a:r>
          </a:p>
          <a:p>
            <a:pPr indent="-285750">
              <a:buFont typeface="Wingdings" pitchFamily="2" charset="2"/>
              <a:buChar char="Ø"/>
            </a:pPr>
            <a:r>
              <a:rPr lang="en" altLang="zh-CN" sz="2000" dirty="0">
                <a:latin typeface="Times New Roman" panose="02020603050405020304" pitchFamily="18" charset="0"/>
              </a:rPr>
              <a:t>python </a:t>
            </a:r>
            <a:r>
              <a:rPr lang="en" altLang="zh-CN" sz="2000" dirty="0" err="1">
                <a:latin typeface="Times New Roman" panose="02020603050405020304" pitchFamily="18" charset="0"/>
              </a:rPr>
              <a:t>simulator.py</a:t>
            </a:r>
            <a:r>
              <a:rPr lang="en" altLang="zh-CN" sz="2000" dirty="0">
                <a:latin typeface="Times New Roman" panose="02020603050405020304" pitchFamily="18" charset="0"/>
              </a:rPr>
              <a:t> inputs/</a:t>
            </a:r>
            <a:r>
              <a:rPr lang="en" altLang="zh-CN" sz="2000" dirty="0" err="1">
                <a:latin typeface="Times New Roman" panose="02020603050405020304" pitchFamily="18" charset="0"/>
              </a:rPr>
              <a:t>traceHD.txt</a:t>
            </a:r>
            <a:r>
              <a:rPr lang="en" altLang="zh-CN" sz="2000" dirty="0">
                <a:latin typeface="Times New Roman" panose="02020603050405020304" pitchFamily="18" charset="0"/>
              </a:rPr>
              <a:t> inputs/</a:t>
            </a:r>
            <a:r>
              <a:rPr lang="en" altLang="zh-CN" sz="2000" dirty="0" err="1">
                <a:latin typeface="Times New Roman" panose="02020603050405020304" pitchFamily="18" charset="0"/>
              </a:rPr>
              <a:t>manifestHD.json</a:t>
            </a:r>
            <a:endParaRPr lang="en" altLang="zh-CN" sz="2000" dirty="0">
              <a:latin typeface="Times New Roman" panose="02020603050405020304" pitchFamily="18" charset="0"/>
            </a:endParaRPr>
          </a:p>
          <a:p>
            <a:endParaRPr lang="e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3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Evaluation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31393-98B1-3F4F-89EA-2BF29E5B636D}"/>
              </a:ext>
            </a:extLst>
          </p:cNvPr>
          <p:cNvSpPr/>
          <p:nvPr/>
        </p:nvSpPr>
        <p:spPr>
          <a:xfrm>
            <a:off x="467544" y="1196752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</a:rPr>
              <a:t>Run the grader script to generate a overall performance of the algorithm under all testcases in the folder “tests”: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latin typeface="Times New Roman" panose="02020603050405020304" pitchFamily="18" charset="0"/>
              </a:rPr>
              <a:t>python </a:t>
            </a:r>
            <a:r>
              <a:rPr lang="en" altLang="zh-CN" sz="2400" dirty="0" err="1">
                <a:latin typeface="Times New Roman" panose="02020603050405020304" pitchFamily="18" charset="0"/>
              </a:rPr>
              <a:t>grader.py</a:t>
            </a:r>
            <a:endParaRPr lang="en" altLang="zh-CN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" altLang="zh-CN" sz="24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" altLang="zh-CN" sz="2400" dirty="0">
              <a:latin typeface="Times New Roman" panose="02020603050405020304" pitchFamily="18" charset="0"/>
            </a:endParaRPr>
          </a:p>
          <a:p>
            <a:r>
              <a:rPr lang="en" altLang="zh-CN" sz="2400" dirty="0">
                <a:latin typeface="Times New Roman" panose="02020603050405020304" pitchFamily="18" charset="0"/>
              </a:rPr>
              <a:t>To further validate the performance, you can also generate more testcases by setting different hyperparameters in </a:t>
            </a:r>
            <a:r>
              <a:rPr lang="en" altLang="zh-CN" sz="2400" dirty="0" err="1">
                <a:latin typeface="Times New Roman" panose="02020603050405020304" pitchFamily="18" charset="0"/>
              </a:rPr>
              <a:t>rand_sizes.py</a:t>
            </a:r>
            <a:r>
              <a:rPr lang="en" altLang="zh-CN" sz="2400" dirty="0">
                <a:latin typeface="Times New Roman" panose="02020603050405020304" pitchFamily="18" charset="0"/>
              </a:rPr>
              <a:t>: available bitrates, buffer size, etc.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>
                <a:latin typeface="Times New Roman" panose="02020603050405020304" pitchFamily="18" charset="0"/>
              </a:rPr>
              <a:t>python </a:t>
            </a:r>
            <a:r>
              <a:rPr lang="en" altLang="zh-CN" sz="2400" dirty="0" err="1">
                <a:latin typeface="Times New Roman" panose="02020603050405020304" pitchFamily="18" charset="0"/>
              </a:rPr>
              <a:t>rand_sizes.py</a:t>
            </a:r>
            <a:endParaRPr lang="en" altLang="zh-CN" sz="2400" dirty="0">
              <a:latin typeface="Times New Roman" panose="02020603050405020304" pitchFamily="18" charset="0"/>
            </a:endParaRPr>
          </a:p>
          <a:p>
            <a:endParaRPr lang="en" altLang="zh-CN" sz="2400" dirty="0">
              <a:latin typeface="Times New Roman" panose="02020603050405020304" pitchFamily="18" charset="0"/>
            </a:endParaRPr>
          </a:p>
          <a:p>
            <a:r>
              <a:rPr lang="en" altLang="zh-CN" sz="2400" dirty="0">
                <a:latin typeface="Times New Roman" panose="02020603050405020304" pitchFamily="18" charset="0"/>
              </a:rPr>
              <a:t>Create the manifest file using the output.</a:t>
            </a:r>
          </a:p>
        </p:txBody>
      </p:sp>
    </p:spTree>
    <p:extLst>
      <p:ext uri="{BB962C8B-B14F-4D97-AF65-F5344CB8AC3E}">
        <p14:creationId xmlns:p14="http://schemas.microsoft.com/office/powerpoint/2010/main" val="300884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523220"/>
          </a:xfrm>
        </p:spPr>
        <p:txBody>
          <a:bodyPr/>
          <a:lstStyle/>
          <a:p>
            <a:r>
              <a:rPr kumimoji="1" lang="en" altLang="zh-CN" sz="3400" b="1" dirty="0">
                <a:solidFill>
                  <a:schemeClr val="bg1"/>
                </a:solidFill>
              </a:rPr>
              <a:t>Task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31393-98B1-3F4F-89EA-2BF29E5B636D}"/>
              </a:ext>
            </a:extLst>
          </p:cNvPr>
          <p:cNvSpPr/>
          <p:nvPr/>
        </p:nvSpPr>
        <p:spPr>
          <a:xfrm>
            <a:off x="539552" y="141277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Times New Roman" panose="02020603050405020304" pitchFamily="18" charset="0"/>
              </a:rPr>
              <a:t>Develop a python script </a:t>
            </a:r>
            <a:r>
              <a:rPr lang="en" altLang="zh-CN" dirty="0" err="1">
                <a:latin typeface="Times New Roman" panose="02020603050405020304" pitchFamily="18" charset="0"/>
              </a:rPr>
              <a:t>studentcode</a:t>
            </a:r>
            <a:r>
              <a:rPr lang="en" altLang="zh-CN" dirty="0">
                <a:latin typeface="Times New Roman" panose="02020603050405020304" pitchFamily="18" charset="0"/>
              </a:rPr>
              <a:t>_{id}.</a:t>
            </a:r>
            <a:r>
              <a:rPr lang="en" altLang="zh-CN" dirty="0" err="1">
                <a:latin typeface="Times New Roman" panose="02020603050405020304" pitchFamily="18" charset="0"/>
              </a:rPr>
              <a:t>py</a:t>
            </a:r>
            <a:r>
              <a:rPr lang="en" altLang="zh-CN" dirty="0">
                <a:latin typeface="Times New Roman" panose="02020603050405020304" pitchFamily="18" charset="0"/>
              </a:rPr>
              <a:t> that implement an ABR algorithm</a:t>
            </a:r>
          </a:p>
          <a:p>
            <a:endParaRPr lang="en" altLang="zh-CN" dirty="0">
              <a:latin typeface="Times New Roman" panose="02020603050405020304" pitchFamily="18" charset="0"/>
            </a:endParaRPr>
          </a:p>
          <a:p>
            <a:endParaRPr lang="en" altLang="zh-CN" dirty="0">
              <a:latin typeface="Times New Roman" panose="02020603050405020304" pitchFamily="18" charset="0"/>
            </a:endParaRPr>
          </a:p>
          <a:p>
            <a:r>
              <a:rPr lang="en" altLang="zh-CN" dirty="0">
                <a:latin typeface="Times New Roman" panose="02020603050405020304" pitchFamily="18" charset="0"/>
              </a:rPr>
              <a:t>Write a report to analyze the proposed algorithm.</a:t>
            </a:r>
          </a:p>
        </p:txBody>
      </p:sp>
    </p:spTree>
    <p:extLst>
      <p:ext uri="{BB962C8B-B14F-4D97-AF65-F5344CB8AC3E}">
        <p14:creationId xmlns:p14="http://schemas.microsoft.com/office/powerpoint/2010/main" val="345682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0"/>
            <a:ext cx="913764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75003"/>
            <a:ext cx="9143999" cy="4768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6350" y="2743199"/>
            <a:ext cx="9144000" cy="1115695"/>
          </a:xfrm>
          <a:custGeom>
            <a:avLst/>
            <a:gdLst/>
            <a:ahLst/>
            <a:cxnLst/>
            <a:rect l="l" t="t" r="r" b="b"/>
            <a:pathLst>
              <a:path w="9144000" h="1115695">
                <a:moveTo>
                  <a:pt x="0" y="1115440"/>
                </a:moveTo>
                <a:lnTo>
                  <a:pt x="9144000" y="1115440"/>
                </a:lnTo>
                <a:lnTo>
                  <a:pt x="9144000" y="0"/>
                </a:lnTo>
                <a:lnTo>
                  <a:pt x="0" y="0"/>
                </a:lnTo>
                <a:lnTo>
                  <a:pt x="0" y="1115440"/>
                </a:lnTo>
                <a:close/>
              </a:path>
            </a:pathLst>
          </a:custGeom>
          <a:solidFill>
            <a:srgbClr val="750D6C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zh-CN" sz="7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Thanks</a:t>
            </a:r>
            <a:endParaRPr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14743" y="0"/>
            <a:ext cx="2429255" cy="15681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523220"/>
          </a:xfrm>
        </p:spPr>
        <p:txBody>
          <a:bodyPr/>
          <a:lstStyle/>
          <a:p>
            <a:r>
              <a:rPr kumimoji="1" lang="en-US" altLang="zh-CN" sz="3400" b="1" dirty="0">
                <a:solidFill>
                  <a:schemeClr val="bg1"/>
                </a:solidFill>
              </a:rPr>
              <a:t>Preliminary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BA1DAE-DD65-C14C-9713-2B499360D7C4}"/>
              </a:ext>
            </a:extLst>
          </p:cNvPr>
          <p:cNvSpPr txBox="1"/>
          <p:nvPr/>
        </p:nvSpPr>
        <p:spPr>
          <a:xfrm>
            <a:off x="471527" y="1556792"/>
            <a:ext cx="813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</a:rPr>
              <a:t>Adaptive Bit Rate (ABR) Video Streaming: Refer to Tutorial 04.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AF2884-EEF6-4A4E-A025-A6AA415D2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3" y="2144195"/>
            <a:ext cx="8813554" cy="27104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D72420C-041E-5F4D-A6BE-6B59B9F37ACE}"/>
              </a:ext>
            </a:extLst>
          </p:cNvPr>
          <p:cNvSpPr txBox="1"/>
          <p:nvPr/>
        </p:nvSpPr>
        <p:spPr>
          <a:xfrm>
            <a:off x="323528" y="4987251"/>
            <a:ext cx="8733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</a:rPr>
              <a:t>multiple versions of video files are created and encoded to fit a variety of network</a:t>
            </a:r>
          </a:p>
          <a:p>
            <a:r>
              <a:rPr lang="en" altLang="zh-CN" dirty="0">
                <a:latin typeface="Times New Roman" panose="02020603050405020304" pitchFamily="18" charset="0"/>
              </a:rPr>
              <a:t>conditions.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</a:rPr>
              <a:t>based on factors like bandwidth and device type, the video player selects the</a:t>
            </a:r>
          </a:p>
          <a:p>
            <a:r>
              <a:rPr lang="en" altLang="zh-CN" dirty="0">
                <a:latin typeface="Times New Roman" panose="02020603050405020304" pitchFamily="18" charset="0"/>
              </a:rPr>
              <a:t>highest-quality file that the device can play with the smallest amount of buffering possible. </a:t>
            </a:r>
          </a:p>
        </p:txBody>
      </p:sp>
    </p:spTree>
    <p:extLst>
      <p:ext uri="{BB962C8B-B14F-4D97-AF65-F5344CB8AC3E}">
        <p14:creationId xmlns:p14="http://schemas.microsoft.com/office/powerpoint/2010/main" val="4816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F82A9-07D8-EC43-8DA8-4C5DD32D3436}"/>
              </a:ext>
            </a:extLst>
          </p:cNvPr>
          <p:cNvSpPr txBox="1"/>
          <p:nvPr/>
        </p:nvSpPr>
        <p:spPr>
          <a:xfrm>
            <a:off x="582931" y="1436583"/>
            <a:ext cx="8209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Video Encoding and Transcoding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- Resizing the video frame rate – or resolution – to accommodate different screens.</a:t>
            </a:r>
          </a:p>
          <a:p>
            <a:r>
              <a:rPr lang="en" altLang="zh-CN" sz="2000" dirty="0">
                <a:latin typeface="Times New Roman" panose="02020603050405020304" pitchFamily="18" charset="0"/>
              </a:rPr>
              <a:t>- Changing the bitrate of the decompressed file to accommodate different connection speeds. This can include changing the frame rate or the resolution.</a:t>
            </a:r>
          </a:p>
          <a:p>
            <a:endParaRPr kumimoji="1"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F82A9-07D8-EC43-8DA8-4C5DD32D3436}"/>
              </a:ext>
            </a:extLst>
          </p:cNvPr>
          <p:cNvSpPr txBox="1"/>
          <p:nvPr/>
        </p:nvSpPr>
        <p:spPr>
          <a:xfrm>
            <a:off x="582931" y="1436583"/>
            <a:ext cx="8209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Video Encoding and Transcoding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- Resizing the video frame rate – or resolution – to accommodate different screens.</a:t>
            </a:r>
          </a:p>
          <a:p>
            <a:r>
              <a:rPr lang="en" altLang="zh-CN" sz="2000" dirty="0">
                <a:latin typeface="Times New Roman" panose="02020603050405020304" pitchFamily="18" charset="0"/>
              </a:rPr>
              <a:t>- Changing the bitrate of the decompressed file to accommodate different connection speeds. This can include changing the frame rate or the resolution.</a:t>
            </a:r>
          </a:p>
          <a:p>
            <a:endParaRPr kumimoji="1"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42930E-51C8-BC4C-84DB-99FCB6A11826}"/>
              </a:ext>
            </a:extLst>
          </p:cNvPr>
          <p:cNvSpPr txBox="1"/>
          <p:nvPr/>
        </p:nvSpPr>
        <p:spPr>
          <a:xfrm>
            <a:off x="558559" y="3991128"/>
            <a:ext cx="82096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Video Segmenting (chunked encoding, or chunking)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streaming data is separated into a series of non-overlapping segments before being sent to the playback device. Each chunk typically ranges in length from 2 to 10 seconds.</a:t>
            </a:r>
          </a:p>
        </p:txBody>
      </p:sp>
    </p:spTree>
    <p:extLst>
      <p:ext uri="{BB962C8B-B14F-4D97-AF65-F5344CB8AC3E}">
        <p14:creationId xmlns:p14="http://schemas.microsoft.com/office/powerpoint/2010/main" val="21524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BF6E4-7D5C-9546-8CBD-5CA8951C118A}"/>
              </a:ext>
            </a:extLst>
          </p:cNvPr>
          <p:cNvSpPr txBox="1"/>
          <p:nvPr/>
        </p:nvSpPr>
        <p:spPr>
          <a:xfrm>
            <a:off x="582930" y="1291257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Initial Startup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F82A9-07D8-EC43-8DA8-4C5DD32D3436}"/>
              </a:ext>
            </a:extLst>
          </p:cNvPr>
          <p:cNvSpPr txBox="1"/>
          <p:nvPr/>
        </p:nvSpPr>
        <p:spPr>
          <a:xfrm>
            <a:off x="582930" y="1754368"/>
            <a:ext cx="806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Before streaming begins, the playback device downloads a </a:t>
            </a:r>
            <a:r>
              <a:rPr lang="en" altLang="zh-CN" sz="2000" u="sng" dirty="0">
                <a:latin typeface="Times New Roman" panose="02020603050405020304" pitchFamily="18" charset="0"/>
              </a:rPr>
              <a:t>manifest</a:t>
            </a:r>
            <a:r>
              <a:rPr lang="en" altLang="zh-CN" sz="2000" dirty="0">
                <a:latin typeface="Times New Roman" panose="02020603050405020304" pitchFamily="18" charset="0"/>
              </a:rPr>
              <a:t> that describes all the available chunks and bitrates.</a:t>
            </a:r>
          </a:p>
        </p:txBody>
      </p:sp>
    </p:spTree>
    <p:extLst>
      <p:ext uri="{BB962C8B-B14F-4D97-AF65-F5344CB8AC3E}">
        <p14:creationId xmlns:p14="http://schemas.microsoft.com/office/powerpoint/2010/main" val="95269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CBF6E4-7D5C-9546-8CBD-5CA8951C118A}"/>
              </a:ext>
            </a:extLst>
          </p:cNvPr>
          <p:cNvSpPr txBox="1"/>
          <p:nvPr/>
        </p:nvSpPr>
        <p:spPr>
          <a:xfrm>
            <a:off x="582930" y="1291257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Initial Startup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F82A9-07D8-EC43-8DA8-4C5DD32D3436}"/>
              </a:ext>
            </a:extLst>
          </p:cNvPr>
          <p:cNvSpPr txBox="1"/>
          <p:nvPr/>
        </p:nvSpPr>
        <p:spPr>
          <a:xfrm>
            <a:off x="582930" y="1754368"/>
            <a:ext cx="806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Before streaming begins, the playback device downloads a </a:t>
            </a:r>
            <a:r>
              <a:rPr lang="en" altLang="zh-CN" sz="2000" u="sng" dirty="0">
                <a:latin typeface="Times New Roman" panose="02020603050405020304" pitchFamily="18" charset="0"/>
              </a:rPr>
              <a:t>manifest</a:t>
            </a:r>
            <a:r>
              <a:rPr lang="en" altLang="zh-CN" sz="2000" dirty="0">
                <a:latin typeface="Times New Roman" panose="02020603050405020304" pitchFamily="18" charset="0"/>
              </a:rPr>
              <a:t> that describes all the available chunks and bitrates.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1517F-7E0B-EB45-8140-33AF765693B8}"/>
              </a:ext>
            </a:extLst>
          </p:cNvPr>
          <p:cNvSpPr txBox="1"/>
          <p:nvPr/>
        </p:nvSpPr>
        <p:spPr>
          <a:xfrm>
            <a:off x="582930" y="2924944"/>
            <a:ext cx="17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Video Playback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42930E-51C8-BC4C-84DB-99FCB6A11826}"/>
              </a:ext>
            </a:extLst>
          </p:cNvPr>
          <p:cNvSpPr txBox="1"/>
          <p:nvPr/>
        </p:nvSpPr>
        <p:spPr>
          <a:xfrm>
            <a:off x="582930" y="3481834"/>
            <a:ext cx="8209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</a:rPr>
              <a:t>After each segment, the playback device recalibrates and requests the next segment based on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" altLang="zh-CN" sz="2000" dirty="0">
                <a:latin typeface="Times New Roman" panose="02020603050405020304" pitchFamily="18" charset="0"/>
              </a:rPr>
              <a:t>the new information. For example, </a:t>
            </a:r>
          </a:p>
          <a:p>
            <a:pPr marL="285750" indent="-285750">
              <a:buFontTx/>
              <a:buChar char="-"/>
            </a:pPr>
            <a:r>
              <a:rPr lang="en" altLang="zh-CN" sz="2000" dirty="0">
                <a:latin typeface="Times New Roman" panose="02020603050405020304" pitchFamily="18" charset="0"/>
              </a:rPr>
              <a:t>the first segment was likely a much lower bitrate than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" altLang="zh-CN" sz="2000" dirty="0">
                <a:latin typeface="Times New Roman" panose="02020603050405020304" pitchFamily="18" charset="0"/>
              </a:rPr>
              <a:t>necessary. The device will then request a higher bitrate for the next segment. </a:t>
            </a:r>
          </a:p>
          <a:p>
            <a:pPr marL="285750" indent="-285750">
              <a:buFontTx/>
              <a:buChar char="-"/>
            </a:pPr>
            <a:r>
              <a:rPr lang="en" altLang="zh-CN" sz="2000" dirty="0">
                <a:latin typeface="Times New Roman" panose="02020603050405020304" pitchFamily="18" charset="0"/>
              </a:rPr>
              <a:t>If the bandwidth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" altLang="zh-CN" sz="2000" dirty="0">
                <a:latin typeface="Times New Roman" panose="02020603050405020304" pitchFamily="18" charset="0"/>
              </a:rPr>
              <a:t>lessens or the device struggles to play a segment, it will adjust downward when requesting the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" altLang="zh-CN" sz="2000" dirty="0">
                <a:latin typeface="Times New Roman" panose="02020603050405020304" pitchFamily="18" charset="0"/>
              </a:rPr>
              <a:t>next one.</a:t>
            </a:r>
          </a:p>
        </p:txBody>
      </p:sp>
    </p:spTree>
    <p:extLst>
      <p:ext uri="{BB962C8B-B14F-4D97-AF65-F5344CB8AC3E}">
        <p14:creationId xmlns:p14="http://schemas.microsoft.com/office/powerpoint/2010/main" val="6828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B31393-98B1-3F4F-89EA-2BF29E5B636D}"/>
              </a:ext>
            </a:extLst>
          </p:cNvPr>
          <p:cNvSpPr/>
          <p:nvPr/>
        </p:nvSpPr>
        <p:spPr>
          <a:xfrm>
            <a:off x="611560" y="1556792"/>
            <a:ext cx="80648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1F1F1F"/>
                </a:solidFill>
                <a:latin typeface="Times New Roman" panose="02020603050405020304" pitchFamily="18" charset="0"/>
              </a:rPr>
              <a:t>Trace Files</a:t>
            </a:r>
          </a:p>
          <a:p>
            <a:endParaRPr lang="en" altLang="zh-CN" dirty="0">
              <a:solidFill>
                <a:srgbClr val="1F1F1F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" altLang="zh-CN" dirty="0">
                <a:latin typeface="Times New Roman" panose="02020603050405020304" pitchFamily="18" charset="0"/>
              </a:rPr>
              <a:t>The trace file dictates the bandwidth throughout a test run. On each line the 1st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</a:rPr>
              <a:t>represents the Video Time threshold where a bandwidth switch occurs and the 2nd value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</a:rPr>
              <a:t>represent the bandwidth value it will switch to.</a:t>
            </a:r>
          </a:p>
          <a:p>
            <a:endParaRPr lang="en" altLang="zh-CN" dirty="0">
              <a:solidFill>
                <a:srgbClr val="1F1F1F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0FE7B5-52C9-0B47-A775-FBDA782D5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39" r="27551" b="-1"/>
          <a:stretch/>
        </p:blipFill>
        <p:spPr>
          <a:xfrm>
            <a:off x="637868" y="3561809"/>
            <a:ext cx="6624736" cy="20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9388E-32E1-1748-BE4D-E7701DD81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516434"/>
            <a:ext cx="4464496" cy="385721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CFE4FDA-95C2-514D-AA41-11CD32C132B3}"/>
              </a:ext>
            </a:extLst>
          </p:cNvPr>
          <p:cNvSpPr/>
          <p:nvPr/>
        </p:nvSpPr>
        <p:spPr>
          <a:xfrm>
            <a:off x="467544" y="1108040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</a:rPr>
              <a:t>Manifest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The manifest file dictates other parameters such as chunks information, available bitrate, buffer size, and much more. </a:t>
            </a:r>
          </a:p>
        </p:txBody>
      </p:sp>
    </p:spTree>
    <p:extLst>
      <p:ext uri="{BB962C8B-B14F-4D97-AF65-F5344CB8AC3E}">
        <p14:creationId xmlns:p14="http://schemas.microsoft.com/office/powerpoint/2010/main" val="320797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4B07-BBCE-824A-9753-887DB52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2"/>
            <a:ext cx="6722110" cy="615553"/>
          </a:xfrm>
        </p:spPr>
        <p:txBody>
          <a:bodyPr/>
          <a:lstStyle/>
          <a:p>
            <a:r>
              <a:rPr lang="en" altLang="zh-CN" dirty="0">
                <a:solidFill>
                  <a:schemeClr val="bg1"/>
                </a:solidFill>
              </a:rPr>
              <a:t>ABR Architecture</a:t>
            </a:r>
            <a:endParaRPr kumimoji="1" lang="zh-CN" altLang="en-US" sz="3400" b="1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9388E-32E1-1748-BE4D-E7701DD81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548"/>
          <a:stretch/>
        </p:blipFill>
        <p:spPr>
          <a:xfrm>
            <a:off x="539552" y="2489414"/>
            <a:ext cx="2520280" cy="38572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D79D18-3E06-3544-A69D-1E2967665390}"/>
              </a:ext>
            </a:extLst>
          </p:cNvPr>
          <p:cNvSpPr/>
          <p:nvPr/>
        </p:nvSpPr>
        <p:spPr>
          <a:xfrm>
            <a:off x="683568" y="2681900"/>
            <a:ext cx="936104" cy="43204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accent2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1DD2F-494B-D843-9F38-BDE9EEF8DE54}"/>
              </a:ext>
            </a:extLst>
          </p:cNvPr>
          <p:cNvSpPr txBox="1"/>
          <p:nvPr/>
        </p:nvSpPr>
        <p:spPr>
          <a:xfrm>
            <a:off x="3419873" y="2780928"/>
            <a:ext cx="5040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</a:rPr>
              <a:t>Video_Time</a:t>
            </a:r>
            <a:r>
              <a:rPr lang="en-US" altLang="zh-CN" dirty="0">
                <a:latin typeface="Times New Roman" panose="02020603050405020304" pitchFamily="18" charset="0"/>
              </a:rPr>
              <a:t>: This indicates the total duration of the video, in seconds. Here, it is 60 seconds.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en-US" altLang="zh-CN" dirty="0" err="1">
                <a:latin typeface="Times New Roman" panose="02020603050405020304" pitchFamily="18" charset="0"/>
              </a:rPr>
              <a:t>Chunk_Count</a:t>
            </a:r>
            <a:r>
              <a:rPr lang="en-US" altLang="zh-CN" dirty="0">
                <a:latin typeface="Times New Roman" panose="02020603050405020304" pitchFamily="18" charset="0"/>
              </a:rPr>
              <a:t>: This indicates how many `Chunks` or `segments` the video has been divided into.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 </a:t>
            </a:r>
            <a:endParaRPr lang="zh-CN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en-US" altLang="zh-CN" dirty="0" err="1">
                <a:latin typeface="Times New Roman" panose="02020603050405020304" pitchFamily="18" charset="0"/>
              </a:rPr>
              <a:t>Chunk_Time</a:t>
            </a:r>
            <a:r>
              <a:rPr lang="en-US" altLang="zh-CN" dirty="0">
                <a:latin typeface="Times New Roman" panose="02020603050405020304" pitchFamily="18" charset="0"/>
              </a:rPr>
              <a:t>: This indicates the duration of each `Chunk` or `segment`, in seconds.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6D2EA3-D989-C741-B8A0-68BB8E6F6B06}"/>
              </a:ext>
            </a:extLst>
          </p:cNvPr>
          <p:cNvSpPr/>
          <p:nvPr/>
        </p:nvSpPr>
        <p:spPr>
          <a:xfrm>
            <a:off x="467544" y="1108040"/>
            <a:ext cx="80648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Times New Roman" panose="02020603050405020304" pitchFamily="18" charset="0"/>
              </a:rPr>
              <a:t>Manifest</a:t>
            </a:r>
          </a:p>
          <a:p>
            <a:endParaRPr lang="en" altLang="zh-CN" sz="2000" dirty="0">
              <a:latin typeface="Times New Roman" panose="02020603050405020304" pitchFamily="18" charset="0"/>
            </a:endParaRPr>
          </a:p>
          <a:p>
            <a:r>
              <a:rPr lang="en" altLang="zh-CN" sz="2000" dirty="0">
                <a:latin typeface="Times New Roman" panose="02020603050405020304" pitchFamily="18" charset="0"/>
              </a:rPr>
              <a:t>The manifest file dictates other parameters such as chunks information, available bitrate, buffer size, and much more. </a:t>
            </a:r>
          </a:p>
        </p:txBody>
      </p:sp>
    </p:spTree>
    <p:extLst>
      <p:ext uri="{BB962C8B-B14F-4D97-AF65-F5344CB8AC3E}">
        <p14:creationId xmlns:p14="http://schemas.microsoft.com/office/powerpoint/2010/main" val="391634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4" id="{581CC27A-7D35-0145-8ECC-5287C9CD9239}" vid="{2B4D7DAF-128E-874B-AEC9-78C7306D8E7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2165</TotalTime>
  <Words>809</Words>
  <Application>Microsoft Macintosh PowerPoint</Application>
  <PresentationFormat>全屏显示(4:3)</PresentationFormat>
  <Paragraphs>98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Microsoft JhengHei UI Light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Preliminary</vt:lpstr>
      <vt:lpstr>ABR Architecture</vt:lpstr>
      <vt:lpstr>ABR Architecture</vt:lpstr>
      <vt:lpstr>ABR Architecture</vt:lpstr>
      <vt:lpstr>ABR Architecture</vt:lpstr>
      <vt:lpstr>ABR Architecture</vt:lpstr>
      <vt:lpstr>ABR Architecture</vt:lpstr>
      <vt:lpstr>ABR Architecture</vt:lpstr>
      <vt:lpstr>ABR Architecture</vt:lpstr>
      <vt:lpstr>ABR Architecture</vt:lpstr>
      <vt:lpstr>Entry</vt:lpstr>
      <vt:lpstr>Evaluation</vt:lpstr>
      <vt:lpstr>Task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Ethan</dc:creator>
  <cp:lastModifiedBy>Zhicheng Liang (SSE, 223010122)</cp:lastModifiedBy>
  <cp:revision>19</cp:revision>
  <dcterms:created xsi:type="dcterms:W3CDTF">2023-10-21T10:34:41Z</dcterms:created>
  <dcterms:modified xsi:type="dcterms:W3CDTF">2024-10-22T10:17:10Z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2020-04-23T00:00:00Z</vt:filetime>
  </property>
  <property fmtid="{D5CDD505-2E9C-101B-9397-08002B2CF9AE}" pid="5" name="KSOProductBuildVer">
    <vt:lpwstr>2052-11.1.0.9828</vt:lpwstr>
  </property>
</Properties>
</file>