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12" r:id="rId5"/>
    <p:sldId id="313" r:id="rId6"/>
    <p:sldId id="309" r:id="rId7"/>
    <p:sldId id="310" r:id="rId8"/>
    <p:sldId id="311" r:id="rId9"/>
    <p:sldId id="314" r:id="rId10"/>
    <p:sldId id="315" r:id="rId11"/>
    <p:sldId id="316" r:id="rId12"/>
    <p:sldId id="317" r:id="rId13"/>
    <p:sldId id="321" r:id="rId14"/>
    <p:sldId id="319" r:id="rId15"/>
    <p:sldId id="320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03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03" autoAdjust="0"/>
  </p:normalViewPr>
  <p:slideViewPr>
    <p:cSldViewPr snapToGrid="0">
      <p:cViewPr varScale="1">
        <p:scale>
          <a:sx n="25" d="100"/>
          <a:sy n="25" d="100"/>
        </p:scale>
        <p:origin x="11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C452D-99F9-42E5-A58A-15206AAC4E1B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EDEF5-4FED-44E2-9559-DD7206F97E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31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https://docs.aws.amazon.com/lambda/latest/dg/lambda-concurrency.html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60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https://aws.amazon.com/what-is/etl/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32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37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910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Source: https://docs.aws.amazon.com/lambda/latest/dg/foundation-iac.html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176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791E-7BD6-65F7-FC25-FB94CA9B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D7467-140D-23A8-26BE-5F44F73A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041E-95F7-73E5-3EC5-BB590572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A86C-2E84-E7D0-E006-7A74647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0605-8D3A-4E70-37E0-A03E030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0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88D4-E5C9-3512-7488-E0702F5D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30ED-F1AA-6E5E-03E4-9073A72D3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90C1-2D59-C00A-B4EA-6BA9E9BF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E749-D854-F6C9-8B84-A295E9A8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44B5-4CBE-484C-87D8-6F74C4D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20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4567E-70FF-DD67-86B8-A0539BC0E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B0975-80AB-6767-5E60-C52B33B36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48D9-B186-42C4-AEC4-C63B46BE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86F9-9626-D710-F5D0-7A5C5B1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4ADD-517C-70D5-C3E4-549325F4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88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176A-EE03-9FE5-6D63-945ECBD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C15F-43EE-C4F0-CE7F-32DB3AC6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E93C-6FD0-424F-58A0-331DE57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DAE5-C422-FD70-B5C6-B0566A03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4391-15E2-032B-C649-E06F897D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7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E5F6-4820-06C1-2CD1-94BD4F49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E9A2-34DD-3A61-C200-8D3E7E42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53D7-CC6D-9A14-C572-16E778FE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32D9-4B80-EFC7-7CBE-F8DE08DD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E1F9-A229-61D9-AD7C-A9C8401F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73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50F-C4D4-497F-F98F-A42C0C19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8B7B-19E2-47E9-6CD7-50B7A56F2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9931-BB39-4CF8-1AB9-7F0FCFC5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3464-97BB-AA3F-B5E8-9C971DC2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9A6C-6CAE-E9B8-239B-07045BE8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21A2-8FD2-200D-CA03-0CA08F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9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1F8A-38C8-4C6A-C381-9F3C8E8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1EA5-2864-5EB6-0D0D-3790DA34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7C31-9D8C-8FB6-59D4-96E02BF9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38C7A-BEE5-2CAD-B897-E81E0069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610C-EC7C-7806-13AE-58C6F73E0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576F8-7E75-FB69-05BF-327BCA4F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54BC-3BED-DDFA-9BAE-43B45035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B8116-B9AA-06D0-18C0-7AFE6C89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1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3FB-A9BB-0032-12E7-094624E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BCE9D-AAF9-4DED-F237-806B31F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7F072-0EB4-2981-3F8C-B0FEE669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751E3-7420-666E-46DA-3EB3B8E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4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9F004-D399-51FB-2AED-AF137B9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97D1-0468-3041-9FE8-802939E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9299-3E80-A6C1-41DB-0DB677B3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96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2A2D-DF65-C629-BB93-DE1A1FB9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0D8D-E185-8338-8FCE-49783E4A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36A9-EC3B-55E0-EB94-737E9D0D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F553-3569-F1EF-57F9-20B0791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057C-04DA-5F43-91EB-C0330D16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4AD-946C-22CB-7811-7F842DE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3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9E8-E70C-35AB-984A-473532AF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891C2-961A-682B-27E2-865FA6669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6439-FA39-339B-304D-CD60FE0F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72DB-1E71-9A48-54F7-87D9AC7D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3D6C5-EAB7-8E74-0997-B5C7637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A407-62B6-D4CA-D135-3E28889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19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2AC06-2EBE-2533-E296-87995D8D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2A3E-12DA-2019-47CB-17ABEE82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F246-7C08-8673-D647-A9F0B7A3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09AD-C3E5-43AF-B24F-169BDEC8888C}" type="datetimeFigureOut">
              <a:rPr lang="en-ID" smtClean="0"/>
              <a:t>21/10/2024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04AA-C0AE-5ADA-B30B-9F633D8C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76F-EB3E-6F34-04C9-6AE90594E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19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samples/aws-lambda-etl-re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HKSZ-CSC4160-Fall24/Assignment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9162-28D9-CC32-294C-207952A1C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Lambda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DE1EC-10A3-CB95-D1F9-8566EC024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CSC4160 Fall ‘24 Lab</a:t>
            </a:r>
          </a:p>
          <a:p>
            <a:r>
              <a:rPr lang="en-US" dirty="0"/>
              <a:t>CUHKSZ</a:t>
            </a:r>
          </a:p>
          <a:p>
            <a:endParaRPr lang="en-US" dirty="0"/>
          </a:p>
          <a:p>
            <a:r>
              <a:rPr lang="en-US" dirty="0"/>
              <a:t>By: Juan Albert Wibowo</a:t>
            </a:r>
          </a:p>
        </p:txBody>
      </p:sp>
    </p:spTree>
    <p:extLst>
      <p:ext uri="{BB962C8B-B14F-4D97-AF65-F5344CB8AC3E}">
        <p14:creationId xmlns:p14="http://schemas.microsoft.com/office/powerpoint/2010/main" val="355430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9730-2BA5-0455-3509-84097CC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Pinpointing our issue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01E5-A41D-93D4-C550-03623829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Locust load test spawned 100 users.</a:t>
            </a:r>
          </a:p>
          <a:p>
            <a:pPr lvl="1"/>
            <a:r>
              <a:rPr lang="en-US" dirty="0"/>
              <a:t>We are allowed 10 concurrent running Lambda execution environment instances.</a:t>
            </a:r>
          </a:p>
          <a:p>
            <a:r>
              <a:rPr lang="en-US" dirty="0"/>
              <a:t>The number of Locust users is equivalent to concurrency.</a:t>
            </a:r>
          </a:p>
          <a:p>
            <a:r>
              <a:rPr lang="en-US" dirty="0"/>
              <a:t>Concurrency differs from requests per second.</a:t>
            </a:r>
          </a:p>
          <a:p>
            <a:pPr lvl="1"/>
            <a:r>
              <a:rPr lang="en-US" dirty="0"/>
              <a:t>Locust adjusts request per second to match concurrency.</a:t>
            </a:r>
          </a:p>
          <a:p>
            <a:pPr lvl="1"/>
            <a:r>
              <a:rPr lang="en-US" dirty="0"/>
              <a:t>Formula:</a:t>
            </a:r>
          </a:p>
          <a:p>
            <a:pPr marL="0" indent="0">
              <a:buNone/>
            </a:pP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Concurrency = (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requests per </a:t>
            </a:r>
            <a:r>
              <a:rPr lang="en-ID" sz="2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	* (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 duration </a:t>
            </a:r>
            <a:r>
              <a:rPr lang="en-ID" sz="2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905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CF5-1A6C-EF63-F8A9-EECCBEDC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concurrency for a 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5A63-1851-2198-738C-2FACB017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 = (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requests per </a:t>
            </a:r>
            <a:r>
              <a:rPr lang="en-ID" sz="2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	* (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 duration </a:t>
            </a:r>
            <a:r>
              <a:rPr lang="en-ID" sz="2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Function receives 100 requests per second on average. Average request duration is one second.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 = (</a:t>
            </a:r>
            <a:r>
              <a:rPr lang="en-ID" sz="2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requests/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</a:t>
            </a:r>
            <a:r>
              <a:rPr lang="en-ID" sz="2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D" sz="2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ID" sz="3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D" dirty="0"/>
              <a:t>Average request duration is 500 </a:t>
            </a:r>
            <a:r>
              <a:rPr lang="en-ID" dirty="0" err="1"/>
              <a:t>ms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 = (</a:t>
            </a:r>
            <a:r>
              <a:rPr lang="en-ID" sz="2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requests/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(</a:t>
            </a:r>
            <a:r>
              <a:rPr lang="en-ID" kern="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D" kern="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D" sz="2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 = (</a:t>
            </a:r>
            <a:r>
              <a:rPr lang="en-ID" sz="2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requests/</a:t>
            </a:r>
            <a:r>
              <a:rPr lang="en-ID" sz="2800" kern="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ID" sz="2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 dirty="0">
                <a:solidFill>
                  <a:srgbClr val="397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kern="0" dirty="0">
                <a:solidFill>
                  <a:srgbClr val="397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D" sz="2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D" kern="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D" sz="2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endParaRPr lang="en-ID" sz="2800" kern="0" dirty="0">
              <a:solidFill>
                <a:srgbClr val="88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3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515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0F23-9091-D978-5AA1-F308E3AF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E0D9-DB0A-7F71-EF09-7ADDDD26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Concurrency</a:t>
            </a:r>
            <a:r>
              <a:rPr lang="en-US" dirty="0"/>
              <a:t> is the number of in-flight requests that your AWS Lambda function is handling at the same time.</a:t>
            </a:r>
          </a:p>
          <a:p>
            <a:r>
              <a:rPr lang="en-US" dirty="0"/>
              <a:t>For each concurrent request, Lambda provisions a separate instance of your execution environment. </a:t>
            </a:r>
          </a:p>
          <a:p>
            <a:r>
              <a:rPr lang="en-US" dirty="0"/>
              <a:t>Lambda automatically handles scaling the number of execution environments until you reach your account's concurrency limit.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402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2EDC-AF9F-D115-F98E-6D2926DD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89D1-4C75-87BA-B004-D41A13BF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invokes your function in a secure and isolated execution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81035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2EDC-AF9F-D115-F98E-6D2926DD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89D1-4C75-87BA-B004-D41A13BF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function receives its very first request, Lambda creates a new execution environment and runs the code outside your main handler during the </a:t>
            </a:r>
            <a:r>
              <a:rPr lang="en-US" b="1" dirty="0"/>
              <a:t>Init phase</a:t>
            </a:r>
            <a:r>
              <a:rPr lang="en-US" dirty="0"/>
              <a:t>. Then, Lambda runs your function's main handler code during the </a:t>
            </a:r>
            <a:r>
              <a:rPr lang="en-US" b="1" dirty="0"/>
              <a:t>Invoke phase</a:t>
            </a:r>
            <a:r>
              <a:rPr lang="en-US" dirty="0"/>
              <a:t>. </a:t>
            </a:r>
            <a:r>
              <a:rPr lang="en-US" b="1" dirty="0"/>
              <a:t>During this entire process, this execution environment is busy and cannot process other requests.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17A70-E1C6-FC14-A254-CF2B8D22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4229470"/>
            <a:ext cx="5553075" cy="22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6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C44-97D8-8429-A3EB-42E4A700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DB09-8360-6557-C6EF-64A29A3F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Lambda finishes processing the first request, this execution environment can then process additional requests for the same function. </a:t>
            </a:r>
            <a:r>
              <a:rPr lang="en-US" b="1" dirty="0"/>
              <a:t>For subsequent requests, Lambda doesn't need to re-initialize the environment.</a:t>
            </a:r>
            <a:endParaRPr lang="en-ID" b="1" dirty="0"/>
          </a:p>
        </p:txBody>
      </p:sp>
      <p:pic>
        <p:nvPicPr>
          <p:cNvPr id="3074" name="Picture 2" descr="An execution environment handling two requests in succession.">
            <a:extLst>
              <a:ext uri="{FF2B5EF4-FFF2-40B4-BE49-F238E27FC236}">
                <a16:creationId xmlns:a16="http://schemas.microsoft.com/office/drawing/2014/main" id="{2EC06B8D-93D5-891E-4467-190FC8C6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21" y="3606145"/>
            <a:ext cx="9062357" cy="22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0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C44-97D8-8429-A3EB-42E4A700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  <a:endParaRPr lang="en-ID" dirty="0"/>
          </a:p>
        </p:txBody>
      </p:sp>
      <p:pic>
        <p:nvPicPr>
          <p:cNvPr id="4098" name="Picture 2" descr="A Lambda function provisioning multiple environments to handle 10 requests">
            <a:extLst>
              <a:ext uri="{FF2B5EF4-FFF2-40B4-BE49-F238E27FC236}">
                <a16:creationId xmlns:a16="http://schemas.microsoft.com/office/drawing/2014/main" id="{81A09603-2991-915A-3130-1937B9F53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450"/>
            <a:ext cx="10515600" cy="398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69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B899-94A4-26D7-9D87-BA58E905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popular serverless app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AC74E-4E12-770C-F5CB-40FBDF01F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Extract, transform, and load (ETL)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057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C493-8AE3-32C8-AE35-FD5397C8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B9B4-1F9D-19CB-A6C5-1AB279A1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transform, and load (ETL) is the process of combining data from multiple sources into a large, central repository called a data warehouse.</a:t>
            </a:r>
          </a:p>
          <a:p>
            <a:r>
              <a:rPr lang="en-US" dirty="0"/>
              <a:t>ETL uses a set of business rules to clean and organize raw data and prepare it for storage, data analytics, and machine learning (ML).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859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082F-27AE-F241-5223-94764791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85B3-DDBB-B1F3-EAF5-1FD564B6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3"/>
              </a:rPr>
              <a:t>https://github.com/aws-samples/aws-lambda-etl-ref-architecture</a:t>
            </a:r>
            <a:endParaRPr lang="en-US" dirty="0"/>
          </a:p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This solution processes the global air quality data, </a:t>
            </a:r>
            <a:r>
              <a:rPr lang="en-US" dirty="0" err="1"/>
              <a:t>OpenAQ</a:t>
            </a:r>
            <a:r>
              <a:rPr lang="en-US" dirty="0"/>
              <a:t> available in the AWS registry for open data.</a:t>
            </a:r>
          </a:p>
          <a:p>
            <a:pPr lvl="1"/>
            <a:r>
              <a:rPr lang="en-US" dirty="0"/>
              <a:t>It generates the minimum, maximum and average ratings for air quality measurements on a daily basis.</a:t>
            </a:r>
          </a:p>
          <a:p>
            <a:pPr lvl="1"/>
            <a:r>
              <a:rPr lang="en-US" dirty="0"/>
              <a:t>The ETL workflow will have to be triggered manually but this can be easily scheduled on a recurring basis using Amazon </a:t>
            </a:r>
            <a:r>
              <a:rPr lang="en-US" dirty="0" err="1"/>
              <a:t>EventBridge</a:t>
            </a:r>
            <a:r>
              <a:rPr lang="en-US" dirty="0"/>
              <a:t> rule.</a:t>
            </a:r>
          </a:p>
          <a:p>
            <a:pPr lvl="1"/>
            <a:r>
              <a:rPr lang="en-US" dirty="0"/>
              <a:t>Once the transformation completes, you will be notified over email of the S3 location to the summarized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97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A7C-530D-76E0-D64A-F6ABC1E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0C51-95F9-068A-6989-7E569772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  <a:p>
            <a:pPr lvl="1"/>
            <a:r>
              <a:rPr lang="en-US" dirty="0"/>
              <a:t>The AWS Educate account issue </a:t>
            </a:r>
          </a:p>
          <a:p>
            <a:pPr lvl="1"/>
            <a:r>
              <a:rPr lang="en-US" dirty="0"/>
              <a:t>Understanding Lambda concurrency </a:t>
            </a:r>
          </a:p>
          <a:p>
            <a:pPr lvl="1"/>
            <a:r>
              <a:rPr lang="en-US"/>
              <a:t>Example </a:t>
            </a:r>
            <a:r>
              <a:rPr lang="en-US" dirty="0"/>
              <a:t>serverless applications </a:t>
            </a:r>
          </a:p>
          <a:p>
            <a:pPr lvl="1"/>
            <a:r>
              <a:rPr lang="en-US" dirty="0"/>
              <a:t>Q&amp;A session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455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082F-27AE-F241-5223-94764791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85B3-DDBB-B1F3-EAF5-1FD564B6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States:</a:t>
            </a:r>
          </a:p>
          <a:p>
            <a:pPr lvl="1"/>
            <a:r>
              <a:rPr lang="en-US" dirty="0"/>
              <a:t>Extract phase</a:t>
            </a:r>
          </a:p>
          <a:p>
            <a:pPr lvl="1"/>
            <a:r>
              <a:rPr lang="en-US" dirty="0"/>
              <a:t>Transform phase</a:t>
            </a:r>
          </a:p>
          <a:p>
            <a:pPr lvl="1"/>
            <a:r>
              <a:rPr lang="en-US" dirty="0"/>
              <a:t>Load phase</a:t>
            </a:r>
          </a:p>
          <a:p>
            <a:pPr lvl="1"/>
            <a:r>
              <a:rPr lang="en-US" dirty="0"/>
              <a:t>Cleanup phase</a:t>
            </a:r>
          </a:p>
          <a:p>
            <a:pPr lvl="1"/>
            <a:r>
              <a:rPr lang="en-US" dirty="0"/>
              <a:t>Notification</a:t>
            </a:r>
            <a:endParaRPr lang="en-ID" dirty="0"/>
          </a:p>
        </p:txBody>
      </p:sp>
      <p:pic>
        <p:nvPicPr>
          <p:cNvPr id="4" name="Picture 2" descr="Architecture Diagram">
            <a:extLst>
              <a:ext uri="{FF2B5EF4-FFF2-40B4-BE49-F238E27FC236}">
                <a16:creationId xmlns:a16="http://schemas.microsoft.com/office/drawing/2014/main" id="{3B50F88C-8803-5529-417A-0D63BF05A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8" r="20811"/>
          <a:stretch/>
        </p:blipFill>
        <p:spPr bwMode="auto">
          <a:xfrm>
            <a:off x="5132615" y="1500188"/>
            <a:ext cx="6221185" cy="49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9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E30-7E3F-DC37-68C2-7A0A780E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1F98-2221-AC4E-301B-B8E0FAF0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SAM is an open-source framework built on top of CloudFormation.</a:t>
            </a:r>
          </a:p>
          <a:p>
            <a:r>
              <a:rPr lang="en-US" dirty="0"/>
              <a:t>It provides a simplified syntax for defining serverless applications.</a:t>
            </a:r>
          </a:p>
          <a:p>
            <a:r>
              <a:rPr lang="en-US" dirty="0"/>
              <a:t>Use AWS SAM templates to quickly provision Lambda functions, APIs, databases, and event sources with just a few lines of YAML.</a:t>
            </a:r>
          </a:p>
          <a:p>
            <a:r>
              <a:rPr lang="en-US" dirty="0"/>
              <a:t>Discover more: Check out the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template.yaml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241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54F8-0D39-BD82-7776-AABEEDBC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template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4E74-875B-C6FD-193A-066EC79C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template.yaml</a:t>
            </a:r>
            <a:r>
              <a:rPr lang="en-US" dirty="0"/>
              <a:t> file in AWS SAM serves as a blueprint for serverless infrastructure, while the actual code resides in Lambda functions. Key components of the template include: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Transform: Enables serverless capabilities.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Resources: Manages resource provisioning, such as defining Lambda functions.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Properties: Specifies details like code location, handler function, and triggering events.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Events: Defines triggers for Lambda functions, such as API Gateway events.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Outputs: Generates values after resource creation, like API Gateway endpoint URLs.</a:t>
            </a:r>
          </a:p>
          <a:p>
            <a:r>
              <a:rPr lang="en-US" dirty="0"/>
              <a:t>This structure allows developers to define their serverless application's infrastructure and event triggers in a concise YAML format, separating infrastructure concerns from the actual function code. </a:t>
            </a:r>
          </a:p>
          <a:p>
            <a:r>
              <a:rPr lang="en-US" dirty="0"/>
              <a:t>The template facilitates quick provisioning of resources and easy management of serverless applications.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951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7A4C-0F20-8DBF-9F1B-EE12E95A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Q&amp;A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262A-3B64-D39E-E3BF-87CF1D397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Serving with AWS Lambda and Cold Start Performance Analysis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323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35A6B-499D-1891-3E1E-AC876C65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41B67-F1D2-D3BA-2420-20090B27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Deadline: October 24, 2024, 23:59</a:t>
            </a:r>
          </a:p>
          <a:p>
            <a:r>
              <a:rPr lang="en-US" dirty="0"/>
              <a:t>Assignment details can be found in our GitHub repo: </a:t>
            </a:r>
            <a:r>
              <a:rPr lang="en-ID" dirty="0">
                <a:hlinkClick r:id="rId2"/>
              </a:rPr>
              <a:t>https://github.com/CUHKSZ-CSC4160-Fall24/Assignment-3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26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C831-EF53-CFBB-044C-BD9719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slides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12DC-205C-20EA-C94D-3008C0DD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reference materials and additional information, please consult the notes section of this slide.</a:t>
            </a:r>
          </a:p>
        </p:txBody>
      </p:sp>
    </p:spTree>
    <p:extLst>
      <p:ext uri="{BB962C8B-B14F-4D97-AF65-F5344CB8AC3E}">
        <p14:creationId xmlns:p14="http://schemas.microsoft.com/office/powerpoint/2010/main" val="386184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09EE-8948-30CB-4FD7-23965422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last week…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A0CA-E3D0-7211-A9EA-771A2076D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10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EA81-4B04-C214-5300-5C759594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deactivation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92A8-7061-C417-2CD1-80B9BD4B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students who have finished Assignment 3 reported account deactivation.</a:t>
            </a:r>
          </a:p>
          <a:p>
            <a:r>
              <a:rPr lang="en-US" dirty="0"/>
              <a:t>Issue: AWS Educate Account Restrictions</a:t>
            </a:r>
          </a:p>
          <a:p>
            <a:r>
              <a:rPr lang="en-US" dirty="0"/>
              <a:t>We sincerely apologize…</a:t>
            </a:r>
            <a:endParaRPr lang="en-ID" b="1" i="0" dirty="0">
              <a:solidFill>
                <a:srgbClr val="0A0B0C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7475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7701-5CCE-6EAB-8E62-6D1DE73C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Educate account limitations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4D2A-14A0-51FD-9440-A9C3DBAD2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99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2FB-E950-05D5-67A4-9FB4C174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restriction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F2DB7-C1E0-5B21-B5B0-CE7B3600C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95" y="1542952"/>
            <a:ext cx="8695610" cy="49499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F99384-7DF9-D6CC-DC95-76EB2EC1102D}"/>
              </a:ext>
            </a:extLst>
          </p:cNvPr>
          <p:cNvSpPr/>
          <p:nvPr/>
        </p:nvSpPr>
        <p:spPr>
          <a:xfrm>
            <a:off x="2286000" y="4245429"/>
            <a:ext cx="2873829" cy="179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8E164-DDA9-B994-9521-EFF48579DDC4}"/>
              </a:ext>
            </a:extLst>
          </p:cNvPr>
          <p:cNvSpPr/>
          <p:nvPr/>
        </p:nvSpPr>
        <p:spPr>
          <a:xfrm>
            <a:off x="2813957" y="5793370"/>
            <a:ext cx="3554186" cy="179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775DB-59C8-E73E-8AAC-232981548E68}"/>
              </a:ext>
            </a:extLst>
          </p:cNvPr>
          <p:cNvSpPr/>
          <p:nvPr/>
        </p:nvSpPr>
        <p:spPr>
          <a:xfrm>
            <a:off x="8107781" y="5793370"/>
            <a:ext cx="1444433" cy="179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22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2FB-E950-05D5-67A4-9FB4C174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restriction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A3815-43E5-A33C-6A1B-C7D6C33BC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88" y="1800764"/>
            <a:ext cx="9720224" cy="1225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F99384-7DF9-D6CC-DC95-76EB2EC1102D}"/>
              </a:ext>
            </a:extLst>
          </p:cNvPr>
          <p:cNvSpPr/>
          <p:nvPr/>
        </p:nvSpPr>
        <p:spPr>
          <a:xfrm>
            <a:off x="1600200" y="2527859"/>
            <a:ext cx="5143500" cy="182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0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C10-14A5-AE6A-7101-E22766CC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Pinpointing our issue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C0F89-E84C-2747-457D-5867C75D1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Lambda concurrency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035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907</Words>
  <Application>Microsoft Office PowerPoint</Application>
  <PresentationFormat>Widescreen</PresentationFormat>
  <Paragraphs>100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Cambria</vt:lpstr>
      <vt:lpstr>Consolas</vt:lpstr>
      <vt:lpstr>Courier New</vt:lpstr>
      <vt:lpstr>Office Theme</vt:lpstr>
      <vt:lpstr>Exploring Lambda Functions</vt:lpstr>
      <vt:lpstr>Intros</vt:lpstr>
      <vt:lpstr>About these slides</vt:lpstr>
      <vt:lpstr>What happened last week…</vt:lpstr>
      <vt:lpstr>Account deactivation</vt:lpstr>
      <vt:lpstr>AWS Educate account limitations</vt:lpstr>
      <vt:lpstr>EC2 restriction</vt:lpstr>
      <vt:lpstr>Lambda restriction</vt:lpstr>
      <vt:lpstr>Pinpointing our issue</vt:lpstr>
      <vt:lpstr>Pinpointing our issue </vt:lpstr>
      <vt:lpstr>Calculating concurrency for a function</vt:lpstr>
      <vt:lpstr>Understanding concurrency</vt:lpstr>
      <vt:lpstr>Understanding concurrency</vt:lpstr>
      <vt:lpstr>Understanding concurrency</vt:lpstr>
      <vt:lpstr>Understanding concurrency</vt:lpstr>
      <vt:lpstr>Understanding concurrency</vt:lpstr>
      <vt:lpstr>A popular serverless app</vt:lpstr>
      <vt:lpstr>What is ETL?</vt:lpstr>
      <vt:lpstr>Reference architecture</vt:lpstr>
      <vt:lpstr>Reference architecture</vt:lpstr>
      <vt:lpstr>AWS SAM</vt:lpstr>
      <vt:lpstr>Components of the template</vt:lpstr>
      <vt:lpstr>Assignment Q&amp;A</vt:lpstr>
      <vt:lpstr>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Albert Wibowo (SDS, 121040001)</dc:creator>
  <cp:lastModifiedBy>Juan Albert Wibowo (SDS, 121040001)</cp:lastModifiedBy>
  <cp:revision>41</cp:revision>
  <dcterms:created xsi:type="dcterms:W3CDTF">2024-09-08T11:41:58Z</dcterms:created>
  <dcterms:modified xsi:type="dcterms:W3CDTF">2024-10-21T12:15:46Z</dcterms:modified>
</cp:coreProperties>
</file>