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91" r:id="rId3"/>
    <p:sldId id="406" r:id="rId5"/>
    <p:sldId id="394" r:id="rId6"/>
    <p:sldId id="392" r:id="rId7"/>
    <p:sldId id="396" r:id="rId8"/>
    <p:sldId id="405" r:id="rId9"/>
    <p:sldId id="397" r:id="rId10"/>
    <p:sldId id="398" r:id="rId11"/>
    <p:sldId id="258" r:id="rId12"/>
    <p:sldId id="315" r:id="rId13"/>
    <p:sldId id="305" r:id="rId14"/>
    <p:sldId id="388" r:id="rId15"/>
    <p:sldId id="386" r:id="rId16"/>
    <p:sldId id="387" r:id="rId17"/>
    <p:sldId id="407" r:id="rId18"/>
    <p:sldId id="408"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633869"/>
    <a:srgbClr val="0074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624"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5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运用到智能系统的子系统</a:t>
            </a:r>
            <a:endParaRPr lang="zh-CN" altLang="en-US"/>
          </a:p>
          <a:p>
            <a:r>
              <a:rPr lang="zh-CN" altLang="en-US"/>
              <a:t>有如下优点：</a:t>
            </a:r>
            <a:endParaRPr lang="zh-CN" altLang="en-US"/>
          </a:p>
          <a:p>
            <a:r>
              <a:rPr lang="zh-CN" altLang="en-US"/>
              <a:t>1、对生命体具有更好的识别能力</a:t>
            </a:r>
            <a:endParaRPr lang="zh-CN" altLang="en-US"/>
          </a:p>
          <a:p>
            <a:r>
              <a:rPr lang="zh-CN" altLang="en-US"/>
              <a:t>因为红外利用热辐射成像，任何高于绝对零度（-273℃）的生命体都会散发热量，所以能够呈现更清晰的图像。它弥补了“雷达+摄像头”依赖形状识别的不足，更好地保护行人。</a:t>
            </a:r>
            <a:endParaRPr lang="zh-CN" altLang="en-US"/>
          </a:p>
          <a:p>
            <a:r>
              <a:rPr lang="zh-CN" altLang="en-US"/>
              <a:t>2、夜间成像能力强</a:t>
            </a:r>
            <a:endParaRPr lang="zh-CN" altLang="en-US"/>
          </a:p>
          <a:p>
            <a:r>
              <a:rPr lang="zh-CN" altLang="en-US"/>
              <a:t>上文提到，因为红外技术是通过物体发出的热辐射来成像，并不依赖光成像，所以不管白天黑夜，它都能工作，可以弥补可见光成像夜间探测能力差的弊端。</a:t>
            </a:r>
            <a:endParaRPr lang="zh-CN" altLang="en-US"/>
          </a:p>
          <a:p>
            <a:r>
              <a:rPr lang="zh-CN" altLang="en-US"/>
              <a:t>3、雨雾等恶劣天气下，抗干扰能力强</a:t>
            </a:r>
            <a:endParaRPr lang="zh-CN" altLang="en-US"/>
          </a:p>
          <a:p>
            <a:r>
              <a:rPr lang="zh-CN" altLang="en-US"/>
              <a:t>因为红外辐射波的波长较长，所以其穿透力更好，因此即便是在沙尘、雾霾等恶劣的天气条件下，红外图像的成像效果依旧比较好，即红外图像的抗干扰能力较强。</a:t>
            </a:r>
            <a:endParaRPr lang="zh-CN" altLang="en-US"/>
          </a:p>
          <a:p>
            <a:r>
              <a:rPr lang="zh-CN" altLang="en-US"/>
              <a:t>4、无惧眩光</a:t>
            </a:r>
            <a:endParaRPr lang="zh-CN" altLang="en-US"/>
          </a:p>
          <a:p>
            <a:r>
              <a:rPr lang="zh-CN" altLang="en-US"/>
              <a:t>红外只接收中长波信息，不接收可见光波段信息，夜晚会车等强弱光交替场景仍能清晰成像，感知功能不会受到影响。这也是夜间使用比较常见的一个场景。</a:t>
            </a:r>
            <a:endParaRPr lang="zh-CN" altLang="en-US"/>
          </a:p>
          <a:p>
            <a:endParaRPr lang="zh-CN" altLang="en-US"/>
          </a:p>
          <a:p>
            <a:r>
              <a:rPr lang="zh-CN" altLang="en-US"/>
              <a:t>总结一下</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png"/><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image" Target="../media/image3.png"/><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0" Type="http://schemas.openxmlformats.org/officeDocument/2006/relationships/notesSlide" Target="../notesSlides/notesSlide8.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image" Target="../media/image4.png"/><Relationship Id="rId6" Type="http://schemas.openxmlformats.org/officeDocument/2006/relationships/tags" Target="../tags/tag12.xml"/><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tags" Target="../tags/tag17.xml"/><Relationship Id="rId5" Type="http://schemas.openxmlformats.org/officeDocument/2006/relationships/image" Target="../media/image3.png"/><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413636"/>
            <a:ext cx="12192000" cy="2371724"/>
          </a:xfrm>
          <a:prstGeom prst="rect">
            <a:avLst/>
          </a:prstGeom>
          <a:solidFill>
            <a:srgbClr val="633869"/>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Rectangle 392"/>
          <p:cNvSpPr>
            <a:spLocks noChangeArrowheads="1"/>
          </p:cNvSpPr>
          <p:nvPr/>
        </p:nvSpPr>
        <p:spPr bwMode="auto">
          <a:xfrm>
            <a:off x="240030" y="2649458"/>
            <a:ext cx="1170940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sz="3600" b="1" dirty="0">
                <a:solidFill>
                  <a:schemeClr val="bg1"/>
                </a:solidFill>
                <a:ea typeface="微软雅黑" panose="020B0503020204020204" pitchFamily="34" charset="-122"/>
                <a:sym typeface="+mn-ea"/>
              </a:rPr>
              <a:t>Handwritten </a:t>
            </a:r>
            <a:r>
              <a:rPr lang="en-US" altLang="zh-CN" sz="3600" b="1" dirty="0">
                <a:solidFill>
                  <a:schemeClr val="bg1"/>
                </a:solidFill>
                <a:ea typeface="微软雅黑" panose="020B0503020204020204" pitchFamily="34" charset="-122"/>
                <a:sym typeface="+mn-ea"/>
              </a:rPr>
              <a:t>D</a:t>
            </a:r>
            <a:r>
              <a:rPr lang="zh-CN" sz="3600" b="1" dirty="0">
                <a:solidFill>
                  <a:schemeClr val="bg1"/>
                </a:solidFill>
                <a:ea typeface="微软雅黑" panose="020B0503020204020204" pitchFamily="34" charset="-122"/>
                <a:sym typeface="+mn-ea"/>
              </a:rPr>
              <a:t>igit and </a:t>
            </a:r>
            <a:r>
              <a:rPr lang="en-US" altLang="zh-CN" sz="3600" b="1" dirty="0">
                <a:solidFill>
                  <a:schemeClr val="bg1"/>
                </a:solidFill>
                <a:ea typeface="微软雅黑" panose="020B0503020204020204" pitchFamily="34" charset="-122"/>
                <a:sym typeface="+mn-ea"/>
              </a:rPr>
              <a:t>Si</a:t>
            </a:r>
            <a:r>
              <a:rPr lang="zh-CN" sz="3600" b="1" dirty="0">
                <a:solidFill>
                  <a:schemeClr val="bg1"/>
                </a:solidFill>
                <a:ea typeface="微软雅黑" panose="020B0503020204020204" pitchFamily="34" charset="-122"/>
                <a:sym typeface="+mn-ea"/>
              </a:rPr>
              <a:t>gnal </a:t>
            </a:r>
            <a:r>
              <a:rPr lang="en-US" altLang="zh-CN" sz="3600" b="1" dirty="0">
                <a:solidFill>
                  <a:schemeClr val="bg1"/>
                </a:solidFill>
                <a:ea typeface="微软雅黑" panose="020B0503020204020204" pitchFamily="34" charset="-122"/>
                <a:sym typeface="+mn-ea"/>
              </a:rPr>
              <a:t>R</a:t>
            </a:r>
            <a:r>
              <a:rPr lang="zh-CN" sz="3600" b="1" dirty="0">
                <a:solidFill>
                  <a:schemeClr val="bg1"/>
                </a:solidFill>
                <a:ea typeface="微软雅黑" panose="020B0503020204020204" pitchFamily="34" charset="-122"/>
                <a:sym typeface="+mn-ea"/>
              </a:rPr>
              <a:t>ecognition for </a:t>
            </a:r>
            <a:r>
              <a:rPr lang="en-US" altLang="zh-CN" sz="3600" b="1" dirty="0">
                <a:solidFill>
                  <a:schemeClr val="bg1"/>
                </a:solidFill>
                <a:ea typeface="微软雅黑" panose="020B0503020204020204" pitchFamily="34" charset="-122"/>
                <a:sym typeface="+mn-ea"/>
              </a:rPr>
              <a:t>C</a:t>
            </a:r>
            <a:r>
              <a:rPr lang="zh-CN" sz="3600" b="1" dirty="0">
                <a:solidFill>
                  <a:schemeClr val="bg1"/>
                </a:solidFill>
                <a:ea typeface="微软雅黑" panose="020B0503020204020204" pitchFamily="34" charset="-122"/>
                <a:sym typeface="+mn-ea"/>
              </a:rPr>
              <a:t>hildren</a:t>
            </a:r>
            <a:endParaRPr lang="zh-CN" sz="3600" b="1" dirty="0">
              <a:solidFill>
                <a:schemeClr val="bg1"/>
              </a:solidFill>
              <a:ea typeface="微软雅黑" panose="020B0503020204020204" pitchFamily="34" charset="-122"/>
              <a:sym typeface="+mn-ea"/>
            </a:endParaRPr>
          </a:p>
        </p:txBody>
      </p:sp>
      <p:sp>
        <p:nvSpPr>
          <p:cNvPr id="10" name="文本框 3"/>
          <p:cNvSpPr txBox="1">
            <a:spLocks noChangeArrowheads="1"/>
          </p:cNvSpPr>
          <p:nvPr/>
        </p:nvSpPr>
        <p:spPr bwMode="auto">
          <a:xfrm>
            <a:off x="3647728" y="3390798"/>
            <a:ext cx="4896544" cy="321945"/>
          </a:xfrm>
          <a:prstGeom prst="rect">
            <a:avLst/>
          </a:prstGeom>
          <a:noFill/>
          <a:ln w="9525">
            <a:noFill/>
            <a:miter lim="800000"/>
          </a:ln>
        </p:spPr>
        <p:txBody>
          <a:bodyPr wrap="square">
            <a:spAutoFit/>
          </a:bodyPr>
          <a:lstStyle/>
          <a:p>
            <a:pPr algn="ctr"/>
            <a:r>
              <a:rPr lang="en-US" sz="1500" dirty="0">
                <a:solidFill>
                  <a:schemeClr val="bg1"/>
                </a:solidFill>
                <a:latin typeface="微软雅黑" panose="020B0503020204020204" pitchFamily="34" charset="-122"/>
                <a:ea typeface="微软雅黑" panose="020B0503020204020204" pitchFamily="34" charset="-122"/>
              </a:rPr>
              <a:t>EIE4512 2023-24 Summer</a:t>
            </a:r>
            <a:endParaRPr lang="en-US" sz="1500" dirty="0">
              <a:solidFill>
                <a:schemeClr val="bg1"/>
              </a:solidFill>
              <a:latin typeface="微软雅黑" panose="020B0503020204020204" pitchFamily="34" charset="-122"/>
              <a:ea typeface="微软雅黑" panose="020B0503020204020204" pitchFamily="34" charset="-122"/>
            </a:endParaRPr>
          </a:p>
        </p:txBody>
      </p:sp>
      <p:sp>
        <p:nvSpPr>
          <p:cNvPr id="12" name="Rectangle 396"/>
          <p:cNvSpPr>
            <a:spLocks noChangeArrowheads="1"/>
          </p:cNvSpPr>
          <p:nvPr/>
        </p:nvSpPr>
        <p:spPr bwMode="auto">
          <a:xfrm>
            <a:off x="5284153" y="3956194"/>
            <a:ext cx="1621576" cy="323165"/>
          </a:xfrm>
          <a:prstGeom prst="roundRect">
            <a:avLst/>
          </a:prstGeom>
          <a:solidFill>
            <a:schemeClr val="bg1"/>
          </a:solidFill>
          <a:ln>
            <a:noFill/>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sz="1200" dirty="0">
                <a:solidFill>
                  <a:sysClr val="windowText" lastClr="000000"/>
                </a:solidFill>
                <a:latin typeface="微软雅黑" panose="020B0503020204020204" pitchFamily="34" charset="-122"/>
                <a:ea typeface="微软雅黑" panose="020B0503020204020204" pitchFamily="34" charset="-122"/>
              </a:rPr>
              <a:t>2024/7</a:t>
            </a:r>
            <a:endParaRPr lang="en-US" sz="1200" dirty="0">
              <a:solidFill>
                <a:sysClr val="windowText" lastClr="000000"/>
              </a:solidFill>
              <a:latin typeface="微软雅黑" panose="020B0503020204020204" pitchFamily="34" charset="-122"/>
              <a:ea typeface="微软雅黑" panose="020B0503020204020204" pitchFamily="34" charset="-122"/>
            </a:endParaRPr>
          </a:p>
        </p:txBody>
      </p:sp>
      <p:pic>
        <p:nvPicPr>
          <p:cNvPr id="4" name="图片 3" descr="CUHK(SZ)_Logo"/>
          <p:cNvPicPr>
            <a:picLocks noChangeAspect="1"/>
          </p:cNvPicPr>
          <p:nvPr/>
        </p:nvPicPr>
        <p:blipFill>
          <a:blip r:embed="rId1"/>
          <a:stretch>
            <a:fillRect/>
          </a:stretch>
        </p:blipFill>
        <p:spPr>
          <a:xfrm>
            <a:off x="2665730" y="742315"/>
            <a:ext cx="6638925" cy="952500"/>
          </a:xfrm>
          <a:prstGeom prst="rect">
            <a:avLst/>
          </a:prstGeom>
        </p:spPr>
      </p:pic>
      <p:sp>
        <p:nvSpPr>
          <p:cNvPr id="2" name="Rectangle 395"/>
          <p:cNvSpPr>
            <a:spLocks noChangeArrowheads="1"/>
          </p:cNvSpPr>
          <p:nvPr>
            <p:custDataLst>
              <p:tags r:id="rId2"/>
            </p:custDataLst>
          </p:nvPr>
        </p:nvSpPr>
        <p:spPr bwMode="auto">
          <a:xfrm>
            <a:off x="4408170" y="5273040"/>
            <a:ext cx="3374390" cy="988060"/>
          </a:xfrm>
          <a:prstGeom prst="roundRect">
            <a:avLst/>
          </a:prstGeom>
          <a:solidFill>
            <a:schemeClr val="bg1"/>
          </a:solidFill>
          <a:ln>
            <a:noFill/>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spcBef>
                <a:spcPct val="0"/>
              </a:spcBef>
              <a:buFontTx/>
              <a:buNone/>
            </a:pPr>
            <a:r>
              <a:rPr lang="en-US" altLang="zh-CN" sz="1400" dirty="0">
                <a:latin typeface="+mn-lt"/>
                <a:cs typeface="+mn-lt"/>
                <a:sym typeface="+mn-ea"/>
              </a:rPr>
              <a:t>Group 1</a:t>
            </a:r>
            <a:endParaRPr lang="en-US" altLang="zh-CN" sz="1400" dirty="0">
              <a:latin typeface="+mn-lt"/>
              <a:cs typeface="+mn-lt"/>
              <a:sym typeface="+mn-ea"/>
            </a:endParaRPr>
          </a:p>
          <a:p>
            <a:pPr algn="ctr" eaLnBrk="1" hangingPunct="1">
              <a:lnSpc>
                <a:spcPct val="140000"/>
              </a:lnSpc>
              <a:spcBef>
                <a:spcPct val="0"/>
              </a:spcBef>
              <a:buFontTx/>
              <a:buNone/>
            </a:pPr>
            <a:r>
              <a:rPr lang="en-US" sz="1400" dirty="0" err="1">
                <a:latin typeface="+mn-lt"/>
                <a:cs typeface="+mn-lt"/>
                <a:sym typeface="+mn-ea"/>
              </a:rPr>
              <a:t>Boshi</a:t>
            </a:r>
            <a:r>
              <a:rPr lang="en-US" sz="1400" dirty="0">
                <a:latin typeface="+mn-lt"/>
                <a:cs typeface="+mn-lt"/>
                <a:sym typeface="+mn-ea"/>
              </a:rPr>
              <a:t> Xu  </a:t>
            </a:r>
            <a:r>
              <a:rPr lang="en-US" altLang="zh-CN" sz="1400" dirty="0">
                <a:latin typeface="+mn-lt"/>
                <a:cs typeface="+mn-lt"/>
                <a:sym typeface="+mn-ea"/>
              </a:rPr>
              <a:t>Yuhang Huang  </a:t>
            </a:r>
            <a:r>
              <a:rPr lang="en-US" sz="1400" dirty="0" err="1">
                <a:latin typeface="+mn-lt"/>
                <a:cs typeface="+mn-lt"/>
                <a:sym typeface="+mn-ea"/>
              </a:rPr>
              <a:t>Yiwei</a:t>
            </a:r>
            <a:r>
              <a:rPr lang="en-US" sz="1400" dirty="0">
                <a:latin typeface="+mn-lt"/>
                <a:cs typeface="+mn-lt"/>
                <a:sym typeface="+mn-ea"/>
              </a:rPr>
              <a:t> Huang</a:t>
            </a:r>
            <a:endParaRPr lang="en-US" sz="1400" dirty="0">
              <a:solidFill>
                <a:sysClr val="windowText" lastClr="000000"/>
              </a:solidFill>
              <a:latin typeface="+mn-lt"/>
              <a:ea typeface="微软雅黑" panose="020B0503020204020204" pitchFamily="34" charset="-122"/>
              <a:cs typeface="+mn-lt"/>
              <a:sym typeface="+mn-ea"/>
            </a:endParaRPr>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6" grpId="0" bldLvl="0" animBg="1"/>
      <p:bldP spid="9" grpId="0"/>
      <p:bldP spid="10" grpId="0"/>
      <p:bldP spid="12" grpId="0" animBg="1"/>
      <p:bldP spid="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p:nvPr/>
        </p:nvSpPr>
        <p:spPr>
          <a:xfrm>
            <a:off x="6197299" y="2601743"/>
            <a:ext cx="5212200" cy="2426086"/>
          </a:xfrm>
          <a:prstGeom prst="rect">
            <a:avLst/>
          </a:prstGeom>
          <a:solidFill>
            <a:srgbClr val="633869"/>
          </a:solidFill>
          <a:ln w="6350" cap="flat" cmpd="sng" algn="ctr">
            <a:noFill/>
            <a:prstDash val="solid"/>
            <a:miter lim="800000"/>
          </a:ln>
          <a:effectLst/>
        </p:spPr>
        <p:txBody>
          <a:bodyPr lIns="91420" tIns="45709" rIns="91420" bIns="45709"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Subtitle 2"/>
          <p:cNvSpPr txBox="1"/>
          <p:nvPr/>
        </p:nvSpPr>
        <p:spPr>
          <a:xfrm>
            <a:off x="6516165" y="2653369"/>
            <a:ext cx="923584" cy="1237766"/>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sp>
        <p:nvSpPr>
          <p:cNvPr id="15" name="Subtitle 2"/>
          <p:cNvSpPr txBox="1"/>
          <p:nvPr/>
        </p:nvSpPr>
        <p:spPr>
          <a:xfrm>
            <a:off x="6797040" y="3211195"/>
            <a:ext cx="4436110" cy="1364615"/>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fontAlgn="base">
              <a:lnSpc>
                <a:spcPct val="120000"/>
              </a:lnSpc>
              <a:spcAft>
                <a:spcPct val="0"/>
              </a:spcAft>
              <a:buFont typeface="Arial" panose="020B0604020202020204"/>
              <a:buNone/>
            </a:pPr>
            <a:r>
              <a:rPr sz="2400" dirty="0">
                <a:solidFill>
                  <a:prstClr val="white"/>
                </a:solidFill>
                <a:latin typeface="微软雅黑" panose="020B0503020204020204" pitchFamily="34" charset="-122"/>
                <a:ea typeface="微软雅黑" panose="020B0503020204020204" pitchFamily="34" charset="-122"/>
              </a:rPr>
              <a:t>The initial algorithms consists of the </a:t>
            </a:r>
            <a:endParaRPr sz="2400" dirty="0">
              <a:solidFill>
                <a:prstClr val="white"/>
              </a:solidFill>
              <a:latin typeface="微软雅黑" panose="020B0503020204020204" pitchFamily="34" charset="-122"/>
              <a:ea typeface="微软雅黑" panose="020B0503020204020204" pitchFamily="34" charset="-122"/>
            </a:endParaRPr>
          </a:p>
          <a:p>
            <a:pPr marL="0" indent="0" algn="l" fontAlgn="base">
              <a:lnSpc>
                <a:spcPct val="120000"/>
              </a:lnSpc>
              <a:spcAft>
                <a:spcPct val="0"/>
              </a:spcAft>
              <a:buFont typeface="Arial" panose="020B0604020202020204"/>
              <a:buNone/>
            </a:pPr>
            <a:r>
              <a:rPr sz="2400" dirty="0">
                <a:solidFill>
                  <a:prstClr val="white"/>
                </a:solidFill>
                <a:latin typeface="微软雅黑" panose="020B0503020204020204" pitchFamily="34" charset="-122"/>
                <a:ea typeface="微软雅黑" panose="020B0503020204020204" pitchFamily="34" charset="-122"/>
              </a:rPr>
              <a:t>following 4 steps.</a:t>
            </a:r>
            <a:endParaRPr sz="2400" dirty="0">
              <a:solidFill>
                <a:prstClr val="white"/>
              </a:solidFill>
              <a:latin typeface="微软雅黑" panose="020B0503020204020204" pitchFamily="34" charset="-122"/>
              <a:ea typeface="微软雅黑" panose="020B0503020204020204" pitchFamily="34" charset="-122"/>
            </a:endParaRPr>
          </a:p>
        </p:txBody>
      </p:sp>
      <p:sp>
        <p:nvSpPr>
          <p:cNvPr id="16" name="Subtitle 2"/>
          <p:cNvSpPr txBox="1"/>
          <p:nvPr/>
        </p:nvSpPr>
        <p:spPr>
          <a:xfrm>
            <a:off x="10533052" y="4278901"/>
            <a:ext cx="1134486" cy="604729"/>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grpSp>
        <p:nvGrpSpPr>
          <p:cNvPr id="2" name="组合 1"/>
          <p:cNvGrpSpPr/>
          <p:nvPr/>
        </p:nvGrpSpPr>
        <p:grpSpPr>
          <a:xfrm>
            <a:off x="0" y="110490"/>
            <a:ext cx="12192000" cy="777875"/>
            <a:chOff x="-1" y="149225"/>
            <a:chExt cx="12192001" cy="686594"/>
          </a:xfrm>
        </p:grpSpPr>
        <p:grpSp>
          <p:nvGrpSpPr>
            <p:cNvPr id="3" name="组合 2"/>
            <p:cNvGrpSpPr/>
            <p:nvPr/>
          </p:nvGrpSpPr>
          <p:grpSpPr>
            <a:xfrm>
              <a:off x="-1" y="149225"/>
              <a:ext cx="12192001" cy="686594"/>
              <a:chOff x="-1" y="149225"/>
              <a:chExt cx="12192001" cy="686594"/>
            </a:xfrm>
          </p:grpSpPr>
          <p:sp>
            <p:nvSpPr>
              <p:cNvPr id="4" name="矩形 3"/>
              <p:cNvSpPr/>
              <p:nvPr>
                <p:custDataLst>
                  <p:tags r:id="rId1"/>
                </p:custDataLst>
              </p:nvPr>
            </p:nvSpPr>
            <p:spPr>
              <a:xfrm>
                <a:off x="-1" y="149225"/>
                <a:ext cx="12192001" cy="686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7" name="矩形 6"/>
              <p:cNvSpPr/>
              <p:nvPr>
                <p:custDataLst>
                  <p:tags r:id="rId2"/>
                </p:custDataLst>
              </p:nvPr>
            </p:nvSpPr>
            <p:spPr>
              <a:xfrm>
                <a:off x="-1" y="149225"/>
                <a:ext cx="12192001" cy="641848"/>
              </a:xfrm>
              <a:prstGeom prst="rect">
                <a:avLst/>
              </a:prstGeom>
              <a:solidFill>
                <a:srgbClr val="6338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dirty="0"/>
              </a:p>
            </p:txBody>
          </p:sp>
        </p:grpSp>
        <p:sp>
          <p:nvSpPr>
            <p:cNvPr id="18" name="文本框 17"/>
            <p:cNvSpPr txBox="1"/>
            <p:nvPr>
              <p:custDataLst>
                <p:tags r:id="rId3"/>
              </p:custDataLst>
            </p:nvPr>
          </p:nvSpPr>
          <p:spPr>
            <a:xfrm>
              <a:off x="457200" y="239316"/>
              <a:ext cx="4406900" cy="406352"/>
            </a:xfrm>
            <a:prstGeom prst="rect">
              <a:avLst/>
            </a:prstGeom>
            <a:noFill/>
            <a:ln>
              <a:noFill/>
            </a:ln>
          </p:spPr>
          <p:txBody>
            <a:bodyPr wrap="square" rtlCol="0">
              <a:spAutoFit/>
            </a:bodyPr>
            <a:lstStyle/>
            <a:p>
              <a:r>
                <a:rPr lang="en-US" sz="2400" b="1" dirty="0">
                  <a:solidFill>
                    <a:schemeClr val="bg1"/>
                  </a:solidFill>
                  <a:latin typeface="微软雅黑" panose="020B0503020204020204" pitchFamily="34" charset="-122"/>
                  <a:ea typeface="微软雅黑" panose="020B0503020204020204" pitchFamily="34" charset="-122"/>
                </a:rPr>
                <a:t>04 Strategy</a:t>
              </a:r>
              <a:endParaRPr lang="en-US" sz="2400" b="1" dirty="0">
                <a:solidFill>
                  <a:schemeClr val="bg1"/>
                </a:solidFill>
                <a:latin typeface="微软雅黑" panose="020B0503020204020204" pitchFamily="34" charset="-122"/>
                <a:ea typeface="微软雅黑" panose="020B0503020204020204" pitchFamily="34" charset="-122"/>
              </a:endParaRPr>
            </a:p>
          </p:txBody>
        </p:sp>
      </p:grpSp>
      <p:pic>
        <p:nvPicPr>
          <p:cNvPr id="48" name="图片 47" descr="CUHK(SZ)_Logo2"/>
          <p:cNvPicPr>
            <a:picLocks noChangeAspect="1"/>
          </p:cNvPicPr>
          <p:nvPr>
            <p:custDataLst>
              <p:tags r:id="rId4"/>
            </p:custDataLst>
          </p:nvPr>
        </p:nvPicPr>
        <p:blipFill>
          <a:blip r:embed="rId5"/>
          <a:stretch>
            <a:fillRect/>
          </a:stretch>
        </p:blipFill>
        <p:spPr>
          <a:xfrm>
            <a:off x="8067040" y="176530"/>
            <a:ext cx="4034790" cy="579120"/>
          </a:xfrm>
          <a:prstGeom prst="rect">
            <a:avLst/>
          </a:prstGeom>
        </p:spPr>
      </p:pic>
      <p:pic>
        <p:nvPicPr>
          <p:cNvPr id="21" name="图片 20"/>
          <p:cNvPicPr>
            <a:picLocks noChangeAspect="1"/>
          </p:cNvPicPr>
          <p:nvPr/>
        </p:nvPicPr>
        <p:blipFill>
          <a:blip r:embed="rId6"/>
          <a:stretch>
            <a:fillRect/>
          </a:stretch>
        </p:blipFill>
        <p:spPr>
          <a:xfrm>
            <a:off x="1901825" y="1004570"/>
            <a:ext cx="2719705" cy="57772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8" grpId="0" bldLvl="0" animBg="1"/>
      <p:bldP spid="12"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p:nvPr/>
        </p:nvSpPr>
        <p:spPr>
          <a:xfrm>
            <a:off x="6197299" y="2601743"/>
            <a:ext cx="5212200" cy="2426086"/>
          </a:xfrm>
          <a:prstGeom prst="rect">
            <a:avLst/>
          </a:prstGeom>
          <a:solidFill>
            <a:srgbClr val="633869"/>
          </a:solidFill>
          <a:ln w="6350" cap="flat" cmpd="sng" algn="ctr">
            <a:noFill/>
            <a:prstDash val="solid"/>
            <a:miter lim="800000"/>
          </a:ln>
          <a:effectLst/>
        </p:spPr>
        <p:txBody>
          <a:bodyPr lIns="91420" tIns="45709" rIns="91420" bIns="45709"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Subtitle 2"/>
          <p:cNvSpPr txBox="1"/>
          <p:nvPr/>
        </p:nvSpPr>
        <p:spPr>
          <a:xfrm>
            <a:off x="6516165" y="2653369"/>
            <a:ext cx="923584" cy="1237766"/>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sp>
        <p:nvSpPr>
          <p:cNvPr id="15" name="Subtitle 2"/>
          <p:cNvSpPr txBox="1"/>
          <p:nvPr/>
        </p:nvSpPr>
        <p:spPr>
          <a:xfrm>
            <a:off x="7035165" y="3194050"/>
            <a:ext cx="3497580" cy="1364615"/>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fontAlgn="base">
              <a:lnSpc>
                <a:spcPct val="120000"/>
              </a:lnSpc>
              <a:spcAft>
                <a:spcPct val="0"/>
              </a:spcAft>
              <a:buFont typeface="Arial" panose="020B0604020202020204"/>
              <a:buNone/>
            </a:pPr>
            <a:r>
              <a:rPr lang="en-US" sz="2000" dirty="0">
                <a:solidFill>
                  <a:prstClr val="white"/>
                </a:solidFill>
                <a:latin typeface="微软雅黑" panose="020B0503020204020204" pitchFamily="34" charset="-122"/>
                <a:ea typeface="微软雅黑" panose="020B0503020204020204" pitchFamily="34" charset="-122"/>
              </a:rPr>
              <a:t>Step 1</a:t>
            </a:r>
            <a:endParaRPr lang="en-US" sz="2000" dirty="0">
              <a:solidFill>
                <a:prstClr val="white"/>
              </a:solidFill>
              <a:latin typeface="微软雅黑" panose="020B0503020204020204" pitchFamily="34" charset="-122"/>
              <a:ea typeface="微软雅黑" panose="020B0503020204020204" pitchFamily="34" charset="-122"/>
            </a:endParaRPr>
          </a:p>
          <a:p>
            <a:pPr marL="0" indent="0" algn="l" fontAlgn="base">
              <a:lnSpc>
                <a:spcPct val="120000"/>
              </a:lnSpc>
              <a:spcAft>
                <a:spcPct val="0"/>
              </a:spcAft>
              <a:buFont typeface="Arial" panose="020B0604020202020204"/>
              <a:buNone/>
            </a:pPr>
            <a:r>
              <a:rPr lang="en-US" sz="2000" dirty="0">
                <a:solidFill>
                  <a:prstClr val="white"/>
                </a:solidFill>
                <a:latin typeface="微软雅黑" panose="020B0503020204020204" pitchFamily="34" charset="-122"/>
                <a:ea typeface="微软雅黑" panose="020B0503020204020204" pitchFamily="34" charset="-122"/>
              </a:rPr>
              <a:t>R</a:t>
            </a:r>
            <a:r>
              <a:rPr sz="2000" dirty="0">
                <a:solidFill>
                  <a:prstClr val="white"/>
                </a:solidFill>
                <a:latin typeface="微软雅黑" panose="020B0503020204020204" pitchFamily="34" charset="-122"/>
                <a:ea typeface="微软雅黑" panose="020B0503020204020204" pitchFamily="34" charset="-122"/>
              </a:rPr>
              <a:t>ead the image from the frontend's handwriting board.</a:t>
            </a:r>
            <a:endParaRPr sz="2000" dirty="0">
              <a:solidFill>
                <a:prstClr val="white"/>
              </a:solidFill>
              <a:latin typeface="微软雅黑" panose="020B0503020204020204" pitchFamily="34" charset="-122"/>
              <a:ea typeface="微软雅黑" panose="020B0503020204020204" pitchFamily="34" charset="-122"/>
            </a:endParaRPr>
          </a:p>
        </p:txBody>
      </p:sp>
      <p:sp>
        <p:nvSpPr>
          <p:cNvPr id="16" name="Subtitle 2"/>
          <p:cNvSpPr txBox="1"/>
          <p:nvPr/>
        </p:nvSpPr>
        <p:spPr>
          <a:xfrm>
            <a:off x="10533052" y="4278901"/>
            <a:ext cx="1134486" cy="604729"/>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grpSp>
        <p:nvGrpSpPr>
          <p:cNvPr id="2" name="组合 1"/>
          <p:cNvGrpSpPr/>
          <p:nvPr/>
        </p:nvGrpSpPr>
        <p:grpSpPr>
          <a:xfrm>
            <a:off x="0" y="110490"/>
            <a:ext cx="12192000" cy="777875"/>
            <a:chOff x="-1" y="149225"/>
            <a:chExt cx="12192001" cy="686594"/>
          </a:xfrm>
        </p:grpSpPr>
        <p:grpSp>
          <p:nvGrpSpPr>
            <p:cNvPr id="3" name="组合 2"/>
            <p:cNvGrpSpPr/>
            <p:nvPr/>
          </p:nvGrpSpPr>
          <p:grpSpPr>
            <a:xfrm>
              <a:off x="-1" y="149225"/>
              <a:ext cx="12192001" cy="686594"/>
              <a:chOff x="-1" y="149225"/>
              <a:chExt cx="12192001" cy="686594"/>
            </a:xfrm>
          </p:grpSpPr>
          <p:sp>
            <p:nvSpPr>
              <p:cNvPr id="4" name="矩形 3"/>
              <p:cNvSpPr/>
              <p:nvPr>
                <p:custDataLst>
                  <p:tags r:id="rId1"/>
                </p:custDataLst>
              </p:nvPr>
            </p:nvSpPr>
            <p:spPr>
              <a:xfrm>
                <a:off x="-1" y="149225"/>
                <a:ext cx="12192001" cy="686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7" name="矩形 6"/>
              <p:cNvSpPr/>
              <p:nvPr>
                <p:custDataLst>
                  <p:tags r:id="rId2"/>
                </p:custDataLst>
              </p:nvPr>
            </p:nvSpPr>
            <p:spPr>
              <a:xfrm>
                <a:off x="-1" y="149225"/>
                <a:ext cx="12192001" cy="641848"/>
              </a:xfrm>
              <a:prstGeom prst="rect">
                <a:avLst/>
              </a:prstGeom>
              <a:solidFill>
                <a:srgbClr val="6338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dirty="0"/>
              </a:p>
            </p:txBody>
          </p:sp>
        </p:grpSp>
        <p:sp>
          <p:nvSpPr>
            <p:cNvPr id="18" name="文本框 17"/>
            <p:cNvSpPr txBox="1"/>
            <p:nvPr>
              <p:custDataLst>
                <p:tags r:id="rId3"/>
              </p:custDataLst>
            </p:nvPr>
          </p:nvSpPr>
          <p:spPr>
            <a:xfrm>
              <a:off x="457200" y="239316"/>
              <a:ext cx="4406900" cy="406351"/>
            </a:xfrm>
            <a:prstGeom prst="rect">
              <a:avLst/>
            </a:prstGeom>
            <a:noFill/>
            <a:ln>
              <a:noFill/>
            </a:ln>
          </p:spPr>
          <p:txBody>
            <a:bodyPr wrap="square" rtlCol="0">
              <a:spAutoFit/>
            </a:bodyPr>
            <a:lstStyle/>
            <a:p>
              <a:r>
                <a:rPr lang="en-US" sz="2400" b="1" dirty="0">
                  <a:solidFill>
                    <a:schemeClr val="bg1"/>
                  </a:solidFill>
                  <a:latin typeface="微软雅黑" panose="020B0503020204020204" pitchFamily="34" charset="-122"/>
                  <a:ea typeface="微软雅黑" panose="020B0503020204020204" pitchFamily="34" charset="-122"/>
                  <a:sym typeface="+mn-ea"/>
                </a:rPr>
                <a:t>04 Strategy</a:t>
              </a:r>
              <a:endParaRPr lang="en-US" sz="2400" b="1" dirty="0">
                <a:solidFill>
                  <a:schemeClr val="bg1"/>
                </a:solidFill>
                <a:latin typeface="微软雅黑" panose="020B0503020204020204" pitchFamily="34" charset="-122"/>
                <a:ea typeface="微软雅黑" panose="020B0503020204020204" pitchFamily="34" charset="-122"/>
              </a:endParaRPr>
            </a:p>
          </p:txBody>
        </p:sp>
      </p:grpSp>
      <p:pic>
        <p:nvPicPr>
          <p:cNvPr id="48" name="图片 47" descr="CUHK(SZ)_Logo2"/>
          <p:cNvPicPr>
            <a:picLocks noChangeAspect="1"/>
          </p:cNvPicPr>
          <p:nvPr>
            <p:custDataLst>
              <p:tags r:id="rId4"/>
            </p:custDataLst>
          </p:nvPr>
        </p:nvPicPr>
        <p:blipFill>
          <a:blip r:embed="rId5"/>
          <a:stretch>
            <a:fillRect/>
          </a:stretch>
        </p:blipFill>
        <p:spPr>
          <a:xfrm>
            <a:off x="8067040" y="176530"/>
            <a:ext cx="4034790" cy="579120"/>
          </a:xfrm>
          <a:prstGeom prst="rect">
            <a:avLst/>
          </a:prstGeom>
        </p:spPr>
      </p:pic>
      <p:pic>
        <p:nvPicPr>
          <p:cNvPr id="6" name="图片 5"/>
          <p:cNvPicPr>
            <a:picLocks noChangeAspect="1"/>
          </p:cNvPicPr>
          <p:nvPr/>
        </p:nvPicPr>
        <p:blipFill>
          <a:blip r:embed="rId6"/>
          <a:stretch>
            <a:fillRect/>
          </a:stretch>
        </p:blipFill>
        <p:spPr>
          <a:xfrm>
            <a:off x="1029970" y="1428750"/>
            <a:ext cx="4314825" cy="4457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8" grpId="0" bldLvl="0" animBg="1"/>
      <p:bldP spid="12"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p:nvPr/>
        </p:nvSpPr>
        <p:spPr>
          <a:xfrm>
            <a:off x="3489960" y="915670"/>
            <a:ext cx="5212080" cy="1278255"/>
          </a:xfrm>
          <a:prstGeom prst="rect">
            <a:avLst/>
          </a:prstGeom>
          <a:solidFill>
            <a:srgbClr val="633869"/>
          </a:solidFill>
          <a:ln w="6350" cap="flat" cmpd="sng" algn="ctr">
            <a:noFill/>
            <a:prstDash val="solid"/>
            <a:miter lim="800000"/>
          </a:ln>
          <a:effectLst/>
        </p:spPr>
        <p:txBody>
          <a:bodyPr lIns="91420" tIns="45709" rIns="91420" bIns="45709"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Subtitle 2"/>
          <p:cNvSpPr txBox="1"/>
          <p:nvPr/>
        </p:nvSpPr>
        <p:spPr>
          <a:xfrm>
            <a:off x="3427095" y="800100"/>
            <a:ext cx="923290" cy="652145"/>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sp>
        <p:nvSpPr>
          <p:cNvPr id="15" name="Subtitle 2"/>
          <p:cNvSpPr txBox="1"/>
          <p:nvPr/>
        </p:nvSpPr>
        <p:spPr>
          <a:xfrm>
            <a:off x="4021455" y="1287780"/>
            <a:ext cx="4185285" cy="719455"/>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fontAlgn="base">
              <a:lnSpc>
                <a:spcPct val="120000"/>
              </a:lnSpc>
              <a:spcAft>
                <a:spcPct val="0"/>
              </a:spcAft>
              <a:buFont typeface="Arial" panose="020B0604020202020204"/>
              <a:buNone/>
            </a:pPr>
            <a:r>
              <a:rPr lang="en-US" sz="2400" dirty="0">
                <a:solidFill>
                  <a:prstClr val="white"/>
                </a:solidFill>
                <a:latin typeface="微软雅黑" panose="020B0503020204020204" pitchFamily="34" charset="-122"/>
                <a:ea typeface="微软雅黑" panose="020B0503020204020204" pitchFamily="34" charset="-122"/>
                <a:sym typeface="+mn-ea"/>
              </a:rPr>
              <a:t>Step 2 </a:t>
            </a:r>
            <a:r>
              <a:rPr lang="en-US" altLang="zh-CN" sz="2400" dirty="0">
                <a:solidFill>
                  <a:schemeClr val="bg1"/>
                </a:solidFill>
                <a:latin typeface="微软雅黑" panose="020B0503020204020204" pitchFamily="34" charset="-122"/>
                <a:ea typeface="微软雅黑" panose="020B0503020204020204" pitchFamily="34" charset="-122"/>
                <a:sym typeface="+mn-ea"/>
              </a:rPr>
              <a:t> Image Detection</a:t>
            </a:r>
            <a:endParaRPr lang="en-US" altLang="zh-CN" sz="2400" i="0" dirty="0">
              <a:solidFill>
                <a:schemeClr val="bg1"/>
              </a:solidFill>
              <a:latin typeface="微软雅黑" panose="020B0503020204020204" pitchFamily="34" charset="-122"/>
              <a:ea typeface="微软雅黑" panose="020B0503020204020204" pitchFamily="34" charset="-122"/>
              <a:sym typeface="+mn-ea"/>
            </a:endParaRPr>
          </a:p>
        </p:txBody>
      </p:sp>
      <p:sp>
        <p:nvSpPr>
          <p:cNvPr id="16" name="Subtitle 2"/>
          <p:cNvSpPr txBox="1"/>
          <p:nvPr/>
        </p:nvSpPr>
        <p:spPr>
          <a:xfrm>
            <a:off x="7362825" y="1685925"/>
            <a:ext cx="1134745" cy="318770"/>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grpSp>
        <p:nvGrpSpPr>
          <p:cNvPr id="2" name="组合 1"/>
          <p:cNvGrpSpPr/>
          <p:nvPr/>
        </p:nvGrpSpPr>
        <p:grpSpPr>
          <a:xfrm>
            <a:off x="0" y="110490"/>
            <a:ext cx="12192000" cy="777875"/>
            <a:chOff x="-1" y="149225"/>
            <a:chExt cx="12192001" cy="686594"/>
          </a:xfrm>
        </p:grpSpPr>
        <p:grpSp>
          <p:nvGrpSpPr>
            <p:cNvPr id="3" name="组合 2"/>
            <p:cNvGrpSpPr/>
            <p:nvPr/>
          </p:nvGrpSpPr>
          <p:grpSpPr>
            <a:xfrm>
              <a:off x="-1" y="149225"/>
              <a:ext cx="12192001" cy="686594"/>
              <a:chOff x="-1" y="149225"/>
              <a:chExt cx="12192001" cy="686594"/>
            </a:xfrm>
          </p:grpSpPr>
          <p:sp>
            <p:nvSpPr>
              <p:cNvPr id="4" name="矩形 3"/>
              <p:cNvSpPr/>
              <p:nvPr>
                <p:custDataLst>
                  <p:tags r:id="rId1"/>
                </p:custDataLst>
              </p:nvPr>
            </p:nvSpPr>
            <p:spPr>
              <a:xfrm>
                <a:off x="-1" y="149225"/>
                <a:ext cx="12192001" cy="686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7" name="矩形 6"/>
              <p:cNvSpPr/>
              <p:nvPr>
                <p:custDataLst>
                  <p:tags r:id="rId2"/>
                </p:custDataLst>
              </p:nvPr>
            </p:nvSpPr>
            <p:spPr>
              <a:xfrm>
                <a:off x="-1" y="149225"/>
                <a:ext cx="12192001" cy="641848"/>
              </a:xfrm>
              <a:prstGeom prst="rect">
                <a:avLst/>
              </a:prstGeom>
              <a:solidFill>
                <a:srgbClr val="6338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dirty="0"/>
              </a:p>
            </p:txBody>
          </p:sp>
        </p:grpSp>
        <p:sp>
          <p:nvSpPr>
            <p:cNvPr id="18" name="文本框 17"/>
            <p:cNvSpPr txBox="1"/>
            <p:nvPr>
              <p:custDataLst>
                <p:tags r:id="rId3"/>
              </p:custDataLst>
            </p:nvPr>
          </p:nvSpPr>
          <p:spPr>
            <a:xfrm>
              <a:off x="457200" y="239316"/>
              <a:ext cx="4406900" cy="406352"/>
            </a:xfrm>
            <a:prstGeom prst="rect">
              <a:avLst/>
            </a:prstGeom>
            <a:noFill/>
            <a:ln>
              <a:noFill/>
            </a:ln>
          </p:spPr>
          <p:txBody>
            <a:bodyPr wrap="square" rtlCol="0">
              <a:spAutoFit/>
            </a:bodyPr>
            <a:lstStyle/>
            <a:p>
              <a:r>
                <a:rPr lang="en-US" sz="2400" b="1" dirty="0">
                  <a:solidFill>
                    <a:schemeClr val="bg1"/>
                  </a:solidFill>
                  <a:latin typeface="微软雅黑" panose="020B0503020204020204" pitchFamily="34" charset="-122"/>
                  <a:ea typeface="微软雅黑" panose="020B0503020204020204" pitchFamily="34" charset="-122"/>
                  <a:sym typeface="+mn-ea"/>
                </a:rPr>
                <a:t>04 Strategy</a:t>
              </a:r>
              <a:endParaRPr lang="en-US" sz="2400" b="1" dirty="0">
                <a:solidFill>
                  <a:schemeClr val="bg1"/>
                </a:solidFill>
                <a:latin typeface="微软雅黑" panose="020B0503020204020204" pitchFamily="34" charset="-122"/>
                <a:ea typeface="微软雅黑" panose="020B0503020204020204" pitchFamily="34" charset="-122"/>
              </a:endParaRPr>
            </a:p>
          </p:txBody>
        </p:sp>
      </p:grpSp>
      <p:pic>
        <p:nvPicPr>
          <p:cNvPr id="48" name="图片 47" descr="CUHK(SZ)_Logo2"/>
          <p:cNvPicPr>
            <a:picLocks noChangeAspect="1"/>
          </p:cNvPicPr>
          <p:nvPr>
            <p:custDataLst>
              <p:tags r:id="rId4"/>
            </p:custDataLst>
          </p:nvPr>
        </p:nvPicPr>
        <p:blipFill>
          <a:blip r:embed="rId5"/>
          <a:stretch>
            <a:fillRect/>
          </a:stretch>
        </p:blipFill>
        <p:spPr>
          <a:xfrm>
            <a:off x="8067040" y="176530"/>
            <a:ext cx="4034790" cy="579120"/>
          </a:xfrm>
          <a:prstGeom prst="rect">
            <a:avLst/>
          </a:prstGeom>
        </p:spPr>
      </p:pic>
      <p:sp>
        <p:nvSpPr>
          <p:cNvPr id="9" name="文本框 8"/>
          <p:cNvSpPr txBox="1"/>
          <p:nvPr>
            <p:custDataLst>
              <p:tags r:id="rId6"/>
            </p:custDataLst>
          </p:nvPr>
        </p:nvSpPr>
        <p:spPr>
          <a:xfrm>
            <a:off x="7362826" y="2493478"/>
            <a:ext cx="4406900" cy="460375"/>
          </a:xfrm>
          <a:prstGeom prst="rect">
            <a:avLst/>
          </a:prstGeom>
          <a:noFill/>
          <a:ln>
            <a:noFill/>
          </a:ln>
        </p:spPr>
        <p:txBody>
          <a:bodyPr wrap="square" rtlCol="0">
            <a:spAutoFit/>
          </a:bodyPr>
          <a:p>
            <a:pPr algn="ctr"/>
            <a:r>
              <a:rPr lang="en-US" sz="2400" b="1" dirty="0">
                <a:solidFill>
                  <a:srgbClr val="633869"/>
                </a:solidFill>
                <a:latin typeface="微软雅黑" panose="020B0503020204020204" pitchFamily="34" charset="-122"/>
                <a:ea typeface="微软雅黑" panose="020B0503020204020204" pitchFamily="34" charset="-122"/>
                <a:sym typeface="+mn-ea"/>
              </a:rPr>
              <a:t>Contour Detection</a:t>
            </a:r>
            <a:endParaRPr lang="en-US" sz="24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7"/>
            </p:custDataLst>
          </p:nvPr>
        </p:nvSpPr>
        <p:spPr>
          <a:xfrm>
            <a:off x="412751" y="2492843"/>
            <a:ext cx="4406900" cy="460375"/>
          </a:xfrm>
          <a:prstGeom prst="rect">
            <a:avLst/>
          </a:prstGeom>
          <a:noFill/>
          <a:ln>
            <a:noFill/>
          </a:ln>
        </p:spPr>
        <p:txBody>
          <a:bodyPr wrap="square" rtlCol="0">
            <a:spAutoFit/>
          </a:bodyPr>
          <a:p>
            <a:pPr algn="ctr"/>
            <a:r>
              <a:rPr lang="en-US" sz="2400" b="1" dirty="0">
                <a:solidFill>
                  <a:srgbClr val="633869"/>
                </a:solidFill>
                <a:latin typeface="微软雅黑" panose="020B0503020204020204" pitchFamily="34" charset="-122"/>
                <a:ea typeface="微软雅黑" panose="020B0503020204020204" pitchFamily="34" charset="-122"/>
                <a:sym typeface="+mn-ea"/>
              </a:rPr>
              <a:t>Image Pre-processing</a:t>
            </a:r>
            <a:endParaRPr lang="en-US" sz="2400" b="1" dirty="0">
              <a:solidFill>
                <a:srgbClr val="633869"/>
              </a:solidFill>
              <a:latin typeface="微软雅黑" panose="020B0503020204020204" pitchFamily="34" charset="-122"/>
              <a:ea typeface="微软雅黑" panose="020B0503020204020204" pitchFamily="34" charset="-122"/>
              <a:sym typeface="+mn-ea"/>
            </a:endParaRPr>
          </a:p>
        </p:txBody>
      </p:sp>
      <p:pic>
        <p:nvPicPr>
          <p:cNvPr id="102" name="图片 101"/>
          <p:cNvPicPr/>
          <p:nvPr/>
        </p:nvPicPr>
        <p:blipFill>
          <a:blip r:embed="rId8"/>
          <a:stretch>
            <a:fillRect/>
          </a:stretch>
        </p:blipFill>
        <p:spPr>
          <a:xfrm>
            <a:off x="3237865" y="3251835"/>
            <a:ext cx="5753100" cy="35553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8" grpId="0" bldLvl="0" animBg="1"/>
      <p:bldP spid="12"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p:nvPr/>
        </p:nvSpPr>
        <p:spPr>
          <a:xfrm>
            <a:off x="6197299" y="2601743"/>
            <a:ext cx="5212200" cy="2426086"/>
          </a:xfrm>
          <a:prstGeom prst="rect">
            <a:avLst/>
          </a:prstGeom>
          <a:solidFill>
            <a:srgbClr val="633869"/>
          </a:solidFill>
          <a:ln w="6350" cap="flat" cmpd="sng" algn="ctr">
            <a:noFill/>
            <a:prstDash val="solid"/>
            <a:miter lim="800000"/>
          </a:ln>
          <a:effectLst/>
        </p:spPr>
        <p:txBody>
          <a:bodyPr lIns="91420" tIns="45709" rIns="91420" bIns="45709"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Subtitle 2"/>
          <p:cNvSpPr txBox="1"/>
          <p:nvPr/>
        </p:nvSpPr>
        <p:spPr>
          <a:xfrm>
            <a:off x="6516165" y="2653369"/>
            <a:ext cx="923584" cy="1237766"/>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sp>
        <p:nvSpPr>
          <p:cNvPr id="15" name="Subtitle 2"/>
          <p:cNvSpPr txBox="1"/>
          <p:nvPr/>
        </p:nvSpPr>
        <p:spPr>
          <a:xfrm>
            <a:off x="7035165" y="3194050"/>
            <a:ext cx="3497580" cy="1364615"/>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fontAlgn="base">
              <a:lnSpc>
                <a:spcPct val="120000"/>
              </a:lnSpc>
              <a:spcAft>
                <a:spcPct val="0"/>
              </a:spcAft>
              <a:buFont typeface="Arial" panose="020B0604020202020204"/>
              <a:buNone/>
            </a:pPr>
            <a:r>
              <a:rPr lang="en-US" sz="2000" dirty="0">
                <a:solidFill>
                  <a:prstClr val="white"/>
                </a:solidFill>
                <a:latin typeface="微软雅黑" panose="020B0503020204020204" pitchFamily="34" charset="-122"/>
                <a:ea typeface="微软雅黑" panose="020B0503020204020204" pitchFamily="34" charset="-122"/>
              </a:rPr>
              <a:t>Step 3</a:t>
            </a:r>
            <a:endParaRPr lang="en-US" sz="2000" dirty="0">
              <a:solidFill>
                <a:prstClr val="white"/>
              </a:solidFill>
              <a:latin typeface="微软雅黑" panose="020B0503020204020204" pitchFamily="34" charset="-122"/>
              <a:ea typeface="微软雅黑" panose="020B0503020204020204" pitchFamily="34" charset="-122"/>
            </a:endParaRPr>
          </a:p>
          <a:p>
            <a:pPr marL="0" indent="0" algn="l" fontAlgn="base">
              <a:lnSpc>
                <a:spcPct val="120000"/>
              </a:lnSpc>
              <a:spcAft>
                <a:spcPct val="0"/>
              </a:spcAft>
              <a:buFont typeface="Arial" panose="020B0604020202020204"/>
              <a:buNone/>
            </a:pPr>
            <a:r>
              <a:rPr lang="en-US" sz="2000" dirty="0">
                <a:solidFill>
                  <a:prstClr val="white"/>
                </a:solidFill>
                <a:latin typeface="微软雅黑" panose="020B0503020204020204" pitchFamily="34" charset="-122"/>
                <a:ea typeface="微软雅黑" panose="020B0503020204020204" pitchFamily="34" charset="-122"/>
              </a:rPr>
              <a:t>U</a:t>
            </a:r>
            <a:r>
              <a:rPr sz="2000" dirty="0">
                <a:solidFill>
                  <a:prstClr val="white"/>
                </a:solidFill>
                <a:latin typeface="微软雅黑" panose="020B0503020204020204" pitchFamily="34" charset="-122"/>
                <a:ea typeface="微软雅黑" panose="020B0503020204020204" pitchFamily="34" charset="-122"/>
              </a:rPr>
              <a:t>se the pre-trained CNN model to classify the extracted image regions</a:t>
            </a:r>
            <a:endParaRPr sz="2000" dirty="0">
              <a:solidFill>
                <a:prstClr val="white"/>
              </a:solidFill>
              <a:latin typeface="微软雅黑" panose="020B0503020204020204" pitchFamily="34" charset="-122"/>
              <a:ea typeface="微软雅黑" panose="020B0503020204020204" pitchFamily="34" charset="-122"/>
            </a:endParaRPr>
          </a:p>
        </p:txBody>
      </p:sp>
      <p:sp>
        <p:nvSpPr>
          <p:cNvPr id="16" name="Subtitle 2"/>
          <p:cNvSpPr txBox="1"/>
          <p:nvPr/>
        </p:nvSpPr>
        <p:spPr>
          <a:xfrm>
            <a:off x="10533052" y="4278901"/>
            <a:ext cx="1134486" cy="604729"/>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grpSp>
        <p:nvGrpSpPr>
          <p:cNvPr id="2" name="组合 1"/>
          <p:cNvGrpSpPr/>
          <p:nvPr/>
        </p:nvGrpSpPr>
        <p:grpSpPr>
          <a:xfrm>
            <a:off x="0" y="110490"/>
            <a:ext cx="12192000" cy="777875"/>
            <a:chOff x="-1" y="149225"/>
            <a:chExt cx="12192001" cy="686594"/>
          </a:xfrm>
        </p:grpSpPr>
        <p:grpSp>
          <p:nvGrpSpPr>
            <p:cNvPr id="3" name="组合 2"/>
            <p:cNvGrpSpPr/>
            <p:nvPr/>
          </p:nvGrpSpPr>
          <p:grpSpPr>
            <a:xfrm>
              <a:off x="-1" y="149225"/>
              <a:ext cx="12192001" cy="686594"/>
              <a:chOff x="-1" y="149225"/>
              <a:chExt cx="12192001" cy="686594"/>
            </a:xfrm>
          </p:grpSpPr>
          <p:sp>
            <p:nvSpPr>
              <p:cNvPr id="4" name="矩形 3"/>
              <p:cNvSpPr/>
              <p:nvPr>
                <p:custDataLst>
                  <p:tags r:id="rId1"/>
                </p:custDataLst>
              </p:nvPr>
            </p:nvSpPr>
            <p:spPr>
              <a:xfrm>
                <a:off x="-1" y="149225"/>
                <a:ext cx="12192001" cy="686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7" name="矩形 6"/>
              <p:cNvSpPr/>
              <p:nvPr>
                <p:custDataLst>
                  <p:tags r:id="rId2"/>
                </p:custDataLst>
              </p:nvPr>
            </p:nvSpPr>
            <p:spPr>
              <a:xfrm>
                <a:off x="-1" y="149225"/>
                <a:ext cx="12192001" cy="641848"/>
              </a:xfrm>
              <a:prstGeom prst="rect">
                <a:avLst/>
              </a:prstGeom>
              <a:solidFill>
                <a:srgbClr val="6338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dirty="0"/>
              </a:p>
            </p:txBody>
          </p:sp>
        </p:grpSp>
        <p:sp>
          <p:nvSpPr>
            <p:cNvPr id="18" name="文本框 17"/>
            <p:cNvSpPr txBox="1"/>
            <p:nvPr>
              <p:custDataLst>
                <p:tags r:id="rId3"/>
              </p:custDataLst>
            </p:nvPr>
          </p:nvSpPr>
          <p:spPr>
            <a:xfrm>
              <a:off x="457200" y="239316"/>
              <a:ext cx="4406900" cy="406351"/>
            </a:xfrm>
            <a:prstGeom prst="rect">
              <a:avLst/>
            </a:prstGeom>
            <a:noFill/>
            <a:ln>
              <a:noFill/>
            </a:ln>
          </p:spPr>
          <p:txBody>
            <a:bodyPr wrap="square" rtlCol="0">
              <a:spAutoFit/>
            </a:bodyPr>
            <a:lstStyle/>
            <a:p>
              <a:r>
                <a:rPr lang="en-US" sz="2400" b="1" dirty="0">
                  <a:solidFill>
                    <a:schemeClr val="bg1"/>
                  </a:solidFill>
                  <a:latin typeface="微软雅黑" panose="020B0503020204020204" pitchFamily="34" charset="-122"/>
                  <a:ea typeface="微软雅黑" panose="020B0503020204020204" pitchFamily="34" charset="-122"/>
                  <a:sym typeface="+mn-ea"/>
                </a:rPr>
                <a:t>04 Strategy</a:t>
              </a:r>
              <a:endParaRPr lang="en-US" sz="2400" b="1" dirty="0">
                <a:solidFill>
                  <a:schemeClr val="bg1"/>
                </a:solidFill>
                <a:latin typeface="微软雅黑" panose="020B0503020204020204" pitchFamily="34" charset="-122"/>
                <a:ea typeface="微软雅黑" panose="020B0503020204020204" pitchFamily="34" charset="-122"/>
              </a:endParaRPr>
            </a:p>
          </p:txBody>
        </p:sp>
      </p:grpSp>
      <p:pic>
        <p:nvPicPr>
          <p:cNvPr id="48" name="图片 47" descr="CUHK(SZ)_Logo2"/>
          <p:cNvPicPr>
            <a:picLocks noChangeAspect="1"/>
          </p:cNvPicPr>
          <p:nvPr>
            <p:custDataLst>
              <p:tags r:id="rId4"/>
            </p:custDataLst>
          </p:nvPr>
        </p:nvPicPr>
        <p:blipFill>
          <a:blip r:embed="rId5"/>
          <a:stretch>
            <a:fillRect/>
          </a:stretch>
        </p:blipFill>
        <p:spPr>
          <a:xfrm>
            <a:off x="8067040" y="176530"/>
            <a:ext cx="4034790" cy="579120"/>
          </a:xfrm>
          <a:prstGeom prst="rect">
            <a:avLst/>
          </a:prstGeom>
        </p:spPr>
      </p:pic>
      <p:pic>
        <p:nvPicPr>
          <p:cNvPr id="103" name="图片 102"/>
          <p:cNvPicPr/>
          <p:nvPr/>
        </p:nvPicPr>
        <p:blipFill>
          <a:blip r:embed="rId6"/>
          <a:stretch>
            <a:fillRect/>
          </a:stretch>
        </p:blipFill>
        <p:spPr>
          <a:xfrm>
            <a:off x="302895" y="1772285"/>
            <a:ext cx="5229860" cy="40855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8" grpId="0" bldLvl="0" animBg="1"/>
      <p:bldP spid="12"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p:nvPr/>
        </p:nvSpPr>
        <p:spPr>
          <a:xfrm>
            <a:off x="345774" y="2652543"/>
            <a:ext cx="5212200" cy="2426086"/>
          </a:xfrm>
          <a:prstGeom prst="rect">
            <a:avLst/>
          </a:prstGeom>
          <a:solidFill>
            <a:srgbClr val="633869"/>
          </a:solidFill>
          <a:ln w="6350" cap="flat" cmpd="sng" algn="ctr">
            <a:noFill/>
            <a:prstDash val="solid"/>
            <a:miter lim="800000"/>
          </a:ln>
          <a:effectLst/>
        </p:spPr>
        <p:txBody>
          <a:bodyPr lIns="91420" tIns="45709" rIns="91420" bIns="45709"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Subtitle 2"/>
          <p:cNvSpPr txBox="1"/>
          <p:nvPr/>
        </p:nvSpPr>
        <p:spPr>
          <a:xfrm>
            <a:off x="664640" y="2704169"/>
            <a:ext cx="923584" cy="1237766"/>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sp>
        <p:nvSpPr>
          <p:cNvPr id="15" name="Subtitle 2"/>
          <p:cNvSpPr txBox="1"/>
          <p:nvPr/>
        </p:nvSpPr>
        <p:spPr>
          <a:xfrm>
            <a:off x="1183640" y="3244850"/>
            <a:ext cx="3497580" cy="1364615"/>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fontAlgn="base">
              <a:lnSpc>
                <a:spcPct val="120000"/>
              </a:lnSpc>
              <a:spcAft>
                <a:spcPct val="0"/>
              </a:spcAft>
              <a:buFont typeface="Arial" panose="020B0604020202020204"/>
              <a:buNone/>
            </a:pPr>
            <a:r>
              <a:rPr lang="en-US" sz="2000" dirty="0">
                <a:solidFill>
                  <a:prstClr val="white"/>
                </a:solidFill>
                <a:latin typeface="微软雅黑" panose="020B0503020204020204" pitchFamily="34" charset="-122"/>
                <a:ea typeface="微软雅黑" panose="020B0503020204020204" pitchFamily="34" charset="-122"/>
              </a:rPr>
              <a:t>Step 4</a:t>
            </a:r>
            <a:endParaRPr lang="en-US" sz="2000" dirty="0">
              <a:solidFill>
                <a:prstClr val="white"/>
              </a:solidFill>
              <a:latin typeface="微软雅黑" panose="020B0503020204020204" pitchFamily="34" charset="-122"/>
              <a:ea typeface="微软雅黑" panose="020B0503020204020204" pitchFamily="34" charset="-122"/>
            </a:endParaRPr>
          </a:p>
          <a:p>
            <a:pPr marL="0" indent="0" algn="l" fontAlgn="base">
              <a:lnSpc>
                <a:spcPct val="120000"/>
              </a:lnSpc>
              <a:spcAft>
                <a:spcPct val="0"/>
              </a:spcAft>
              <a:buFont typeface="Arial" panose="020B0604020202020204"/>
              <a:buNone/>
            </a:pPr>
            <a:r>
              <a:rPr lang="en-US" sz="2000" dirty="0">
                <a:solidFill>
                  <a:prstClr val="white"/>
                </a:solidFill>
                <a:latin typeface="微软雅黑" panose="020B0503020204020204" pitchFamily="34" charset="-122"/>
                <a:ea typeface="微软雅黑" panose="020B0503020204020204" pitchFamily="34" charset="-122"/>
              </a:rPr>
              <a:t>Output the recognition results to the frontend for display.</a:t>
            </a:r>
            <a:endParaRPr lang="en-US" sz="2000" dirty="0">
              <a:solidFill>
                <a:prstClr val="white"/>
              </a:solidFill>
              <a:latin typeface="微软雅黑" panose="020B0503020204020204" pitchFamily="34" charset="-122"/>
              <a:ea typeface="微软雅黑" panose="020B0503020204020204" pitchFamily="34" charset="-122"/>
            </a:endParaRPr>
          </a:p>
        </p:txBody>
      </p:sp>
      <p:sp>
        <p:nvSpPr>
          <p:cNvPr id="16" name="Subtitle 2"/>
          <p:cNvSpPr txBox="1"/>
          <p:nvPr/>
        </p:nvSpPr>
        <p:spPr>
          <a:xfrm>
            <a:off x="4681527" y="4329701"/>
            <a:ext cx="1134486" cy="604729"/>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grpSp>
        <p:nvGrpSpPr>
          <p:cNvPr id="2" name="组合 1"/>
          <p:cNvGrpSpPr/>
          <p:nvPr/>
        </p:nvGrpSpPr>
        <p:grpSpPr>
          <a:xfrm>
            <a:off x="0" y="110490"/>
            <a:ext cx="12192000" cy="777875"/>
            <a:chOff x="-1" y="149225"/>
            <a:chExt cx="12192001" cy="686594"/>
          </a:xfrm>
        </p:grpSpPr>
        <p:grpSp>
          <p:nvGrpSpPr>
            <p:cNvPr id="3" name="组合 2"/>
            <p:cNvGrpSpPr/>
            <p:nvPr/>
          </p:nvGrpSpPr>
          <p:grpSpPr>
            <a:xfrm>
              <a:off x="-1" y="149225"/>
              <a:ext cx="12192001" cy="686594"/>
              <a:chOff x="-1" y="149225"/>
              <a:chExt cx="12192001" cy="686594"/>
            </a:xfrm>
          </p:grpSpPr>
          <p:sp>
            <p:nvSpPr>
              <p:cNvPr id="4" name="矩形 3"/>
              <p:cNvSpPr/>
              <p:nvPr>
                <p:custDataLst>
                  <p:tags r:id="rId1"/>
                </p:custDataLst>
              </p:nvPr>
            </p:nvSpPr>
            <p:spPr>
              <a:xfrm>
                <a:off x="-1" y="149225"/>
                <a:ext cx="12192001" cy="686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7" name="矩形 6"/>
              <p:cNvSpPr/>
              <p:nvPr>
                <p:custDataLst>
                  <p:tags r:id="rId2"/>
                </p:custDataLst>
              </p:nvPr>
            </p:nvSpPr>
            <p:spPr>
              <a:xfrm>
                <a:off x="-1" y="149225"/>
                <a:ext cx="12192001" cy="641848"/>
              </a:xfrm>
              <a:prstGeom prst="rect">
                <a:avLst/>
              </a:prstGeom>
              <a:solidFill>
                <a:srgbClr val="6338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dirty="0"/>
              </a:p>
            </p:txBody>
          </p:sp>
        </p:grpSp>
        <p:sp>
          <p:nvSpPr>
            <p:cNvPr id="18" name="文本框 17"/>
            <p:cNvSpPr txBox="1"/>
            <p:nvPr>
              <p:custDataLst>
                <p:tags r:id="rId3"/>
              </p:custDataLst>
            </p:nvPr>
          </p:nvSpPr>
          <p:spPr>
            <a:xfrm>
              <a:off x="457200" y="239316"/>
              <a:ext cx="4406900" cy="406351"/>
            </a:xfrm>
            <a:prstGeom prst="rect">
              <a:avLst/>
            </a:prstGeom>
            <a:noFill/>
            <a:ln>
              <a:noFill/>
            </a:ln>
          </p:spPr>
          <p:txBody>
            <a:bodyPr wrap="square" rtlCol="0">
              <a:spAutoFit/>
            </a:bodyPr>
            <a:lstStyle/>
            <a:p>
              <a:r>
                <a:rPr lang="en-US" sz="2400" b="1" dirty="0">
                  <a:solidFill>
                    <a:schemeClr val="bg1"/>
                  </a:solidFill>
                  <a:latin typeface="微软雅黑" panose="020B0503020204020204" pitchFamily="34" charset="-122"/>
                  <a:ea typeface="微软雅黑" panose="020B0503020204020204" pitchFamily="34" charset="-122"/>
                  <a:sym typeface="+mn-ea"/>
                </a:rPr>
                <a:t>04 Strategy</a:t>
              </a:r>
              <a:endParaRPr lang="en-US" sz="2400" b="1" dirty="0">
                <a:solidFill>
                  <a:schemeClr val="bg1"/>
                </a:solidFill>
                <a:latin typeface="微软雅黑" panose="020B0503020204020204" pitchFamily="34" charset="-122"/>
                <a:ea typeface="微软雅黑" panose="020B0503020204020204" pitchFamily="34" charset="-122"/>
              </a:endParaRPr>
            </a:p>
          </p:txBody>
        </p:sp>
      </p:grpSp>
      <p:pic>
        <p:nvPicPr>
          <p:cNvPr id="48" name="图片 47" descr="CUHK(SZ)_Logo2"/>
          <p:cNvPicPr>
            <a:picLocks noChangeAspect="1"/>
          </p:cNvPicPr>
          <p:nvPr>
            <p:custDataLst>
              <p:tags r:id="rId4"/>
            </p:custDataLst>
          </p:nvPr>
        </p:nvPicPr>
        <p:blipFill>
          <a:blip r:embed="rId5"/>
          <a:stretch>
            <a:fillRect/>
          </a:stretch>
        </p:blipFill>
        <p:spPr>
          <a:xfrm>
            <a:off x="8067040" y="176530"/>
            <a:ext cx="4034790" cy="579120"/>
          </a:xfrm>
          <a:prstGeom prst="rect">
            <a:avLst/>
          </a:prstGeom>
        </p:spPr>
      </p:pic>
      <p:pic>
        <p:nvPicPr>
          <p:cNvPr id="5" name="图片 4"/>
          <p:cNvPicPr>
            <a:picLocks noChangeAspect="1"/>
          </p:cNvPicPr>
          <p:nvPr/>
        </p:nvPicPr>
        <p:blipFill>
          <a:blip r:embed="rId6"/>
          <a:stretch>
            <a:fillRect/>
          </a:stretch>
        </p:blipFill>
        <p:spPr>
          <a:xfrm>
            <a:off x="6700520" y="1636395"/>
            <a:ext cx="4314825" cy="4457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8" grpId="0" bldLvl="0" animBg="1"/>
      <p:bldP spid="12"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152776"/>
            <a:ext cx="12192000" cy="2371724"/>
          </a:xfrm>
          <a:prstGeom prst="rect">
            <a:avLst/>
          </a:prstGeom>
          <a:solidFill>
            <a:srgbClr val="633869"/>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 name="Rectangle 392"/>
          <p:cNvSpPr>
            <a:spLocks noChangeArrowheads="1"/>
          </p:cNvSpPr>
          <p:nvPr/>
        </p:nvSpPr>
        <p:spPr bwMode="auto">
          <a:xfrm>
            <a:off x="2202180" y="3861673"/>
            <a:ext cx="778700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5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Thank you for Watching</a:t>
            </a:r>
            <a:endParaRPr kumimoji="0" lang="en-US" altLang="zh-CN" sz="5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4" name="图片 3" descr="CUHK(SZ)_Logo"/>
          <p:cNvPicPr>
            <a:picLocks noChangeAspect="1"/>
          </p:cNvPicPr>
          <p:nvPr>
            <p:custDataLst>
              <p:tags r:id="rId1"/>
            </p:custDataLst>
          </p:nvPr>
        </p:nvPicPr>
        <p:blipFill>
          <a:blip r:embed="rId2"/>
          <a:stretch>
            <a:fillRect/>
          </a:stretch>
        </p:blipFill>
        <p:spPr>
          <a:xfrm>
            <a:off x="2665730" y="1264285"/>
            <a:ext cx="6638925" cy="952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6" grpId="0" bldLvl="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10490"/>
            <a:ext cx="12192000" cy="777875"/>
            <a:chOff x="-1" y="149225"/>
            <a:chExt cx="12192001" cy="686594"/>
          </a:xfrm>
        </p:grpSpPr>
        <p:grpSp>
          <p:nvGrpSpPr>
            <p:cNvPr id="3" name="组合 2"/>
            <p:cNvGrpSpPr/>
            <p:nvPr/>
          </p:nvGrpSpPr>
          <p:grpSpPr>
            <a:xfrm>
              <a:off x="-1" y="149225"/>
              <a:ext cx="12192001" cy="686594"/>
              <a:chOff x="-1" y="149225"/>
              <a:chExt cx="12192001" cy="686594"/>
            </a:xfrm>
          </p:grpSpPr>
          <p:sp>
            <p:nvSpPr>
              <p:cNvPr id="4" name="矩形 3"/>
              <p:cNvSpPr/>
              <p:nvPr>
                <p:custDataLst>
                  <p:tags r:id="rId1"/>
                </p:custDataLst>
              </p:nvPr>
            </p:nvSpPr>
            <p:spPr>
              <a:xfrm>
                <a:off x="-1" y="149225"/>
                <a:ext cx="12192001" cy="686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7" name="矩形 6"/>
              <p:cNvSpPr/>
              <p:nvPr>
                <p:custDataLst>
                  <p:tags r:id="rId2"/>
                </p:custDataLst>
              </p:nvPr>
            </p:nvSpPr>
            <p:spPr>
              <a:xfrm>
                <a:off x="-1" y="149225"/>
                <a:ext cx="12192001" cy="641848"/>
              </a:xfrm>
              <a:prstGeom prst="rect">
                <a:avLst/>
              </a:prstGeom>
              <a:solidFill>
                <a:srgbClr val="6338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dirty="0"/>
              </a:p>
            </p:txBody>
          </p:sp>
        </p:grpSp>
        <p:sp>
          <p:nvSpPr>
            <p:cNvPr id="25" name="文本框 24"/>
            <p:cNvSpPr txBox="1"/>
            <p:nvPr>
              <p:custDataLst>
                <p:tags r:id="rId3"/>
              </p:custDataLst>
            </p:nvPr>
          </p:nvSpPr>
          <p:spPr>
            <a:xfrm>
              <a:off x="457200" y="262857"/>
              <a:ext cx="4406900" cy="406352"/>
            </a:xfrm>
            <a:prstGeom prst="rect">
              <a:avLst/>
            </a:prstGeom>
            <a:noFill/>
            <a:ln>
              <a:noFill/>
            </a:ln>
          </p:spPr>
          <p:txBody>
            <a:bodyPr wrap="square" rtlCol="0">
              <a:spAutoFit/>
            </a:bodyPr>
            <a:lstStyle/>
            <a:p>
              <a:r>
                <a:rPr lang="en-US" sz="2400" b="1" dirty="0">
                  <a:solidFill>
                    <a:schemeClr val="bg1"/>
                  </a:solidFill>
                  <a:latin typeface="微软雅黑" panose="020B0503020204020204" pitchFamily="34" charset="-122"/>
                  <a:ea typeface="微软雅黑" panose="020B0503020204020204" pitchFamily="34" charset="-122"/>
                </a:rPr>
                <a:t>Appendix: Reference</a:t>
              </a:r>
              <a:endParaRPr lang="en-US" sz="2400" b="1" dirty="0">
                <a:solidFill>
                  <a:schemeClr val="bg1"/>
                </a:solidFill>
                <a:latin typeface="微软雅黑" panose="020B0503020204020204" pitchFamily="34" charset="-122"/>
                <a:ea typeface="微软雅黑" panose="020B0503020204020204" pitchFamily="34" charset="-122"/>
              </a:endParaRPr>
            </a:p>
          </p:txBody>
        </p:sp>
      </p:grpSp>
      <p:pic>
        <p:nvPicPr>
          <p:cNvPr id="48" name="图片 47" descr="CUHK(SZ)_Logo2"/>
          <p:cNvPicPr>
            <a:picLocks noChangeAspect="1"/>
          </p:cNvPicPr>
          <p:nvPr>
            <p:custDataLst>
              <p:tags r:id="rId4"/>
            </p:custDataLst>
          </p:nvPr>
        </p:nvPicPr>
        <p:blipFill>
          <a:blip r:embed="rId5"/>
          <a:stretch>
            <a:fillRect/>
          </a:stretch>
        </p:blipFill>
        <p:spPr>
          <a:xfrm>
            <a:off x="8067040" y="176530"/>
            <a:ext cx="4034790" cy="579120"/>
          </a:xfrm>
          <a:prstGeom prst="rect">
            <a:avLst/>
          </a:prstGeom>
        </p:spPr>
      </p:pic>
      <p:sp>
        <p:nvSpPr>
          <p:cNvPr id="5" name="文本框 4"/>
          <p:cNvSpPr txBox="1"/>
          <p:nvPr/>
        </p:nvSpPr>
        <p:spPr>
          <a:xfrm>
            <a:off x="734695" y="1890395"/>
            <a:ext cx="10297795" cy="368300"/>
          </a:xfrm>
          <a:prstGeom prst="rect">
            <a:avLst/>
          </a:prstGeom>
          <a:noFill/>
        </p:spPr>
        <p:txBody>
          <a:bodyPr wrap="square" rtlCol="0">
            <a:spAutoFit/>
          </a:bodyPr>
          <a:p>
            <a:r>
              <a:rPr lang="en-US" altLang="zh-CN"/>
              <a:t>NA</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64"/>
          <p:cNvSpPr txBox="1"/>
          <p:nvPr/>
        </p:nvSpPr>
        <p:spPr>
          <a:xfrm>
            <a:off x="5399523" y="2725818"/>
            <a:ext cx="3566160" cy="2143760"/>
          </a:xfrm>
          <a:prstGeom prst="rect">
            <a:avLst/>
          </a:prstGeom>
          <a:noFill/>
        </p:spPr>
        <p:txBody>
          <a:bodyPr wrap="none" rtlCol="0">
            <a:spAutoFit/>
          </a:bodyPr>
          <a:lstStyle/>
          <a:p>
            <a:pPr marL="0" lvl="1" algn="l" defTabSz="1219200"/>
            <a:r>
              <a:rPr lang="zh-CN" altLang="en-US" sz="1865" b="1" dirty="0">
                <a:solidFill>
                  <a:srgbClr val="000000"/>
                </a:solidFill>
                <a:latin typeface="微软雅黑" panose="020B0503020204020204" pitchFamily="34" charset="-122"/>
                <a:ea typeface="微软雅黑" panose="020B0503020204020204" pitchFamily="34" charset="-122"/>
              </a:rPr>
              <a:t> </a:t>
            </a:r>
            <a:r>
              <a:rPr lang="en-US" altLang="zh-CN" sz="3735" b="1" dirty="0">
                <a:solidFill>
                  <a:srgbClr val="000000"/>
                </a:solidFill>
                <a:latin typeface="微软雅黑" panose="020B0503020204020204" pitchFamily="34" charset="-122"/>
                <a:ea typeface="微软雅黑" panose="020B0503020204020204" pitchFamily="34" charset="-122"/>
              </a:rPr>
              <a:t>Part1</a:t>
            </a:r>
            <a:endParaRPr lang="en-US" altLang="zh-CN" sz="3735" b="1" dirty="0">
              <a:solidFill>
                <a:srgbClr val="000000"/>
              </a:solidFill>
              <a:latin typeface="微软雅黑" panose="020B0503020204020204" pitchFamily="34" charset="-122"/>
              <a:ea typeface="微软雅黑" panose="020B0503020204020204" pitchFamily="34" charset="-122"/>
            </a:endParaRPr>
          </a:p>
          <a:p>
            <a:pPr marL="0" lvl="1" algn="l" defTabSz="1219200"/>
            <a:r>
              <a:rPr lang="en-US" sz="4800" b="1" dirty="0">
                <a:solidFill>
                  <a:srgbClr val="633869"/>
                </a:solidFill>
                <a:latin typeface="微软雅黑" panose="020B0503020204020204" pitchFamily="34" charset="-122"/>
                <a:ea typeface="微软雅黑" panose="020B0503020204020204" pitchFamily="34" charset="-122"/>
                <a:sym typeface="+mn-ea"/>
              </a:rPr>
              <a:t>Motivation</a:t>
            </a:r>
            <a:endParaRPr lang="en-US" sz="4800" dirty="0">
              <a:latin typeface="Times New Roman" panose="02020603050405020304" pitchFamily="18" charset="0"/>
              <a:cs typeface="Times New Roman" panose="02020603050405020304" pitchFamily="18" charset="0"/>
            </a:endParaRPr>
          </a:p>
          <a:p>
            <a:pPr marL="0" lvl="1" algn="l" defTabSz="1219200"/>
            <a:endParaRPr lang="en-US" altLang="zh-CN" sz="4800" b="1" noProof="0" dirty="0">
              <a:ln>
                <a:noFill/>
              </a:ln>
              <a:solidFill>
                <a:srgbClr val="633869"/>
              </a:solidFill>
              <a:effectLst/>
              <a:uLnTx/>
              <a:uFillTx/>
              <a:latin typeface="微软雅黑" panose="020B0503020204020204" pitchFamily="34" charset="-122"/>
              <a:ea typeface="微软雅黑" panose="020B0503020204020204" pitchFamily="34" charset="-122"/>
              <a:sym typeface="+mn-ea"/>
            </a:endParaRPr>
          </a:p>
        </p:txBody>
      </p:sp>
      <p:cxnSp>
        <p:nvCxnSpPr>
          <p:cNvPr id="31" name="直接连接符 30"/>
          <p:cNvCxnSpPr/>
          <p:nvPr/>
        </p:nvCxnSpPr>
        <p:spPr>
          <a:xfrm flipV="1">
            <a:off x="5111489" y="2180861"/>
            <a:ext cx="0" cy="2565899"/>
          </a:xfrm>
          <a:prstGeom prst="line">
            <a:avLst/>
          </a:prstGeom>
          <a:noFill/>
          <a:ln w="12700" cap="flat" cmpd="sng" algn="ctr">
            <a:solidFill>
              <a:srgbClr val="080808"/>
            </a:solidFill>
            <a:prstDash val="dash"/>
          </a:ln>
          <a:effectLst/>
        </p:spPr>
      </p:cxnSp>
      <p:sp>
        <p:nvSpPr>
          <p:cNvPr id="32" name="TextBox 66"/>
          <p:cNvSpPr txBox="1"/>
          <p:nvPr/>
        </p:nvSpPr>
        <p:spPr>
          <a:xfrm>
            <a:off x="3354155" y="4306307"/>
            <a:ext cx="1203795" cy="328231"/>
          </a:xfrm>
          <a:prstGeom prst="rect">
            <a:avLst/>
          </a:prstGeom>
          <a:noFill/>
        </p:spPr>
        <p:txBody>
          <a:bodyPr wrap="square" lIns="0" tIns="0" rIns="0" bIns="0" rtlCol="0">
            <a:spAutoFit/>
          </a:bodyPr>
          <a:lstStyle/>
          <a:p>
            <a:pPr defTabSz="1219200"/>
            <a:r>
              <a:rPr lang="en-US" altLang="zh-CN" sz="2135" dirty="0">
                <a:solidFill>
                  <a:srgbClr val="080808"/>
                </a:solidFill>
                <a:latin typeface="微软雅黑" panose="020B0503020204020204" pitchFamily="34" charset="-122"/>
                <a:ea typeface="微软雅黑" panose="020B0503020204020204" pitchFamily="34" charset="-122"/>
              </a:rPr>
              <a:t>PART 01</a:t>
            </a:r>
            <a:endParaRPr lang="zh-CN" altLang="en-US" sz="2135" dirty="0">
              <a:solidFill>
                <a:srgbClr val="080808"/>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095266" y="2276876"/>
            <a:ext cx="1596233" cy="1596233"/>
            <a:chOff x="304800" y="673100"/>
            <a:chExt cx="4000500" cy="4000500"/>
          </a:xfrm>
          <a:solidFill>
            <a:srgbClr val="633869"/>
          </a:solidFill>
          <a:effectLst>
            <a:outerShdw blurRad="444500" dist="254000" dir="8100000" algn="tr" rotWithShape="0">
              <a:prstClr val="black">
                <a:alpha val="50000"/>
              </a:prstClr>
            </a:outerShdw>
          </a:effectLst>
        </p:grpSpPr>
        <p:sp>
          <p:nvSpPr>
            <p:cNvPr id="34" name="同心圆 6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5" name="椭圆 34"/>
            <p:cNvSpPr/>
            <p:nvPr/>
          </p:nvSpPr>
          <p:spPr>
            <a:xfrm>
              <a:off x="392112" y="760412"/>
              <a:ext cx="3825874" cy="3825874"/>
            </a:xfrm>
            <a:prstGeom prst="ellipse">
              <a:avLst/>
            </a:prstGeom>
            <a:solidFill>
              <a:srgbClr val="633869"/>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sp>
        <p:nvSpPr>
          <p:cNvPr id="42" name="TextBox 13"/>
          <p:cNvSpPr txBox="1"/>
          <p:nvPr/>
        </p:nvSpPr>
        <p:spPr>
          <a:xfrm>
            <a:off x="3389411" y="2562029"/>
            <a:ext cx="1203795" cy="1025987"/>
          </a:xfrm>
          <a:prstGeom prst="rect">
            <a:avLst/>
          </a:prstGeom>
          <a:noFill/>
        </p:spPr>
        <p:txBody>
          <a:bodyPr wrap="square" lIns="0" tIns="0" rIns="0" bIns="0" rtlCol="0">
            <a:spAutoFit/>
          </a:bodyPr>
          <a:lstStyle/>
          <a:p>
            <a:pPr defTabSz="1219200"/>
            <a:r>
              <a:rPr lang="en-US" altLang="zh-CN" sz="6665" b="1" dirty="0">
                <a:solidFill>
                  <a:srgbClr val="FFFFFF"/>
                </a:solidFill>
                <a:latin typeface="微软雅黑" panose="020B0503020204020204" pitchFamily="34" charset="-122"/>
                <a:ea typeface="微软雅黑" panose="020B0503020204020204" pitchFamily="34" charset="-122"/>
              </a:rPr>
              <a:t>01</a:t>
            </a:r>
            <a:endParaRPr lang="zh-CN" altLang="en-US" sz="6665" b="1" dirty="0">
              <a:solidFill>
                <a:srgbClr val="FFFFFF"/>
              </a:solidFill>
              <a:latin typeface="微软雅黑" panose="020B0503020204020204" pitchFamily="34" charset="-122"/>
              <a:ea typeface="微软雅黑" panose="020B0503020204020204" pitchFamily="34" charset="-122"/>
            </a:endParaRPr>
          </a:p>
        </p:txBody>
      </p:sp>
      <p:pic>
        <p:nvPicPr>
          <p:cNvPr id="4" name="图片 3" descr="CUHK(SZ)_Logo"/>
          <p:cNvPicPr>
            <a:picLocks noChangeAspect="1"/>
          </p:cNvPicPr>
          <p:nvPr>
            <p:custDataLst>
              <p:tags r:id="rId1"/>
            </p:custDataLst>
          </p:nvPr>
        </p:nvPicPr>
        <p:blipFill>
          <a:blip r:embed="rId2"/>
          <a:stretch>
            <a:fillRect/>
          </a:stretch>
        </p:blipFill>
        <p:spPr>
          <a:xfrm>
            <a:off x="8024495" y="135890"/>
            <a:ext cx="4076700" cy="6203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30" grpId="0"/>
      <p:bldP spid="32"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10490"/>
            <a:ext cx="12192000" cy="3778885"/>
            <a:chOff x="-1" y="149225"/>
            <a:chExt cx="12192001" cy="3335446"/>
          </a:xfrm>
        </p:grpSpPr>
        <p:grpSp>
          <p:nvGrpSpPr>
            <p:cNvPr id="3" name="组合 2"/>
            <p:cNvGrpSpPr/>
            <p:nvPr/>
          </p:nvGrpSpPr>
          <p:grpSpPr>
            <a:xfrm>
              <a:off x="-1" y="149225"/>
              <a:ext cx="12192001" cy="686594"/>
              <a:chOff x="-1" y="149225"/>
              <a:chExt cx="12192001" cy="686594"/>
            </a:xfrm>
          </p:grpSpPr>
          <p:sp>
            <p:nvSpPr>
              <p:cNvPr id="4" name="矩形 3"/>
              <p:cNvSpPr/>
              <p:nvPr>
                <p:custDataLst>
                  <p:tags r:id="rId1"/>
                </p:custDataLst>
              </p:nvPr>
            </p:nvSpPr>
            <p:spPr>
              <a:xfrm>
                <a:off x="-1" y="149225"/>
                <a:ext cx="12192001" cy="686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7" name="矩形 6"/>
              <p:cNvSpPr/>
              <p:nvPr>
                <p:custDataLst>
                  <p:tags r:id="rId2"/>
                </p:custDataLst>
              </p:nvPr>
            </p:nvSpPr>
            <p:spPr>
              <a:xfrm>
                <a:off x="-1" y="149225"/>
                <a:ext cx="12192001" cy="641848"/>
              </a:xfrm>
              <a:prstGeom prst="rect">
                <a:avLst/>
              </a:prstGeom>
              <a:solidFill>
                <a:srgbClr val="6338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dirty="0"/>
              </a:p>
            </p:txBody>
          </p:sp>
        </p:grpSp>
        <p:sp>
          <p:nvSpPr>
            <p:cNvPr id="18" name="文本框 17"/>
            <p:cNvSpPr txBox="1"/>
            <p:nvPr>
              <p:custDataLst>
                <p:tags r:id="rId3"/>
              </p:custDataLst>
            </p:nvPr>
          </p:nvSpPr>
          <p:spPr>
            <a:xfrm>
              <a:off x="8348345" y="3078319"/>
              <a:ext cx="2022475" cy="406352"/>
            </a:xfrm>
            <a:prstGeom prst="rect">
              <a:avLst/>
            </a:prstGeom>
            <a:noFill/>
            <a:ln w="12700" cap="rnd" cmpd="sng">
              <a:solidFill>
                <a:srgbClr val="633869"/>
              </a:solidFill>
              <a:prstDash val="solid"/>
            </a:ln>
          </p:spPr>
          <p:txBody>
            <a:bodyPr wrap="square" rtlCol="0">
              <a:spAutoFit/>
            </a:bodyPr>
            <a:lstStyle/>
            <a:p>
              <a:pPr algn="ctr"/>
              <a:r>
                <a:rPr lang="en-US" sz="2400" b="1" dirty="0">
                  <a:solidFill>
                    <a:srgbClr val="633869"/>
                  </a:solidFill>
                  <a:latin typeface="微软雅黑" panose="020B0503020204020204" pitchFamily="34" charset="-122"/>
                  <a:ea typeface="微软雅黑" panose="020B0503020204020204" pitchFamily="34" charset="-122"/>
                </a:rPr>
                <a:t>Motivation</a:t>
              </a:r>
              <a:endParaRPr lang="en-US" sz="2400" b="1" dirty="0">
                <a:solidFill>
                  <a:srgbClr val="633869"/>
                </a:solidFill>
                <a:latin typeface="微软雅黑" panose="020B0503020204020204" pitchFamily="34" charset="-122"/>
                <a:ea typeface="微软雅黑" panose="020B0503020204020204" pitchFamily="34" charset="-122"/>
              </a:endParaRPr>
            </a:p>
          </p:txBody>
        </p:sp>
      </p:grpSp>
      <p:pic>
        <p:nvPicPr>
          <p:cNvPr id="48" name="图片 47" descr="CUHK(SZ)_Logo2"/>
          <p:cNvPicPr>
            <a:picLocks noChangeAspect="1"/>
          </p:cNvPicPr>
          <p:nvPr>
            <p:custDataLst>
              <p:tags r:id="rId4"/>
            </p:custDataLst>
          </p:nvPr>
        </p:nvPicPr>
        <p:blipFill>
          <a:blip r:embed="rId5"/>
          <a:stretch>
            <a:fillRect/>
          </a:stretch>
        </p:blipFill>
        <p:spPr>
          <a:xfrm>
            <a:off x="8067040" y="176530"/>
            <a:ext cx="4034790" cy="579120"/>
          </a:xfrm>
          <a:prstGeom prst="rect">
            <a:avLst/>
          </a:prstGeom>
        </p:spPr>
      </p:pic>
      <p:grpSp>
        <p:nvGrpSpPr>
          <p:cNvPr id="5" name="组合 4"/>
          <p:cNvGrpSpPr/>
          <p:nvPr/>
        </p:nvGrpSpPr>
        <p:grpSpPr>
          <a:xfrm>
            <a:off x="183155" y="946491"/>
            <a:ext cx="6529366" cy="6270712"/>
            <a:chOff x="1335" y="3047"/>
            <a:chExt cx="8870" cy="4291"/>
          </a:xfrm>
        </p:grpSpPr>
        <p:sp>
          <p:nvSpPr>
            <p:cNvPr id="8" name="Rectangle 3"/>
            <p:cNvSpPr/>
            <p:nvPr/>
          </p:nvSpPr>
          <p:spPr>
            <a:xfrm>
              <a:off x="1552" y="3047"/>
              <a:ext cx="8208" cy="3821"/>
            </a:xfrm>
            <a:prstGeom prst="rect">
              <a:avLst/>
            </a:prstGeom>
            <a:solidFill>
              <a:srgbClr val="633869"/>
            </a:solidFill>
            <a:ln w="6350" cap="flat" cmpd="sng" algn="ctr">
              <a:noFill/>
              <a:prstDash val="solid"/>
              <a:miter lim="800000"/>
            </a:ln>
            <a:effectLst/>
          </p:spPr>
          <p:txBody>
            <a:bodyPr lIns="91420" tIns="45709" rIns="91420" bIns="45709"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Subtitle 2"/>
            <p:cNvSpPr txBox="1"/>
            <p:nvPr/>
          </p:nvSpPr>
          <p:spPr>
            <a:xfrm>
              <a:off x="1335" y="3129"/>
              <a:ext cx="970" cy="493"/>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sp>
          <p:nvSpPr>
            <p:cNvPr id="16" name="Subtitle 2"/>
            <p:cNvSpPr txBox="1"/>
            <p:nvPr/>
          </p:nvSpPr>
          <p:spPr>
            <a:xfrm>
              <a:off x="8418" y="6386"/>
              <a:ext cx="1787" cy="952"/>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grpSp>
      <p:sp>
        <p:nvSpPr>
          <p:cNvPr id="15" name="Subtitle 2"/>
          <p:cNvSpPr txBox="1"/>
          <p:nvPr/>
        </p:nvSpPr>
        <p:spPr>
          <a:xfrm>
            <a:off x="1351915" y="1546860"/>
            <a:ext cx="4704080" cy="4278630"/>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fontAlgn="base">
              <a:lnSpc>
                <a:spcPct val="120000"/>
              </a:lnSpc>
              <a:spcAft>
                <a:spcPct val="0"/>
              </a:spcAft>
              <a:buFont typeface="Arial" panose="020B0604020202020204"/>
              <a:buNone/>
            </a:pPr>
            <a:r>
              <a:rPr lang="en-US" altLang="zh-CN" sz="2000" dirty="0">
                <a:solidFill>
                  <a:schemeClr val="bg1"/>
                </a:solidFill>
                <a:latin typeface="微软雅黑" panose="020B0503020204020204" pitchFamily="34" charset="-122"/>
                <a:ea typeface="微软雅黑" panose="020B0503020204020204" pitchFamily="34" charset="-122"/>
                <a:sym typeface="+mn-ea"/>
              </a:rPr>
              <a:t>In today's digital age, the cost of labor is becoming more and more expensive, the digitalization of education for younger children has been the trend, in order to allow parents and teachers do not have to spend energy on a lot of simple homework correction, we would like to design a project that can check the answers to children’s simple handwritten calculations.</a:t>
            </a:r>
            <a:endParaRPr lang="en-US" sz="2000" dirty="0">
              <a:latin typeface="Times New Roman" panose="02020603050405020304" pitchFamily="18" charset="0"/>
              <a:cs typeface="Times New Roman" panose="02020603050405020304" pitchFamily="18" charset="0"/>
            </a:endParaRPr>
          </a:p>
          <a:p>
            <a:pPr marL="0" indent="0" algn="l" fontAlgn="base">
              <a:lnSpc>
                <a:spcPct val="120000"/>
              </a:lnSpc>
              <a:spcAft>
                <a:spcPct val="0"/>
              </a:spcAft>
              <a:buFont typeface="Arial" panose="020B0604020202020204"/>
              <a:buNone/>
            </a:pP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64"/>
          <p:cNvSpPr txBox="1"/>
          <p:nvPr/>
        </p:nvSpPr>
        <p:spPr>
          <a:xfrm>
            <a:off x="5399523" y="2725818"/>
            <a:ext cx="4353560" cy="2882265"/>
          </a:xfrm>
          <a:prstGeom prst="rect">
            <a:avLst/>
          </a:prstGeom>
          <a:noFill/>
        </p:spPr>
        <p:txBody>
          <a:bodyPr wrap="none" rtlCol="0">
            <a:spAutoFit/>
          </a:bodyPr>
          <a:lstStyle/>
          <a:p>
            <a:pPr marL="0" lvl="1" algn="l" defTabSz="1219200"/>
            <a:r>
              <a:rPr lang="zh-CN" altLang="en-US" sz="1865" b="1" dirty="0">
                <a:solidFill>
                  <a:srgbClr val="000000"/>
                </a:solidFill>
                <a:latin typeface="微软雅黑" panose="020B0503020204020204" pitchFamily="34" charset="-122"/>
                <a:ea typeface="微软雅黑" panose="020B0503020204020204" pitchFamily="34" charset="-122"/>
              </a:rPr>
              <a:t> </a:t>
            </a:r>
            <a:r>
              <a:rPr lang="en-US" altLang="zh-CN" sz="3735" b="1" dirty="0">
                <a:solidFill>
                  <a:srgbClr val="000000"/>
                </a:solidFill>
                <a:latin typeface="微软雅黑" panose="020B0503020204020204" pitchFamily="34" charset="-122"/>
                <a:ea typeface="微软雅黑" panose="020B0503020204020204" pitchFamily="34" charset="-122"/>
              </a:rPr>
              <a:t>Part2</a:t>
            </a:r>
            <a:endParaRPr lang="en-US" altLang="zh-CN" sz="3735" b="1" dirty="0">
              <a:solidFill>
                <a:srgbClr val="000000"/>
              </a:solidFill>
              <a:latin typeface="微软雅黑" panose="020B0503020204020204" pitchFamily="34" charset="-122"/>
              <a:ea typeface="微软雅黑" panose="020B0503020204020204" pitchFamily="34" charset="-122"/>
            </a:endParaRPr>
          </a:p>
          <a:p>
            <a:pPr marL="0" lvl="1" algn="l" defTabSz="1219200"/>
            <a:r>
              <a:rPr lang="en-US" altLang="zh-CN" sz="4800" b="1" noProof="0" dirty="0">
                <a:ln>
                  <a:noFill/>
                </a:ln>
                <a:solidFill>
                  <a:srgbClr val="633869"/>
                </a:solidFill>
                <a:effectLst/>
                <a:uLnTx/>
                <a:uFillTx/>
                <a:latin typeface="微软雅黑" panose="020B0503020204020204" pitchFamily="34" charset="-122"/>
                <a:ea typeface="微软雅黑" panose="020B0503020204020204" pitchFamily="34" charset="-122"/>
                <a:sym typeface="+mn-ea"/>
              </a:rPr>
              <a:t>Goal and </a:t>
            </a:r>
            <a:endParaRPr lang="en-US" altLang="zh-CN" sz="4800" b="1" noProof="0" dirty="0">
              <a:ln>
                <a:noFill/>
              </a:ln>
              <a:solidFill>
                <a:srgbClr val="633869"/>
              </a:solidFill>
              <a:effectLst/>
              <a:uLnTx/>
              <a:uFillTx/>
              <a:latin typeface="微软雅黑" panose="020B0503020204020204" pitchFamily="34" charset="-122"/>
              <a:ea typeface="微软雅黑" panose="020B0503020204020204" pitchFamily="34" charset="-122"/>
              <a:sym typeface="+mn-ea"/>
            </a:endParaRPr>
          </a:p>
          <a:p>
            <a:pPr marL="0" lvl="1" algn="l" defTabSz="1219200"/>
            <a:r>
              <a:rPr lang="en-US" altLang="zh-CN" sz="4800" b="1" noProof="0" dirty="0">
                <a:ln>
                  <a:noFill/>
                </a:ln>
                <a:solidFill>
                  <a:srgbClr val="633869"/>
                </a:solidFill>
                <a:effectLst/>
                <a:uLnTx/>
                <a:uFillTx/>
                <a:latin typeface="微软雅黑" panose="020B0503020204020204" pitchFamily="34" charset="-122"/>
                <a:ea typeface="微软雅黑" panose="020B0503020204020204" pitchFamily="34" charset="-122"/>
                <a:sym typeface="+mn-ea"/>
              </a:rPr>
              <a:t>Methodology</a:t>
            </a:r>
            <a:endParaRPr lang="en-US" sz="4800" dirty="0">
              <a:latin typeface="Times New Roman" panose="02020603050405020304" pitchFamily="18" charset="0"/>
              <a:cs typeface="Times New Roman" panose="02020603050405020304" pitchFamily="18" charset="0"/>
            </a:endParaRPr>
          </a:p>
          <a:p>
            <a:pPr marL="0" lvl="1" algn="l" defTabSz="1219200"/>
            <a:endParaRPr lang="en-US" altLang="zh-CN" sz="4800" b="1" noProof="0" dirty="0">
              <a:ln>
                <a:noFill/>
              </a:ln>
              <a:solidFill>
                <a:srgbClr val="633869"/>
              </a:solidFill>
              <a:effectLst/>
              <a:uLnTx/>
              <a:uFillTx/>
              <a:latin typeface="微软雅黑" panose="020B0503020204020204" pitchFamily="34" charset="-122"/>
              <a:ea typeface="微软雅黑" panose="020B0503020204020204" pitchFamily="34" charset="-122"/>
              <a:sym typeface="+mn-ea"/>
            </a:endParaRPr>
          </a:p>
        </p:txBody>
      </p:sp>
      <p:cxnSp>
        <p:nvCxnSpPr>
          <p:cNvPr id="31" name="直接连接符 30"/>
          <p:cNvCxnSpPr/>
          <p:nvPr/>
        </p:nvCxnSpPr>
        <p:spPr>
          <a:xfrm flipV="1">
            <a:off x="5111489" y="2180861"/>
            <a:ext cx="0" cy="2565899"/>
          </a:xfrm>
          <a:prstGeom prst="line">
            <a:avLst/>
          </a:prstGeom>
          <a:noFill/>
          <a:ln w="12700" cap="flat" cmpd="sng" algn="ctr">
            <a:solidFill>
              <a:srgbClr val="080808"/>
            </a:solidFill>
            <a:prstDash val="dash"/>
          </a:ln>
          <a:effectLst/>
        </p:spPr>
      </p:cxnSp>
      <p:sp>
        <p:nvSpPr>
          <p:cNvPr id="32" name="TextBox 66"/>
          <p:cNvSpPr txBox="1"/>
          <p:nvPr/>
        </p:nvSpPr>
        <p:spPr>
          <a:xfrm>
            <a:off x="3354155" y="4306307"/>
            <a:ext cx="1203795" cy="328930"/>
          </a:xfrm>
          <a:prstGeom prst="rect">
            <a:avLst/>
          </a:prstGeom>
          <a:noFill/>
        </p:spPr>
        <p:txBody>
          <a:bodyPr wrap="square" lIns="0" tIns="0" rIns="0" bIns="0" rtlCol="0">
            <a:spAutoFit/>
          </a:bodyPr>
          <a:lstStyle/>
          <a:p>
            <a:pPr defTabSz="1219200"/>
            <a:r>
              <a:rPr lang="en-US" altLang="zh-CN" sz="2135" dirty="0">
                <a:solidFill>
                  <a:srgbClr val="080808"/>
                </a:solidFill>
                <a:latin typeface="微软雅黑" panose="020B0503020204020204" pitchFamily="34" charset="-122"/>
                <a:ea typeface="微软雅黑" panose="020B0503020204020204" pitchFamily="34" charset="-122"/>
              </a:rPr>
              <a:t>PART 02</a:t>
            </a:r>
            <a:endParaRPr lang="zh-CN" altLang="en-US" sz="2135" dirty="0">
              <a:solidFill>
                <a:srgbClr val="080808"/>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095266" y="2276876"/>
            <a:ext cx="1596233" cy="1596233"/>
            <a:chOff x="304800" y="673100"/>
            <a:chExt cx="4000500" cy="4000500"/>
          </a:xfrm>
          <a:solidFill>
            <a:srgbClr val="633869"/>
          </a:solidFill>
          <a:effectLst>
            <a:outerShdw blurRad="444500" dist="254000" dir="8100000" algn="tr" rotWithShape="0">
              <a:prstClr val="black">
                <a:alpha val="50000"/>
              </a:prstClr>
            </a:outerShdw>
          </a:effectLst>
        </p:grpSpPr>
        <p:sp>
          <p:nvSpPr>
            <p:cNvPr id="34" name="同心圆 6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5" name="椭圆 34"/>
            <p:cNvSpPr/>
            <p:nvPr/>
          </p:nvSpPr>
          <p:spPr>
            <a:xfrm>
              <a:off x="392112" y="760412"/>
              <a:ext cx="3825874" cy="3825874"/>
            </a:xfrm>
            <a:prstGeom prst="ellipse">
              <a:avLst/>
            </a:prstGeom>
            <a:solidFill>
              <a:srgbClr val="633869"/>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sp>
        <p:nvSpPr>
          <p:cNvPr id="42" name="TextBox 13"/>
          <p:cNvSpPr txBox="1"/>
          <p:nvPr/>
        </p:nvSpPr>
        <p:spPr>
          <a:xfrm>
            <a:off x="3389411" y="2562029"/>
            <a:ext cx="1203795" cy="1025525"/>
          </a:xfrm>
          <a:prstGeom prst="rect">
            <a:avLst/>
          </a:prstGeom>
          <a:noFill/>
        </p:spPr>
        <p:txBody>
          <a:bodyPr wrap="square" lIns="0" tIns="0" rIns="0" bIns="0" rtlCol="0">
            <a:spAutoFit/>
          </a:bodyPr>
          <a:lstStyle/>
          <a:p>
            <a:pPr defTabSz="1219200"/>
            <a:r>
              <a:rPr lang="en-US" altLang="zh-CN" sz="6665" b="1" dirty="0">
                <a:solidFill>
                  <a:srgbClr val="FFFFFF"/>
                </a:solidFill>
                <a:latin typeface="微软雅黑" panose="020B0503020204020204" pitchFamily="34" charset="-122"/>
                <a:ea typeface="微软雅黑" panose="020B0503020204020204" pitchFamily="34" charset="-122"/>
              </a:rPr>
              <a:t>02</a:t>
            </a:r>
            <a:endParaRPr lang="zh-CN" altLang="en-US" sz="6665" b="1" dirty="0">
              <a:solidFill>
                <a:srgbClr val="FFFFFF"/>
              </a:solidFill>
              <a:latin typeface="微软雅黑" panose="020B0503020204020204" pitchFamily="34" charset="-122"/>
              <a:ea typeface="微软雅黑" panose="020B0503020204020204" pitchFamily="34" charset="-122"/>
            </a:endParaRPr>
          </a:p>
        </p:txBody>
      </p:sp>
      <p:pic>
        <p:nvPicPr>
          <p:cNvPr id="4" name="图片 3" descr="CUHK(SZ)_Logo"/>
          <p:cNvPicPr>
            <a:picLocks noChangeAspect="1"/>
          </p:cNvPicPr>
          <p:nvPr>
            <p:custDataLst>
              <p:tags r:id="rId1"/>
            </p:custDataLst>
          </p:nvPr>
        </p:nvPicPr>
        <p:blipFill>
          <a:blip r:embed="rId2"/>
          <a:stretch>
            <a:fillRect/>
          </a:stretch>
        </p:blipFill>
        <p:spPr>
          <a:xfrm>
            <a:off x="8024495" y="135890"/>
            <a:ext cx="4076700" cy="6203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30" grpId="0"/>
      <p:bldP spid="32"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10490"/>
            <a:ext cx="12192000" cy="932013"/>
            <a:chOff x="-1" y="149225"/>
            <a:chExt cx="12192001" cy="822644"/>
          </a:xfrm>
        </p:grpSpPr>
        <p:grpSp>
          <p:nvGrpSpPr>
            <p:cNvPr id="3" name="组合 2"/>
            <p:cNvGrpSpPr/>
            <p:nvPr/>
          </p:nvGrpSpPr>
          <p:grpSpPr>
            <a:xfrm>
              <a:off x="-1" y="149225"/>
              <a:ext cx="12192001" cy="686594"/>
              <a:chOff x="-1" y="149225"/>
              <a:chExt cx="12192001" cy="686594"/>
            </a:xfrm>
          </p:grpSpPr>
          <p:sp>
            <p:nvSpPr>
              <p:cNvPr id="4" name="矩形 3"/>
              <p:cNvSpPr/>
              <p:nvPr>
                <p:custDataLst>
                  <p:tags r:id="rId1"/>
                </p:custDataLst>
              </p:nvPr>
            </p:nvSpPr>
            <p:spPr>
              <a:xfrm>
                <a:off x="-1" y="149225"/>
                <a:ext cx="12192001" cy="686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7" name="矩形 6"/>
              <p:cNvSpPr/>
              <p:nvPr>
                <p:custDataLst>
                  <p:tags r:id="rId2"/>
                </p:custDataLst>
              </p:nvPr>
            </p:nvSpPr>
            <p:spPr>
              <a:xfrm>
                <a:off x="-1" y="149225"/>
                <a:ext cx="12192001" cy="641848"/>
              </a:xfrm>
              <a:prstGeom prst="rect">
                <a:avLst/>
              </a:prstGeom>
              <a:solidFill>
                <a:srgbClr val="6338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dirty="0"/>
              </a:p>
            </p:txBody>
          </p:sp>
        </p:grpSp>
        <p:sp>
          <p:nvSpPr>
            <p:cNvPr id="18" name="文本框 17"/>
            <p:cNvSpPr txBox="1"/>
            <p:nvPr>
              <p:custDataLst>
                <p:tags r:id="rId3"/>
              </p:custDataLst>
            </p:nvPr>
          </p:nvSpPr>
          <p:spPr>
            <a:xfrm>
              <a:off x="457200" y="239316"/>
              <a:ext cx="4406900" cy="732553"/>
            </a:xfrm>
            <a:prstGeom prst="rect">
              <a:avLst/>
            </a:prstGeom>
            <a:noFill/>
            <a:ln>
              <a:noFill/>
            </a:ln>
          </p:spPr>
          <p:txBody>
            <a:bodyPr wrap="square" rtlCol="0">
              <a:spAutoFit/>
            </a:bodyPr>
            <a:lstStyle/>
            <a:p>
              <a:pPr marL="0" lvl="1" algn="l" defTabSz="1219200"/>
              <a:r>
                <a:rPr lang="en-US" sz="2400" b="1" dirty="0">
                  <a:solidFill>
                    <a:schemeClr val="bg1"/>
                  </a:solidFill>
                  <a:latin typeface="微软雅黑" panose="020B0503020204020204" pitchFamily="34" charset="-122"/>
                  <a:ea typeface="微软雅黑" panose="020B0503020204020204" pitchFamily="34" charset="-122"/>
                  <a:sym typeface="+mn-ea"/>
                </a:rPr>
                <a:t>02 Goal and Methodology</a:t>
              </a:r>
              <a:endParaRPr lang="en-US" sz="2400" b="1" dirty="0">
                <a:solidFill>
                  <a:schemeClr val="bg1"/>
                </a:solidFill>
                <a:latin typeface="微软雅黑" panose="020B0503020204020204" pitchFamily="34" charset="-122"/>
                <a:ea typeface="微软雅黑" panose="020B0503020204020204" pitchFamily="34" charset="-122"/>
              </a:endParaRPr>
            </a:p>
            <a:p>
              <a:pPr marL="0" lvl="1" algn="l" defTabSz="1219200"/>
              <a:endParaRPr lang="en-US" sz="2400" b="1" dirty="0">
                <a:solidFill>
                  <a:schemeClr val="bg1"/>
                </a:solidFill>
                <a:latin typeface="微软雅黑" panose="020B0503020204020204" pitchFamily="34" charset="-122"/>
                <a:ea typeface="微软雅黑" panose="020B0503020204020204" pitchFamily="34" charset="-122"/>
              </a:endParaRPr>
            </a:p>
          </p:txBody>
        </p:sp>
      </p:grpSp>
      <p:pic>
        <p:nvPicPr>
          <p:cNvPr id="48" name="图片 47" descr="CUHK(SZ)_Logo2"/>
          <p:cNvPicPr>
            <a:picLocks noChangeAspect="1"/>
          </p:cNvPicPr>
          <p:nvPr>
            <p:custDataLst>
              <p:tags r:id="rId4"/>
            </p:custDataLst>
          </p:nvPr>
        </p:nvPicPr>
        <p:blipFill>
          <a:blip r:embed="rId5"/>
          <a:stretch>
            <a:fillRect/>
          </a:stretch>
        </p:blipFill>
        <p:spPr>
          <a:xfrm>
            <a:off x="8067040" y="176530"/>
            <a:ext cx="4034790" cy="579120"/>
          </a:xfrm>
          <a:prstGeom prst="rect">
            <a:avLst/>
          </a:prstGeom>
        </p:spPr>
      </p:pic>
      <p:sp>
        <p:nvSpPr>
          <p:cNvPr id="10" name="文本框 9"/>
          <p:cNvSpPr txBox="1"/>
          <p:nvPr>
            <p:custDataLst>
              <p:tags r:id="rId6"/>
            </p:custDataLst>
          </p:nvPr>
        </p:nvSpPr>
        <p:spPr>
          <a:xfrm>
            <a:off x="640716" y="1219668"/>
            <a:ext cx="4406900" cy="460375"/>
          </a:xfrm>
          <a:prstGeom prst="rect">
            <a:avLst/>
          </a:prstGeom>
          <a:noFill/>
          <a:ln>
            <a:noFill/>
          </a:ln>
        </p:spPr>
        <p:txBody>
          <a:bodyPr wrap="square" rtlCol="0">
            <a:spAutoFit/>
          </a:bodyPr>
          <a:p>
            <a:pPr algn="ctr"/>
            <a:r>
              <a:rPr lang="en-US" sz="2400" b="1" dirty="0">
                <a:solidFill>
                  <a:srgbClr val="633869"/>
                </a:solidFill>
                <a:latin typeface="微软雅黑" panose="020B0503020204020204" pitchFamily="34" charset="-122"/>
                <a:ea typeface="微软雅黑" panose="020B0503020204020204" pitchFamily="34" charset="-122"/>
                <a:sym typeface="+mn-ea"/>
              </a:rPr>
              <a:t>Goal</a:t>
            </a:r>
            <a:endParaRPr lang="en-US" sz="2400" b="1" dirty="0">
              <a:solidFill>
                <a:srgbClr val="633869"/>
              </a:solidFill>
              <a:latin typeface="微软雅黑" panose="020B0503020204020204" pitchFamily="34" charset="-122"/>
              <a:ea typeface="微软雅黑" panose="020B0503020204020204" pitchFamily="34" charset="-122"/>
              <a:sym typeface="+mn-ea"/>
            </a:endParaRPr>
          </a:p>
        </p:txBody>
      </p:sp>
      <p:sp>
        <p:nvSpPr>
          <p:cNvPr id="11" name="Subtitle 2"/>
          <p:cNvSpPr txBox="1"/>
          <p:nvPr/>
        </p:nvSpPr>
        <p:spPr>
          <a:xfrm>
            <a:off x="457200" y="2062480"/>
            <a:ext cx="4906645" cy="4107180"/>
          </a:xfrm>
          <a:prstGeom prst="rect">
            <a:avLst/>
          </a:prstGeom>
          <a:solidFill>
            <a:srgbClr val="633869"/>
          </a:solidFill>
        </p:spPr>
        <p:txBody>
          <a:bodyPr vert="horz" lIns="288290" tIns="45709" rIns="21590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2400" dirty="0">
                <a:solidFill>
                  <a:prstClr val="white"/>
                </a:solidFill>
                <a:latin typeface="微软雅黑" panose="020B0503020204020204" pitchFamily="34" charset="-122"/>
                <a:ea typeface="微软雅黑" panose="020B0503020204020204" pitchFamily="34" charset="-122"/>
                <a:sym typeface="+mn-ea"/>
              </a:rPr>
              <a:t> </a:t>
            </a:r>
            <a:endParaRPr lang="en-US" sz="2400" dirty="0">
              <a:solidFill>
                <a:prstClr val="white"/>
              </a:solidFill>
              <a:latin typeface="微软雅黑" panose="020B0503020204020204" pitchFamily="34" charset="-122"/>
              <a:ea typeface="微软雅黑" panose="020B0503020204020204" pitchFamily="34" charset="-122"/>
            </a:endParaRPr>
          </a:p>
          <a:p>
            <a:pPr marL="0" indent="0">
              <a:buNone/>
            </a:pPr>
            <a:r>
              <a:rPr lang="en-US" sz="2400" dirty="0">
                <a:solidFill>
                  <a:prstClr val="white"/>
                </a:solidFill>
                <a:latin typeface="微软雅黑" panose="020B0503020204020204" pitchFamily="34" charset="-122"/>
                <a:ea typeface="微软雅黑" panose="020B0503020204020204" pitchFamily="34" charset="-122"/>
                <a:sym typeface="+mn-ea"/>
              </a:rPr>
              <a:t>The goal is to create a simple and easy-to-understand front-end interaction, including:</a:t>
            </a:r>
            <a:endParaRPr lang="en-US" sz="2400" dirty="0">
              <a:solidFill>
                <a:prstClr val="white"/>
              </a:solidFill>
              <a:latin typeface="微软雅黑" panose="020B0503020204020204" pitchFamily="34" charset="-122"/>
              <a:ea typeface="微软雅黑" panose="020B0503020204020204" pitchFamily="34" charset="-122"/>
            </a:endParaRPr>
          </a:p>
          <a:p>
            <a:pPr>
              <a:lnSpc>
                <a:spcPct val="150000"/>
              </a:lnSpc>
            </a:pPr>
            <a:r>
              <a:rPr lang="en-US" sz="2400" dirty="0">
                <a:solidFill>
                  <a:prstClr val="white"/>
                </a:solidFill>
                <a:latin typeface="微软雅黑" panose="020B0503020204020204" pitchFamily="34" charset="-122"/>
                <a:ea typeface="微软雅黑" panose="020B0503020204020204" pitchFamily="34" charset="-122"/>
                <a:sym typeface="+mn-ea"/>
              </a:rPr>
              <a:t>handwriting board</a:t>
            </a:r>
            <a:endParaRPr lang="en-US" sz="2400" dirty="0">
              <a:solidFill>
                <a:prstClr val="white"/>
              </a:solidFill>
              <a:latin typeface="微软雅黑" panose="020B0503020204020204" pitchFamily="34" charset="-122"/>
              <a:ea typeface="微软雅黑" panose="020B0503020204020204" pitchFamily="34" charset="-122"/>
            </a:endParaRPr>
          </a:p>
          <a:p>
            <a:pPr>
              <a:lnSpc>
                <a:spcPct val="150000"/>
              </a:lnSpc>
            </a:pPr>
            <a:r>
              <a:rPr lang="en-US" sz="2400" dirty="0">
                <a:solidFill>
                  <a:prstClr val="white"/>
                </a:solidFill>
                <a:latin typeface="微软雅黑" panose="020B0503020204020204" pitchFamily="34" charset="-122"/>
                <a:ea typeface="微软雅黑" panose="020B0503020204020204" pitchFamily="34" charset="-122"/>
                <a:sym typeface="+mn-ea"/>
              </a:rPr>
              <a:t>optional file input</a:t>
            </a:r>
            <a:endParaRPr lang="en-US" sz="2400" dirty="0">
              <a:solidFill>
                <a:prstClr val="white"/>
              </a:solidFill>
              <a:latin typeface="微软雅黑" panose="020B0503020204020204" pitchFamily="34" charset="-122"/>
              <a:ea typeface="微软雅黑" panose="020B0503020204020204" pitchFamily="34" charset="-122"/>
            </a:endParaRPr>
          </a:p>
          <a:p>
            <a:pPr>
              <a:lnSpc>
                <a:spcPct val="150000"/>
              </a:lnSpc>
            </a:pPr>
            <a:r>
              <a:rPr lang="en-US" sz="2400" dirty="0">
                <a:solidFill>
                  <a:prstClr val="white"/>
                </a:solidFill>
                <a:latin typeface="微软雅黑" panose="020B0503020204020204" pitchFamily="34" charset="-122"/>
                <a:ea typeface="微软雅黑" panose="020B0503020204020204" pitchFamily="34" charset="-122"/>
                <a:sym typeface="+mn-ea"/>
              </a:rPr>
              <a:t>final text result output</a:t>
            </a:r>
            <a:endParaRPr lang="en-US" sz="2400" dirty="0">
              <a:solidFill>
                <a:prstClr val="white"/>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7"/>
          <a:stretch>
            <a:fillRect/>
          </a:stretch>
        </p:blipFill>
        <p:spPr>
          <a:xfrm>
            <a:off x="6853610" y="1784985"/>
            <a:ext cx="4312230" cy="44532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10490"/>
            <a:ext cx="12192000" cy="932013"/>
            <a:chOff x="-1" y="149225"/>
            <a:chExt cx="12192001" cy="822644"/>
          </a:xfrm>
        </p:grpSpPr>
        <p:grpSp>
          <p:nvGrpSpPr>
            <p:cNvPr id="3" name="组合 2"/>
            <p:cNvGrpSpPr/>
            <p:nvPr/>
          </p:nvGrpSpPr>
          <p:grpSpPr>
            <a:xfrm>
              <a:off x="-1" y="149225"/>
              <a:ext cx="12192001" cy="686594"/>
              <a:chOff x="-1" y="149225"/>
              <a:chExt cx="12192001" cy="686594"/>
            </a:xfrm>
          </p:grpSpPr>
          <p:sp>
            <p:nvSpPr>
              <p:cNvPr id="4" name="矩形 3"/>
              <p:cNvSpPr/>
              <p:nvPr>
                <p:custDataLst>
                  <p:tags r:id="rId1"/>
                </p:custDataLst>
              </p:nvPr>
            </p:nvSpPr>
            <p:spPr>
              <a:xfrm>
                <a:off x="-1" y="149225"/>
                <a:ext cx="12192001" cy="686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7" name="矩形 6"/>
              <p:cNvSpPr/>
              <p:nvPr>
                <p:custDataLst>
                  <p:tags r:id="rId2"/>
                </p:custDataLst>
              </p:nvPr>
            </p:nvSpPr>
            <p:spPr>
              <a:xfrm>
                <a:off x="-1" y="149225"/>
                <a:ext cx="12192001" cy="641848"/>
              </a:xfrm>
              <a:prstGeom prst="rect">
                <a:avLst/>
              </a:prstGeom>
              <a:solidFill>
                <a:srgbClr val="6338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dirty="0"/>
              </a:p>
            </p:txBody>
          </p:sp>
        </p:grpSp>
        <p:sp>
          <p:nvSpPr>
            <p:cNvPr id="18" name="文本框 17"/>
            <p:cNvSpPr txBox="1"/>
            <p:nvPr>
              <p:custDataLst>
                <p:tags r:id="rId3"/>
              </p:custDataLst>
            </p:nvPr>
          </p:nvSpPr>
          <p:spPr>
            <a:xfrm>
              <a:off x="457200" y="239316"/>
              <a:ext cx="4406900" cy="732553"/>
            </a:xfrm>
            <a:prstGeom prst="rect">
              <a:avLst/>
            </a:prstGeom>
            <a:noFill/>
            <a:ln>
              <a:noFill/>
            </a:ln>
          </p:spPr>
          <p:txBody>
            <a:bodyPr wrap="square" rtlCol="0">
              <a:spAutoFit/>
            </a:bodyPr>
            <a:lstStyle/>
            <a:p>
              <a:pPr marL="0" lvl="1" algn="l" defTabSz="1219200"/>
              <a:r>
                <a:rPr lang="en-US" sz="2400" b="1" dirty="0">
                  <a:solidFill>
                    <a:schemeClr val="bg1"/>
                  </a:solidFill>
                  <a:latin typeface="微软雅黑" panose="020B0503020204020204" pitchFamily="34" charset="-122"/>
                  <a:ea typeface="微软雅黑" panose="020B0503020204020204" pitchFamily="34" charset="-122"/>
                  <a:sym typeface="+mn-ea"/>
                </a:rPr>
                <a:t>02 Goal and Methodology</a:t>
              </a:r>
              <a:endParaRPr lang="en-US" sz="2400" b="1" dirty="0">
                <a:solidFill>
                  <a:schemeClr val="bg1"/>
                </a:solidFill>
                <a:latin typeface="微软雅黑" panose="020B0503020204020204" pitchFamily="34" charset="-122"/>
                <a:ea typeface="微软雅黑" panose="020B0503020204020204" pitchFamily="34" charset="-122"/>
              </a:endParaRPr>
            </a:p>
            <a:p>
              <a:pPr marL="0" lvl="1" algn="l" defTabSz="1219200"/>
              <a:endParaRPr lang="en-US" sz="2400" b="1" dirty="0">
                <a:solidFill>
                  <a:schemeClr val="bg1"/>
                </a:solidFill>
                <a:latin typeface="微软雅黑" panose="020B0503020204020204" pitchFamily="34" charset="-122"/>
                <a:ea typeface="微软雅黑" panose="020B0503020204020204" pitchFamily="34" charset="-122"/>
              </a:endParaRPr>
            </a:p>
          </p:txBody>
        </p:sp>
      </p:grpSp>
      <p:pic>
        <p:nvPicPr>
          <p:cNvPr id="48" name="图片 47" descr="CUHK(SZ)_Logo2"/>
          <p:cNvPicPr>
            <a:picLocks noChangeAspect="1"/>
          </p:cNvPicPr>
          <p:nvPr>
            <p:custDataLst>
              <p:tags r:id="rId4"/>
            </p:custDataLst>
          </p:nvPr>
        </p:nvPicPr>
        <p:blipFill>
          <a:blip r:embed="rId5"/>
          <a:stretch>
            <a:fillRect/>
          </a:stretch>
        </p:blipFill>
        <p:spPr>
          <a:xfrm>
            <a:off x="8067040" y="176530"/>
            <a:ext cx="4034790" cy="579120"/>
          </a:xfrm>
          <a:prstGeom prst="rect">
            <a:avLst/>
          </a:prstGeom>
        </p:spPr>
      </p:pic>
      <p:sp>
        <p:nvSpPr>
          <p:cNvPr id="10" name="文本框 9"/>
          <p:cNvSpPr txBox="1"/>
          <p:nvPr>
            <p:custDataLst>
              <p:tags r:id="rId6"/>
            </p:custDataLst>
          </p:nvPr>
        </p:nvSpPr>
        <p:spPr>
          <a:xfrm>
            <a:off x="3892551" y="1161248"/>
            <a:ext cx="4406900" cy="953135"/>
          </a:xfrm>
          <a:prstGeom prst="rect">
            <a:avLst/>
          </a:prstGeom>
          <a:noFill/>
          <a:ln>
            <a:noFill/>
          </a:ln>
        </p:spPr>
        <p:txBody>
          <a:bodyPr wrap="square" rtlCol="0">
            <a:spAutoFit/>
          </a:bodyPr>
          <a:p>
            <a:pPr algn="ctr"/>
            <a:r>
              <a:rPr lang="en-US" sz="2800" b="1" dirty="0">
                <a:solidFill>
                  <a:srgbClr val="633869"/>
                </a:solidFill>
                <a:latin typeface="微软雅黑" panose="020B0503020204020204" pitchFamily="34" charset="-122"/>
                <a:ea typeface="微软雅黑" panose="020B0503020204020204" pitchFamily="34" charset="-122"/>
                <a:sym typeface="+mn-ea"/>
              </a:rPr>
              <a:t>Plan of Action</a:t>
            </a:r>
            <a:endParaRPr lang="en-US" sz="2800" b="1" dirty="0">
              <a:solidFill>
                <a:schemeClr val="bg1"/>
              </a:solidFill>
              <a:latin typeface="微软雅黑" panose="020B0503020204020204" pitchFamily="34" charset="-122"/>
              <a:ea typeface="微软雅黑" panose="020B0503020204020204" pitchFamily="34" charset="-122"/>
            </a:endParaRPr>
          </a:p>
          <a:p>
            <a:pPr algn="ctr"/>
            <a:endParaRPr lang="en-US"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6" name="Subtitle 2"/>
          <p:cNvSpPr txBox="1"/>
          <p:nvPr/>
        </p:nvSpPr>
        <p:spPr>
          <a:xfrm>
            <a:off x="390525" y="2062480"/>
            <a:ext cx="10724515" cy="4107180"/>
          </a:xfrm>
          <a:prstGeom prst="rect">
            <a:avLst/>
          </a:prstGeom>
          <a:solidFill>
            <a:srgbClr val="633869"/>
          </a:solidFill>
        </p:spPr>
        <p:txBody>
          <a:bodyPr vert="horz" lIns="288290" tIns="360045" rIns="28829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514350" indent="-514350">
              <a:lnSpc>
                <a:spcPct val="170000"/>
              </a:lnSpc>
              <a:buFont typeface="+mj-lt"/>
              <a:buAutoNum type="arabicPeriod"/>
            </a:pPr>
            <a:r>
              <a:rPr lang="en-US" sz="2400" dirty="0">
                <a:solidFill>
                  <a:prstClr val="white"/>
                </a:solidFill>
                <a:latin typeface="微软雅黑" panose="020B0503020204020204" pitchFamily="34" charset="-122"/>
                <a:ea typeface="微软雅黑" panose="020B0503020204020204" pitchFamily="34" charset="-122"/>
                <a:sym typeface="+mn-ea"/>
              </a:rPr>
              <a:t>Use the texture-plus-depth images from Middlebury Stereo Dataset and synthesize novel views</a:t>
            </a:r>
            <a:endParaRPr lang="en-US" sz="2400" dirty="0">
              <a:solidFill>
                <a:prstClr val="white"/>
              </a:solidFill>
              <a:latin typeface="微软雅黑" panose="020B0503020204020204" pitchFamily="34" charset="-122"/>
              <a:ea typeface="微软雅黑" panose="020B0503020204020204" pitchFamily="34" charset="-122"/>
            </a:endParaRPr>
          </a:p>
          <a:p>
            <a:pPr marL="514350" indent="-514350">
              <a:lnSpc>
                <a:spcPct val="170000"/>
              </a:lnSpc>
              <a:buFont typeface="+mj-lt"/>
              <a:buAutoNum type="arabicPeriod"/>
            </a:pPr>
            <a:r>
              <a:rPr lang="en-US" sz="2400" dirty="0">
                <a:solidFill>
                  <a:prstClr val="white"/>
                </a:solidFill>
                <a:latin typeface="微软雅黑" panose="020B0503020204020204" pitchFamily="34" charset="-122"/>
                <a:ea typeface="微软雅黑" panose="020B0503020204020204" pitchFamily="34" charset="-122"/>
                <a:sym typeface="+mn-ea"/>
              </a:rPr>
              <a:t>Use 2 different algorithms – Markov Random Fields and convolutional neural networks – to inpaint the missing regions</a:t>
            </a:r>
            <a:endParaRPr lang="en-US" sz="2400" dirty="0">
              <a:solidFill>
                <a:prstClr val="white"/>
              </a:solidFill>
              <a:latin typeface="微软雅黑" panose="020B0503020204020204" pitchFamily="34" charset="-122"/>
              <a:ea typeface="微软雅黑" panose="020B0503020204020204" pitchFamily="34" charset="-122"/>
            </a:endParaRPr>
          </a:p>
          <a:p>
            <a:pPr marL="514350" indent="-514350">
              <a:lnSpc>
                <a:spcPct val="170000"/>
              </a:lnSpc>
              <a:buFont typeface="+mj-lt"/>
              <a:buAutoNum type="arabicPeriod"/>
            </a:pPr>
            <a:r>
              <a:rPr lang="en-US" sz="2400" dirty="0">
                <a:solidFill>
                  <a:prstClr val="white"/>
                </a:solidFill>
                <a:latin typeface="微软雅黑" panose="020B0503020204020204" pitchFamily="34" charset="-122"/>
                <a:ea typeface="微软雅黑" panose="020B0503020204020204" pitchFamily="34" charset="-122"/>
                <a:sym typeface="+mn-ea"/>
              </a:rPr>
              <a:t>Evalute with ground truth views</a:t>
            </a:r>
            <a:endParaRPr lang="en-US" sz="2400"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64"/>
          <p:cNvSpPr txBox="1"/>
          <p:nvPr/>
        </p:nvSpPr>
        <p:spPr>
          <a:xfrm>
            <a:off x="5399523" y="2725818"/>
            <a:ext cx="4303395" cy="2882265"/>
          </a:xfrm>
          <a:prstGeom prst="rect">
            <a:avLst/>
          </a:prstGeom>
          <a:noFill/>
        </p:spPr>
        <p:txBody>
          <a:bodyPr wrap="none" rtlCol="0">
            <a:spAutoFit/>
          </a:bodyPr>
          <a:lstStyle/>
          <a:p>
            <a:pPr marL="0" lvl="1" algn="l" defTabSz="1219200"/>
            <a:r>
              <a:rPr lang="zh-CN" altLang="en-US" sz="1865" b="1" dirty="0">
                <a:solidFill>
                  <a:srgbClr val="000000"/>
                </a:solidFill>
                <a:latin typeface="微软雅黑" panose="020B0503020204020204" pitchFamily="34" charset="-122"/>
                <a:ea typeface="微软雅黑" panose="020B0503020204020204" pitchFamily="34" charset="-122"/>
              </a:rPr>
              <a:t> </a:t>
            </a:r>
            <a:r>
              <a:rPr lang="en-US" altLang="zh-CN" sz="3735" b="1" dirty="0">
                <a:solidFill>
                  <a:srgbClr val="000000"/>
                </a:solidFill>
                <a:latin typeface="微软雅黑" panose="020B0503020204020204" pitchFamily="34" charset="-122"/>
                <a:ea typeface="微软雅黑" panose="020B0503020204020204" pitchFamily="34" charset="-122"/>
              </a:rPr>
              <a:t>Part3</a:t>
            </a:r>
            <a:endParaRPr lang="en-US" altLang="zh-CN" sz="3735" b="1" dirty="0">
              <a:solidFill>
                <a:srgbClr val="000000"/>
              </a:solidFill>
              <a:latin typeface="微软雅黑" panose="020B0503020204020204" pitchFamily="34" charset="-122"/>
              <a:ea typeface="微软雅黑" panose="020B0503020204020204" pitchFamily="34" charset="-122"/>
            </a:endParaRPr>
          </a:p>
          <a:p>
            <a:pPr marL="0" lvl="1" algn="l" defTabSz="1219200"/>
            <a:r>
              <a:rPr lang="en-US" altLang="zh-CN" sz="4800" b="1" noProof="0" dirty="0">
                <a:ln>
                  <a:noFill/>
                </a:ln>
                <a:solidFill>
                  <a:srgbClr val="633869"/>
                </a:solidFill>
                <a:effectLst/>
                <a:uLnTx/>
                <a:uFillTx/>
                <a:latin typeface="微软雅黑" panose="020B0503020204020204" pitchFamily="34" charset="-122"/>
                <a:ea typeface="微软雅黑" panose="020B0503020204020204" pitchFamily="34" charset="-122"/>
                <a:sym typeface="+mn-ea"/>
              </a:rPr>
              <a:t>Dataset and </a:t>
            </a:r>
            <a:endParaRPr lang="en-US" altLang="zh-CN" sz="4800" b="1" noProof="0" dirty="0">
              <a:ln>
                <a:noFill/>
              </a:ln>
              <a:solidFill>
                <a:srgbClr val="633869"/>
              </a:solidFill>
              <a:effectLst/>
              <a:uLnTx/>
              <a:uFillTx/>
              <a:latin typeface="微软雅黑" panose="020B0503020204020204" pitchFamily="34" charset="-122"/>
              <a:ea typeface="微软雅黑" panose="020B0503020204020204" pitchFamily="34" charset="-122"/>
              <a:sym typeface="+mn-ea"/>
            </a:endParaRPr>
          </a:p>
          <a:p>
            <a:pPr marL="0" lvl="1" algn="l" defTabSz="1219200"/>
            <a:r>
              <a:rPr lang="en-US" altLang="zh-CN" sz="4800" b="1" noProof="0" dirty="0">
                <a:ln>
                  <a:noFill/>
                </a:ln>
                <a:solidFill>
                  <a:srgbClr val="633869"/>
                </a:solidFill>
                <a:effectLst/>
                <a:uLnTx/>
                <a:uFillTx/>
                <a:latin typeface="微软雅黑" panose="020B0503020204020204" pitchFamily="34" charset="-122"/>
                <a:ea typeface="微软雅黑" panose="020B0503020204020204" pitchFamily="34" charset="-122"/>
                <a:sym typeface="+mn-ea"/>
              </a:rPr>
              <a:t>Initial Results</a:t>
            </a:r>
            <a:endParaRPr lang="en-US" altLang="zh-CN" sz="4800" b="1" noProof="0" dirty="0">
              <a:ln>
                <a:noFill/>
              </a:ln>
              <a:solidFill>
                <a:srgbClr val="633869"/>
              </a:solidFill>
              <a:effectLst/>
              <a:uLnTx/>
              <a:uFillTx/>
              <a:latin typeface="微软雅黑" panose="020B0503020204020204" pitchFamily="34" charset="-122"/>
              <a:ea typeface="微软雅黑" panose="020B0503020204020204" pitchFamily="34" charset="-122"/>
            </a:endParaRPr>
          </a:p>
          <a:p>
            <a:pPr marL="0" lvl="1" algn="l" defTabSz="1219200"/>
            <a:endParaRPr lang="en-US" altLang="zh-CN" sz="4800" b="1" noProof="0" dirty="0">
              <a:ln>
                <a:noFill/>
              </a:ln>
              <a:solidFill>
                <a:srgbClr val="633869"/>
              </a:solidFill>
              <a:effectLst/>
              <a:uLnTx/>
              <a:uFillTx/>
              <a:latin typeface="微软雅黑" panose="020B0503020204020204" pitchFamily="34" charset="-122"/>
              <a:ea typeface="微软雅黑" panose="020B0503020204020204" pitchFamily="34" charset="-122"/>
              <a:sym typeface="+mn-ea"/>
            </a:endParaRPr>
          </a:p>
        </p:txBody>
      </p:sp>
      <p:cxnSp>
        <p:nvCxnSpPr>
          <p:cNvPr id="31" name="直接连接符 30"/>
          <p:cNvCxnSpPr/>
          <p:nvPr/>
        </p:nvCxnSpPr>
        <p:spPr>
          <a:xfrm flipV="1">
            <a:off x="5111489" y="2180861"/>
            <a:ext cx="0" cy="2565899"/>
          </a:xfrm>
          <a:prstGeom prst="line">
            <a:avLst/>
          </a:prstGeom>
          <a:noFill/>
          <a:ln w="12700" cap="flat" cmpd="sng" algn="ctr">
            <a:solidFill>
              <a:srgbClr val="080808"/>
            </a:solidFill>
            <a:prstDash val="dash"/>
          </a:ln>
          <a:effectLst/>
        </p:spPr>
      </p:cxnSp>
      <p:sp>
        <p:nvSpPr>
          <p:cNvPr id="32" name="TextBox 66"/>
          <p:cNvSpPr txBox="1"/>
          <p:nvPr/>
        </p:nvSpPr>
        <p:spPr>
          <a:xfrm>
            <a:off x="3354155" y="4306307"/>
            <a:ext cx="1203795" cy="328930"/>
          </a:xfrm>
          <a:prstGeom prst="rect">
            <a:avLst/>
          </a:prstGeom>
          <a:noFill/>
        </p:spPr>
        <p:txBody>
          <a:bodyPr wrap="square" lIns="0" tIns="0" rIns="0" bIns="0" rtlCol="0">
            <a:spAutoFit/>
          </a:bodyPr>
          <a:lstStyle/>
          <a:p>
            <a:pPr defTabSz="1219200"/>
            <a:r>
              <a:rPr lang="en-US" altLang="zh-CN" sz="2135" dirty="0">
                <a:solidFill>
                  <a:srgbClr val="080808"/>
                </a:solidFill>
                <a:latin typeface="微软雅黑" panose="020B0503020204020204" pitchFamily="34" charset="-122"/>
                <a:ea typeface="微软雅黑" panose="020B0503020204020204" pitchFamily="34" charset="-122"/>
              </a:rPr>
              <a:t>PART 03</a:t>
            </a:r>
            <a:endParaRPr lang="zh-CN" altLang="en-US" sz="2135" dirty="0">
              <a:solidFill>
                <a:srgbClr val="080808"/>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095266" y="2276876"/>
            <a:ext cx="1596233" cy="1596233"/>
            <a:chOff x="304800" y="673100"/>
            <a:chExt cx="4000500" cy="4000500"/>
          </a:xfrm>
          <a:solidFill>
            <a:srgbClr val="633869"/>
          </a:solidFill>
          <a:effectLst>
            <a:outerShdw blurRad="444500" dist="254000" dir="8100000" algn="tr" rotWithShape="0">
              <a:prstClr val="black">
                <a:alpha val="50000"/>
              </a:prstClr>
            </a:outerShdw>
          </a:effectLst>
        </p:grpSpPr>
        <p:sp>
          <p:nvSpPr>
            <p:cNvPr id="34" name="同心圆 6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5" name="椭圆 34"/>
            <p:cNvSpPr/>
            <p:nvPr/>
          </p:nvSpPr>
          <p:spPr>
            <a:xfrm>
              <a:off x="392112" y="760412"/>
              <a:ext cx="3825874" cy="3825874"/>
            </a:xfrm>
            <a:prstGeom prst="ellipse">
              <a:avLst/>
            </a:prstGeom>
            <a:solidFill>
              <a:srgbClr val="633869"/>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sp>
        <p:nvSpPr>
          <p:cNvPr id="42" name="TextBox 13"/>
          <p:cNvSpPr txBox="1"/>
          <p:nvPr/>
        </p:nvSpPr>
        <p:spPr>
          <a:xfrm>
            <a:off x="3389411" y="2562029"/>
            <a:ext cx="1203795" cy="1025525"/>
          </a:xfrm>
          <a:prstGeom prst="rect">
            <a:avLst/>
          </a:prstGeom>
          <a:noFill/>
        </p:spPr>
        <p:txBody>
          <a:bodyPr wrap="square" lIns="0" tIns="0" rIns="0" bIns="0" rtlCol="0">
            <a:spAutoFit/>
          </a:bodyPr>
          <a:lstStyle/>
          <a:p>
            <a:pPr defTabSz="1219200"/>
            <a:r>
              <a:rPr lang="en-US" altLang="zh-CN" sz="6665" b="1" dirty="0">
                <a:solidFill>
                  <a:srgbClr val="FFFFFF"/>
                </a:solidFill>
                <a:latin typeface="微软雅黑" panose="020B0503020204020204" pitchFamily="34" charset="-122"/>
                <a:ea typeface="微软雅黑" panose="020B0503020204020204" pitchFamily="34" charset="-122"/>
              </a:rPr>
              <a:t>03</a:t>
            </a:r>
            <a:endParaRPr lang="zh-CN" altLang="en-US" sz="6665" b="1" dirty="0">
              <a:solidFill>
                <a:srgbClr val="FFFFFF"/>
              </a:solidFill>
              <a:latin typeface="微软雅黑" panose="020B0503020204020204" pitchFamily="34" charset="-122"/>
              <a:ea typeface="微软雅黑" panose="020B0503020204020204" pitchFamily="34" charset="-122"/>
            </a:endParaRPr>
          </a:p>
        </p:txBody>
      </p:sp>
      <p:pic>
        <p:nvPicPr>
          <p:cNvPr id="4" name="图片 3" descr="CUHK(SZ)_Logo"/>
          <p:cNvPicPr>
            <a:picLocks noChangeAspect="1"/>
          </p:cNvPicPr>
          <p:nvPr>
            <p:custDataLst>
              <p:tags r:id="rId1"/>
            </p:custDataLst>
          </p:nvPr>
        </p:nvPicPr>
        <p:blipFill>
          <a:blip r:embed="rId2"/>
          <a:stretch>
            <a:fillRect/>
          </a:stretch>
        </p:blipFill>
        <p:spPr>
          <a:xfrm>
            <a:off x="8024495" y="135890"/>
            <a:ext cx="4076700" cy="6203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30" grpId="0"/>
      <p:bldP spid="32"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p:nvPr/>
        </p:nvSpPr>
        <p:spPr>
          <a:xfrm>
            <a:off x="6197299" y="2601743"/>
            <a:ext cx="5212200" cy="2426086"/>
          </a:xfrm>
          <a:prstGeom prst="rect">
            <a:avLst/>
          </a:prstGeom>
          <a:solidFill>
            <a:srgbClr val="633869"/>
          </a:solidFill>
          <a:ln w="6350" cap="flat" cmpd="sng" algn="ctr">
            <a:noFill/>
            <a:prstDash val="solid"/>
            <a:miter lim="800000"/>
          </a:ln>
          <a:effectLst/>
        </p:spPr>
        <p:txBody>
          <a:bodyPr lIns="91420" tIns="45709" rIns="91420" bIns="45709"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Subtitle 2"/>
          <p:cNvSpPr txBox="1"/>
          <p:nvPr/>
        </p:nvSpPr>
        <p:spPr>
          <a:xfrm>
            <a:off x="6516165" y="2653369"/>
            <a:ext cx="923584" cy="1237766"/>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sp>
        <p:nvSpPr>
          <p:cNvPr id="15" name="Subtitle 2"/>
          <p:cNvSpPr txBox="1"/>
          <p:nvPr/>
        </p:nvSpPr>
        <p:spPr>
          <a:xfrm>
            <a:off x="7035165" y="3194050"/>
            <a:ext cx="3497580" cy="1364615"/>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nSpc>
                <a:spcPct val="140000"/>
              </a:lnSpc>
              <a:buFont typeface="Arial" panose="020B0604020202020204"/>
              <a:buNone/>
            </a:pPr>
            <a:r>
              <a:rPr lang="en-US" sz="2000" dirty="0">
                <a:solidFill>
                  <a:prstClr val="white"/>
                </a:solidFill>
                <a:latin typeface="微软雅黑" panose="020B0503020204020204" pitchFamily="34" charset="-122"/>
                <a:ea typeface="微软雅黑" panose="020B0503020204020204" pitchFamily="34" charset="-122"/>
                <a:sym typeface="+mn-ea"/>
              </a:rPr>
              <a:t>MNIST Dataset: </a:t>
            </a:r>
            <a:endParaRPr lang="en-US" sz="2000" dirty="0">
              <a:solidFill>
                <a:prstClr val="white"/>
              </a:solidFill>
              <a:latin typeface="微软雅黑" panose="020B0503020204020204" pitchFamily="34" charset="-122"/>
              <a:ea typeface="微软雅黑" panose="020B0503020204020204" pitchFamily="34" charset="-122"/>
            </a:endParaRPr>
          </a:p>
          <a:p>
            <a:pPr marL="0" indent="0">
              <a:lnSpc>
                <a:spcPct val="140000"/>
              </a:lnSpc>
              <a:buNone/>
            </a:pPr>
            <a:r>
              <a:rPr lang="en-US" sz="2000" dirty="0">
                <a:solidFill>
                  <a:prstClr val="white"/>
                </a:solidFill>
                <a:latin typeface="微软雅黑" panose="020B0503020204020204" pitchFamily="34" charset="-122"/>
                <a:ea typeface="微软雅黑" panose="020B0503020204020204" pitchFamily="34" charset="-122"/>
                <a:sym typeface="+mn-ea"/>
              </a:rPr>
              <a:t>60,000 training images and 10,000 test images</a:t>
            </a:r>
            <a:endParaRPr sz="2000" dirty="0">
              <a:solidFill>
                <a:prstClr val="white"/>
              </a:solidFill>
              <a:latin typeface="微软雅黑" panose="020B0503020204020204" pitchFamily="34" charset="-122"/>
              <a:ea typeface="微软雅黑" panose="020B0503020204020204" pitchFamily="34" charset="-122"/>
            </a:endParaRPr>
          </a:p>
        </p:txBody>
      </p:sp>
      <p:sp>
        <p:nvSpPr>
          <p:cNvPr id="16" name="Subtitle 2"/>
          <p:cNvSpPr txBox="1"/>
          <p:nvPr/>
        </p:nvSpPr>
        <p:spPr>
          <a:xfrm>
            <a:off x="10533052" y="4278901"/>
            <a:ext cx="1134486" cy="604729"/>
          </a:xfrm>
          <a:prstGeom prst="rect">
            <a:avLst/>
          </a:prstGeom>
        </p:spPr>
        <p:txBody>
          <a:bodyPr vert="horz" lIns="91420" tIns="45709" rIns="91420" bIns="45709"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spcAft>
                <a:spcPct val="0"/>
              </a:spcAft>
              <a:buFont typeface="Arial" panose="020B0604020202020204"/>
              <a:buNone/>
            </a:pPr>
            <a:r>
              <a:rPr lang="en-US" sz="7200" b="1" dirty="0">
                <a:solidFill>
                  <a:prstClr val="white"/>
                </a:solidFill>
                <a:latin typeface="微软雅黑" panose="020B0503020204020204" pitchFamily="34" charset="-122"/>
                <a:ea typeface="微软雅黑" panose="020B0503020204020204" pitchFamily="34" charset="-122"/>
                <a:cs typeface="Helvetica Neue"/>
              </a:rPr>
              <a:t>”</a:t>
            </a:r>
            <a:endParaRPr lang="en-US" sz="7200" b="1" dirty="0">
              <a:solidFill>
                <a:prstClr val="white"/>
              </a:solidFill>
              <a:latin typeface="微软雅黑" panose="020B0503020204020204" pitchFamily="34" charset="-122"/>
              <a:ea typeface="微软雅黑" panose="020B0503020204020204" pitchFamily="34" charset="-122"/>
              <a:cs typeface="Helvetica Neue"/>
            </a:endParaRPr>
          </a:p>
        </p:txBody>
      </p:sp>
      <p:grpSp>
        <p:nvGrpSpPr>
          <p:cNvPr id="2" name="组合 1"/>
          <p:cNvGrpSpPr/>
          <p:nvPr/>
        </p:nvGrpSpPr>
        <p:grpSpPr>
          <a:xfrm>
            <a:off x="0" y="110490"/>
            <a:ext cx="12192000" cy="932180"/>
            <a:chOff x="-1" y="149225"/>
            <a:chExt cx="12192001" cy="822792"/>
          </a:xfrm>
        </p:grpSpPr>
        <p:grpSp>
          <p:nvGrpSpPr>
            <p:cNvPr id="3" name="组合 2"/>
            <p:cNvGrpSpPr/>
            <p:nvPr/>
          </p:nvGrpSpPr>
          <p:grpSpPr>
            <a:xfrm>
              <a:off x="-1" y="149225"/>
              <a:ext cx="12192001" cy="686594"/>
              <a:chOff x="-1" y="149225"/>
              <a:chExt cx="12192001" cy="686594"/>
            </a:xfrm>
          </p:grpSpPr>
          <p:sp>
            <p:nvSpPr>
              <p:cNvPr id="4" name="矩形 3"/>
              <p:cNvSpPr/>
              <p:nvPr>
                <p:custDataLst>
                  <p:tags r:id="rId1"/>
                </p:custDataLst>
              </p:nvPr>
            </p:nvSpPr>
            <p:spPr>
              <a:xfrm>
                <a:off x="-1" y="149225"/>
                <a:ext cx="12192001" cy="686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a:p>
            </p:txBody>
          </p:sp>
          <p:sp>
            <p:nvSpPr>
              <p:cNvPr id="7" name="矩形 6"/>
              <p:cNvSpPr/>
              <p:nvPr>
                <p:custDataLst>
                  <p:tags r:id="rId2"/>
                </p:custDataLst>
              </p:nvPr>
            </p:nvSpPr>
            <p:spPr>
              <a:xfrm>
                <a:off x="-1" y="149225"/>
                <a:ext cx="12192001" cy="641848"/>
              </a:xfrm>
              <a:prstGeom prst="rect">
                <a:avLst/>
              </a:prstGeom>
              <a:solidFill>
                <a:srgbClr val="6338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998" tIns="55999" rIns="111998" bIns="55999" numCol="1" spcCol="0" rtlCol="0" fromWordArt="0" anchor="ctr" anchorCtr="0" forceAA="0" compatLnSpc="1">
                <a:noAutofit/>
              </a:bodyPr>
              <a:lstStyle/>
              <a:p>
                <a:pPr algn="ctr"/>
                <a:endParaRPr lang="zh-CN" altLang="en-US" sz="2940" dirty="0"/>
              </a:p>
            </p:txBody>
          </p:sp>
        </p:grpSp>
        <p:sp>
          <p:nvSpPr>
            <p:cNvPr id="18" name="文本框 17"/>
            <p:cNvSpPr txBox="1"/>
            <p:nvPr>
              <p:custDataLst>
                <p:tags r:id="rId3"/>
              </p:custDataLst>
            </p:nvPr>
          </p:nvSpPr>
          <p:spPr>
            <a:xfrm>
              <a:off x="457199" y="239463"/>
              <a:ext cx="5137785" cy="732554"/>
            </a:xfrm>
            <a:prstGeom prst="rect">
              <a:avLst/>
            </a:prstGeom>
            <a:noFill/>
            <a:ln>
              <a:noFill/>
            </a:ln>
          </p:spPr>
          <p:txBody>
            <a:bodyPr wrap="square" rtlCol="0">
              <a:spAutoFit/>
            </a:bodyPr>
            <a:lstStyle/>
            <a:p>
              <a:r>
                <a:rPr lang="en-US" sz="2400" b="1" dirty="0">
                  <a:solidFill>
                    <a:schemeClr val="bg1"/>
                  </a:solidFill>
                  <a:latin typeface="微软雅黑" panose="020B0503020204020204" pitchFamily="34" charset="-122"/>
                  <a:ea typeface="微软雅黑" panose="020B0503020204020204" pitchFamily="34" charset="-122"/>
                  <a:sym typeface="+mn-ea"/>
                </a:rPr>
                <a:t>03 </a:t>
              </a:r>
              <a:r>
                <a:rPr lang="en-US" sz="2400" b="1" dirty="0">
                  <a:solidFill>
                    <a:schemeClr val="bg1"/>
                  </a:solidFill>
                  <a:latin typeface="微软雅黑" panose="020B0503020204020204" pitchFamily="34" charset="-122"/>
                  <a:ea typeface="微软雅黑" panose="020B0503020204020204" pitchFamily="34" charset="-122"/>
                  <a:sym typeface="+mn-ea"/>
                </a:rPr>
                <a:t>Dataset and Initial Results</a:t>
              </a:r>
              <a:endParaRPr lang="en-US" sz="2400" b="1" dirty="0">
                <a:solidFill>
                  <a:schemeClr val="bg1"/>
                </a:solidFill>
                <a:latin typeface="微软雅黑" panose="020B0503020204020204" pitchFamily="34" charset="-122"/>
                <a:ea typeface="微软雅黑" panose="020B0503020204020204" pitchFamily="34" charset="-122"/>
              </a:endParaRPr>
            </a:p>
            <a:p>
              <a:endParaRPr lang="en-US" sz="2400" b="1" dirty="0">
                <a:solidFill>
                  <a:schemeClr val="bg1"/>
                </a:solidFill>
                <a:latin typeface="微软雅黑" panose="020B0503020204020204" pitchFamily="34" charset="-122"/>
                <a:ea typeface="微软雅黑" panose="020B0503020204020204" pitchFamily="34" charset="-122"/>
              </a:endParaRPr>
            </a:p>
          </p:txBody>
        </p:sp>
      </p:grpSp>
      <p:pic>
        <p:nvPicPr>
          <p:cNvPr id="48" name="图片 47" descr="CUHK(SZ)_Logo2"/>
          <p:cNvPicPr>
            <a:picLocks noChangeAspect="1"/>
          </p:cNvPicPr>
          <p:nvPr>
            <p:custDataLst>
              <p:tags r:id="rId4"/>
            </p:custDataLst>
          </p:nvPr>
        </p:nvPicPr>
        <p:blipFill>
          <a:blip r:embed="rId5"/>
          <a:stretch>
            <a:fillRect/>
          </a:stretch>
        </p:blipFill>
        <p:spPr>
          <a:xfrm>
            <a:off x="8067040" y="176530"/>
            <a:ext cx="4034790" cy="579120"/>
          </a:xfrm>
          <a:prstGeom prst="rect">
            <a:avLst/>
          </a:prstGeom>
        </p:spPr>
      </p:pic>
      <p:pic>
        <p:nvPicPr>
          <p:cNvPr id="11" name="图片 10"/>
          <p:cNvPicPr>
            <a:picLocks noChangeAspect="1"/>
          </p:cNvPicPr>
          <p:nvPr/>
        </p:nvPicPr>
        <p:blipFill>
          <a:blip r:embed="rId6"/>
          <a:stretch>
            <a:fillRect/>
          </a:stretch>
        </p:blipFill>
        <p:spPr>
          <a:xfrm>
            <a:off x="2167255" y="1609725"/>
            <a:ext cx="2139950" cy="2139950"/>
          </a:xfrm>
          <a:prstGeom prst="rect">
            <a:avLst/>
          </a:prstGeom>
        </p:spPr>
      </p:pic>
      <p:pic>
        <p:nvPicPr>
          <p:cNvPr id="10" name="图片 9"/>
          <p:cNvPicPr>
            <a:picLocks noChangeAspect="1"/>
          </p:cNvPicPr>
          <p:nvPr/>
        </p:nvPicPr>
        <p:blipFill>
          <a:blip r:embed="rId7"/>
          <a:stretch>
            <a:fillRect/>
          </a:stretch>
        </p:blipFill>
        <p:spPr>
          <a:xfrm>
            <a:off x="690880" y="4624070"/>
            <a:ext cx="5092700" cy="13309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8" grpId="0" bldLvl="0" animBg="1"/>
      <p:bldP spid="12"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64"/>
          <p:cNvSpPr txBox="1"/>
          <p:nvPr/>
        </p:nvSpPr>
        <p:spPr>
          <a:xfrm>
            <a:off x="5399523" y="2725818"/>
            <a:ext cx="2755900" cy="1405255"/>
          </a:xfrm>
          <a:prstGeom prst="rect">
            <a:avLst/>
          </a:prstGeom>
          <a:noFill/>
        </p:spPr>
        <p:txBody>
          <a:bodyPr wrap="none" rtlCol="0">
            <a:spAutoFit/>
          </a:bodyPr>
          <a:lstStyle/>
          <a:p>
            <a:pPr marL="0" lvl="1" algn="l" defTabSz="1219200"/>
            <a:r>
              <a:rPr lang="zh-CN" altLang="en-US" sz="1865" b="1" dirty="0">
                <a:solidFill>
                  <a:srgbClr val="000000"/>
                </a:solidFill>
                <a:latin typeface="微软雅黑" panose="020B0503020204020204" pitchFamily="34" charset="-122"/>
                <a:ea typeface="微软雅黑" panose="020B0503020204020204" pitchFamily="34" charset="-122"/>
              </a:rPr>
              <a:t> </a:t>
            </a:r>
            <a:r>
              <a:rPr lang="en-US" altLang="zh-CN" sz="3735" b="1" dirty="0">
                <a:solidFill>
                  <a:srgbClr val="000000"/>
                </a:solidFill>
                <a:latin typeface="微软雅黑" panose="020B0503020204020204" pitchFamily="34" charset="-122"/>
                <a:ea typeface="微软雅黑" panose="020B0503020204020204" pitchFamily="34" charset="-122"/>
              </a:rPr>
              <a:t>Part4</a:t>
            </a:r>
            <a:endParaRPr lang="en-US" altLang="zh-CN" sz="3735" b="1" dirty="0">
              <a:solidFill>
                <a:srgbClr val="000000"/>
              </a:solidFill>
              <a:latin typeface="微软雅黑" panose="020B0503020204020204" pitchFamily="34" charset="-122"/>
              <a:ea typeface="微软雅黑" panose="020B0503020204020204" pitchFamily="34" charset="-122"/>
            </a:endParaRPr>
          </a:p>
          <a:p>
            <a:pPr marL="0" lvl="1" algn="l" defTabSz="1219200"/>
            <a:r>
              <a:rPr lang="en-US" altLang="zh-CN" sz="4800" b="1" noProof="0" dirty="0">
                <a:ln>
                  <a:noFill/>
                </a:ln>
                <a:solidFill>
                  <a:srgbClr val="633869"/>
                </a:solidFill>
                <a:effectLst/>
                <a:uLnTx/>
                <a:uFillTx/>
                <a:latin typeface="微软雅黑" panose="020B0503020204020204" pitchFamily="34" charset="-122"/>
                <a:ea typeface="微软雅黑" panose="020B0503020204020204" pitchFamily="34" charset="-122"/>
                <a:sym typeface="+mn-ea"/>
              </a:rPr>
              <a:t>Strategy</a:t>
            </a:r>
            <a:endParaRPr lang="en-US" altLang="zh-CN" sz="4800" b="1" noProof="0" dirty="0">
              <a:ln>
                <a:noFill/>
              </a:ln>
              <a:solidFill>
                <a:srgbClr val="633869"/>
              </a:solidFill>
              <a:effectLst/>
              <a:uLnTx/>
              <a:uFillTx/>
              <a:latin typeface="微软雅黑" panose="020B0503020204020204" pitchFamily="34" charset="-122"/>
              <a:ea typeface="微软雅黑" panose="020B0503020204020204" pitchFamily="34" charset="-122"/>
              <a:sym typeface="+mn-ea"/>
            </a:endParaRPr>
          </a:p>
        </p:txBody>
      </p:sp>
      <p:cxnSp>
        <p:nvCxnSpPr>
          <p:cNvPr id="31" name="直接连接符 30"/>
          <p:cNvCxnSpPr/>
          <p:nvPr/>
        </p:nvCxnSpPr>
        <p:spPr>
          <a:xfrm flipV="1">
            <a:off x="5111489" y="2180861"/>
            <a:ext cx="0" cy="2565899"/>
          </a:xfrm>
          <a:prstGeom prst="line">
            <a:avLst/>
          </a:prstGeom>
          <a:noFill/>
          <a:ln w="12700" cap="flat" cmpd="sng" algn="ctr">
            <a:solidFill>
              <a:srgbClr val="080808"/>
            </a:solidFill>
            <a:prstDash val="dash"/>
          </a:ln>
          <a:effectLst/>
        </p:spPr>
      </p:cxnSp>
      <p:sp>
        <p:nvSpPr>
          <p:cNvPr id="32" name="TextBox 66"/>
          <p:cNvSpPr txBox="1"/>
          <p:nvPr/>
        </p:nvSpPr>
        <p:spPr>
          <a:xfrm>
            <a:off x="3354155" y="4306307"/>
            <a:ext cx="1203795" cy="328930"/>
          </a:xfrm>
          <a:prstGeom prst="rect">
            <a:avLst/>
          </a:prstGeom>
          <a:noFill/>
        </p:spPr>
        <p:txBody>
          <a:bodyPr wrap="square" lIns="0" tIns="0" rIns="0" bIns="0" rtlCol="0">
            <a:spAutoFit/>
          </a:bodyPr>
          <a:lstStyle/>
          <a:p>
            <a:pPr defTabSz="1219200"/>
            <a:r>
              <a:rPr lang="en-US" altLang="zh-CN" sz="2135" dirty="0">
                <a:solidFill>
                  <a:srgbClr val="080808"/>
                </a:solidFill>
                <a:latin typeface="微软雅黑" panose="020B0503020204020204" pitchFamily="34" charset="-122"/>
                <a:ea typeface="微软雅黑" panose="020B0503020204020204" pitchFamily="34" charset="-122"/>
              </a:rPr>
              <a:t>PART 04</a:t>
            </a:r>
            <a:endParaRPr lang="zh-CN" altLang="en-US" sz="2135" dirty="0">
              <a:solidFill>
                <a:srgbClr val="080808"/>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095266" y="2276876"/>
            <a:ext cx="1596233" cy="1596233"/>
            <a:chOff x="304800" y="673100"/>
            <a:chExt cx="4000500" cy="4000500"/>
          </a:xfrm>
          <a:solidFill>
            <a:srgbClr val="633869"/>
          </a:solidFill>
          <a:effectLst>
            <a:outerShdw blurRad="444500" dist="254000" dir="8100000" algn="tr" rotWithShape="0">
              <a:prstClr val="black">
                <a:alpha val="50000"/>
              </a:prstClr>
            </a:outerShdw>
          </a:effectLst>
        </p:grpSpPr>
        <p:sp>
          <p:nvSpPr>
            <p:cNvPr id="34" name="同心圆 6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sp>
          <p:nvSpPr>
            <p:cNvPr id="35" name="椭圆 34"/>
            <p:cNvSpPr/>
            <p:nvPr/>
          </p:nvSpPr>
          <p:spPr>
            <a:xfrm>
              <a:off x="392112" y="760412"/>
              <a:ext cx="3825874" cy="3825874"/>
            </a:xfrm>
            <a:prstGeom prst="ellipse">
              <a:avLst/>
            </a:prstGeom>
            <a:solidFill>
              <a:srgbClr val="633869"/>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cs typeface="+mn-cs"/>
              </a:endParaRPr>
            </a:p>
          </p:txBody>
        </p:sp>
      </p:grpSp>
      <p:sp>
        <p:nvSpPr>
          <p:cNvPr id="42" name="TextBox 13"/>
          <p:cNvSpPr txBox="1"/>
          <p:nvPr/>
        </p:nvSpPr>
        <p:spPr>
          <a:xfrm>
            <a:off x="3389411" y="2562029"/>
            <a:ext cx="1203795" cy="1025525"/>
          </a:xfrm>
          <a:prstGeom prst="rect">
            <a:avLst/>
          </a:prstGeom>
          <a:noFill/>
        </p:spPr>
        <p:txBody>
          <a:bodyPr wrap="square" lIns="0" tIns="0" rIns="0" bIns="0" rtlCol="0">
            <a:spAutoFit/>
          </a:bodyPr>
          <a:lstStyle/>
          <a:p>
            <a:pPr defTabSz="1219200"/>
            <a:r>
              <a:rPr lang="en-US" altLang="zh-CN" sz="6665" b="1" dirty="0">
                <a:solidFill>
                  <a:srgbClr val="FFFFFF"/>
                </a:solidFill>
                <a:latin typeface="微软雅黑" panose="020B0503020204020204" pitchFamily="34" charset="-122"/>
                <a:ea typeface="微软雅黑" panose="020B0503020204020204" pitchFamily="34" charset="-122"/>
              </a:rPr>
              <a:t>04</a:t>
            </a:r>
            <a:endParaRPr lang="zh-CN" altLang="en-US" sz="6665" b="1" dirty="0">
              <a:solidFill>
                <a:srgbClr val="FFFFFF"/>
              </a:solidFill>
              <a:latin typeface="微软雅黑" panose="020B0503020204020204" pitchFamily="34" charset="-122"/>
              <a:ea typeface="微软雅黑" panose="020B0503020204020204" pitchFamily="34" charset="-122"/>
            </a:endParaRPr>
          </a:p>
        </p:txBody>
      </p:sp>
      <p:pic>
        <p:nvPicPr>
          <p:cNvPr id="4" name="图片 3" descr="CUHK(SZ)_Logo"/>
          <p:cNvPicPr>
            <a:picLocks noChangeAspect="1"/>
          </p:cNvPicPr>
          <p:nvPr>
            <p:custDataLst>
              <p:tags r:id="rId1"/>
            </p:custDataLst>
          </p:nvPr>
        </p:nvPicPr>
        <p:blipFill>
          <a:blip r:embed="rId2"/>
          <a:stretch>
            <a:fillRect/>
          </a:stretch>
        </p:blipFill>
        <p:spPr>
          <a:xfrm>
            <a:off x="8024495" y="135890"/>
            <a:ext cx="4076700" cy="6203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advTm="0">
        <p:random/>
      </p:transition>
    </mc:Choice>
    <mc:Fallback>
      <p:transition advClick="0" advTm="0">
        <p:random/>
      </p:transition>
    </mc:Fallback>
  </mc:AlternateContent>
  <p:timing>
    <p:tnLst>
      <p:par>
        <p:cTn id="1" dur="indefinite" restart="never" nodeType="tmRoot"/>
      </p:par>
    </p:tnLst>
    <p:bldLst>
      <p:bldP spid="30" grpId="0"/>
      <p:bldP spid="32" grpId="0"/>
      <p:bldP spid="42"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commondata" val="eyJjb3VudCI6MzgsImhkaWQiOiIwNjk2YWMyYzhlOWMwYmJkMDE3YmZhNzQ0YjQ2YWI0OCIsInVzZXJDb3VudCI6Mzh9"/>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1592</Words>
  <Application>WPS 演示</Application>
  <PresentationFormat>宽屏</PresentationFormat>
  <Paragraphs>136</Paragraphs>
  <Slides>16</Slides>
  <Notes>0</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微软雅黑</vt:lpstr>
      <vt:lpstr>Times New Roman</vt:lpstr>
      <vt:lpstr>Arial</vt:lpstr>
      <vt:lpstr>Helvetica Neue</vt:lpstr>
      <vt:lpstr>Arial Unicode MS</vt:lpstr>
      <vt:lpstr>Calibri Light</vt:lpstr>
      <vt:lpstr>Calibri</vt:lpstr>
      <vt:lpstr>Microsoft Yi Baiti</vt:lpstr>
      <vt:lpstr>Microsoft Uighur</vt:lpstr>
      <vt:lpstr>Myanmar Text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Boshi Xu</cp:lastModifiedBy>
  <cp:revision>64</cp:revision>
  <dcterms:created xsi:type="dcterms:W3CDTF">2018-11-15T11:32:00Z</dcterms:created>
  <dcterms:modified xsi:type="dcterms:W3CDTF">2024-07-04T02:47:32Z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KSOTemplateUUID">
    <vt:lpwstr>v1.0_mb_6i705ntgTjvYxBf5qzxmDA==</vt:lpwstr>
  </property>
  <property fmtid="{D5CDD505-2E9C-101B-9397-08002B2CF9AE}" pid="4" name="ICV">
    <vt:lpwstr>56E8EC9DF21D493B850DE292C4252C6B_13</vt:lpwstr>
  </property>
</Properties>
</file>