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3"/>
    <p:sldId id="315" r:id="rId4"/>
    <p:sldId id="305" r:id="rId6"/>
    <p:sldId id="388" r:id="rId7"/>
    <p:sldId id="386" r:id="rId8"/>
    <p:sldId id="387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633869"/>
    <a:srgbClr val="007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624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4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.png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image" Target="../media/image3.png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64"/>
          <p:cNvSpPr txBox="1"/>
          <p:nvPr/>
        </p:nvSpPr>
        <p:spPr>
          <a:xfrm>
            <a:off x="5399523" y="2725818"/>
            <a:ext cx="2755900" cy="1405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 defTabSz="1219200"/>
            <a:r>
              <a:rPr lang="zh-CN" altLang="en-US" sz="186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73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en-US" altLang="zh-CN" sz="373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l" defTabSz="1219200"/>
            <a:r>
              <a:rPr lang="en-US" altLang="zh-CN" sz="4800" b="1" noProof="0" dirty="0">
                <a:ln>
                  <a:noFill/>
                </a:ln>
                <a:solidFill>
                  <a:srgbClr val="63386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Strategy</a:t>
            </a:r>
            <a:endParaRPr lang="en-US" altLang="zh-CN" sz="4800" b="1" noProof="0" dirty="0">
              <a:ln>
                <a:noFill/>
              </a:ln>
              <a:solidFill>
                <a:srgbClr val="63386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5111489" y="2180861"/>
            <a:ext cx="0" cy="2565899"/>
          </a:xfrm>
          <a:prstGeom prst="line">
            <a:avLst/>
          </a:prstGeom>
          <a:noFill/>
          <a:ln w="12700" cap="flat" cmpd="sng" algn="ctr">
            <a:solidFill>
              <a:srgbClr val="080808"/>
            </a:solidFill>
            <a:prstDash val="dash"/>
          </a:ln>
          <a:effectLst/>
        </p:spPr>
      </p:cxnSp>
      <p:sp>
        <p:nvSpPr>
          <p:cNvPr id="32" name="TextBox 66"/>
          <p:cNvSpPr txBox="1"/>
          <p:nvPr/>
        </p:nvSpPr>
        <p:spPr>
          <a:xfrm>
            <a:off x="3354155" y="4306307"/>
            <a:ext cx="1203795" cy="328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200"/>
            <a:r>
              <a:rPr lang="en-US" altLang="zh-CN" sz="2135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2135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095266" y="2276876"/>
            <a:ext cx="1596233" cy="1596233"/>
            <a:chOff x="304800" y="673100"/>
            <a:chExt cx="4000500" cy="4000500"/>
          </a:xfrm>
          <a:solidFill>
            <a:srgbClr val="633869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同心圆 6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63386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2" name="TextBox 13"/>
          <p:cNvSpPr txBox="1"/>
          <p:nvPr/>
        </p:nvSpPr>
        <p:spPr>
          <a:xfrm>
            <a:off x="3389411" y="2562029"/>
            <a:ext cx="1203795" cy="10255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200"/>
            <a:r>
              <a:rPr lang="en-US" altLang="zh-CN" sz="666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665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CUHK(SZ)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4495" y="135890"/>
            <a:ext cx="4076700" cy="620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nodeType="tmRoot"/>
      </p:par>
    </p:tnLst>
    <p:bldLst>
      <p:bldP spid="30" grpId="0"/>
      <p:bldP spid="32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/>
        </p:nvSpPr>
        <p:spPr>
          <a:xfrm>
            <a:off x="6197299" y="2601743"/>
            <a:ext cx="5212200" cy="2426086"/>
          </a:xfrm>
          <a:prstGeom prst="rect">
            <a:avLst/>
          </a:prstGeom>
          <a:solidFill>
            <a:srgbClr val="633869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91420" tIns="45709" rIns="91420" bIns="45709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Subtitle 2"/>
          <p:cNvSpPr txBox="1"/>
          <p:nvPr/>
        </p:nvSpPr>
        <p:spPr>
          <a:xfrm>
            <a:off x="6516165" y="2653369"/>
            <a:ext cx="923584" cy="1237766"/>
          </a:xfrm>
          <a:prstGeom prst="rect">
            <a:avLst/>
          </a:prstGeom>
        </p:spPr>
        <p:txBody>
          <a:bodyPr vert="horz" lIns="91420" tIns="45709" rIns="91420" bIns="45709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Font typeface="Arial" panose="020B0604020202020204"/>
              <a:buNone/>
            </a:pPr>
            <a:r>
              <a:rPr lang="en-US" sz="7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“</a:t>
            </a:r>
            <a:endParaRPr lang="en-US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</p:txBody>
      </p:sp>
      <p:sp>
        <p:nvSpPr>
          <p:cNvPr id="15" name="Subtitle 2"/>
          <p:cNvSpPr txBox="1"/>
          <p:nvPr/>
        </p:nvSpPr>
        <p:spPr>
          <a:xfrm>
            <a:off x="6797040" y="3211195"/>
            <a:ext cx="4436110" cy="1364615"/>
          </a:xfrm>
          <a:prstGeom prst="rect">
            <a:avLst/>
          </a:prstGeom>
        </p:spPr>
        <p:txBody>
          <a:bodyPr vert="horz" lIns="91420" tIns="45709" rIns="91420" bIns="45709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base">
              <a:lnSpc>
                <a:spcPct val="120000"/>
              </a:lnSpc>
              <a:spcAft>
                <a:spcPct val="0"/>
              </a:spcAft>
              <a:buFont typeface="Arial" panose="020B0604020202020204"/>
              <a:buNone/>
            </a:pPr>
            <a:r>
              <a:rPr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initial algorithms consists of the </a:t>
            </a:r>
            <a:endParaRPr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 fontAlgn="base">
              <a:lnSpc>
                <a:spcPct val="120000"/>
              </a:lnSpc>
              <a:spcAft>
                <a:spcPct val="0"/>
              </a:spcAft>
              <a:buFont typeface="Arial" panose="020B0604020202020204"/>
              <a:buNone/>
            </a:pPr>
            <a:r>
              <a:rPr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following 4 steps.</a:t>
            </a:r>
            <a:endParaRPr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Subtitle 2"/>
          <p:cNvSpPr txBox="1"/>
          <p:nvPr/>
        </p:nvSpPr>
        <p:spPr>
          <a:xfrm>
            <a:off x="10533052" y="4278901"/>
            <a:ext cx="1134486" cy="604729"/>
          </a:xfrm>
          <a:prstGeom prst="rect">
            <a:avLst/>
          </a:prstGeom>
        </p:spPr>
        <p:txBody>
          <a:bodyPr vert="horz" lIns="91420" tIns="45709" rIns="91420" bIns="45709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Font typeface="Arial" panose="020B0604020202020204"/>
              <a:buNone/>
            </a:pPr>
            <a:r>
              <a:rPr lang="en-US" sz="7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”</a:t>
            </a:r>
            <a:endParaRPr lang="en-US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110490"/>
            <a:ext cx="12192000" cy="777875"/>
            <a:chOff x="-1" y="149225"/>
            <a:chExt cx="12192001" cy="686594"/>
          </a:xfrm>
        </p:grpSpPr>
        <p:grpSp>
          <p:nvGrpSpPr>
            <p:cNvPr id="3" name="组合 2"/>
            <p:cNvGrpSpPr/>
            <p:nvPr/>
          </p:nvGrpSpPr>
          <p:grpSpPr>
            <a:xfrm>
              <a:off x="-1" y="149225"/>
              <a:ext cx="12192001" cy="686594"/>
              <a:chOff x="-1" y="149225"/>
              <a:chExt cx="12192001" cy="686594"/>
            </a:xfrm>
          </p:grpSpPr>
          <p:sp>
            <p:nvSpPr>
              <p:cNvPr id="4" name="矩形 3"/>
              <p:cNvSpPr/>
              <p:nvPr>
                <p:custDataLst>
                  <p:tags r:id="rId1"/>
                </p:custDataLst>
              </p:nvPr>
            </p:nvSpPr>
            <p:spPr>
              <a:xfrm>
                <a:off x="-1" y="149225"/>
                <a:ext cx="12192001" cy="6865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1998" tIns="55999" rIns="111998" bIns="55999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940"/>
              </a:p>
            </p:txBody>
          </p:sp>
          <p:sp>
            <p:nvSpPr>
              <p:cNvPr id="7" name="矩形 6"/>
              <p:cNvSpPr/>
              <p:nvPr>
                <p:custDataLst>
                  <p:tags r:id="rId2"/>
                </p:custDataLst>
              </p:nvPr>
            </p:nvSpPr>
            <p:spPr>
              <a:xfrm>
                <a:off x="-1" y="149225"/>
                <a:ext cx="12192001" cy="641848"/>
              </a:xfrm>
              <a:prstGeom prst="rect">
                <a:avLst/>
              </a:prstGeom>
              <a:solidFill>
                <a:srgbClr val="6338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1998" tIns="55999" rIns="111998" bIns="55999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940" dirty="0"/>
              </a:p>
            </p:txBody>
          </p:sp>
        </p:grpSp>
        <p:sp>
          <p:nvSpPr>
            <p:cNvPr id="18" name="文本框 17"/>
            <p:cNvSpPr txBox="1"/>
            <p:nvPr>
              <p:custDataLst>
                <p:tags r:id="rId3"/>
              </p:custDataLst>
            </p:nvPr>
          </p:nvSpPr>
          <p:spPr>
            <a:xfrm>
              <a:off x="457200" y="239316"/>
              <a:ext cx="4406900" cy="4063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 Strategy</a:t>
              </a:r>
              <a:endPara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8" name="图片 47" descr="CUHK(SZ)_Logo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067040" y="176530"/>
            <a:ext cx="4034790" cy="57912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1825" y="1004570"/>
            <a:ext cx="2719705" cy="5777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nodeType="tmRoot"/>
      </p:par>
    </p:tnLst>
    <p:bldLst>
      <p:bldP spid="8" grpId="0" bldLvl="0" animBg="1"/>
      <p:bldP spid="12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/>
        </p:nvSpPr>
        <p:spPr>
          <a:xfrm>
            <a:off x="6197299" y="2601743"/>
            <a:ext cx="5212200" cy="2426086"/>
          </a:xfrm>
          <a:prstGeom prst="rect">
            <a:avLst/>
          </a:prstGeom>
          <a:solidFill>
            <a:srgbClr val="633869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91420" tIns="45709" rIns="91420" bIns="45709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Subtitle 2"/>
          <p:cNvSpPr txBox="1"/>
          <p:nvPr/>
        </p:nvSpPr>
        <p:spPr>
          <a:xfrm>
            <a:off x="6516165" y="2653369"/>
            <a:ext cx="923584" cy="1237766"/>
          </a:xfrm>
          <a:prstGeom prst="rect">
            <a:avLst/>
          </a:prstGeom>
        </p:spPr>
        <p:txBody>
          <a:bodyPr vert="horz" lIns="91420" tIns="45709" rIns="91420" bIns="45709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Font typeface="Arial" panose="020B0604020202020204"/>
              <a:buNone/>
            </a:pPr>
            <a:r>
              <a:rPr lang="en-US" sz="7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“</a:t>
            </a:r>
            <a:endParaRPr lang="en-US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</p:txBody>
      </p:sp>
      <p:sp>
        <p:nvSpPr>
          <p:cNvPr id="15" name="Subtitle 2"/>
          <p:cNvSpPr txBox="1"/>
          <p:nvPr/>
        </p:nvSpPr>
        <p:spPr>
          <a:xfrm>
            <a:off x="7035165" y="3194050"/>
            <a:ext cx="3497580" cy="1364615"/>
          </a:xfrm>
          <a:prstGeom prst="rect">
            <a:avLst/>
          </a:prstGeom>
        </p:spPr>
        <p:txBody>
          <a:bodyPr vert="horz" lIns="91420" tIns="45709" rIns="91420" bIns="45709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base">
              <a:lnSpc>
                <a:spcPct val="120000"/>
              </a:lnSpc>
              <a:spcAft>
                <a:spcPct val="0"/>
              </a:spcAft>
              <a:buFont typeface="Arial" panose="020B0604020202020204"/>
              <a:buNone/>
            </a:pPr>
            <a:r>
              <a:rPr 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 1</a:t>
            </a:r>
            <a:endParaRPr 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 fontAlgn="base">
              <a:lnSpc>
                <a:spcPct val="120000"/>
              </a:lnSpc>
              <a:spcAft>
                <a:spcPct val="0"/>
              </a:spcAft>
              <a:buFont typeface="Arial" panose="020B0604020202020204"/>
              <a:buNone/>
            </a:pPr>
            <a:r>
              <a:rPr 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ead the image from the frontend's handwriting board.</a:t>
            </a:r>
            <a:endParaRPr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Subtitle 2"/>
          <p:cNvSpPr txBox="1"/>
          <p:nvPr/>
        </p:nvSpPr>
        <p:spPr>
          <a:xfrm>
            <a:off x="10533052" y="4278901"/>
            <a:ext cx="1134486" cy="604729"/>
          </a:xfrm>
          <a:prstGeom prst="rect">
            <a:avLst/>
          </a:prstGeom>
        </p:spPr>
        <p:txBody>
          <a:bodyPr vert="horz" lIns="91420" tIns="45709" rIns="91420" bIns="45709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Font typeface="Arial" panose="020B0604020202020204"/>
              <a:buNone/>
            </a:pPr>
            <a:r>
              <a:rPr lang="en-US" sz="7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”</a:t>
            </a:r>
            <a:endParaRPr lang="en-US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110490"/>
            <a:ext cx="12192000" cy="777875"/>
            <a:chOff x="-1" y="149225"/>
            <a:chExt cx="12192001" cy="686594"/>
          </a:xfrm>
        </p:grpSpPr>
        <p:grpSp>
          <p:nvGrpSpPr>
            <p:cNvPr id="3" name="组合 2"/>
            <p:cNvGrpSpPr/>
            <p:nvPr/>
          </p:nvGrpSpPr>
          <p:grpSpPr>
            <a:xfrm>
              <a:off x="-1" y="149225"/>
              <a:ext cx="12192001" cy="686594"/>
              <a:chOff x="-1" y="149225"/>
              <a:chExt cx="12192001" cy="686594"/>
            </a:xfrm>
          </p:grpSpPr>
          <p:sp>
            <p:nvSpPr>
              <p:cNvPr id="4" name="矩形 3"/>
              <p:cNvSpPr/>
              <p:nvPr>
                <p:custDataLst>
                  <p:tags r:id="rId1"/>
                </p:custDataLst>
              </p:nvPr>
            </p:nvSpPr>
            <p:spPr>
              <a:xfrm>
                <a:off x="-1" y="149225"/>
                <a:ext cx="12192001" cy="6865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1998" tIns="55999" rIns="111998" bIns="55999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940"/>
              </a:p>
            </p:txBody>
          </p:sp>
          <p:sp>
            <p:nvSpPr>
              <p:cNvPr id="7" name="矩形 6"/>
              <p:cNvSpPr/>
              <p:nvPr>
                <p:custDataLst>
                  <p:tags r:id="rId2"/>
                </p:custDataLst>
              </p:nvPr>
            </p:nvSpPr>
            <p:spPr>
              <a:xfrm>
                <a:off x="-1" y="149225"/>
                <a:ext cx="12192001" cy="641848"/>
              </a:xfrm>
              <a:prstGeom prst="rect">
                <a:avLst/>
              </a:prstGeom>
              <a:solidFill>
                <a:srgbClr val="6338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1998" tIns="55999" rIns="111998" bIns="55999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940" dirty="0"/>
              </a:p>
            </p:txBody>
          </p:sp>
        </p:grpSp>
        <p:sp>
          <p:nvSpPr>
            <p:cNvPr id="18" name="文本框 17"/>
            <p:cNvSpPr txBox="1"/>
            <p:nvPr>
              <p:custDataLst>
                <p:tags r:id="rId3"/>
              </p:custDataLst>
            </p:nvPr>
          </p:nvSpPr>
          <p:spPr>
            <a:xfrm>
              <a:off x="457200" y="239316"/>
              <a:ext cx="4406900" cy="4063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04 Strategy</a:t>
              </a:r>
              <a:endPara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8" name="图片 47" descr="CUHK(SZ)_Logo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067040" y="176530"/>
            <a:ext cx="4034790" cy="5791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75130" y="2720975"/>
            <a:ext cx="2839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插图！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nodeType="tmRoot"/>
      </p:par>
    </p:tnLst>
    <p:bldLst>
      <p:bldP spid="8" grpId="0" bldLvl="0" animBg="1"/>
      <p:bldP spid="12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/>
        </p:nvSpPr>
        <p:spPr>
          <a:xfrm>
            <a:off x="3489960" y="915670"/>
            <a:ext cx="5212080" cy="1278255"/>
          </a:xfrm>
          <a:prstGeom prst="rect">
            <a:avLst/>
          </a:prstGeom>
          <a:solidFill>
            <a:srgbClr val="633869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91420" tIns="45709" rIns="91420" bIns="45709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Subtitle 2"/>
          <p:cNvSpPr txBox="1"/>
          <p:nvPr/>
        </p:nvSpPr>
        <p:spPr>
          <a:xfrm>
            <a:off x="3427095" y="800100"/>
            <a:ext cx="923290" cy="652145"/>
          </a:xfrm>
          <a:prstGeom prst="rect">
            <a:avLst/>
          </a:prstGeom>
        </p:spPr>
        <p:txBody>
          <a:bodyPr vert="horz" lIns="91420" tIns="45709" rIns="91420" bIns="45709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Font typeface="Arial" panose="020B0604020202020204"/>
              <a:buNone/>
            </a:pPr>
            <a:r>
              <a:rPr lang="en-US" sz="7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“</a:t>
            </a:r>
            <a:endParaRPr lang="en-US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</p:txBody>
      </p:sp>
      <p:sp>
        <p:nvSpPr>
          <p:cNvPr id="15" name="Subtitle 2"/>
          <p:cNvSpPr txBox="1"/>
          <p:nvPr/>
        </p:nvSpPr>
        <p:spPr>
          <a:xfrm>
            <a:off x="4021455" y="1287780"/>
            <a:ext cx="4185285" cy="719455"/>
          </a:xfrm>
          <a:prstGeom prst="rect">
            <a:avLst/>
          </a:prstGeom>
        </p:spPr>
        <p:txBody>
          <a:bodyPr vert="horz" lIns="91420" tIns="45709" rIns="91420" bIns="45709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spcAft>
                <a:spcPct val="0"/>
              </a:spcAft>
              <a:buFont typeface="Arial" panose="020B0604020202020204"/>
              <a:buNone/>
            </a:pPr>
            <a:r>
              <a:rPr 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Step 2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Image Detection</a:t>
            </a:r>
            <a:endParaRPr lang="en-US" altLang="zh-CN" sz="2400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Subtitle 2"/>
          <p:cNvSpPr txBox="1"/>
          <p:nvPr/>
        </p:nvSpPr>
        <p:spPr>
          <a:xfrm>
            <a:off x="7362825" y="1685925"/>
            <a:ext cx="1134745" cy="318770"/>
          </a:xfrm>
          <a:prstGeom prst="rect">
            <a:avLst/>
          </a:prstGeom>
        </p:spPr>
        <p:txBody>
          <a:bodyPr vert="horz" lIns="91420" tIns="45709" rIns="91420" bIns="45709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Font typeface="Arial" panose="020B0604020202020204"/>
              <a:buNone/>
            </a:pPr>
            <a:r>
              <a:rPr lang="en-US" sz="7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”</a:t>
            </a:r>
            <a:endParaRPr lang="en-US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110490"/>
            <a:ext cx="12192000" cy="777875"/>
            <a:chOff x="-1" y="149225"/>
            <a:chExt cx="12192001" cy="686594"/>
          </a:xfrm>
        </p:grpSpPr>
        <p:grpSp>
          <p:nvGrpSpPr>
            <p:cNvPr id="3" name="组合 2"/>
            <p:cNvGrpSpPr/>
            <p:nvPr/>
          </p:nvGrpSpPr>
          <p:grpSpPr>
            <a:xfrm>
              <a:off x="-1" y="149225"/>
              <a:ext cx="12192001" cy="686594"/>
              <a:chOff x="-1" y="149225"/>
              <a:chExt cx="12192001" cy="686594"/>
            </a:xfrm>
          </p:grpSpPr>
          <p:sp>
            <p:nvSpPr>
              <p:cNvPr id="4" name="矩形 3"/>
              <p:cNvSpPr/>
              <p:nvPr>
                <p:custDataLst>
                  <p:tags r:id="rId1"/>
                </p:custDataLst>
              </p:nvPr>
            </p:nvSpPr>
            <p:spPr>
              <a:xfrm>
                <a:off x="-1" y="149225"/>
                <a:ext cx="12192001" cy="6865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1998" tIns="55999" rIns="111998" bIns="55999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940"/>
              </a:p>
            </p:txBody>
          </p:sp>
          <p:sp>
            <p:nvSpPr>
              <p:cNvPr id="7" name="矩形 6"/>
              <p:cNvSpPr/>
              <p:nvPr>
                <p:custDataLst>
                  <p:tags r:id="rId2"/>
                </p:custDataLst>
              </p:nvPr>
            </p:nvSpPr>
            <p:spPr>
              <a:xfrm>
                <a:off x="-1" y="149225"/>
                <a:ext cx="12192001" cy="641848"/>
              </a:xfrm>
              <a:prstGeom prst="rect">
                <a:avLst/>
              </a:prstGeom>
              <a:solidFill>
                <a:srgbClr val="6338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1998" tIns="55999" rIns="111998" bIns="55999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940" dirty="0"/>
              </a:p>
            </p:txBody>
          </p:sp>
        </p:grpSp>
        <p:sp>
          <p:nvSpPr>
            <p:cNvPr id="18" name="文本框 17"/>
            <p:cNvSpPr txBox="1"/>
            <p:nvPr>
              <p:custDataLst>
                <p:tags r:id="rId3"/>
              </p:custDataLst>
            </p:nvPr>
          </p:nvSpPr>
          <p:spPr>
            <a:xfrm>
              <a:off x="457200" y="239316"/>
              <a:ext cx="4406900" cy="4063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04 Strategy</a:t>
              </a:r>
              <a:endPara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8" name="图片 47" descr="CUHK(SZ)_Logo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067040" y="176530"/>
            <a:ext cx="4034790" cy="57912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7362826" y="2493478"/>
            <a:ext cx="440690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2400" b="1" dirty="0">
                <a:solidFill>
                  <a:srgbClr val="6338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Contour Detection</a:t>
            </a:r>
            <a:endParaRPr 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412751" y="2492843"/>
            <a:ext cx="440690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2400" b="1" dirty="0">
                <a:solidFill>
                  <a:srgbClr val="6338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Image Pre-processing</a:t>
            </a:r>
            <a:endParaRPr lang="en-US" sz="2400" b="1" dirty="0">
              <a:solidFill>
                <a:srgbClr val="6338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8"/>
          <a:stretch>
            <a:fillRect/>
          </a:stretch>
        </p:blipFill>
        <p:spPr>
          <a:xfrm>
            <a:off x="3237865" y="3251835"/>
            <a:ext cx="5753100" cy="35553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nodeType="tmRoot"/>
      </p:par>
    </p:tnLst>
    <p:bldLst>
      <p:bldP spid="8" grpId="0" bldLvl="0" animBg="1"/>
      <p:bldP spid="12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/>
        </p:nvSpPr>
        <p:spPr>
          <a:xfrm>
            <a:off x="6197299" y="2601743"/>
            <a:ext cx="5212200" cy="2426086"/>
          </a:xfrm>
          <a:prstGeom prst="rect">
            <a:avLst/>
          </a:prstGeom>
          <a:solidFill>
            <a:srgbClr val="633869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91420" tIns="45709" rIns="91420" bIns="45709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Subtitle 2"/>
          <p:cNvSpPr txBox="1"/>
          <p:nvPr/>
        </p:nvSpPr>
        <p:spPr>
          <a:xfrm>
            <a:off x="6516165" y="2653369"/>
            <a:ext cx="923584" cy="1237766"/>
          </a:xfrm>
          <a:prstGeom prst="rect">
            <a:avLst/>
          </a:prstGeom>
        </p:spPr>
        <p:txBody>
          <a:bodyPr vert="horz" lIns="91420" tIns="45709" rIns="91420" bIns="45709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Font typeface="Arial" panose="020B0604020202020204"/>
              <a:buNone/>
            </a:pPr>
            <a:r>
              <a:rPr lang="en-US" sz="7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“</a:t>
            </a:r>
            <a:endParaRPr lang="en-US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</p:txBody>
      </p:sp>
      <p:sp>
        <p:nvSpPr>
          <p:cNvPr id="15" name="Subtitle 2"/>
          <p:cNvSpPr txBox="1"/>
          <p:nvPr/>
        </p:nvSpPr>
        <p:spPr>
          <a:xfrm>
            <a:off x="7035165" y="3194050"/>
            <a:ext cx="3497580" cy="1364615"/>
          </a:xfrm>
          <a:prstGeom prst="rect">
            <a:avLst/>
          </a:prstGeom>
        </p:spPr>
        <p:txBody>
          <a:bodyPr vert="horz" lIns="91420" tIns="45709" rIns="91420" bIns="45709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base">
              <a:lnSpc>
                <a:spcPct val="120000"/>
              </a:lnSpc>
              <a:spcAft>
                <a:spcPct val="0"/>
              </a:spcAft>
              <a:buFont typeface="Arial" panose="020B0604020202020204"/>
              <a:buNone/>
            </a:pPr>
            <a:r>
              <a:rPr 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 3</a:t>
            </a:r>
            <a:endParaRPr 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 fontAlgn="base">
              <a:lnSpc>
                <a:spcPct val="120000"/>
              </a:lnSpc>
              <a:spcAft>
                <a:spcPct val="0"/>
              </a:spcAft>
              <a:buFont typeface="Arial" panose="020B0604020202020204"/>
              <a:buNone/>
            </a:pPr>
            <a:r>
              <a:rPr 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 the pre-trained CNN model to classify the extracted image regions</a:t>
            </a:r>
            <a:endParaRPr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Subtitle 2"/>
          <p:cNvSpPr txBox="1"/>
          <p:nvPr/>
        </p:nvSpPr>
        <p:spPr>
          <a:xfrm>
            <a:off x="10533052" y="4278901"/>
            <a:ext cx="1134486" cy="604729"/>
          </a:xfrm>
          <a:prstGeom prst="rect">
            <a:avLst/>
          </a:prstGeom>
        </p:spPr>
        <p:txBody>
          <a:bodyPr vert="horz" lIns="91420" tIns="45709" rIns="91420" bIns="45709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Font typeface="Arial" panose="020B0604020202020204"/>
              <a:buNone/>
            </a:pPr>
            <a:r>
              <a:rPr lang="en-US" sz="7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”</a:t>
            </a:r>
            <a:endParaRPr lang="en-US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110490"/>
            <a:ext cx="12192000" cy="777875"/>
            <a:chOff x="-1" y="149225"/>
            <a:chExt cx="12192001" cy="686594"/>
          </a:xfrm>
        </p:grpSpPr>
        <p:grpSp>
          <p:nvGrpSpPr>
            <p:cNvPr id="3" name="组合 2"/>
            <p:cNvGrpSpPr/>
            <p:nvPr/>
          </p:nvGrpSpPr>
          <p:grpSpPr>
            <a:xfrm>
              <a:off x="-1" y="149225"/>
              <a:ext cx="12192001" cy="686594"/>
              <a:chOff x="-1" y="149225"/>
              <a:chExt cx="12192001" cy="686594"/>
            </a:xfrm>
          </p:grpSpPr>
          <p:sp>
            <p:nvSpPr>
              <p:cNvPr id="4" name="矩形 3"/>
              <p:cNvSpPr/>
              <p:nvPr>
                <p:custDataLst>
                  <p:tags r:id="rId1"/>
                </p:custDataLst>
              </p:nvPr>
            </p:nvSpPr>
            <p:spPr>
              <a:xfrm>
                <a:off x="-1" y="149225"/>
                <a:ext cx="12192001" cy="6865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1998" tIns="55999" rIns="111998" bIns="55999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940"/>
              </a:p>
            </p:txBody>
          </p:sp>
          <p:sp>
            <p:nvSpPr>
              <p:cNvPr id="7" name="矩形 6"/>
              <p:cNvSpPr/>
              <p:nvPr>
                <p:custDataLst>
                  <p:tags r:id="rId2"/>
                </p:custDataLst>
              </p:nvPr>
            </p:nvSpPr>
            <p:spPr>
              <a:xfrm>
                <a:off x="-1" y="149225"/>
                <a:ext cx="12192001" cy="641848"/>
              </a:xfrm>
              <a:prstGeom prst="rect">
                <a:avLst/>
              </a:prstGeom>
              <a:solidFill>
                <a:srgbClr val="6338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1998" tIns="55999" rIns="111998" bIns="55999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940" dirty="0"/>
              </a:p>
            </p:txBody>
          </p:sp>
        </p:grpSp>
        <p:sp>
          <p:nvSpPr>
            <p:cNvPr id="18" name="文本框 17"/>
            <p:cNvSpPr txBox="1"/>
            <p:nvPr>
              <p:custDataLst>
                <p:tags r:id="rId3"/>
              </p:custDataLst>
            </p:nvPr>
          </p:nvSpPr>
          <p:spPr>
            <a:xfrm>
              <a:off x="457200" y="239316"/>
              <a:ext cx="4406900" cy="4063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04 Strategy</a:t>
              </a:r>
              <a:endPara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8" name="图片 47" descr="CUHK(SZ)_Logo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067040" y="176530"/>
            <a:ext cx="4034790" cy="579120"/>
          </a:xfrm>
          <a:prstGeom prst="rect">
            <a:avLst/>
          </a:prstGeom>
        </p:spPr>
      </p:pic>
      <p:pic>
        <p:nvPicPr>
          <p:cNvPr id="103" name="图片 102"/>
          <p:cNvPicPr/>
          <p:nvPr/>
        </p:nvPicPr>
        <p:blipFill>
          <a:blip r:embed="rId6"/>
          <a:stretch>
            <a:fillRect/>
          </a:stretch>
        </p:blipFill>
        <p:spPr>
          <a:xfrm>
            <a:off x="302895" y="1772285"/>
            <a:ext cx="5229860" cy="40855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nodeType="tmRoot"/>
      </p:par>
    </p:tnLst>
    <p:bldLst>
      <p:bldP spid="8" grpId="0" bldLvl="0" animBg="1"/>
      <p:bldP spid="12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/>
        </p:nvSpPr>
        <p:spPr>
          <a:xfrm>
            <a:off x="345774" y="2652543"/>
            <a:ext cx="5212200" cy="2426086"/>
          </a:xfrm>
          <a:prstGeom prst="rect">
            <a:avLst/>
          </a:prstGeom>
          <a:solidFill>
            <a:srgbClr val="633869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91420" tIns="45709" rIns="91420" bIns="45709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Subtitle 2"/>
          <p:cNvSpPr txBox="1"/>
          <p:nvPr/>
        </p:nvSpPr>
        <p:spPr>
          <a:xfrm>
            <a:off x="664640" y="2704169"/>
            <a:ext cx="923584" cy="1237766"/>
          </a:xfrm>
          <a:prstGeom prst="rect">
            <a:avLst/>
          </a:prstGeom>
        </p:spPr>
        <p:txBody>
          <a:bodyPr vert="horz" lIns="91420" tIns="45709" rIns="91420" bIns="45709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Font typeface="Arial" panose="020B0604020202020204"/>
              <a:buNone/>
            </a:pPr>
            <a:r>
              <a:rPr lang="en-US" sz="7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“</a:t>
            </a:r>
            <a:endParaRPr lang="en-US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</p:txBody>
      </p:sp>
      <p:sp>
        <p:nvSpPr>
          <p:cNvPr id="15" name="Subtitle 2"/>
          <p:cNvSpPr txBox="1"/>
          <p:nvPr/>
        </p:nvSpPr>
        <p:spPr>
          <a:xfrm>
            <a:off x="1183640" y="3244850"/>
            <a:ext cx="3497580" cy="1364615"/>
          </a:xfrm>
          <a:prstGeom prst="rect">
            <a:avLst/>
          </a:prstGeom>
        </p:spPr>
        <p:txBody>
          <a:bodyPr vert="horz" lIns="91420" tIns="45709" rIns="91420" bIns="45709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base">
              <a:lnSpc>
                <a:spcPct val="120000"/>
              </a:lnSpc>
              <a:spcAft>
                <a:spcPct val="0"/>
              </a:spcAft>
              <a:buFont typeface="Arial" panose="020B0604020202020204"/>
              <a:buNone/>
            </a:pPr>
            <a:r>
              <a:rPr 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 4</a:t>
            </a:r>
            <a:endParaRPr 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 fontAlgn="base">
              <a:lnSpc>
                <a:spcPct val="120000"/>
              </a:lnSpc>
              <a:spcAft>
                <a:spcPct val="0"/>
              </a:spcAft>
              <a:buFont typeface="Arial" panose="020B0604020202020204"/>
              <a:buNone/>
            </a:pPr>
            <a:r>
              <a:rPr 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 the recognition results to the frontend for display.</a:t>
            </a:r>
            <a:endParaRPr 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Subtitle 2"/>
          <p:cNvSpPr txBox="1"/>
          <p:nvPr/>
        </p:nvSpPr>
        <p:spPr>
          <a:xfrm>
            <a:off x="4681527" y="4329701"/>
            <a:ext cx="1134486" cy="604729"/>
          </a:xfrm>
          <a:prstGeom prst="rect">
            <a:avLst/>
          </a:prstGeom>
        </p:spPr>
        <p:txBody>
          <a:bodyPr vert="horz" lIns="91420" tIns="45709" rIns="91420" bIns="45709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Font typeface="Arial" panose="020B0604020202020204"/>
              <a:buNone/>
            </a:pPr>
            <a:r>
              <a:rPr lang="en-US" sz="7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”</a:t>
            </a:r>
            <a:endParaRPr lang="en-US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110490"/>
            <a:ext cx="12192000" cy="777875"/>
            <a:chOff x="-1" y="149225"/>
            <a:chExt cx="12192001" cy="686594"/>
          </a:xfrm>
        </p:grpSpPr>
        <p:grpSp>
          <p:nvGrpSpPr>
            <p:cNvPr id="3" name="组合 2"/>
            <p:cNvGrpSpPr/>
            <p:nvPr/>
          </p:nvGrpSpPr>
          <p:grpSpPr>
            <a:xfrm>
              <a:off x="-1" y="149225"/>
              <a:ext cx="12192001" cy="686594"/>
              <a:chOff x="-1" y="149225"/>
              <a:chExt cx="12192001" cy="686594"/>
            </a:xfrm>
          </p:grpSpPr>
          <p:sp>
            <p:nvSpPr>
              <p:cNvPr id="4" name="矩形 3"/>
              <p:cNvSpPr/>
              <p:nvPr>
                <p:custDataLst>
                  <p:tags r:id="rId1"/>
                </p:custDataLst>
              </p:nvPr>
            </p:nvSpPr>
            <p:spPr>
              <a:xfrm>
                <a:off x="-1" y="149225"/>
                <a:ext cx="12192001" cy="6865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1998" tIns="55999" rIns="111998" bIns="55999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940"/>
              </a:p>
            </p:txBody>
          </p:sp>
          <p:sp>
            <p:nvSpPr>
              <p:cNvPr id="7" name="矩形 6"/>
              <p:cNvSpPr/>
              <p:nvPr>
                <p:custDataLst>
                  <p:tags r:id="rId2"/>
                </p:custDataLst>
              </p:nvPr>
            </p:nvSpPr>
            <p:spPr>
              <a:xfrm>
                <a:off x="-1" y="149225"/>
                <a:ext cx="12192001" cy="641848"/>
              </a:xfrm>
              <a:prstGeom prst="rect">
                <a:avLst/>
              </a:prstGeom>
              <a:solidFill>
                <a:srgbClr val="6338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1998" tIns="55999" rIns="111998" bIns="55999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940" dirty="0"/>
              </a:p>
            </p:txBody>
          </p:sp>
        </p:grpSp>
        <p:sp>
          <p:nvSpPr>
            <p:cNvPr id="18" name="文本框 17"/>
            <p:cNvSpPr txBox="1"/>
            <p:nvPr>
              <p:custDataLst>
                <p:tags r:id="rId3"/>
              </p:custDataLst>
            </p:nvPr>
          </p:nvSpPr>
          <p:spPr>
            <a:xfrm>
              <a:off x="457200" y="239316"/>
              <a:ext cx="4406900" cy="4063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04 Strategy</a:t>
              </a:r>
              <a:endPara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8" name="图片 47" descr="CUHK(SZ)_Logo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067040" y="176530"/>
            <a:ext cx="4034790" cy="5791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70750" y="3134995"/>
            <a:ext cx="1391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插图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>
        <p:random/>
      </p:transition>
    </mc:Choice>
    <mc:Fallback>
      <p:transition advClick="0" advTm="0">
        <p:random/>
      </p:transition>
    </mc:Fallback>
  </mc:AlternateContent>
  <p:timing>
    <p:tnLst>
      <p:par>
        <p:cTn id="1" dur="indefinite" restart="never" nodeType="tmRoot"/>
      </p:par>
    </p:tnLst>
    <p:bldLst>
      <p:bldP spid="8" grpId="0" bldLvl="0" animBg="1"/>
      <p:bldP spid="12" grpId="0"/>
      <p:bldP spid="15" grpId="0"/>
      <p:bldP spid="16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commondata" val="eyJjb3VudCI6MzAsImhkaWQiOiIwNjk2YWMyYzhlOWMwYmJkMDE3YmZhNzQ0YjQ2YWI0OCIsInVzZXJDb3VudCI6MzB9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WPS 演示</Application>
  <PresentationFormat>宽屏</PresentationFormat>
  <Paragraphs>59</Paragraphs>
  <Slides>6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</vt:lpstr>
      <vt:lpstr>华文细黑</vt:lpstr>
      <vt:lpstr>Helvetica Neue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Boshi Xu</cp:lastModifiedBy>
  <cp:revision>56</cp:revision>
  <dcterms:created xsi:type="dcterms:W3CDTF">2018-11-15T11:32:00Z</dcterms:created>
  <dcterms:modified xsi:type="dcterms:W3CDTF">2024-07-03T10:13:01Z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KSOTemplateUUID">
    <vt:lpwstr>v1.0_mb_6i705ntgTjvYxBf5qzxmDA==</vt:lpwstr>
  </property>
  <property fmtid="{D5CDD505-2E9C-101B-9397-08002B2CF9AE}" pid="4" name="ICV">
    <vt:lpwstr>56E8EC9DF21D493B850DE292C4252C6B_13</vt:lpwstr>
  </property>
</Properties>
</file>