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5" r:id="rId8"/>
    <p:sldId id="264" r:id="rId9"/>
    <p:sldId id="266" r:id="rId10"/>
    <p:sldId id="267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B6DDB-5A06-4640-AD81-F14D728CB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6B9DD6-2786-4753-86CD-7BAE3F1C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6AFD0-3DE6-424F-9481-170AF54F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95CDC-4F72-4A85-9731-EC756D20D65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28E3F-A358-4588-B53D-BD928158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B856B-01F6-45E2-B4C8-33543381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0BF15-3E6D-466B-A850-4481775A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82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A0F3D-5674-4CC0-BF2C-C636F863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41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5D658A-6134-4C75-90D3-EF33265DF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4825A-5FD2-41B1-9277-81345514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95CDC-4F72-4A85-9731-EC756D20D65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CABBCA-A534-4755-8374-BFC97AA9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AB8831-C590-4741-8E09-7A741ACE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0BF15-3E6D-466B-A850-4481775A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59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E50EB2-EDD9-4627-B1F4-F5B5F5067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13529C-E967-4995-A18E-2CAD1A59E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3CC7F-18FA-4C38-9E50-208665EA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95CDC-4F72-4A85-9731-EC756D20D65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030C2-7A2C-4349-AC76-61AC20E8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9D8CE-94CA-4708-8AF3-D710E899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0BF15-3E6D-466B-A850-4481775A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35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A2A4C-CCC5-4E77-BF34-CAA48711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41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709D2-518E-48BB-A9E7-2568EC596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831F3-49D5-4DD8-B4A5-C58E4C17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95CDC-4F72-4A85-9731-EC756D20D65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FA128-55C7-4C18-8B3E-5E8E959E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BEB53-3F1C-42A8-A21A-63A6E709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0BF15-3E6D-466B-A850-4481775A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31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5A602-D106-43A9-8B0D-F534F6BE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97D81F-4FC2-4179-9D98-A1301EDF2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4B22F-09C1-4CDF-B211-5148415B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95CDC-4F72-4A85-9731-EC756D20D65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F9903-8C8E-4AF2-AE4D-B148971A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126E27-53BD-4B4E-8730-F2E99833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0BF15-3E6D-466B-A850-4481775A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91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46EE3-F178-4FCB-9707-7726BD60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41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11F8B-29F9-4E5A-B726-FA73F6921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161E9-5E47-4071-B14E-CB2707293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3A885D-6A07-4F5B-9DBE-22CD2D70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95CDC-4F72-4A85-9731-EC756D20D65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051B9A-C87E-4067-A0B6-29D9C634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E4919-1F3D-41F1-9E4E-5935BA71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0BF15-3E6D-466B-A850-4481775A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59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E07C5-1C7C-4AED-8C8B-4AEDB2E0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2623B0-FE6C-4089-8FEB-2ACD6A988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A2BFFC-5676-4CAD-B40D-26B4E6300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250DAB-1C7A-4CA3-90F2-BC8ACE30D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3B568C-E0E5-404F-8530-75C662EA0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E6084A-382E-433F-A998-3F332AF2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95CDC-4F72-4A85-9731-EC756D20D65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13B6F8-0CBE-44F8-86C0-D05EA752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6A304E-118D-44AC-BD2A-F76670AA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0BF15-3E6D-466B-A850-4481775A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88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404AA-45A1-4460-AFBA-02D60D5D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41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3F284E-093D-4075-8EB1-BE7C4815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95CDC-4F72-4A85-9731-EC756D20D65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AE162C-0750-4472-824B-838A41FD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214F62-3EED-4FA1-A920-788FB87D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0BF15-3E6D-466B-A850-4481775A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94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AD6B7E-065A-44DD-A7B6-E8DF4154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95CDC-4F72-4A85-9731-EC756D20D65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9201E2-B66C-494E-AA3C-1475631D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B426C-B3BD-4DF3-9283-AB4FDF81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0BF15-3E6D-466B-A850-4481775A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7B52B-D84F-494C-A11F-41EC16EF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B7729-C7B1-44D8-9598-4657F2DD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9AEB18-C88D-47A6-A788-09752A54E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841D16-9A74-4342-A7A6-7F4F6670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95CDC-4F72-4A85-9731-EC756D20D65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A557D6-67BC-4CD1-91E2-030A6A70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BDD890-0F61-409F-BB58-2938E8CA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0BF15-3E6D-466B-A850-4481775A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77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B8A96-14BB-4461-A48F-70A082FE0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AAA98D-2F53-4E14-98F8-ABCD70840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B48C92-C67B-47DE-9E48-58FBAA11C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D20236-B3E8-41D0-BAC4-12824D2E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395CDC-4F72-4A85-9731-EC756D20D656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0C3173-04E1-442F-BD8D-FA102EE5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746B7B-ECEA-4717-B053-32677B1A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0BF15-3E6D-466B-A850-4481775AD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19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8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F6F721F-149B-4E42-835F-8578468F828F}"/>
              </a:ext>
            </a:extLst>
          </p:cNvPr>
          <p:cNvGrpSpPr/>
          <p:nvPr userDrawn="1"/>
        </p:nvGrpSpPr>
        <p:grpSpPr>
          <a:xfrm>
            <a:off x="251211" y="190740"/>
            <a:ext cx="2488912" cy="369332"/>
            <a:chOff x="290286" y="203925"/>
            <a:chExt cx="2488912" cy="369332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0C9A94D-9929-4BC5-B744-1A5AF5926D01}"/>
                </a:ext>
              </a:extLst>
            </p:cNvPr>
            <p:cNvSpPr txBox="1"/>
            <p:nvPr/>
          </p:nvSpPr>
          <p:spPr>
            <a:xfrm>
              <a:off x="345518" y="203925"/>
              <a:ext cx="2433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CUHK(SZ) UAV@UGV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6178860-2AF2-4FC4-B4A5-0156E2A22A24}"/>
                </a:ext>
              </a:extLst>
            </p:cNvPr>
            <p:cNvCxnSpPr/>
            <p:nvPr/>
          </p:nvCxnSpPr>
          <p:spPr>
            <a:xfrm>
              <a:off x="290286" y="239094"/>
              <a:ext cx="0" cy="29899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4D2D4F1-513D-4090-A8EC-3226BEA262B3}"/>
              </a:ext>
            </a:extLst>
          </p:cNvPr>
          <p:cNvGrpSpPr/>
          <p:nvPr userDrawn="1"/>
        </p:nvGrpSpPr>
        <p:grpSpPr>
          <a:xfrm>
            <a:off x="11791460" y="6388127"/>
            <a:ext cx="191478" cy="298994"/>
            <a:chOff x="11801230" y="6388127"/>
            <a:chExt cx="191478" cy="298994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FAF262F-0BF9-406A-9EA8-629E5BBD19C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2708" y="6388127"/>
              <a:ext cx="0" cy="29899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82D0033-02BC-4B3A-B004-3E6E3839D9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01230" y="6666818"/>
              <a:ext cx="19147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83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83A8721-BEB6-458E-9D57-7B9D14428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3" b="7807"/>
          <a:stretch/>
        </p:blipFill>
        <p:spPr>
          <a:xfrm>
            <a:off x="3786905" y="2139461"/>
            <a:ext cx="4618190" cy="25790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3969C9E-2E53-46BB-A22B-ABA21B90A181}"/>
              </a:ext>
            </a:extLst>
          </p:cNvPr>
          <p:cNvSpPr txBox="1"/>
          <p:nvPr/>
        </p:nvSpPr>
        <p:spPr>
          <a:xfrm>
            <a:off x="5262278" y="1606248"/>
            <a:ext cx="1667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Hello,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64DF10-90A1-45A3-9E52-4035141FEAF0}"/>
              </a:ext>
            </a:extLst>
          </p:cNvPr>
          <p:cNvSpPr txBox="1"/>
          <p:nvPr/>
        </p:nvSpPr>
        <p:spPr>
          <a:xfrm>
            <a:off x="5231710" y="5251752"/>
            <a:ext cx="1685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Lesson 3 2020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Bob Hsueh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31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28499-5A9A-499D-A7D1-96F28220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b="1" dirty="0">
                <a:solidFill>
                  <a:schemeClr val="bg1"/>
                </a:solidFill>
              </a:rPr>
            </a:br>
            <a:r>
              <a:rPr lang="zh-CN" altLang="en-US" b="1" dirty="0">
                <a:solidFill>
                  <a:schemeClr val="bg1"/>
                </a:solidFill>
              </a:rPr>
              <a:t>模拟输入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FAE4A47-A795-4F53-AB8B-07696D46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距离传感器：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数字：检测传感器周围是否存在物体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模拟：检测物体到传感器的距离</a:t>
            </a:r>
          </a:p>
        </p:txBody>
      </p:sp>
    </p:spTree>
    <p:extLst>
      <p:ext uri="{BB962C8B-B14F-4D97-AF65-F5344CB8AC3E}">
        <p14:creationId xmlns:p14="http://schemas.microsoft.com/office/powerpoint/2010/main" val="770014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7DF7A-9FF9-44AB-B377-60862882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232"/>
            <a:ext cx="10515600" cy="1325563"/>
          </a:xfrm>
        </p:spPr>
        <p:txBody>
          <a:bodyPr/>
          <a:lstStyle/>
          <a:p>
            <a:br>
              <a:rPr lang="en-US" altLang="zh-CN" b="1" dirty="0">
                <a:solidFill>
                  <a:schemeClr val="bg1"/>
                </a:solidFill>
              </a:rPr>
            </a:br>
            <a:r>
              <a:rPr lang="zh-CN" altLang="en-US" b="1" dirty="0">
                <a:solidFill>
                  <a:schemeClr val="bg1"/>
                </a:solidFill>
              </a:rPr>
              <a:t>小实验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6C16D68-2267-4E0F-924C-5422EADD4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4008"/>
            <a:ext cx="5387502" cy="383374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38E888D-5740-4B2B-9104-CAA7760B4BE9}"/>
              </a:ext>
            </a:extLst>
          </p:cNvPr>
          <p:cNvSpPr txBox="1"/>
          <p:nvPr/>
        </p:nvSpPr>
        <p:spPr>
          <a:xfrm>
            <a:off x="838200" y="1823291"/>
            <a:ext cx="11271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测距，并在串口中打印</a:t>
            </a:r>
          </a:p>
        </p:txBody>
      </p:sp>
    </p:spTree>
    <p:extLst>
      <p:ext uri="{BB962C8B-B14F-4D97-AF65-F5344CB8AC3E}">
        <p14:creationId xmlns:p14="http://schemas.microsoft.com/office/powerpoint/2010/main" val="416540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8C14B-F7E9-4E6A-A533-C6AC344A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b="1" dirty="0">
                <a:solidFill>
                  <a:schemeClr val="bg1"/>
                </a:solidFill>
              </a:rPr>
            </a:br>
            <a:r>
              <a:rPr lang="zh-CN" altLang="en-US" b="1" dirty="0">
                <a:solidFill>
                  <a:schemeClr val="bg1"/>
                </a:solidFill>
              </a:rPr>
              <a:t>让蜂鸣器发出声音！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2A565C-0FB1-4700-9491-23B407A4B4D1}"/>
              </a:ext>
            </a:extLst>
          </p:cNvPr>
          <p:cNvSpPr txBox="1"/>
          <p:nvPr/>
        </p:nvSpPr>
        <p:spPr>
          <a:xfrm>
            <a:off x="4941651" y="1724978"/>
            <a:ext cx="52821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蜂鸣器针脚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设置蜂鸣器输出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设置输出频率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输出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等待</a:t>
            </a:r>
            <a:r>
              <a:rPr lang="en-US" altLang="zh-CN" dirty="0">
                <a:solidFill>
                  <a:schemeClr val="bg1"/>
                </a:solidFill>
              </a:rPr>
              <a:t>1s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停止输出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等待</a:t>
            </a:r>
            <a:r>
              <a:rPr lang="en-US" altLang="zh-CN" dirty="0">
                <a:solidFill>
                  <a:schemeClr val="bg1"/>
                </a:solidFill>
              </a:rPr>
              <a:t>2s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568DA26-290E-4D9A-9870-C45C48DE1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50095"/>
            <a:ext cx="4103451" cy="4742950"/>
          </a:xfrm>
        </p:spPr>
      </p:pic>
    </p:spTree>
    <p:extLst>
      <p:ext uri="{BB962C8B-B14F-4D97-AF65-F5344CB8AC3E}">
        <p14:creationId xmlns:p14="http://schemas.microsoft.com/office/powerpoint/2010/main" val="446440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C93BF-57E1-4907-8778-C1B02DE5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b="1" dirty="0">
                <a:solidFill>
                  <a:schemeClr val="bg1"/>
                </a:solidFill>
              </a:rPr>
            </a:br>
            <a:r>
              <a:rPr lang="zh-CN" altLang="en-US" b="1" dirty="0">
                <a:solidFill>
                  <a:schemeClr val="bg1"/>
                </a:solidFill>
              </a:rPr>
              <a:t>挑战：测距雷达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6907D-F355-4562-8CBB-503F59973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chemeClr val="bg1"/>
                </a:solidFill>
              </a:rPr>
              <a:t>不知道大家是否见过汽车上的倒车雷达？</a:t>
            </a:r>
            <a:endParaRPr lang="en-US" altLang="zh-CN" sz="3600" dirty="0">
              <a:solidFill>
                <a:schemeClr val="bg1"/>
              </a:solidFill>
            </a:endParaRPr>
          </a:p>
          <a:p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距离雷达距离越近，报警频率越高</a:t>
            </a:r>
            <a:endParaRPr lang="en-US" altLang="zh-CN" sz="3600">
              <a:solidFill>
                <a:schemeClr val="bg1"/>
              </a:solidFill>
            </a:endParaRPr>
          </a:p>
          <a:p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我们是否能用</a:t>
            </a:r>
            <a:r>
              <a:rPr lang="en-US" altLang="zh-CN" sz="3600" dirty="0">
                <a:solidFill>
                  <a:schemeClr val="bg1"/>
                </a:solidFill>
              </a:rPr>
              <a:t>Arduino</a:t>
            </a:r>
            <a:r>
              <a:rPr lang="zh-CN" altLang="en-US" sz="3600" dirty="0">
                <a:solidFill>
                  <a:schemeClr val="bg1"/>
                </a:solidFill>
              </a:rPr>
              <a:t>实现一下？</a:t>
            </a:r>
          </a:p>
        </p:txBody>
      </p:sp>
    </p:spTree>
    <p:extLst>
      <p:ext uri="{BB962C8B-B14F-4D97-AF65-F5344CB8AC3E}">
        <p14:creationId xmlns:p14="http://schemas.microsoft.com/office/powerpoint/2010/main" val="327366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9353233F-1260-4E0E-939A-758E571F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6071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+mn-lt"/>
                <a:ea typeface="+mn-ea"/>
                <a:cs typeface="Aharoni" panose="02010803020104030203" pitchFamily="2" charset="-79"/>
              </a:rPr>
              <a:t>Today’s topic</a:t>
            </a:r>
            <a:endParaRPr lang="zh-CN" altLang="en-US" b="1" dirty="0">
              <a:solidFill>
                <a:schemeClr val="bg1"/>
              </a:solidFill>
              <a:latin typeface="+mn-lt"/>
              <a:ea typeface="+mn-ea"/>
              <a:cs typeface="Aharoni" panose="02010803020104030203" pitchFamily="2" charset="-79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CDED3A-0E92-425D-904C-92D7955B8C33}"/>
              </a:ext>
            </a:extLst>
          </p:cNvPr>
          <p:cNvSpPr txBox="1"/>
          <p:nvPr/>
        </p:nvSpPr>
        <p:spPr>
          <a:xfrm>
            <a:off x="838200" y="2201634"/>
            <a:ext cx="97145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串口输入</a:t>
            </a:r>
            <a:endParaRPr lang="en-US" altLang="zh-CN" sz="44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44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模拟输入</a:t>
            </a:r>
            <a:endParaRPr lang="en-US" altLang="zh-CN" sz="44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44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小实验</a:t>
            </a:r>
          </a:p>
        </p:txBody>
      </p:sp>
    </p:spTree>
    <p:extLst>
      <p:ext uri="{BB962C8B-B14F-4D97-AF65-F5344CB8AC3E}">
        <p14:creationId xmlns:p14="http://schemas.microsoft.com/office/powerpoint/2010/main" val="244109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20A0C-D43B-448A-A71C-1F6F37BA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zh-CN" alt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串口输入：与串口对话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E7EB5-18D3-4E0C-89F1-B9F7AABF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4263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回顾：</a:t>
            </a:r>
            <a:endParaRPr lang="en-US" altLang="zh-CN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串口输出的代码你还记得怎么写吗？</a:t>
            </a:r>
          </a:p>
        </p:txBody>
      </p:sp>
    </p:spTree>
    <p:extLst>
      <p:ext uri="{BB962C8B-B14F-4D97-AF65-F5344CB8AC3E}">
        <p14:creationId xmlns:p14="http://schemas.microsoft.com/office/powerpoint/2010/main" val="209673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97BEB-F9AB-47CC-8279-0318C8D42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0" i="0" dirty="0">
                <a:solidFill>
                  <a:schemeClr val="bg1"/>
                </a:solidFill>
                <a:effectLst/>
                <a:latin typeface="+mn-ea"/>
                <a:cs typeface="Aharoni" panose="02010803020104030203" pitchFamily="2" charset="-79"/>
              </a:rPr>
              <a:t>通用异步收发传输器</a:t>
            </a:r>
            <a:endParaRPr lang="en-US" altLang="zh-CN" sz="3200" b="0" i="0" dirty="0">
              <a:solidFill>
                <a:schemeClr val="bg1"/>
              </a:solidFill>
              <a:effectLst/>
              <a:latin typeface="+mn-ea"/>
              <a:cs typeface="Aharoni" panose="02010803020104030203" pitchFamily="2" charset="-79"/>
            </a:endParaRPr>
          </a:p>
          <a:p>
            <a:r>
              <a:rPr lang="en-US" altLang="zh-CN" sz="3200" b="0" i="0" dirty="0">
                <a:solidFill>
                  <a:schemeClr val="bg1"/>
                </a:solidFill>
                <a:effectLst/>
                <a:latin typeface="+mn-ea"/>
                <a:cs typeface="Aharoni" panose="02010803020104030203" pitchFamily="2" charset="-79"/>
              </a:rPr>
              <a:t>(Universal Asynchronous Receiver/Transmitter)</a:t>
            </a:r>
            <a:endParaRPr lang="en-US" altLang="zh-CN" sz="32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r>
              <a:rPr lang="zh-CN" altLang="en-US" sz="3200" b="0" i="0" dirty="0">
                <a:solidFill>
                  <a:schemeClr val="bg1"/>
                </a:solidFill>
                <a:effectLst/>
                <a:latin typeface="+mn-ea"/>
                <a:cs typeface="Aharoni" panose="02010803020104030203" pitchFamily="2" charset="-79"/>
              </a:rPr>
              <a:t>通常称作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+mn-ea"/>
                <a:cs typeface="Aharoni" panose="02010803020104030203" pitchFamily="2" charset="-79"/>
              </a:rPr>
              <a:t>UART</a:t>
            </a:r>
          </a:p>
          <a:p>
            <a:r>
              <a:rPr lang="zh-CN" altLang="en-US" sz="3200" b="0" i="0" dirty="0">
                <a:solidFill>
                  <a:schemeClr val="bg1"/>
                </a:solidFill>
                <a:effectLst/>
                <a:latin typeface="+mn-ea"/>
                <a:cs typeface="Aharoni" panose="02010803020104030203" pitchFamily="2" charset="-79"/>
              </a:rPr>
              <a:t>它将要传输的资料在串行通信与并行通信之间加以转换</a:t>
            </a:r>
            <a:endParaRPr lang="en-US" altLang="zh-CN" sz="3200" b="0" i="0" dirty="0">
              <a:solidFill>
                <a:schemeClr val="bg1"/>
              </a:solidFill>
              <a:effectLst/>
              <a:latin typeface="+mn-ea"/>
              <a:cs typeface="Aharoni" panose="02010803020104030203" pitchFamily="2" charset="-79"/>
            </a:endParaRPr>
          </a:p>
          <a:p>
            <a:r>
              <a:rPr lang="zh-CN" altLang="en-US" sz="3200" b="0" i="0" dirty="0">
                <a:solidFill>
                  <a:schemeClr val="bg1"/>
                </a:solidFill>
                <a:effectLst/>
                <a:latin typeface="+mn-ea"/>
                <a:cs typeface="Aharoni" panose="02010803020104030203" pitchFamily="2" charset="-79"/>
              </a:rPr>
              <a:t>作为把并行输入信号转成串行输出信号的芯片，</a:t>
            </a:r>
            <a:r>
              <a:rPr lang="en-US" altLang="zh-CN" sz="3200" b="0" i="0" dirty="0">
                <a:solidFill>
                  <a:schemeClr val="bg1"/>
                </a:solidFill>
                <a:effectLst/>
                <a:latin typeface="+mn-ea"/>
                <a:cs typeface="Aharoni" panose="02010803020104030203" pitchFamily="2" charset="-79"/>
              </a:rPr>
              <a:t>UART</a:t>
            </a:r>
            <a:r>
              <a:rPr lang="zh-CN" altLang="en-US" sz="3200" b="0" i="0" dirty="0">
                <a:solidFill>
                  <a:schemeClr val="bg1"/>
                </a:solidFill>
                <a:effectLst/>
                <a:latin typeface="+mn-ea"/>
                <a:cs typeface="Aharoni" panose="02010803020104030203" pitchFamily="2" charset="-79"/>
              </a:rPr>
              <a:t>通常被集成于其他通讯接口的连结上。</a:t>
            </a:r>
            <a:endParaRPr lang="en-US" altLang="zh-CN" sz="3200" b="0" i="0" dirty="0">
              <a:solidFill>
                <a:schemeClr val="bg1"/>
              </a:solidFill>
              <a:effectLst/>
              <a:latin typeface="+mn-ea"/>
              <a:cs typeface="Aharoni" panose="02010803020104030203" pitchFamily="2" charset="-79"/>
            </a:endParaRPr>
          </a:p>
          <a:p>
            <a:r>
              <a:rPr lang="zh-CN" altLang="en-US" sz="3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串口，也称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UART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接口，这里指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Arduino 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硬件集成的串口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46D2933-0871-47D5-A9EA-D4997153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b="1" dirty="0">
                <a:solidFill>
                  <a:schemeClr val="bg1"/>
                </a:solidFill>
                <a:latin typeface="+mn-ea"/>
                <a:ea typeface="+mn-ea"/>
                <a:cs typeface="Aharoni" panose="02010803020104030203" pitchFamily="2" charset="-79"/>
              </a:rPr>
            </a:b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Aharoni" panose="02010803020104030203" pitchFamily="2" charset="-79"/>
              </a:rPr>
              <a:t>关于</a:t>
            </a:r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  <a:cs typeface="Aharoni" panose="02010803020104030203" pitchFamily="2" charset="-79"/>
              </a:rPr>
              <a:t>UART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Aharoni" panose="02010803020104030203" pitchFamily="2" charset="-79"/>
              </a:rPr>
              <a:t>你知道多少？</a:t>
            </a:r>
          </a:p>
        </p:txBody>
      </p:sp>
    </p:spTree>
    <p:extLst>
      <p:ext uri="{BB962C8B-B14F-4D97-AF65-F5344CB8AC3E}">
        <p14:creationId xmlns:p14="http://schemas.microsoft.com/office/powerpoint/2010/main" val="258323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FB912-7EFE-45C8-A87F-EB29CC05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b="1" dirty="0">
                <a:solidFill>
                  <a:schemeClr val="bg1"/>
                </a:solidFill>
              </a:rPr>
            </a:br>
            <a:r>
              <a:rPr lang="zh-CN" altLang="en-US" b="1" dirty="0">
                <a:solidFill>
                  <a:schemeClr val="bg1"/>
                </a:solidFill>
              </a:rPr>
              <a:t>串行与并行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65393B-CB6E-4BCE-B24F-1B79D2A233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976" y="2007081"/>
            <a:ext cx="8256048" cy="421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60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139CA-2BAE-422B-9342-9CF3F6B3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b="1" dirty="0">
                <a:solidFill>
                  <a:schemeClr val="bg1"/>
                </a:solidFill>
                <a:latin typeface="+mn-ea"/>
                <a:ea typeface="+mn-ea"/>
                <a:cs typeface="Aharoni" panose="02010803020104030203" pitchFamily="2" charset="-79"/>
              </a:rPr>
            </a:b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Aharoni" panose="02010803020104030203" pitchFamily="2" charset="-79"/>
              </a:rPr>
              <a:t>当时用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  <a:ea typeface="+mn-ea"/>
                <a:cs typeface="Aharoni" panose="02010803020104030203" pitchFamily="2" charset="-79"/>
              </a:rPr>
              <a:t>Serial.print</a:t>
            </a:r>
            <a:r>
              <a:rPr lang="en-US" altLang="zh-CN" b="1" dirty="0">
                <a:solidFill>
                  <a:schemeClr val="bg1"/>
                </a:solidFill>
                <a:latin typeface="+mn-ea"/>
                <a:ea typeface="+mn-ea"/>
                <a:cs typeface="Aharoni" panose="02010803020104030203" pitchFamily="2" charset="-79"/>
              </a:rPr>
              <a:t>('A')</a:t>
            </a: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Aharoni" panose="02010803020104030203" pitchFamily="2" charset="-79"/>
              </a:rPr>
              <a:t>语句发送数据时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C16F48F-904F-450E-9CD9-0DF04F355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83578"/>
            <a:ext cx="10515600" cy="243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590CE-103B-45CD-91E7-8BA59E63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两块</a:t>
            </a:r>
            <a:r>
              <a:rPr lang="en-US" altLang="zh-CN" dirty="0">
                <a:solidFill>
                  <a:schemeClr val="bg1"/>
                </a:solidFill>
              </a:rPr>
              <a:t>Arduino</a:t>
            </a:r>
            <a:r>
              <a:rPr lang="zh-CN" altLang="en-US" dirty="0">
                <a:solidFill>
                  <a:schemeClr val="bg1"/>
                </a:solidFill>
              </a:rPr>
              <a:t>之间的对话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E7571F0-8CE3-4286-86BD-2B428B36B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257" y="2227673"/>
            <a:ext cx="8129486" cy="423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99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CEF6E-2AED-4971-AA22-65CC47E3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b="1" dirty="0">
                <a:solidFill>
                  <a:schemeClr val="bg1"/>
                </a:solidFill>
              </a:rPr>
            </a:br>
            <a:r>
              <a:rPr lang="zh-CN" altLang="en-US" b="1" dirty="0">
                <a:solidFill>
                  <a:schemeClr val="bg1"/>
                </a:solidFill>
              </a:rPr>
              <a:t>对串口说话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79A85-3418-4BD7-A45A-DEE5D938E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800"/>
            <a:ext cx="10515600" cy="4351338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Serial.read</a:t>
            </a:r>
            <a:r>
              <a:rPr lang="en-US" altLang="zh-CN" dirty="0">
                <a:solidFill>
                  <a:schemeClr val="bg1"/>
                </a:solidFill>
              </a:rPr>
              <a:t>(); 	//return char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对于读入的</a:t>
            </a:r>
            <a:r>
              <a:rPr lang="zh-CN" altLang="en-US" sz="3600" b="1" dirty="0">
                <a:solidFill>
                  <a:schemeClr val="bg1"/>
                </a:solidFill>
              </a:rPr>
              <a:t>每一个字符</a:t>
            </a:r>
            <a:r>
              <a:rPr lang="zh-CN" altLang="en-US" dirty="0">
                <a:solidFill>
                  <a:schemeClr val="bg1"/>
                </a:solidFill>
              </a:rPr>
              <a:t>，返回这个字符的</a:t>
            </a:r>
            <a:r>
              <a:rPr lang="en-US" altLang="zh-CN" dirty="0">
                <a:solidFill>
                  <a:schemeClr val="bg1"/>
                </a:solidFill>
              </a:rPr>
              <a:t>ASCII</a:t>
            </a:r>
            <a:r>
              <a:rPr lang="zh-CN" altLang="en-US" dirty="0">
                <a:solidFill>
                  <a:schemeClr val="bg1"/>
                </a:solidFill>
              </a:rPr>
              <a:t>码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F158A4-911D-462D-9C52-D2FD51EA4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67" y="2781531"/>
            <a:ext cx="6267764" cy="362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9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2DA3E-C145-46C4-BF96-86AB16EE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用串口输入控制小灯开关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3BD8DA3-1B88-4B62-95A0-2ECB18E3C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726" y="1724978"/>
            <a:ext cx="5620171" cy="5156651"/>
          </a:xfrm>
        </p:spPr>
      </p:pic>
    </p:spTree>
    <p:extLst>
      <p:ext uri="{BB962C8B-B14F-4D97-AF65-F5344CB8AC3E}">
        <p14:creationId xmlns:p14="http://schemas.microsoft.com/office/powerpoint/2010/main" val="1283871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宽屏</PresentationFormat>
  <Paragraphs>56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Aharoni</vt:lpstr>
      <vt:lpstr>Arial</vt:lpstr>
      <vt:lpstr>Office 主题​​</vt:lpstr>
      <vt:lpstr>PowerPoint 演示文稿</vt:lpstr>
      <vt:lpstr>Today’s topic</vt:lpstr>
      <vt:lpstr> 串口输入：与串口对话</vt:lpstr>
      <vt:lpstr> 关于UART你知道多少？</vt:lpstr>
      <vt:lpstr> 串行与并行</vt:lpstr>
      <vt:lpstr> 当时用Serial.print('A')语句发送数据时</vt:lpstr>
      <vt:lpstr> 两块Arduino之间的对话</vt:lpstr>
      <vt:lpstr> 对串口说话</vt:lpstr>
      <vt:lpstr> 用串口输入控制小灯开关</vt:lpstr>
      <vt:lpstr> 模拟输入</vt:lpstr>
      <vt:lpstr> 小实验</vt:lpstr>
      <vt:lpstr> 让蜂鸣器发出声音！</vt:lpstr>
      <vt:lpstr> 挑战：测距雷达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Taimeng Fu (119010073)</dc:creator>
  <cp:lastModifiedBy>Bob</cp:lastModifiedBy>
  <cp:revision>80</cp:revision>
  <dcterms:created xsi:type="dcterms:W3CDTF">2019-10-05T11:36:28Z</dcterms:created>
  <dcterms:modified xsi:type="dcterms:W3CDTF">2020-11-07T07:04:32Z</dcterms:modified>
</cp:coreProperties>
</file>