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9" r:id="rId10"/>
    <p:sldId id="264" r:id="rId11"/>
    <p:sldId id="265" r:id="rId12"/>
    <p:sldId id="267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DD313-4C2C-AC38-6E19-93AE3F8D9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56DD97-0E98-39A6-B071-932E6B3DC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BCD41-1415-A0D2-05A0-EA30AC9C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0AD78-102D-B849-539B-B53936FD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76466-B7F0-2D8D-4E84-3C019877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03FD7-EAB9-F9BF-F0AE-72D00C67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2AD8D-B6F6-1A7C-898A-465BCD26F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A4D30-F3AD-DC52-C65F-F8C94123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8C0E0-6C44-A99B-6E82-DADED84A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F418E-3A95-AB54-3633-6331562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591BB5-E565-2CF0-4E2E-D3DE60E30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3869E-CBE1-D5F9-2164-C197AA3B8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D2B78-991C-E96C-0AB5-1A4E221F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39F70-6C4D-3421-8ED0-7804769E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D8EE0-6091-B0A4-D32F-0CD6DB84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1D7C-527C-0E1D-6640-93243BB3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7483-AD8E-882C-CFAE-E4B1E6F4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F5816-9FA0-72FC-4DE7-C85FCF90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DEE08-F0F1-AA57-A14B-B0C1342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54DAA-089D-E3BD-7BE9-99196ED7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479BE-E19A-19A5-0CB2-2FBC62F9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6841B-31A2-280F-D6CD-3366DA5C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EB8D8-CF8C-47D0-7846-C083F14F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A5C4-66F5-B4ED-4575-12DFAE35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4FD0A-0173-4650-F734-8302CC9A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176BC-A04B-EFB7-BCD7-92577C0A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05EBB-9433-5891-9185-9F6AD0FA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645C7-F118-FA77-AD38-CC56F8BB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1F847-776D-A509-5729-AB146133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59CAB-7191-20EC-77BC-A5DB5B0F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74F44-91E6-B4B0-1B44-0BB0BF3E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6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EB1FB-9D28-EF83-4FB3-998E19AB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E4391-EBC6-5FE7-3948-5B489600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7DD2A-31D8-4389-6ABB-D3D55F11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D3D205-CFF1-AA4B-3BE5-4AF2425A7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A18CEF-B294-D631-DBDD-1C8A66785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BE64DB-2625-A53D-552A-CCBCA5A4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9942E-098C-E7D1-188F-8BFA75F2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1EA162-D665-3F5A-1062-498A6740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F6199-8061-56C8-B641-599771CD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FAC938-E5B6-EBBF-BA53-3827706C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AA782F-F8FD-73F9-C78D-5798C75C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CDA8E4-0002-2930-D654-979178FF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B4003C-50B2-E12C-0EAE-C8E01B0B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9E8506-0E13-5F9C-EFA5-C13B54C3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8F5A4-43F2-CC5E-F5E7-FD6FB6C3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EDB8D-1B66-FE82-B314-E8F7916F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43E06-2C1A-DECA-B4F3-6A0AA0E5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03C44-21EE-150E-0A9E-CA49BA6BF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681F68-3087-4C5F-8F57-2B1EC415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662D4-C1A9-5C2E-A433-0264D3E3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3F86C-6575-3216-1B8D-40910430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9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F9048-4B8E-FC9B-8426-76C98C7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5E978A-183E-5856-524B-66B8209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0AB25-694B-5C65-43B8-520F268A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7CCFF-B560-DCBD-953A-35CA3F46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57617-69EE-1E05-25F1-22DD850D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B8713-7354-63C6-D985-820B0F0D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BAF394-9725-4358-A716-B5D8A492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D70AD-0B03-F3AE-777D-7E0625D5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B2FEB-FDF0-4775-0E2C-B19922578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C24FC-8ADF-4332-A7C1-0A3E8918F92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D766E-1D53-4967-983D-D70E727DB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254CD-3FB9-1811-3CD8-6C510C9DA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CC46-3E5B-4A42-AC9F-19D33A0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EE88A-A9D8-9447-5F8A-D76BF068E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550 Group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100508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0FDF0-ED3C-9805-D004-6508469B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 #4: Geographic distribution of Airbnb and hotels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0CAFA-63BF-F482-86C9-DE8F392B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>
            <a:normAutofit fontScale="92500"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T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able of listings: </a:t>
            </a:r>
            <a:r>
              <a:rPr lang="en-US" sz="3200" dirty="0">
                <a:latin typeface="+mj-lt"/>
                <a:ea typeface="+mj-ea"/>
                <a:cs typeface="+mj-cs"/>
              </a:rPr>
              <a:t>Latitude  and longitude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Scraped hotel data: Latitude  and longitude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+mj-lt"/>
              <a:ea typeface="+mj-ea"/>
              <a:cs typeface="+mj-cs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+mj-ea"/>
                <a:cs typeface="+mj-cs"/>
              </a:rPr>
              <a:t>Software for analysis: React map()/</a:t>
            </a:r>
            <a:r>
              <a:rPr lang="en-US" sz="3200" dirty="0" err="1">
                <a:latin typeface="+mj-lt"/>
                <a:ea typeface="+mj-ea"/>
                <a:cs typeface="+mj-cs"/>
              </a:rPr>
              <a:t>GeoDa</a:t>
            </a:r>
            <a:r>
              <a:rPr lang="en-US" sz="3200" dirty="0">
                <a:latin typeface="+mj-lt"/>
                <a:ea typeface="+mj-ea"/>
                <a:cs typeface="+mj-cs"/>
              </a:rPr>
              <a:t> (e.g. hotspot analysis)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2C4ABD-D3B1-092C-5C15-1589C3278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0" y="3923166"/>
            <a:ext cx="5153203" cy="2173278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DB7548F8-7386-F03F-D8E0-9DF629D94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6ECB18B6-4773-C1EE-7F44-F594392391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25AF4D0-8B37-73EB-3D8A-B0E2C18E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849084"/>
            <a:ext cx="5638800" cy="26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259A-321F-C8A0-168B-92697D90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#5: Distribution of Airbnb and hotels with different price range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46461FF-0121-4CA2-E502-F6F02043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>
            <a:norm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T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able of listings: </a:t>
            </a:r>
            <a:r>
              <a:rPr lang="en-US" sz="3200" dirty="0">
                <a:latin typeface="+mj-lt"/>
                <a:ea typeface="+mj-ea"/>
                <a:cs typeface="+mj-cs"/>
              </a:rPr>
              <a:t>Latitude  and longitude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Scraped hotel data: Latitude  and longitude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+mj-lt"/>
              <a:ea typeface="+mj-ea"/>
              <a:cs typeface="+mj-cs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+mj-ea"/>
                <a:cs typeface="+mj-cs"/>
              </a:rPr>
              <a:t>Software for analysis: </a:t>
            </a:r>
            <a:r>
              <a:rPr lang="en-US" sz="3200" dirty="0" err="1">
                <a:latin typeface="+mj-lt"/>
                <a:ea typeface="+mj-ea"/>
                <a:cs typeface="+mj-cs"/>
              </a:rPr>
              <a:t>GeoDa</a:t>
            </a:r>
            <a:r>
              <a:rPr lang="en-US" sz="3200" dirty="0">
                <a:latin typeface="+mj-lt"/>
                <a:ea typeface="+mj-ea"/>
                <a:cs typeface="+mj-cs"/>
              </a:rPr>
              <a:t> (e.g. hotspot analysis)</a:t>
            </a:r>
          </a:p>
        </p:txBody>
      </p:sp>
    </p:spTree>
    <p:extLst>
      <p:ext uri="{BB962C8B-B14F-4D97-AF65-F5344CB8AC3E}">
        <p14:creationId xmlns:p14="http://schemas.microsoft.com/office/powerpoint/2010/main" val="201948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1D601-F0CD-B0C9-9A6E-29DC491F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#6: Top hosts in different regions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AB96F-2F09-7B95-C4EC-79799EF7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able of listings: </a:t>
            </a:r>
            <a:r>
              <a:rPr lang="en-US" dirty="0"/>
              <a:t>Host name, property type, private room, number of listings, host response rate, host response time, host acceptance rate, overall reviews, review ratings in different categories </a:t>
            </a:r>
          </a:p>
        </p:txBody>
      </p:sp>
    </p:spTree>
    <p:extLst>
      <p:ext uri="{BB962C8B-B14F-4D97-AF65-F5344CB8AC3E}">
        <p14:creationId xmlns:p14="http://schemas.microsoft.com/office/powerpoint/2010/main" val="342726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667A-C164-2728-05DE-B90C2C98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77" y="0"/>
            <a:ext cx="10515600" cy="1325563"/>
          </a:xfrm>
        </p:spPr>
        <p:txBody>
          <a:bodyPr/>
          <a:lstStyle/>
          <a:p>
            <a:r>
              <a:rPr lang="en-US" dirty="0"/>
              <a:t>Distribution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C3C48A-A9BA-D6A7-F85B-4E9B45737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14501"/>
              </p:ext>
            </p:extLst>
          </p:nvPr>
        </p:nvGraphicFramePr>
        <p:xfrm>
          <a:off x="827314" y="1250859"/>
          <a:ext cx="10404563" cy="659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165">
                  <a:extLst>
                    <a:ext uri="{9D8B030D-6E8A-4147-A177-3AD203B41FA5}">
                      <a16:colId xmlns:a16="http://schemas.microsoft.com/office/drawing/2014/main" val="39142461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822359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3727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4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Oversee the technical framework of the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Zhongyin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9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Zhongyin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Xiaofei</a:t>
                      </a:r>
                      <a:r>
                        <a:rPr lang="en-US" dirty="0"/>
                        <a:t> (website aesthetic design)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多特</a:t>
                      </a:r>
                      <a:r>
                        <a:rPr lang="en-US" altLang="zh-CN" dirty="0"/>
                        <a:t>(assist </a:t>
                      </a:r>
                      <a:r>
                        <a:rPr lang="en-US" altLang="zh-CN" dirty="0" err="1"/>
                        <a:t>Zhongyin</a:t>
                      </a:r>
                      <a:r>
                        <a:rPr lang="en-US" altLang="zh-CN" dirty="0"/>
                        <a:t> in data visualization part)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5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Gitup</a:t>
                      </a:r>
                      <a:r>
                        <a:rPr lang="en-US" dirty="0"/>
                        <a:t> setup, version control, etc.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Xiaofei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Backend(server)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Xiaofei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1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Scraping data, data cleaning for map part, data visualization (including charts and maps), as well as design ppt and prepare video for final demonstration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多特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7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Backend(database), including data cleaning for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1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4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 website content and coordinator (meetings, submit reports,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Rebecca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1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58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7079-DFC4-98F1-39FC-C9AB545D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3" y="77742"/>
            <a:ext cx="10515600" cy="514441"/>
          </a:xfrm>
        </p:spPr>
        <p:txBody>
          <a:bodyPr>
            <a:normAutofit fontScale="90000"/>
          </a:bodyPr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FC1223-327E-D669-FFFF-B17519ADD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424393"/>
              </p:ext>
            </p:extLst>
          </p:nvPr>
        </p:nvGraphicFramePr>
        <p:xfrm>
          <a:off x="150223" y="592183"/>
          <a:ext cx="1175439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879">
                  <a:extLst>
                    <a:ext uri="{9D8B030D-6E8A-4147-A177-3AD203B41FA5}">
                      <a16:colId xmlns:a16="http://schemas.microsoft.com/office/drawing/2014/main" val="846398220"/>
                    </a:ext>
                  </a:extLst>
                </a:gridCol>
                <a:gridCol w="2350879">
                  <a:extLst>
                    <a:ext uri="{9D8B030D-6E8A-4147-A177-3AD203B41FA5}">
                      <a16:colId xmlns:a16="http://schemas.microsoft.com/office/drawing/2014/main" val="1422188019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705357845"/>
                    </a:ext>
                  </a:extLst>
                </a:gridCol>
                <a:gridCol w="4859382">
                  <a:extLst>
                    <a:ext uri="{9D8B030D-6E8A-4147-A177-3AD203B41FA5}">
                      <a16:colId xmlns:a16="http://schemas.microsoft.com/office/drawing/2014/main" val="452063175"/>
                    </a:ext>
                  </a:extLst>
                </a:gridCol>
                <a:gridCol w="1306287">
                  <a:extLst>
                    <a:ext uri="{9D8B030D-6E8A-4147-A177-3AD203B41FA5}">
                      <a16:colId xmlns:a16="http://schemas.microsoft.com/office/drawing/2014/main" val="2075464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Milestone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Week 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Personnel &amp;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</a:t>
                      </a:r>
                      <a:r>
                        <a:rPr lang="en-US" dirty="0" err="1"/>
                        <a:t>deddline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8555"/>
                  </a:ext>
                </a:extLst>
              </a:tr>
              <a:tr h="561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M​</a:t>
                      </a:r>
                      <a:r>
                        <a:rPr lang="en-US" sz="1800" dirty="0" err="1">
                          <a:effectLst/>
                        </a:rPr>
                        <a:t>ilestone</a:t>
                      </a:r>
                      <a:r>
                        <a:rPr lang="en-US" sz="1800" dirty="0">
                          <a:effectLst/>
                        </a:rPr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Project Group (done)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Rebecca</a:t>
                      </a:r>
                      <a:r>
                        <a:rPr lang="en-US" dirty="0"/>
                        <a:t>: fill the form on team formation; write project proposal; finish cleaning database from </a:t>
                      </a:r>
                      <a:r>
                        <a:rPr lang="en-US" dirty="0" err="1"/>
                        <a:t>insideairbnb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u="sng" dirty="0" err="1"/>
                        <a:t>Xiaofei</a:t>
                      </a:r>
                      <a:r>
                        <a:rPr lang="en-US" dirty="0"/>
                        <a:t>: setup </a:t>
                      </a:r>
                      <a:r>
                        <a:rPr lang="en-US" dirty="0" err="1"/>
                        <a:t>Github</a:t>
                      </a:r>
                      <a:endParaRPr lang="en-US" dirty="0"/>
                    </a:p>
                    <a:p>
                      <a:r>
                        <a:rPr lang="en-US" u="sng" dirty="0" err="1"/>
                        <a:t>Duote</a:t>
                      </a:r>
                      <a:r>
                        <a:rPr lang="en-US" dirty="0"/>
                        <a:t>: learn scraping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8760"/>
                  </a:ext>
                </a:extLst>
              </a:tr>
              <a:tr h="561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M​</a:t>
                      </a:r>
                      <a:r>
                        <a:rPr lang="en-US" sz="1800" dirty="0" err="1">
                          <a:effectLst/>
                        </a:rPr>
                        <a:t>ilestone</a:t>
                      </a:r>
                      <a:r>
                        <a:rPr lang="en-US" sz="1800" dirty="0">
                          <a:effectLst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Duote</a:t>
                      </a:r>
                      <a:r>
                        <a:rPr lang="en-US" dirty="0"/>
                        <a:t>: finish scraping data</a:t>
                      </a:r>
                    </a:p>
                    <a:p>
                      <a:r>
                        <a:rPr lang="en-US" u="sng" dirty="0"/>
                        <a:t>Rebecca</a:t>
                      </a:r>
                      <a:r>
                        <a:rPr lang="en-US" dirty="0"/>
                        <a:t>: database population and design SQL queries, as well as write project outline;</a:t>
                      </a:r>
                    </a:p>
                    <a:p>
                      <a:r>
                        <a:rPr lang="en-US" u="sng" dirty="0" err="1"/>
                        <a:t>Xiaofei</a:t>
                      </a:r>
                      <a:r>
                        <a:rPr lang="en-US" dirty="0"/>
                        <a:t>: finish website design</a:t>
                      </a:r>
                    </a:p>
                    <a:p>
                      <a:r>
                        <a:rPr lang="en-US" u="sng" dirty="0" err="1"/>
                        <a:t>Zhongyin</a:t>
                      </a:r>
                      <a:r>
                        <a:rPr lang="en-US" dirty="0"/>
                        <a:t>: setup the basic structure of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69661"/>
                  </a:ext>
                </a:extLst>
              </a:tr>
              <a:tr h="561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M​</a:t>
                      </a:r>
                      <a:r>
                        <a:rPr lang="en-US" sz="1800" dirty="0" err="1">
                          <a:effectLst/>
                        </a:rPr>
                        <a:t>ilestone</a:t>
                      </a:r>
                      <a:r>
                        <a:rPr lang="en-US" sz="1800" dirty="0">
                          <a:effectLst/>
                        </a:rPr>
                        <a:t>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Project Outline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Zhongyin</a:t>
                      </a:r>
                      <a:r>
                        <a:rPr lang="en-US" dirty="0"/>
                        <a:t>: setup the initial version of website </a:t>
                      </a:r>
                    </a:p>
                    <a:p>
                      <a:r>
                        <a:rPr lang="en-US" u="sng" dirty="0" err="1"/>
                        <a:t>Xiaofei</a:t>
                      </a:r>
                      <a:r>
                        <a:rPr lang="en-US" dirty="0"/>
                        <a:t>: setup basic structure of server</a:t>
                      </a:r>
                    </a:p>
                    <a:p>
                      <a:r>
                        <a:rPr lang="en-US" u="sng" dirty="0" err="1"/>
                        <a:t>Duote</a:t>
                      </a:r>
                      <a:r>
                        <a:rPr lang="en-US" dirty="0"/>
                        <a:t>: create maps, charts,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u="sng" dirty="0"/>
                        <a:t>Rebecca: </a:t>
                      </a:r>
                      <a:r>
                        <a:rPr lang="en-US" u="none" dirty="0"/>
                        <a:t>finalize database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515"/>
                  </a:ext>
                </a:extLst>
              </a:tr>
              <a:tr h="561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M​</a:t>
                      </a:r>
                      <a:r>
                        <a:rPr lang="en-US" sz="1800" dirty="0" err="1">
                          <a:effectLst/>
                        </a:rPr>
                        <a:t>ilestone</a:t>
                      </a:r>
                      <a:r>
                        <a:rPr lang="en-US" sz="1800" dirty="0">
                          <a:effectLst/>
                        </a:rPr>
                        <a:t> 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Database Population, SQL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Xiaofei</a:t>
                      </a:r>
                      <a:r>
                        <a:rPr lang="en-US" dirty="0"/>
                        <a:t>: </a:t>
                      </a:r>
                      <a:r>
                        <a:rPr lang="en-US" u="none" dirty="0"/>
                        <a:t>merge queries into server part</a:t>
                      </a:r>
                    </a:p>
                    <a:p>
                      <a:r>
                        <a:rPr lang="en-US" u="sng" dirty="0" err="1"/>
                        <a:t>Zhongyin</a:t>
                      </a:r>
                      <a:r>
                        <a:rPr lang="en-US" u="sng" dirty="0"/>
                        <a:t> &amp; </a:t>
                      </a:r>
                      <a:r>
                        <a:rPr lang="en-US" u="sng" dirty="0" err="1"/>
                        <a:t>Xiaofei</a:t>
                      </a:r>
                      <a:r>
                        <a:rPr lang="en-US" dirty="0"/>
                        <a:t>: connect frontend and backend, and test</a:t>
                      </a:r>
                    </a:p>
                    <a:p>
                      <a:r>
                        <a:rPr lang="en-US" u="sng" dirty="0"/>
                        <a:t>Rebecca</a:t>
                      </a:r>
                      <a:r>
                        <a:rPr lang="en-US" dirty="0"/>
                        <a:t>: optimize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95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08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7079-DFC4-98F1-39FC-C9AB545D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3" y="77742"/>
            <a:ext cx="10515600" cy="514441"/>
          </a:xfrm>
        </p:spPr>
        <p:txBody>
          <a:bodyPr>
            <a:normAutofit fontScale="90000"/>
          </a:bodyPr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FC1223-327E-D669-FFFF-B17519ADD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363726"/>
              </p:ext>
            </p:extLst>
          </p:nvPr>
        </p:nvGraphicFramePr>
        <p:xfrm>
          <a:off x="218802" y="1005840"/>
          <a:ext cx="1175439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879">
                  <a:extLst>
                    <a:ext uri="{9D8B030D-6E8A-4147-A177-3AD203B41FA5}">
                      <a16:colId xmlns:a16="http://schemas.microsoft.com/office/drawing/2014/main" val="846398220"/>
                    </a:ext>
                  </a:extLst>
                </a:gridCol>
                <a:gridCol w="2350879">
                  <a:extLst>
                    <a:ext uri="{9D8B030D-6E8A-4147-A177-3AD203B41FA5}">
                      <a16:colId xmlns:a16="http://schemas.microsoft.com/office/drawing/2014/main" val="1422188019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705357845"/>
                    </a:ext>
                  </a:extLst>
                </a:gridCol>
                <a:gridCol w="4859382">
                  <a:extLst>
                    <a:ext uri="{9D8B030D-6E8A-4147-A177-3AD203B41FA5}">
                      <a16:colId xmlns:a16="http://schemas.microsoft.com/office/drawing/2014/main" val="452063175"/>
                    </a:ext>
                  </a:extLst>
                </a:gridCol>
                <a:gridCol w="1306287">
                  <a:extLst>
                    <a:ext uri="{9D8B030D-6E8A-4147-A177-3AD203B41FA5}">
                      <a16:colId xmlns:a16="http://schemas.microsoft.com/office/drawing/2014/main" val="2075464784"/>
                    </a:ext>
                  </a:extLst>
                </a:gridCol>
              </a:tblGrid>
              <a:tr h="39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Milestone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Week Due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Personnel &amp;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8555"/>
                  </a:ext>
                </a:extLst>
              </a:tr>
              <a:tr h="730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M​</a:t>
                      </a:r>
                      <a:r>
                        <a:rPr lang="en-US" sz="1800" dirty="0" err="1">
                          <a:effectLst/>
                        </a:rPr>
                        <a:t>ilestone</a:t>
                      </a:r>
                      <a:r>
                        <a:rPr lang="en-US" sz="1800" dirty="0">
                          <a:effectLst/>
                        </a:rPr>
                        <a:t>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Mentor Meeting, API 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Rebecca</a:t>
                      </a:r>
                      <a:r>
                        <a:rPr lang="en-US" dirty="0"/>
                        <a:t>: communicate and prepare API Spec (need some information from </a:t>
                      </a:r>
                      <a:r>
                        <a:rPr lang="en-US" dirty="0" err="1"/>
                        <a:t>Zhongyi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Xiaofei</a:t>
                      </a:r>
                      <a:r>
                        <a:rPr lang="en-US" dirty="0"/>
                        <a:t>) for the meeting with mentor; optimize queries</a:t>
                      </a:r>
                    </a:p>
                    <a:p>
                      <a:r>
                        <a:rPr lang="en-US" u="sng" dirty="0" err="1"/>
                        <a:t>Zhongyin</a:t>
                      </a:r>
                      <a:r>
                        <a:rPr lang="en-US" u="sng" dirty="0"/>
                        <a:t> &amp; </a:t>
                      </a:r>
                      <a:r>
                        <a:rPr lang="en-US" u="sng" dirty="0" err="1"/>
                        <a:t>Xiaofei</a:t>
                      </a:r>
                      <a:r>
                        <a:rPr lang="en-US" dirty="0"/>
                        <a:t>: connect frontend and backend, and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26582"/>
                  </a:ext>
                </a:extLst>
              </a:tr>
              <a:tr h="1067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M​</a:t>
                      </a:r>
                      <a:r>
                        <a:rPr lang="en-US" sz="1800" dirty="0" err="1">
                          <a:effectLst/>
                        </a:rPr>
                        <a:t>ilestone</a:t>
                      </a:r>
                      <a:r>
                        <a:rPr lang="en-US" sz="1800" dirty="0">
                          <a:effectLst/>
                        </a:rPr>
                        <a:t> 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Final Report, Application Code, Application Demo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Rebecca</a:t>
                      </a:r>
                      <a:r>
                        <a:rPr lang="en-US" dirty="0"/>
                        <a:t>: finish final report</a:t>
                      </a:r>
                    </a:p>
                    <a:p>
                      <a:r>
                        <a:rPr lang="en-US" u="sng" dirty="0" err="1"/>
                        <a:t>Duote</a:t>
                      </a:r>
                      <a:r>
                        <a:rPr lang="en-US" u="sng" dirty="0"/>
                        <a:t>: </a:t>
                      </a:r>
                      <a:r>
                        <a:rPr lang="en-US" dirty="0"/>
                        <a:t>ppt, demo video,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9310"/>
                  </a:ext>
                </a:extLst>
              </a:tr>
              <a:tr h="227899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Final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5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7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81CB-3D95-0FAB-C0F3-52070715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0"/>
            <a:ext cx="10515600" cy="906326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Motivation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F2FF4-4F6C-55ED-E342-55CA85FC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09" y="818606"/>
            <a:ext cx="1178052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Peer-to-peer (P2P) accommodations have scaled up in the wave of enthusiasm for innovative internet technologies, which challenge the conventional hotel industry. </a:t>
            </a:r>
          </a:p>
          <a:p>
            <a:r>
              <a:rPr lang="en-US" sz="32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Airbnb has risen as a dominant player of P2P accommodation platforms</a:t>
            </a:r>
          </a:p>
          <a:p>
            <a:r>
              <a:rPr lang="en-US" sz="32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To better assist hosts, Airbnb should provide dynamic analysis of comparison between Airbnb hosts and traditional hotel competitors in the same neighborhood or even larger area. </a:t>
            </a:r>
          </a:p>
          <a:p>
            <a:r>
              <a:rPr lang="en-US" sz="32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Our team proposes to establish a website which offers update-to-date analysis, which allows hosts to understand their product/service positioning, identify niche market,  and optimize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77675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E696F-8ADA-E779-D376-2906F8F5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AB34E-221B-A7DE-F2D6-FE7097A9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http://insideairbnb.com/</a:t>
            </a:r>
            <a:endParaRPr lang="en-US" dirty="0"/>
          </a:p>
          <a:p>
            <a:r>
              <a:rPr lang="en-US" dirty="0"/>
              <a:t>We select the most visited city in California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Los Angeles (e.g., listings table with 42452 records, calendar table with 1048576 records. It is expected to have 300-500 hotels)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CBC24-17C7-0AD1-318B-416F8980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176"/>
            <a:ext cx="10515600" cy="702711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atabase Listings</a:t>
            </a:r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5B1501B-720A-03C5-D774-800F29DF9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878234"/>
              </p:ext>
            </p:extLst>
          </p:nvPr>
        </p:nvGraphicFramePr>
        <p:xfrm>
          <a:off x="269966" y="752267"/>
          <a:ext cx="11713028" cy="5170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8">
                  <a:extLst>
                    <a:ext uri="{9D8B030D-6E8A-4147-A177-3AD203B41FA5}">
                      <a16:colId xmlns:a16="http://schemas.microsoft.com/office/drawing/2014/main" val="942146620"/>
                    </a:ext>
                  </a:extLst>
                </a:gridCol>
                <a:gridCol w="2343590">
                  <a:extLst>
                    <a:ext uri="{9D8B030D-6E8A-4147-A177-3AD203B41FA5}">
                      <a16:colId xmlns:a16="http://schemas.microsoft.com/office/drawing/2014/main" val="3041699957"/>
                    </a:ext>
                  </a:extLst>
                </a:gridCol>
                <a:gridCol w="2343590">
                  <a:extLst>
                    <a:ext uri="{9D8B030D-6E8A-4147-A177-3AD203B41FA5}">
                      <a16:colId xmlns:a16="http://schemas.microsoft.com/office/drawing/2014/main" val="1823005173"/>
                    </a:ext>
                  </a:extLst>
                </a:gridCol>
                <a:gridCol w="2361992">
                  <a:extLst>
                    <a:ext uri="{9D8B030D-6E8A-4147-A177-3AD203B41FA5}">
                      <a16:colId xmlns:a16="http://schemas.microsoft.com/office/drawing/2014/main" val="3683222882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2229985930"/>
                    </a:ext>
                  </a:extLst>
                </a:gridCol>
              </a:tblGrid>
              <a:tr h="6900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95503"/>
                  </a:ext>
                </a:extLst>
              </a:tr>
              <a:tr h="59788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(e.g., Brand new private studio)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 overview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Picture_url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83992"/>
                  </a:ext>
                </a:extLst>
              </a:tr>
              <a:tr h="597883">
                <a:tc>
                  <a:txBody>
                    <a:bodyPr/>
                    <a:lstStyle/>
                    <a:p>
                      <a:r>
                        <a:rPr lang="en-US" dirty="0" err="1"/>
                        <a:t>Host_id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Host_url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Host_location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e.g.,Chino</a:t>
                      </a:r>
                      <a:r>
                        <a:rPr lang="en-US" dirty="0"/>
                        <a:t>, 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Host_about</a:t>
                      </a:r>
                      <a:r>
                        <a:rPr lang="en-US" dirty="0"/>
                        <a:t>(text)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62807"/>
                  </a:ext>
                </a:extLst>
              </a:tr>
              <a:tr h="85411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Host_response_time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Host_response_rate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Host_acceptance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Host_is_superhost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Host_neighborhood</a:t>
                      </a:r>
                      <a:r>
                        <a:rPr lang="en-US" dirty="0"/>
                        <a:t> (e.g., San Pedro, many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57318"/>
                  </a:ext>
                </a:extLst>
              </a:tr>
              <a:tr h="597883">
                <a:tc>
                  <a:txBody>
                    <a:bodyPr/>
                    <a:lstStyle/>
                    <a:p>
                      <a:r>
                        <a:rPr lang="en-US" dirty="0" err="1"/>
                        <a:t>Host_listings_count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Host_listings_count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Host_total_listings_count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Host_verifications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e..g</a:t>
                      </a:r>
                      <a:r>
                        <a:rPr lang="en-US" dirty="0"/>
                        <a:t>., phone, email)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Host_has_profile_photo</a:t>
                      </a:r>
                      <a:r>
                        <a:rPr lang="en-US" dirty="0"/>
                        <a:t> (y/n)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97201"/>
                  </a:ext>
                </a:extLst>
              </a:tr>
              <a:tr h="346393">
                <a:tc>
                  <a:txBody>
                    <a:bodyPr/>
                    <a:lstStyle/>
                    <a:p>
                      <a:r>
                        <a:rPr lang="en-US" dirty="0" err="1"/>
                        <a:t>Host_identity_vertification</a:t>
                      </a:r>
                      <a:r>
                        <a:rPr lang="en-US" dirty="0"/>
                        <a:t>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 (e.g., many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Latitude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Property_type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66103"/>
                  </a:ext>
                </a:extLst>
              </a:tr>
              <a:tr h="3463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Room_type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Accommodates (num of guests)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Bathroom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Bed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Bedrooms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64145"/>
                  </a:ext>
                </a:extLst>
              </a:tr>
              <a:tr h="346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amenities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Minimum_nights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Maximum_nights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Availability_30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1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70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508C0-0F5A-0D5E-885D-A90DB613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5" y="78753"/>
            <a:ext cx="10515600" cy="602284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altLang="zh-CN" dirty="0"/>
              <a:t>atabase Listings (Conti.)</a:t>
            </a:r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772630C-D3BC-663E-95EA-AC0953E58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255447"/>
              </p:ext>
            </p:extLst>
          </p:nvPr>
        </p:nvGraphicFramePr>
        <p:xfrm>
          <a:off x="255104" y="805208"/>
          <a:ext cx="11817625" cy="612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525">
                  <a:extLst>
                    <a:ext uri="{9D8B030D-6E8A-4147-A177-3AD203B41FA5}">
                      <a16:colId xmlns:a16="http://schemas.microsoft.com/office/drawing/2014/main" val="2441196924"/>
                    </a:ext>
                  </a:extLst>
                </a:gridCol>
                <a:gridCol w="2363525">
                  <a:extLst>
                    <a:ext uri="{9D8B030D-6E8A-4147-A177-3AD203B41FA5}">
                      <a16:colId xmlns:a16="http://schemas.microsoft.com/office/drawing/2014/main" val="2723382"/>
                    </a:ext>
                  </a:extLst>
                </a:gridCol>
                <a:gridCol w="2363525">
                  <a:extLst>
                    <a:ext uri="{9D8B030D-6E8A-4147-A177-3AD203B41FA5}">
                      <a16:colId xmlns:a16="http://schemas.microsoft.com/office/drawing/2014/main" val="3910585911"/>
                    </a:ext>
                  </a:extLst>
                </a:gridCol>
                <a:gridCol w="2363525">
                  <a:extLst>
                    <a:ext uri="{9D8B030D-6E8A-4147-A177-3AD203B41FA5}">
                      <a16:colId xmlns:a16="http://schemas.microsoft.com/office/drawing/2014/main" val="487645484"/>
                    </a:ext>
                  </a:extLst>
                </a:gridCol>
                <a:gridCol w="2363525">
                  <a:extLst>
                    <a:ext uri="{9D8B030D-6E8A-4147-A177-3AD203B41FA5}">
                      <a16:colId xmlns:a16="http://schemas.microsoft.com/office/drawing/2014/main" val="3750651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Availability_60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Availablity_90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Availablity_365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Number_of_reviews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6351"/>
                  </a:ext>
                </a:extLst>
              </a:tr>
              <a:tr h="215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review_scores_rating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review_scores_accuracy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review_scores_cleanliness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review_scores_checkin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review_scores_communication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86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review_scores_location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review_scores_value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instance_bookable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(y/n)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calculated_host_listings_count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0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calculated_host_listings_count_entire_homes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calculated_host_listings_count_private_rooms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calculated_host_listings_count_shared_rooms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reviews_per_month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5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7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2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8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5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1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8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6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01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C48C4-56AA-9B11-83F2-B6F823C0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data from hotels.com (or any other hotel booking websites)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D5147C-28FE-AC36-8C7C-FE8DF23B6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94039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895634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46854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Latitude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9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 review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Review_cleanliness</a:t>
                      </a:r>
                      <a:r>
                        <a:rPr lang="en-US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93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review_staff&amp;service</a:t>
                      </a:r>
                      <a:r>
                        <a:rPr lang="en-US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Review_amentities</a:t>
                      </a:r>
                      <a:r>
                        <a:rPr lang="en-US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2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Review_ property condition &amp; facilities 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Review_eco_friendliness</a:t>
                      </a:r>
                      <a:r>
                        <a:rPr lang="en-US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0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9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0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3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82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13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ABC76-5096-26F9-633D-820BB7A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#1:</a:t>
            </a:r>
            <a:br>
              <a:rPr lang="en-US" dirty="0"/>
            </a:br>
            <a:r>
              <a:rPr lang="en-US" dirty="0"/>
              <a:t>Relationship between property type/size and price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AF975-D168-75D9-5288-1E0D4011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62604"/>
          </a:xfrm>
        </p:spPr>
        <p:txBody>
          <a:bodyPr/>
          <a:lstStyle/>
          <a:p>
            <a:r>
              <a:rPr lang="en-US" dirty="0"/>
              <a:t>Attributes in table listings: </a:t>
            </a:r>
            <a:r>
              <a:rPr lang="en-US" dirty="0" err="1"/>
              <a:t>property_type</a:t>
            </a:r>
            <a:r>
              <a:rPr lang="en-US" dirty="0"/>
              <a:t>, </a:t>
            </a:r>
            <a:r>
              <a:rPr lang="en-US" dirty="0" err="1"/>
              <a:t>room_type</a:t>
            </a:r>
            <a:r>
              <a:rPr lang="en-US" dirty="0"/>
              <a:t>, accommodations(number of guests), bathroom number, bed number, bedroom number, amenities, price</a:t>
            </a:r>
          </a:p>
          <a:p>
            <a:r>
              <a:rPr lang="en-US" dirty="0"/>
              <a:t>Website visualization: bar chart,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3A912-82F1-63E1-8642-0A77D476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#2:Relationship between service and price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B9220A3-BEB7-37E1-55D8-2BE73E0B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Attributes in table listings: host response rate, host response time, host acceptance rate, license, </a:t>
            </a:r>
            <a:r>
              <a:rPr lang="en-US" dirty="0" err="1"/>
              <a:t>superhost</a:t>
            </a:r>
            <a:r>
              <a:rPr lang="en-US" dirty="0"/>
              <a:t>, </a:t>
            </a:r>
            <a:r>
              <a:rPr lang="en-US" dirty="0" err="1"/>
              <a:t>instance_booktable</a:t>
            </a:r>
            <a:r>
              <a:rPr lang="en-US" dirty="0"/>
              <a:t> price</a:t>
            </a:r>
          </a:p>
          <a:p>
            <a:r>
              <a:rPr lang="en-US" dirty="0"/>
              <a:t>Website visualization: bar chart,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7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3A912-82F1-63E1-8642-0A77D476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#3:Relationship between review ratings and price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B9220A3-BEB7-37E1-55D8-2BE73E0B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Attributes in table listings: overall review ratings,  review ratings in different categories, price</a:t>
            </a:r>
          </a:p>
          <a:p>
            <a:r>
              <a:rPr lang="en-US" dirty="0"/>
              <a:t>Website visualization: bar chart,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1088</Words>
  <Application>Microsoft Office PowerPoint</Application>
  <PresentationFormat>宽屏</PresentationFormat>
  <Paragraphs>177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主题​​</vt:lpstr>
      <vt:lpstr>CIT 550 Group Project Proposal</vt:lpstr>
      <vt:lpstr>Motivation </vt:lpstr>
      <vt:lpstr>Databases</vt:lpstr>
      <vt:lpstr>Database Listings</vt:lpstr>
      <vt:lpstr>Database Listings (Conti.)</vt:lpstr>
      <vt:lpstr>Scraping data from hotels.com (or any other hotel booking websites)</vt:lpstr>
      <vt:lpstr>Research Question #1: Relationship between property type/size and price  </vt:lpstr>
      <vt:lpstr>Research question #2:Relationship between service and price</vt:lpstr>
      <vt:lpstr>Research question #3:Relationship between review ratings and price</vt:lpstr>
      <vt:lpstr>Research question #4: Geographic distribution of Airbnb and hotels</vt:lpstr>
      <vt:lpstr>Research question #5: Distribution of Airbnb and hotels with different price range </vt:lpstr>
      <vt:lpstr>Research question #6: Top hosts in different regions</vt:lpstr>
      <vt:lpstr>Distribution of work</vt:lpstr>
      <vt:lpstr>Timeline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550 Group Project Proposal</dc:title>
  <dc:creator>Tang</dc:creator>
  <cp:lastModifiedBy>Tang</cp:lastModifiedBy>
  <cp:revision>6</cp:revision>
  <dcterms:created xsi:type="dcterms:W3CDTF">2023-05-16T03:31:21Z</dcterms:created>
  <dcterms:modified xsi:type="dcterms:W3CDTF">2023-05-26T19:57:24Z</dcterms:modified>
</cp:coreProperties>
</file>