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4" r:id="rId5"/>
    <p:sldId id="278" r:id="rId6"/>
    <p:sldId id="281" r:id="rId7"/>
    <p:sldId id="282" r:id="rId8"/>
    <p:sldId id="283" r:id="rId9"/>
    <p:sldId id="284" r:id="rId10"/>
    <p:sldId id="285" r:id="rId11"/>
    <p:sldId id="287" r:id="rId12"/>
  </p:sldIdLst>
  <p:sldSz cx="9144000" cy="57150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-672" y="-84"/>
      </p:cViewPr>
      <p:guideLst>
        <p:guide orient="horz" pos="1800"/>
        <p:guide pos="29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2T14:38:19.805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9377 vi设计_画板 4 副本 1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 descr="9377 vi设计-2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433564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9472" y="4153644"/>
            <a:ext cx="5752728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descr="9377 vi设计_画板 4 副本 2.jpg"/>
          <p:cNvPicPr>
            <a:picLocks noGrp="1"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75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539750" y="1489075"/>
            <a:ext cx="806450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913284"/>
            <a:ext cx="8229600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9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"/>
          </p:nvPr>
        </p:nvSpPr>
        <p:spPr>
          <a:xfrm>
            <a:off x="611560" y="2110200"/>
            <a:ext cx="5328592" cy="2475492"/>
          </a:xfrm>
          <a:prstGeom prst="rect">
            <a:avLst/>
          </a:prstGeom>
        </p:spPr>
        <p:txBody>
          <a:bodyPr>
            <a:normAutofit/>
          </a:bodyPr>
          <a:lstStyle>
            <a:lvl1pPr marL="514350" marR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70023"/>
              </a:buClr>
              <a:buSzTx/>
              <a:buFont typeface="+mj-lt"/>
              <a:buAutoNum type="arabicPeriod"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+mj-lt"/>
              <a:buAutoNum type="arabicPeriod"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371600" indent="-457200">
              <a:buFont typeface="+mj-lt"/>
              <a:buAutoNum type="arabicPeriod"/>
              <a:defRPr sz="13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>
              <a:buFont typeface="+mj-lt"/>
              <a:buAutoNum type="arabicPeriod"/>
              <a:defRPr sz="12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71700" indent="-342900">
              <a:buFont typeface="+mj-lt"/>
              <a:buAutoNum type="arabicPeriod"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 descr="9377 vi设计_画板 4 副本 2.jpg"/>
          <p:cNvPicPr>
            <a:picLocks noGrp="1"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75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539750" y="1920875"/>
            <a:ext cx="806450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362397"/>
            <a:ext cx="7772400" cy="558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000" b="1" cap="all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3"/>
          </p:nvPr>
        </p:nvSpPr>
        <p:spPr>
          <a:xfrm>
            <a:off x="611560" y="1993404"/>
            <a:ext cx="5752728" cy="86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页（单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孟令宇\JSQQ-9377-VI\vi设计\新建文件夹\ppt模板制作\9377 vi设计_画板 4 副本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2"/>
          <p:cNvCxnSpPr/>
          <p:nvPr/>
        </p:nvCxnSpPr>
        <p:spPr>
          <a:xfrm>
            <a:off x="358775" y="4945063"/>
            <a:ext cx="842645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769268"/>
            <a:ext cx="8229600" cy="4320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993404"/>
            <a:ext cx="7776864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000"/>
            </a:lvl3pPr>
            <a:lvl4pPr>
              <a:buFontTx/>
              <a:buNone/>
              <a:defRPr sz="1800"/>
            </a:lvl4pPr>
            <a:lvl5pPr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9" name="副标题 2"/>
          <p:cNvSpPr>
            <a:spLocks noGrp="1"/>
          </p:cNvSpPr>
          <p:nvPr>
            <p:ph type="subTitle" idx="13"/>
          </p:nvPr>
        </p:nvSpPr>
        <p:spPr>
          <a:xfrm>
            <a:off x="611560" y="1201316"/>
            <a:ext cx="5752728" cy="43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372225" y="5089525"/>
            <a:ext cx="2133600" cy="3048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2864E2-BD5B-4970-9ABB-5D59E849CEE6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38175" y="5089525"/>
            <a:ext cx="2133600" cy="3048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z="1400" strike="noStrike" noProof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400" strike="noStrike" noProof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文页（两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孟令宇\JSQQ-9377-VI\vi设计\新建文件夹\ppt模板制作\9377 vi设计_画板 4 副本 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88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2"/>
          <p:cNvCxnSpPr/>
          <p:nvPr/>
        </p:nvCxnSpPr>
        <p:spPr>
          <a:xfrm>
            <a:off x="358775" y="4945063"/>
            <a:ext cx="8426450" cy="0"/>
          </a:xfrm>
          <a:prstGeom prst="line">
            <a:avLst/>
          </a:prstGeom>
          <a:ln>
            <a:solidFill>
              <a:srgbClr val="D7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769268"/>
            <a:ext cx="8229600" cy="4320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rgbClr val="D7002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993404"/>
            <a:ext cx="3672408" cy="2664296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000"/>
            </a:lvl3pPr>
            <a:lvl4pPr>
              <a:buFontTx/>
              <a:buNone/>
              <a:defRPr sz="1800"/>
            </a:lvl4pPr>
            <a:lvl5pPr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副标题 2"/>
          <p:cNvSpPr>
            <a:spLocks noGrp="1"/>
          </p:cNvSpPr>
          <p:nvPr>
            <p:ph type="subTitle" idx="13"/>
          </p:nvPr>
        </p:nvSpPr>
        <p:spPr>
          <a:xfrm>
            <a:off x="611560" y="1201316"/>
            <a:ext cx="5752728" cy="4320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4"/>
          </p:nvPr>
        </p:nvSpPr>
        <p:spPr>
          <a:xfrm>
            <a:off x="4716016" y="1993404"/>
            <a:ext cx="3672408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845D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400"/>
            </a:lvl2pPr>
            <a:lvl3pPr>
              <a:buFontTx/>
              <a:buNone/>
              <a:defRPr sz="2000"/>
            </a:lvl3pPr>
            <a:lvl4pPr>
              <a:buFontTx/>
              <a:buNone/>
              <a:defRPr sz="1800"/>
            </a:lvl4pPr>
            <a:lvl5pPr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6372225" y="5089525"/>
            <a:ext cx="2133600" cy="3048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DDBE11-4AA9-40EA-9615-D2C4CFB46CCE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38175" y="5089525"/>
            <a:ext cx="2133600" cy="304800"/>
          </a:xfrm>
          <a:prstGeom prst="rect">
            <a:avLst/>
          </a:prstGeom>
        </p:spPr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z="1400" strike="noStrike" noProof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lang="zh-CN" altLang="en-US" sz="1400" strike="noStrike" noProof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 descr="9377 vi设计_画板 4 副本 11.jpg"/>
          <p:cNvPicPr>
            <a:picLocks noGrp="1"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19700" y="3786188"/>
            <a:ext cx="316865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D7002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zh-CN" altLang="en-US" sz="5800" b="1" i="0" u="none" strike="noStrike" kern="1200" cap="none" spc="0" normalizeH="0" baseline="0" noProof="0" dirty="0">
              <a:ln>
                <a:noFill/>
              </a:ln>
              <a:solidFill>
                <a:srgbClr val="D7002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D70023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har char="•"/>
        <a:defRPr lang="zh-CN" altLang="en-US" sz="14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71550" indent="-514350" algn="l" rtl="0" eaLnBrk="0" fontAlgn="base" hangingPunct="0">
        <a:spcBef>
          <a:spcPct val="20000"/>
        </a:spcBef>
        <a:spcAft>
          <a:spcPct val="0"/>
        </a:spcAft>
        <a:buChar char="–"/>
        <a:defRPr lang="zh-CN" altLang="en-US" sz="14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lang="zh-CN" altLang="en-US" sz="13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828800" indent="-457200" algn="l" rtl="0" eaLnBrk="0" fontAlgn="base" hangingPunct="0">
        <a:spcBef>
          <a:spcPct val="20000"/>
        </a:spcBef>
        <a:spcAft>
          <a:spcPct val="0"/>
        </a:spcAft>
        <a:buChar char="–"/>
        <a:defRPr lang="zh-CN" altLang="en-US" sz="12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286000" indent="-457200" algn="l" rtl="0" eaLnBrk="0" fontAlgn="base" hangingPunct="0">
        <a:spcBef>
          <a:spcPct val="20000"/>
        </a:spcBef>
        <a:spcAft>
          <a:spcPct val="0"/>
        </a:spcAft>
        <a:buChar char="»"/>
        <a:defRPr lang="zh-CN" altLang="en-US" sz="1100" kern="1200" dirty="0">
          <a:solidFill>
            <a:srgbClr val="845D5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pinia.vuejs.org/" TargetMode="Externa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vuejs/pini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1955" y="1849755"/>
            <a:ext cx="35985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/>
              <a:t>pinia</a:t>
            </a:r>
            <a:r>
              <a:rPr lang="zh-CN" altLang="en-US" sz="4400"/>
              <a:t>入门指南</a:t>
            </a:r>
            <a:endParaRPr lang="zh-CN" altLang="en-US" sz="4400"/>
          </a:p>
        </p:txBody>
      </p:sp>
      <p:pic>
        <p:nvPicPr>
          <p:cNvPr id="4" name="图片 3" descr="image-202206302036036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0" y="1273175"/>
            <a:ext cx="1162050" cy="1585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4345" y="30016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linkClick r:id="rId2" action="ppaction://hlinkfile"/>
              </a:rPr>
              <a:t>官网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36235" y="2209800"/>
            <a:ext cx="1182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Thanks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08080"/>
            </a:gs>
            <a:gs pos="100000">
              <a:srgbClr val="000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0" y="1489075"/>
            <a:ext cx="1357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目录：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827405" y="2497455"/>
            <a:ext cx="411226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1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是个什么东西</a:t>
            </a:r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的优点</a:t>
            </a:r>
            <a:endParaRPr lang="zh-CN" altLang="en-US" sz="3200"/>
          </a:p>
          <a:p>
            <a:r>
              <a:rPr lang="en-US" altLang="zh-CN" sz="3200"/>
              <a:t>3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的基本使用</a:t>
            </a:r>
            <a:endParaRPr lang="zh-CN" altLang="en-US" sz="3200"/>
          </a:p>
          <a:p>
            <a:r>
              <a:rPr lang="en-US" altLang="zh-CN" sz="3200"/>
              <a:t>4</a:t>
            </a:r>
            <a:r>
              <a:rPr lang="zh-CN" altLang="en-US" sz="3200"/>
              <a:t>、</a:t>
            </a:r>
            <a:r>
              <a:rPr lang="en-US" altLang="zh-CN" sz="3200"/>
              <a:t>pinia</a:t>
            </a:r>
            <a:r>
              <a:rPr lang="zh-CN" altLang="en-US" sz="3200"/>
              <a:t>核心源码分享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1505" y="1344930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pinia</a:t>
            </a:r>
            <a:r>
              <a:rPr lang="zh-CN" altLang="en-US"/>
              <a:t>是个什么</a:t>
            </a:r>
            <a:r>
              <a:rPr lang="zh-CN" altLang="en-US"/>
              <a:t>东西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9450" y="2257425"/>
            <a:ext cx="50882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Pinia 是 Vue.js 团队成员专门为 Vue </a:t>
            </a:r>
            <a:endParaRPr lang="zh-CN" altLang="en-US" sz="2400"/>
          </a:p>
          <a:p>
            <a:pPr algn="l"/>
            <a:r>
              <a:rPr lang="zh-CN" altLang="en-US" sz="2400"/>
              <a:t>开发的一个全新的状态管理库，并且</a:t>
            </a:r>
            <a:endParaRPr lang="zh-CN" altLang="en-US" sz="2400"/>
          </a:p>
          <a:p>
            <a:pPr algn="l"/>
            <a:r>
              <a:rPr lang="zh-CN" altLang="en-US" sz="2400"/>
              <a:t>已经被纳入官方 </a:t>
            </a:r>
            <a:r>
              <a:rPr lang="en-US" altLang="zh-CN" sz="2400">
                <a:hlinkClick r:id="rId1" action="ppaction://hlinkfile"/>
              </a:rPr>
              <a:t>github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778510" y="4441825"/>
            <a:ext cx="7586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Pinia刚开始只是一个实验，旨在重新设计Vue的Store在2019年11月左右</a:t>
            </a:r>
            <a:endParaRPr lang="zh-CN" altLang="en-US"/>
          </a:p>
          <a:p>
            <a:pPr algn="l"/>
            <a:r>
              <a:rPr lang="zh-CN" altLang="en-US"/>
              <a:t>可以使用Composition API的样子。从那时起，最初的原则仍然是相同的，</a:t>
            </a:r>
            <a:endParaRPr lang="zh-CN" altLang="en-US"/>
          </a:p>
          <a:p>
            <a:pPr algn="l"/>
            <a:r>
              <a:rPr lang="zh-CN" altLang="en-US"/>
              <a:t>但Pinia同时适用于Vue 2和Vue 3，并且不要求你使用composition API。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20650"/>
            <a:ext cx="5396865" cy="4001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015" y="4225290"/>
            <a:ext cx="6058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pinia刚好符合vueX5提案的所有要求，事实上，pinia也是基于vueX对未来状态管理器的一种探索。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6516370" y="2209800"/>
            <a:ext cx="1964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这是</a:t>
            </a:r>
            <a:r>
              <a:rPr lang="en-US" altLang="zh-CN"/>
              <a:t>Vuex5</a:t>
            </a:r>
            <a:r>
              <a:rPr lang="zh-CN" altLang="en-US"/>
              <a:t>的</a:t>
            </a:r>
            <a:r>
              <a:rPr lang="zh-CN" altLang="en-US"/>
              <a:t>提案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2225" y="2281555"/>
            <a:ext cx="2351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的核心特性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83260" y="1344930"/>
            <a:ext cx="4926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/>
              <a:t>state:</a:t>
            </a:r>
            <a:endParaRPr lang="en-US" altLang="zh-CN" sz="1800"/>
          </a:p>
          <a:p>
            <a:pPr algn="l"/>
            <a:r>
              <a:rPr lang="en-US" altLang="zh-CN" sz="1800"/>
              <a:t>state是pinia的核心部分，所有需要管理的状态属性都写到这里，和vueX的state差不多，是唯一存储能够存储数据的地方，并且具有响应式。</a:t>
            </a:r>
            <a:endParaRPr lang="en-US" altLang="zh-CN" sz="1800"/>
          </a:p>
        </p:txBody>
      </p:sp>
      <p:sp>
        <p:nvSpPr>
          <p:cNvPr id="6" name="文本框 5"/>
          <p:cNvSpPr txBox="1"/>
          <p:nvPr/>
        </p:nvSpPr>
        <p:spPr>
          <a:xfrm>
            <a:off x="683260" y="2713990"/>
            <a:ext cx="4919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getters</a:t>
            </a:r>
            <a:r>
              <a:rPr lang="en-US" altLang="zh-CN"/>
              <a:t>:</a:t>
            </a:r>
            <a:endParaRPr lang="en-US" altLang="zh-CN"/>
          </a:p>
          <a:p>
            <a:pPr algn="l"/>
            <a:r>
              <a:rPr lang="en-US" altLang="zh-CN"/>
              <a:t>和vuex的getters一样 ，也具有缓存性，相当于</a:t>
            </a:r>
            <a:endParaRPr lang="en-US" altLang="zh-CN"/>
          </a:p>
          <a:p>
            <a:pPr algn="l"/>
            <a:r>
              <a:rPr lang="en-US" altLang="zh-CN"/>
              <a:t>pinia的计算属性，事实上他也是用vue的计算属</a:t>
            </a:r>
            <a:endParaRPr lang="en-US" altLang="zh-CN"/>
          </a:p>
          <a:p>
            <a:pPr algn="l"/>
            <a:r>
              <a:rPr lang="en-US" altLang="zh-CN"/>
              <a:t>性来实现的。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3260" y="4083050"/>
            <a:ext cx="5542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actions:</a:t>
            </a:r>
            <a:endParaRPr lang="en-US" altLang="zh-CN"/>
          </a:p>
          <a:p>
            <a:pPr algn="l"/>
            <a:r>
              <a:rPr lang="en-US" altLang="zh-CN"/>
              <a:t>pinia废弃了mutation，可以使用action代替mutation，</a:t>
            </a:r>
            <a:endParaRPr lang="en-US" altLang="zh-CN"/>
          </a:p>
          <a:p>
            <a:pPr algn="l"/>
            <a:r>
              <a:rPr lang="en-US" altLang="zh-CN"/>
              <a:t>也就是说可以在action里面写同步代码和异步代码。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1505" y="1344930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pinia</a:t>
            </a:r>
            <a:r>
              <a:rPr lang="zh-CN" altLang="en-US"/>
              <a:t>的</a:t>
            </a:r>
            <a:r>
              <a:rPr lang="zh-CN" altLang="en-US"/>
              <a:t>优点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115" y="2281555"/>
            <a:ext cx="85331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支持devtools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支持hmr热更新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支持pinia插件扩展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更好的 typescript 的支持；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支持ssr服务端渲染；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足够轻量，压缩后的体积只有1.6kb;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去除 mutations、module，只有 state、getters、actions；</a:t>
            </a:r>
            <a:endParaRPr lang="zh-CN" altLang="en-US"/>
          </a:p>
          <a:p>
            <a:pPr algn="l">
              <a:buFont typeface="Arial" panose="020B0604020202020204" pitchFamily="34" charset="0"/>
            </a:pPr>
            <a:r>
              <a:rPr lang="en-US" altLang="zh-CN"/>
              <a:t>     </a:t>
            </a:r>
            <a:r>
              <a:rPr lang="zh-CN" altLang="en-US"/>
              <a:t>actions 支持同步和异步；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没有模块嵌套，只有 store 的概念，store 之间可以自由使用，更好的代码分割；</a:t>
            </a:r>
            <a:endParaRPr lang="zh-CN" altLang="en-US"/>
          </a:p>
          <a:p>
            <a:pPr marL="285750" indent="-285750" algn="l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91210" y="1810385"/>
            <a:ext cx="480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pinia和vuex相比，一些比较突出实用的功能：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1210" y="2569845"/>
            <a:ext cx="6647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actions 可以写同步代码和异步代码；</a:t>
            </a:r>
            <a:endParaRPr lang="zh-CN" altLang="en-US"/>
          </a:p>
          <a:p>
            <a:pPr algn="l"/>
            <a:r>
              <a:rPr lang="zh-CN" altLang="en-US"/>
              <a:t>没有module模块，扁平化结构，每个容器之间又可以相互引用，</a:t>
            </a:r>
            <a:endParaRPr lang="zh-CN" altLang="en-US"/>
          </a:p>
          <a:p>
            <a:pPr algn="l"/>
            <a:r>
              <a:rPr lang="zh-CN" altLang="en-US"/>
              <a:t>代码更加简洁；</a:t>
            </a:r>
            <a:endParaRPr lang="zh-CN" altLang="en-US"/>
          </a:p>
          <a:p>
            <a:pPr algn="l"/>
            <a:r>
              <a:rPr lang="zh-CN" altLang="en-US"/>
              <a:t>插件扩展</a:t>
            </a:r>
            <a:r>
              <a:rPr lang="zh-CN" altLang="en-US"/>
              <a:t>简单，可以针对某个容器做定制化持久化存储；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28265" y="2673350"/>
            <a:ext cx="2351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的基本使用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628265" y="2673350"/>
            <a:ext cx="265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pinia</a:t>
            </a:r>
            <a:r>
              <a:rPr lang="zh-CN" altLang="en-US" sz="2400"/>
              <a:t>核心源码</a:t>
            </a:r>
            <a:r>
              <a:rPr lang="zh-CN" altLang="en-US" sz="2400"/>
              <a:t>分享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BkYzlkNTlkZjBiNGZkYTM1ZWE1NzI0ZGQ1NjZhNGMifQ=="/>
</p:tagLst>
</file>

<file path=ppt/theme/theme1.xml><?xml version="1.0" encoding="utf-8"?>
<a:theme xmlns:a="http://schemas.openxmlformats.org/drawingml/2006/main" name="9377游戏 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WPS 演示</Application>
  <PresentationFormat>全屏显示(16:10)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9377游戏 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China</dc:creator>
  <cp:lastModifiedBy>Administrator</cp:lastModifiedBy>
  <cp:revision>19</cp:revision>
  <dcterms:created xsi:type="dcterms:W3CDTF">2017-01-12T06:30:00Z</dcterms:created>
  <dcterms:modified xsi:type="dcterms:W3CDTF">2022-07-12T08:27:08Z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84324A042F044EA089A4625C9EF5DF16</vt:lpwstr>
  </property>
</Properties>
</file>