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50999bc1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50999bc1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여담이지만, 궁금해서 train_data[0]의 값을 문자로 변환해 봤는데, 이런 결과가 나왔습니다. 생각보다 글이 길어서 놀랐어요…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50999bc1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50999bc1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아무튼, 그 다음 신경망에 쓸 수 있도록 데이터를 다듬어주는 작업을 할 겁니다. 책에서는 두 가지 방법이 나왔는데, 예제에 사용된 원-핫 인코딩 방법만 다뤘습니다.  result[i]를 기준으로 해당 인덱스에는 1, 나머지는 0으로 지정해 리뷰 데이터들을 벡터로 변환시킵니다. 라벨은 이미 0과 1로만 이루어져 있어서 타입 변환만 했습니다.</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50999bc1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50999bc1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그 다음, 모델을 정의하고 컴파일을 할 건데요, 이 문제에서는 relu를 이용한 16차원의 2개의 은닉층, 그리고 확률을 출력하기 위한 마지막 층을 사용합니다.  0과 1 사이의 수가 나오도록 마지막 층은 시그모이드 함수를 사용했습니다.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컴파일의 옵티마이저로는 rmsprop을 사용했습니다. 학습을 할 수록 그냥 기울기 값이 누적된다기 보단 최신에 나온 기울기 값들에 비중을 더 크게 두고 학습에 반영해, 다차원 모델에서 사용하는 데 용이하다고 합니다.</a:t>
            </a:r>
            <a:endParaRPr/>
          </a:p>
          <a:p>
            <a:pPr indent="0" lvl="0" marL="0" rtl="0" algn="l">
              <a:spcBef>
                <a:spcPts val="0"/>
              </a:spcBef>
              <a:spcAft>
                <a:spcPts val="0"/>
              </a:spcAft>
              <a:buNone/>
            </a:pPr>
            <a:r>
              <a:rPr lang="ko"/>
              <a:t>손실은 binary crossentropy가 사용되었고, metrics,즉 평가 기준을 정확도로 잡아 컴파일 합니다.</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50999bc1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50999bc1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이제 훈련을 통해 어느정도의 정확성을 낼수 있는지 확인합니다. train 데이터에서 10000개를 뽑아 만든 데이터 셋을 가지고 20번 훈련시킵니다.</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50999bc1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50999bc1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책에서는 학습 결과 87%의 정확도가 나왔는데, 저는 이와 비슷한 86%가 나왔습니다.</a:t>
            </a:r>
            <a:endParaRPr/>
          </a:p>
          <a:p>
            <a:pPr indent="0" lvl="0" marL="0" rtl="0" algn="l">
              <a:spcBef>
                <a:spcPts val="0"/>
              </a:spcBef>
              <a:spcAft>
                <a:spcPts val="0"/>
              </a:spcAft>
              <a:buNone/>
            </a:pPr>
            <a:r>
              <a:rPr lang="ko"/>
              <a:t>훈련 후 학습에 따른 정확도를 그래프로 표시해 나타내면 다음과 같이 나오는데, 왼쪽은 학습량에 따른 손실의 변화를 나타내고, 오른쪽은 학습량에 따라 정확도가 어떻게 변화하는지를 나타냅니다.</a:t>
            </a:r>
            <a:endParaRPr/>
          </a:p>
          <a:p>
            <a:pPr indent="0" lvl="0" marL="0" rtl="0" algn="l">
              <a:spcBef>
                <a:spcPts val="0"/>
              </a:spcBef>
              <a:spcAft>
                <a:spcPts val="0"/>
              </a:spcAft>
              <a:buNone/>
            </a:pPr>
            <a:r>
              <a:rPr lang="ko"/>
              <a:t>왼쪽 그래프를 보면 에포크값이 늘어날 수록 손실이 적게 발생하는 것을 확인할 수 있고, 오른쪽 그래프의 training accuracy를 보면 학습을 많이 할 수록 정확도가 증가한다는 것을 확인할 수 있습니다. </a:t>
            </a:r>
            <a:endParaRPr/>
          </a:p>
          <a:p>
            <a:pPr indent="0" lvl="0" marL="0" rtl="0" algn="l">
              <a:spcBef>
                <a:spcPts val="0"/>
              </a:spcBef>
              <a:spcAft>
                <a:spcPts val="0"/>
              </a:spcAft>
              <a:buNone/>
            </a:pPr>
            <a:r>
              <a:rPr lang="ko"/>
              <a:t>하지만 실제 정확도는 3번째 에포크 즈음에서 하락하는 것을 볼 수 있는데, 이는 오버피팅이 발생되었기 때문이라고 분석할 수 있습니다.</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50999bc1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50999bc1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마지막으로 추가 실험 문제입니다.</a:t>
            </a:r>
            <a:endParaRPr/>
          </a:p>
          <a:p>
            <a:pPr indent="0" lvl="0" marL="0" rtl="0" algn="l">
              <a:spcBef>
                <a:spcPts val="0"/>
              </a:spcBef>
              <a:spcAft>
                <a:spcPts val="0"/>
              </a:spcAft>
              <a:buNone/>
            </a:pPr>
            <a:r>
              <a:rPr lang="ko"/>
              <a:t>은닉층을 1개 또는 3개 사용해 보라고 했는데, 2 개일 때랑 비교했을 때 저는 정확도에 큰 차이는 없었습니다. 은닉층이 한 개일 때 가장 높은 정확도를 보였습니다.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두 번째 문제에서 rmsprop 대신 mse를 사용했는데, 정확도가 확연히 떨어진 것을 확인할 수 있었습니다.</a:t>
            </a:r>
            <a:endParaRPr/>
          </a:p>
          <a:p>
            <a:pPr indent="0" lvl="0" marL="0" rtl="0" algn="l">
              <a:spcBef>
                <a:spcPts val="0"/>
              </a:spcBef>
              <a:spcAft>
                <a:spcPts val="0"/>
              </a:spcAft>
              <a:buNone/>
            </a:pPr>
            <a:r>
              <a:t/>
            </a:r>
            <a:endParaRPr sz="900"/>
          </a:p>
          <a:p>
            <a:pPr indent="0" lvl="0" marL="0" rtl="0" algn="l">
              <a:spcBef>
                <a:spcPts val="0"/>
              </a:spcBef>
              <a:spcAft>
                <a:spcPts val="0"/>
              </a:spcAft>
              <a:buNone/>
            </a:pPr>
            <a:r>
              <a:rPr lang="ko">
                <a:solidFill>
                  <a:srgbClr val="404040"/>
                </a:solidFill>
                <a:highlight>
                  <a:srgbClr val="FFFFFF"/>
                </a:highlight>
              </a:rPr>
              <a:t>하이퍼볼릭탄젠트함수는 시그모이드와 굉장히 비슷한 함수인데, 시그모이드는 0,1사이 값을 표현한다면 탄젠트 함수는 -1,1사이 값을 표현합니다. </a:t>
            </a:r>
            <a:endParaRPr>
              <a:solidFill>
                <a:srgbClr val="404040"/>
              </a:solidFill>
              <a:highlight>
                <a:srgbClr val="FFFFFF"/>
              </a:highlight>
            </a:endParaRPr>
          </a:p>
          <a:p>
            <a:pPr indent="0" lvl="0" marL="0" rtl="0" algn="l">
              <a:spcBef>
                <a:spcPts val="0"/>
              </a:spcBef>
              <a:spcAft>
                <a:spcPts val="0"/>
              </a:spcAft>
              <a:buNone/>
            </a:pPr>
            <a:r>
              <a:rPr lang="ko">
                <a:solidFill>
                  <a:srgbClr val="404040"/>
                </a:solidFill>
                <a:highlight>
                  <a:srgbClr val="FFFFFF"/>
                </a:highlight>
              </a:rPr>
              <a:t>tanh함수를 썼을 때 약85%로 1%가량의 차이가 발생했습니다. 이를 통해 현재 문제에서는 tanh보다는 relu함수가 더 적합하다는 것을 알 수 있습니다.</a:t>
            </a:r>
            <a:endParaRPr>
              <a:solidFill>
                <a:srgbClr val="404040"/>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eb7717ed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9eb7717ed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9eb7717ed5_3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9eb7717ed5_3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9eb7717ed5_3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9eb7717ed5_3_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9eb7717ed5_3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9eb7717ed5_3_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4da18ae9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4da18ae9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9eb7717ed5_3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9eb7717ed5_3_1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9eb7717ed5_3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9eb7717ed5_3_1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9eb7717ed5_3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9eb7717ed5_3_1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9eb7717ed5_3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9eb7717ed5_3_1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9eb7717ed5_3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9eb7717ed5_3_1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9eb7717ed5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9eb7717ed5_1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9eb7717ed5_3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9eb7717ed5_3_1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9eb7717ed5_3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g9eb7717ed5_3_1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9eb7717ed5_3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g9eb7717ed5_3_2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9eb35558c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9eb35558c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4e210aff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4e210aff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9eb35558c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9eb35558c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9eb35558c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9eb35558c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9eb35558c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9eb35558c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9eb35558c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9eb35558c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9eb35558cc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9eb35558cc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9eb35558c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9eb35558c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9eb35558cc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9eb35558cc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9eb35558c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9eb35558c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9eb35558c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9eb35558c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9eb35558cc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9eb35558cc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4e210b03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4e210b03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9eb35558cc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9eb35558cc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mae가 최저값인 epoch값을 찾았으니, 그 값을 model.fit에 집어넣고, test data를 이용해서 검증을 해주면, test data의 mae값이 다음과 같이 나오게 됩니다.</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4e210b03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4e210b03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50999bc1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50999bc1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다음으로 영화 리뷰 분류 문제에 대해 설명하겠습니다.</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4e210aff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4e210aff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해당 문제에서는 IMDB데이터셋을 사용할 겁니다. 이 데이터셋은 영화 리뷰 5만개로 이루어져 있으며, 긍정, 부정리뷰가 각각 50%를 차지한다고 합니다. IMDB데이터셋은 훈련데이터 25000개, 테스트 데이터 25000나눠져 있고, 단어 시퀀스인 각 리뷰가 숫자 시퀀스로 변환되어 있습니다.</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50999bc1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50999bc1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이 문제의 유형은 무엇일까요? </a:t>
            </a:r>
            <a:endParaRPr/>
          </a:p>
          <a:p>
            <a:pPr indent="0" lvl="0" marL="0" rtl="0" algn="l">
              <a:spcBef>
                <a:spcPts val="0"/>
              </a:spcBef>
              <a:spcAft>
                <a:spcPts val="0"/>
              </a:spcAft>
              <a:buNone/>
            </a:pPr>
            <a:r>
              <a:rPr lang="ko"/>
              <a:t>우리는 영화 리뷰 데이터셋을 다룰 것이고, 이 데이터가 과연 긍정적인 의견인지, 부정적인 의견인지 분류해야 합니다.</a:t>
            </a:r>
            <a:endParaRPr/>
          </a:p>
          <a:p>
            <a:pPr indent="0" lvl="0" marL="0" rtl="0" algn="l">
              <a:spcBef>
                <a:spcPts val="0"/>
              </a:spcBef>
              <a:spcAft>
                <a:spcPts val="0"/>
              </a:spcAft>
              <a:buNone/>
            </a:pPr>
            <a:r>
              <a:rPr lang="ko"/>
              <a:t>모 아니면 도로 데이터를 분류하는 이러한 유형을 이진 분류 문제라고 합니다.</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50999bc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50999bc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이진 분류 문제를 풀기 위해 우선 케라스에 포함되어있는 IMDB데이터 셋을 불러옵니다.</a:t>
            </a:r>
            <a:endParaRPr/>
          </a:p>
          <a:p>
            <a:pPr indent="0" lvl="0" marL="0" rtl="0" algn="l">
              <a:spcBef>
                <a:spcPts val="0"/>
              </a:spcBef>
              <a:spcAft>
                <a:spcPts val="0"/>
              </a:spcAft>
              <a:buNone/>
            </a:pPr>
            <a:r>
              <a:rPr lang="ko"/>
              <a:t>train_data, test_data는 리뷰 데이터, train_labels, test_labels는 라벨 데이터를 의미합니다.  긍정은 1로, 부정은 0으로 표시됩니다.</a:t>
            </a:r>
            <a:endParaRPr/>
          </a:p>
          <a:p>
            <a:pPr indent="0" lvl="0" marL="0" rtl="0" algn="l">
              <a:spcBef>
                <a:spcPts val="0"/>
              </a:spcBef>
              <a:spcAft>
                <a:spcPts val="0"/>
              </a:spcAft>
              <a:buNone/>
            </a:pPr>
            <a:r>
              <a:rPr lang="ko"/>
              <a:t>적당히 크기 조절 하기 위해 자주 쓰이는 10000개의 단어만 사용하겠습니다.</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Malgun Gothic"/>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Malgun Gothic"/>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Malgun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Malgun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Malgun Gothic"/>
                <a:ea typeface="Malgun Gothic"/>
                <a:cs typeface="Malgun Gothic"/>
                <a:sym typeface="Malgun Gothic"/>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Malgun Gothic"/>
                <a:ea typeface="Malgun Gothic"/>
                <a:cs typeface="Malgun Gothic"/>
                <a:sym typeface="Malgun Gothic"/>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algun Gothic"/>
                <a:ea typeface="Malgun Gothic"/>
                <a:cs typeface="Malgun Gothic"/>
                <a:sym typeface="Malgun Gothic"/>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algun Gothic"/>
                <a:ea typeface="Malgun Gothic"/>
                <a:cs typeface="Malgun Gothic"/>
                <a:sym typeface="Malgun Gothic"/>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algun Gothic"/>
                <a:ea typeface="Malgun Gothic"/>
                <a:cs typeface="Malgun Gothic"/>
                <a:sym typeface="Malgun Gothic"/>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algun Gothic"/>
                <a:ea typeface="Malgun Gothic"/>
                <a:cs typeface="Malgun Gothic"/>
                <a:sym typeface="Malgun Gothic"/>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algun Gothic"/>
                <a:ea typeface="Malgun Gothic"/>
                <a:cs typeface="Malgun Gothic"/>
                <a:sym typeface="Malgun Gothic"/>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algun Gothic"/>
                <a:ea typeface="Malgun Gothic"/>
                <a:cs typeface="Malgun Gothic"/>
                <a:sym typeface="Malgun Gothic"/>
              </a:defRPr>
            </a:lvl9pPr>
          </a:lstStyle>
          <a:p/>
        </p:txBody>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Malgun Gothic"/>
              <a:buNone/>
              <a:defRPr b="0" i="0" sz="3300" u="none" cap="none" strike="noStrike">
                <a:solidFill>
                  <a:schemeClr val="dk1"/>
                </a:solidFill>
                <a:latin typeface="Malgun Gothic"/>
                <a:ea typeface="Malgun Gothic"/>
                <a:cs typeface="Malgun Gothic"/>
                <a:sym typeface="Malgun Gothic"/>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algun Gothic"/>
                <a:ea typeface="Malgun Gothic"/>
                <a:cs typeface="Malgun Gothic"/>
                <a:sym typeface="Malgun Gothic"/>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algun Gothic"/>
                <a:ea typeface="Malgun Gothic"/>
                <a:cs typeface="Malgun Gothic"/>
                <a:sym typeface="Malgun Gothic"/>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algun Gothic"/>
                <a:ea typeface="Malgun Gothic"/>
                <a:cs typeface="Malgun Gothic"/>
                <a:sym typeface="Malgun Gothic"/>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algun Gothic"/>
                <a:ea typeface="Malgun Gothic"/>
                <a:cs typeface="Malgun Gothic"/>
                <a:sym typeface="Malgun Gothic"/>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algun Gothic"/>
                <a:ea typeface="Malgun Gothic"/>
                <a:cs typeface="Malgun Gothic"/>
                <a:sym typeface="Malgun Gothic"/>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algun Gothic"/>
                <a:ea typeface="Malgun Gothic"/>
                <a:cs typeface="Malgun Gothic"/>
                <a:sym typeface="Malgun Gothic"/>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algun Gothic"/>
                <a:ea typeface="Malgun Gothic"/>
                <a:cs typeface="Malgun Gothic"/>
                <a:sym typeface="Malgun Gothic"/>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algun Gothic"/>
                <a:ea typeface="Malgun Gothic"/>
                <a:cs typeface="Malgun Gothic"/>
                <a:sym typeface="Malgun Gothic"/>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100"/>
              <a:buNone/>
              <a:defRPr b="0" i="0" sz="1400" u="none" cap="none" strike="noStrike">
                <a:solidFill>
                  <a:schemeClr val="dk1"/>
                </a:solidFill>
                <a:latin typeface="Malgun Gothic"/>
                <a:ea typeface="Malgun Gothic"/>
                <a:cs typeface="Malgun Gothic"/>
                <a:sym typeface="Malgun Gothic"/>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Malgun Gothic"/>
                <a:ea typeface="Malgun Gothic"/>
                <a:cs typeface="Malgun Gothic"/>
                <a:sym typeface="Malgun Gothic"/>
              </a:defRPr>
            </a:lvl1pPr>
            <a:lvl2pPr indent="0" lvl="1" marL="0" marR="0" rtl="0" algn="r">
              <a:spcBef>
                <a:spcPts val="0"/>
              </a:spcBef>
              <a:buNone/>
              <a:defRPr b="0" i="0" sz="900" u="none" cap="none" strike="noStrike">
                <a:solidFill>
                  <a:srgbClr val="888888"/>
                </a:solidFill>
                <a:latin typeface="Malgun Gothic"/>
                <a:ea typeface="Malgun Gothic"/>
                <a:cs typeface="Malgun Gothic"/>
                <a:sym typeface="Malgun Gothic"/>
              </a:defRPr>
            </a:lvl2pPr>
            <a:lvl3pPr indent="0" lvl="2" marL="0" marR="0" rtl="0" algn="r">
              <a:spcBef>
                <a:spcPts val="0"/>
              </a:spcBef>
              <a:buNone/>
              <a:defRPr b="0" i="0" sz="900" u="none" cap="none" strike="noStrike">
                <a:solidFill>
                  <a:srgbClr val="888888"/>
                </a:solidFill>
                <a:latin typeface="Malgun Gothic"/>
                <a:ea typeface="Malgun Gothic"/>
                <a:cs typeface="Malgun Gothic"/>
                <a:sym typeface="Malgun Gothic"/>
              </a:defRPr>
            </a:lvl3pPr>
            <a:lvl4pPr indent="0" lvl="3" marL="0" marR="0" rtl="0" algn="r">
              <a:spcBef>
                <a:spcPts val="0"/>
              </a:spcBef>
              <a:buNone/>
              <a:defRPr b="0" i="0" sz="900" u="none" cap="none" strike="noStrike">
                <a:solidFill>
                  <a:srgbClr val="888888"/>
                </a:solidFill>
                <a:latin typeface="Malgun Gothic"/>
                <a:ea typeface="Malgun Gothic"/>
                <a:cs typeface="Malgun Gothic"/>
                <a:sym typeface="Malgun Gothic"/>
              </a:defRPr>
            </a:lvl4pPr>
            <a:lvl5pPr indent="0" lvl="4" marL="0" marR="0" rtl="0" algn="r">
              <a:spcBef>
                <a:spcPts val="0"/>
              </a:spcBef>
              <a:buNone/>
              <a:defRPr b="0" i="0" sz="900" u="none" cap="none" strike="noStrike">
                <a:solidFill>
                  <a:srgbClr val="888888"/>
                </a:solidFill>
                <a:latin typeface="Malgun Gothic"/>
                <a:ea typeface="Malgun Gothic"/>
                <a:cs typeface="Malgun Gothic"/>
                <a:sym typeface="Malgun Gothic"/>
              </a:defRPr>
            </a:lvl5pPr>
            <a:lvl6pPr indent="0" lvl="5" marL="0" marR="0" rtl="0" algn="r">
              <a:spcBef>
                <a:spcPts val="0"/>
              </a:spcBef>
              <a:buNone/>
              <a:defRPr b="0" i="0" sz="900" u="none" cap="none" strike="noStrike">
                <a:solidFill>
                  <a:srgbClr val="888888"/>
                </a:solidFill>
                <a:latin typeface="Malgun Gothic"/>
                <a:ea typeface="Malgun Gothic"/>
                <a:cs typeface="Malgun Gothic"/>
                <a:sym typeface="Malgun Gothic"/>
              </a:defRPr>
            </a:lvl6pPr>
            <a:lvl7pPr indent="0" lvl="6" marL="0" marR="0" rtl="0" algn="r">
              <a:spcBef>
                <a:spcPts val="0"/>
              </a:spcBef>
              <a:buNone/>
              <a:defRPr b="0" i="0" sz="900" u="none" cap="none" strike="noStrike">
                <a:solidFill>
                  <a:srgbClr val="888888"/>
                </a:solidFill>
                <a:latin typeface="Malgun Gothic"/>
                <a:ea typeface="Malgun Gothic"/>
                <a:cs typeface="Malgun Gothic"/>
                <a:sym typeface="Malgun Gothic"/>
              </a:defRPr>
            </a:lvl7pPr>
            <a:lvl8pPr indent="0" lvl="7" marL="0" marR="0" rtl="0" algn="r">
              <a:spcBef>
                <a:spcPts val="0"/>
              </a:spcBef>
              <a:buNone/>
              <a:defRPr b="0" i="0" sz="900" u="none" cap="none" strike="noStrike">
                <a:solidFill>
                  <a:srgbClr val="888888"/>
                </a:solidFill>
                <a:latin typeface="Malgun Gothic"/>
                <a:ea typeface="Malgun Gothic"/>
                <a:cs typeface="Malgun Gothic"/>
                <a:sym typeface="Malgun Gothic"/>
              </a:defRPr>
            </a:lvl8pPr>
            <a:lvl9pPr indent="0" lvl="8" marL="0" marR="0" rtl="0" algn="r">
              <a:spcBef>
                <a:spcPts val="0"/>
              </a:spcBef>
              <a:buNone/>
              <a:defRPr b="0" i="0" sz="9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48.png"/><Relationship Id="rId6" Type="http://schemas.openxmlformats.org/officeDocument/2006/relationships/image" Target="../media/image8.png"/><Relationship Id="rId7"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3.png"/><Relationship Id="rId7"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8.png"/><Relationship Id="rId4" Type="http://schemas.openxmlformats.org/officeDocument/2006/relationships/image" Target="../media/image22.png"/><Relationship Id="rId5" Type="http://schemas.openxmlformats.org/officeDocument/2006/relationships/image" Target="../media/image24.png"/><Relationship Id="rId6" Type="http://schemas.openxmlformats.org/officeDocument/2006/relationships/image" Target="../media/image30.png"/><Relationship Id="rId7"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5.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7.png"/><Relationship Id="rId4" Type="http://schemas.openxmlformats.org/officeDocument/2006/relationships/image" Target="../media/image45.png"/><Relationship Id="rId5"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5.png"/><Relationship Id="rId4" Type="http://schemas.openxmlformats.org/officeDocument/2006/relationships/image" Target="../media/image40.png"/><Relationship Id="rId5"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8.png"/><Relationship Id="rId4" Type="http://schemas.openxmlformats.org/officeDocument/2006/relationships/image" Target="../media/image42.png"/><Relationship Id="rId5" Type="http://schemas.openxmlformats.org/officeDocument/2006/relationships/image" Target="../media/image4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3.png"/><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ko"/>
              <a:t>1조다음은2조</a:t>
            </a:r>
            <a:endParaRPr/>
          </a:p>
        </p:txBody>
      </p:sp>
      <p:sp>
        <p:nvSpPr>
          <p:cNvPr id="130" name="Google Shape;130;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2400">
                <a:solidFill>
                  <a:srgbClr val="666666"/>
                </a:solidFill>
              </a:rPr>
              <a:t>데이터 로드</a:t>
            </a:r>
            <a:endParaRPr b="1" sz="2400">
              <a:solidFill>
                <a:srgbClr val="666666"/>
              </a:solidFill>
            </a:endParaRPr>
          </a:p>
        </p:txBody>
      </p:sp>
      <p:sp>
        <p:nvSpPr>
          <p:cNvPr id="205" name="Google Shape;205;p34"/>
          <p:cNvSpPr txBox="1"/>
          <p:nvPr/>
        </p:nvSpPr>
        <p:spPr>
          <a:xfrm>
            <a:off x="1100225" y="1113975"/>
            <a:ext cx="7338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250">
                <a:solidFill>
                  <a:schemeClr val="accent2"/>
                </a:solidFill>
                <a:highlight>
                  <a:srgbClr val="FFFFFF"/>
                </a:highlight>
                <a:latin typeface="Courier New"/>
                <a:ea typeface="Courier New"/>
                <a:cs typeface="Courier New"/>
                <a:sym typeface="Courier New"/>
              </a:rPr>
              <a:t>this film was just brilliant casting location scenery story direction everyone's really suited the part they played and you could just imagine being there robert ? is an amazing actor and now the same being director ? father came from the same scottish island as myself so i loved the fact there was a real connection with this film the witty remarks throughout the film were great it was just brilliant so much that i bought the film as soon as it was released for ? and would recommend it to everyone to watch and the fly fishing was amazing really cried at the end it was so sad and you know what they say if you cry at a film it must have been good and this definitely was also ? to the two little boy's that played the ? of norman and paul they were just brilliant children are often left out of the ? list i think because the stars that play them all grown up are such a big profile for the whole film but these children are amazing and should be praised for what they have done don't you think the whole story was so lovely because it was true and was someone's life after all that was shared with us all</a:t>
            </a:r>
            <a:endParaRPr sz="1600"/>
          </a:p>
        </p:txBody>
      </p:sp>
      <p:sp>
        <p:nvSpPr>
          <p:cNvPr id="206" name="Google Shape;206;p34"/>
          <p:cNvSpPr txBox="1"/>
          <p:nvPr/>
        </p:nvSpPr>
        <p:spPr>
          <a:xfrm>
            <a:off x="4084550" y="4043275"/>
            <a:ext cx="38235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2100"/>
              <a:t>네.. 그렇대요…</a:t>
            </a:r>
            <a:endParaRPr b="1" sz="2100"/>
          </a:p>
          <a:p>
            <a:pPr indent="0" lvl="0" marL="0" rtl="0" algn="l">
              <a:spcBef>
                <a:spcPts val="0"/>
              </a:spcBef>
              <a:spcAft>
                <a:spcPts val="0"/>
              </a:spcAft>
              <a:buNone/>
            </a:pPr>
            <a:r>
              <a:rPr b="1" lang="ko" sz="2100"/>
              <a:t>다 읽으셨죠? 하하하하ㅏ하</a:t>
            </a:r>
            <a:endParaRPr b="1"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2400">
                <a:solidFill>
                  <a:srgbClr val="666666"/>
                </a:solidFill>
              </a:rPr>
              <a:t>데이터 준비</a:t>
            </a:r>
            <a:endParaRPr b="1" sz="2400">
              <a:solidFill>
                <a:srgbClr val="666666"/>
              </a:solidFill>
            </a:endParaRPr>
          </a:p>
        </p:txBody>
      </p:sp>
      <p:sp>
        <p:nvSpPr>
          <p:cNvPr id="212" name="Google Shape;212;p35"/>
          <p:cNvSpPr txBox="1"/>
          <p:nvPr/>
        </p:nvSpPr>
        <p:spPr>
          <a:xfrm>
            <a:off x="902850" y="1017725"/>
            <a:ext cx="7338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a:t>[코드]</a:t>
            </a:r>
            <a:endParaRPr b="1"/>
          </a:p>
        </p:txBody>
      </p:sp>
      <p:pic>
        <p:nvPicPr>
          <p:cNvPr id="213" name="Google Shape;213;p35"/>
          <p:cNvPicPr preferRelativeResize="0"/>
          <p:nvPr/>
        </p:nvPicPr>
        <p:blipFill>
          <a:blip r:embed="rId3">
            <a:alphaModFix/>
          </a:blip>
          <a:stretch>
            <a:fillRect/>
          </a:stretch>
        </p:blipFill>
        <p:spPr>
          <a:xfrm>
            <a:off x="1736150" y="1097775"/>
            <a:ext cx="6342750" cy="3883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2400">
                <a:solidFill>
                  <a:srgbClr val="666666"/>
                </a:solidFill>
              </a:rPr>
              <a:t>모델 정의 및 컴파일</a:t>
            </a:r>
            <a:endParaRPr b="1" sz="2400">
              <a:solidFill>
                <a:srgbClr val="666666"/>
              </a:solidFill>
            </a:endParaRPr>
          </a:p>
        </p:txBody>
      </p:sp>
      <p:sp>
        <p:nvSpPr>
          <p:cNvPr id="219" name="Google Shape;219;p36"/>
          <p:cNvSpPr txBox="1"/>
          <p:nvPr/>
        </p:nvSpPr>
        <p:spPr>
          <a:xfrm>
            <a:off x="902850" y="1017725"/>
            <a:ext cx="7338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a:t>[코드]</a:t>
            </a:r>
            <a:endParaRPr b="1"/>
          </a:p>
        </p:txBody>
      </p:sp>
      <p:pic>
        <p:nvPicPr>
          <p:cNvPr id="220" name="Google Shape;220;p36"/>
          <p:cNvPicPr preferRelativeResize="0"/>
          <p:nvPr/>
        </p:nvPicPr>
        <p:blipFill>
          <a:blip r:embed="rId3">
            <a:alphaModFix/>
          </a:blip>
          <a:stretch>
            <a:fillRect/>
          </a:stretch>
        </p:blipFill>
        <p:spPr>
          <a:xfrm>
            <a:off x="1179113" y="1377300"/>
            <a:ext cx="6938175" cy="3589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2400">
                <a:solidFill>
                  <a:srgbClr val="666666"/>
                </a:solidFill>
              </a:rPr>
              <a:t>모델 훈련</a:t>
            </a:r>
            <a:endParaRPr b="1" sz="2400">
              <a:solidFill>
                <a:srgbClr val="666666"/>
              </a:solidFill>
            </a:endParaRPr>
          </a:p>
        </p:txBody>
      </p:sp>
      <p:sp>
        <p:nvSpPr>
          <p:cNvPr id="226" name="Google Shape;226;p37"/>
          <p:cNvSpPr txBox="1"/>
          <p:nvPr/>
        </p:nvSpPr>
        <p:spPr>
          <a:xfrm>
            <a:off x="1714125" y="941525"/>
            <a:ext cx="7338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a:t>[코드]</a:t>
            </a:r>
            <a:endParaRPr b="1"/>
          </a:p>
        </p:txBody>
      </p:sp>
      <p:pic>
        <p:nvPicPr>
          <p:cNvPr id="227" name="Google Shape;227;p37"/>
          <p:cNvPicPr preferRelativeResize="0"/>
          <p:nvPr/>
        </p:nvPicPr>
        <p:blipFill>
          <a:blip r:embed="rId3">
            <a:alphaModFix/>
          </a:blip>
          <a:stretch>
            <a:fillRect/>
          </a:stretch>
        </p:blipFill>
        <p:spPr>
          <a:xfrm>
            <a:off x="2450075" y="1017725"/>
            <a:ext cx="4705375" cy="3922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2400">
                <a:solidFill>
                  <a:srgbClr val="666666"/>
                </a:solidFill>
              </a:rPr>
              <a:t>모델 훈련 - 정확도 약 86%</a:t>
            </a:r>
            <a:endParaRPr b="1" sz="2400">
              <a:solidFill>
                <a:srgbClr val="666666"/>
              </a:solidFill>
            </a:endParaRPr>
          </a:p>
        </p:txBody>
      </p:sp>
      <p:pic>
        <p:nvPicPr>
          <p:cNvPr id="233" name="Google Shape;233;p38"/>
          <p:cNvPicPr preferRelativeResize="0"/>
          <p:nvPr/>
        </p:nvPicPr>
        <p:blipFill>
          <a:blip r:embed="rId3">
            <a:alphaModFix/>
          </a:blip>
          <a:stretch>
            <a:fillRect/>
          </a:stretch>
        </p:blipFill>
        <p:spPr>
          <a:xfrm>
            <a:off x="152400" y="1478400"/>
            <a:ext cx="4101851" cy="2853800"/>
          </a:xfrm>
          <a:prstGeom prst="rect">
            <a:avLst/>
          </a:prstGeom>
          <a:noFill/>
          <a:ln>
            <a:noFill/>
          </a:ln>
        </p:spPr>
      </p:pic>
      <p:pic>
        <p:nvPicPr>
          <p:cNvPr id="234" name="Google Shape;234;p38"/>
          <p:cNvPicPr preferRelativeResize="0"/>
          <p:nvPr/>
        </p:nvPicPr>
        <p:blipFill>
          <a:blip r:embed="rId4">
            <a:alphaModFix/>
          </a:blip>
          <a:stretch>
            <a:fillRect/>
          </a:stretch>
        </p:blipFill>
        <p:spPr>
          <a:xfrm>
            <a:off x="4729052" y="1385975"/>
            <a:ext cx="4262547" cy="2853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2400">
                <a:solidFill>
                  <a:srgbClr val="666666"/>
                </a:solidFill>
              </a:rPr>
              <a:t>추가 실험</a:t>
            </a:r>
            <a:endParaRPr b="1" sz="2400">
              <a:solidFill>
                <a:srgbClr val="666666"/>
              </a:solidFill>
            </a:endParaRPr>
          </a:p>
        </p:txBody>
      </p:sp>
      <p:sp>
        <p:nvSpPr>
          <p:cNvPr id="240" name="Google Shape;240;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b="1" lang="ko"/>
              <a:t>은닉층 1개 또는 3개 사용해보기</a:t>
            </a:r>
            <a:endParaRPr b="1"/>
          </a:p>
          <a:p>
            <a:pPr indent="-342900" lvl="0" marL="914400" rtl="0" algn="l">
              <a:lnSpc>
                <a:spcPct val="150000"/>
              </a:lnSpc>
              <a:spcBef>
                <a:spcPts val="0"/>
              </a:spcBef>
              <a:spcAft>
                <a:spcPts val="0"/>
              </a:spcAft>
              <a:buSzPts val="1800"/>
              <a:buChar char="●"/>
            </a:pPr>
            <a:r>
              <a:rPr lang="ko"/>
              <a:t>1개 - 정확도 약 87%</a:t>
            </a:r>
            <a:endParaRPr/>
          </a:p>
          <a:p>
            <a:pPr indent="-342900" lvl="0" marL="914400" rtl="0" algn="l">
              <a:lnSpc>
                <a:spcPct val="150000"/>
              </a:lnSpc>
              <a:spcBef>
                <a:spcPts val="0"/>
              </a:spcBef>
              <a:spcAft>
                <a:spcPts val="0"/>
              </a:spcAft>
              <a:buSzPts val="1800"/>
              <a:buChar char="●"/>
            </a:pPr>
            <a:r>
              <a:rPr lang="ko"/>
              <a:t>3개 - 정확도 86%</a:t>
            </a:r>
            <a:endParaRPr/>
          </a:p>
          <a:p>
            <a:pPr indent="-342900" lvl="0" marL="457200" rtl="0" algn="l">
              <a:lnSpc>
                <a:spcPct val="150000"/>
              </a:lnSpc>
              <a:spcBef>
                <a:spcPts val="1000"/>
              </a:spcBef>
              <a:spcAft>
                <a:spcPts val="0"/>
              </a:spcAft>
              <a:buSzPts val="1800"/>
              <a:buAutoNum type="arabicPeriod"/>
            </a:pPr>
            <a:r>
              <a:rPr b="1" lang="ko"/>
              <a:t>mse함수 사용해보기</a:t>
            </a:r>
            <a:endParaRPr b="1"/>
          </a:p>
          <a:p>
            <a:pPr indent="-342900" lvl="0" marL="914400" rtl="0" algn="l">
              <a:lnSpc>
                <a:spcPct val="150000"/>
              </a:lnSpc>
              <a:spcBef>
                <a:spcPts val="0"/>
              </a:spcBef>
              <a:spcAft>
                <a:spcPts val="0"/>
              </a:spcAft>
              <a:buSzPts val="1800"/>
              <a:buChar char="●"/>
            </a:pPr>
            <a:r>
              <a:rPr lang="ko"/>
              <a:t>정확도 약 54%</a:t>
            </a:r>
            <a:endParaRPr/>
          </a:p>
          <a:p>
            <a:pPr indent="-342900" lvl="0" marL="457200" rtl="0" algn="l">
              <a:lnSpc>
                <a:spcPct val="150000"/>
              </a:lnSpc>
              <a:spcBef>
                <a:spcPts val="1000"/>
              </a:spcBef>
              <a:spcAft>
                <a:spcPts val="0"/>
              </a:spcAft>
              <a:buSzPts val="1800"/>
              <a:buAutoNum type="arabicPeriod"/>
            </a:pPr>
            <a:r>
              <a:rPr b="1" lang="ko"/>
              <a:t>relu대신 tanh써보기</a:t>
            </a:r>
            <a:endParaRPr b="1"/>
          </a:p>
          <a:p>
            <a:pPr indent="-342900" lvl="0" marL="914400" rtl="0" algn="l">
              <a:lnSpc>
                <a:spcPct val="150000"/>
              </a:lnSpc>
              <a:spcBef>
                <a:spcPts val="0"/>
              </a:spcBef>
              <a:spcAft>
                <a:spcPts val="0"/>
              </a:spcAft>
              <a:buSzPts val="1800"/>
              <a:buChar char="●"/>
            </a:pPr>
            <a:r>
              <a:rPr lang="ko"/>
              <a:t>정확도 약 85%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311700" y="174777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ko" sz="2500">
                <a:solidFill>
                  <a:schemeClr val="dk2"/>
                </a:solidFill>
              </a:rPr>
              <a:t>3-5 뉴스 기사 분류</a:t>
            </a:r>
            <a:endParaRPr b="1" sz="3500"/>
          </a:p>
        </p:txBody>
      </p:sp>
      <p:sp>
        <p:nvSpPr>
          <p:cNvPr id="246" name="Google Shape;246;p40"/>
          <p:cNvSpPr txBox="1"/>
          <p:nvPr>
            <p:ph idx="1" type="body"/>
          </p:nvPr>
        </p:nvSpPr>
        <p:spPr>
          <a:xfrm>
            <a:off x="311700" y="2683600"/>
            <a:ext cx="8520600" cy="657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ko"/>
              <a:t>다중 분류 문제</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idx="1" type="subTitle"/>
          </p:nvPr>
        </p:nvSpPr>
        <p:spPr>
          <a:xfrm>
            <a:off x="711199" y="1316175"/>
            <a:ext cx="7476600" cy="1241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400"/>
              <a:buNone/>
            </a:pPr>
            <a:r>
              <a:rPr lang="ko" sz="1400"/>
              <a:t>앞선, 영화 리뷰 문제( 이진 분류 문제 ) </a:t>
            </a:r>
            <a:br>
              <a:rPr lang="ko" sz="1400"/>
            </a:br>
            <a:br>
              <a:rPr lang="ko" sz="1400"/>
            </a:br>
            <a:r>
              <a:rPr lang="ko" sz="1400"/>
              <a:t>=&gt; 데이터를 벡터형태로 바꾼 입력을 </a:t>
            </a:r>
            <a:r>
              <a:rPr lang="ko" sz="1400">
                <a:solidFill>
                  <a:srgbClr val="FF0000"/>
                </a:solidFill>
              </a:rPr>
              <a:t>2개</a:t>
            </a:r>
            <a:r>
              <a:rPr lang="ko" sz="1400"/>
              <a:t>의 클래스(긍정 or 부정) 로 분류할 것인가 ?</a:t>
            </a:r>
            <a:endParaRPr sz="1400"/>
          </a:p>
        </p:txBody>
      </p:sp>
      <p:sp>
        <p:nvSpPr>
          <p:cNvPr id="252" name="Google Shape;252;p41"/>
          <p:cNvSpPr txBox="1"/>
          <p:nvPr>
            <p:ph type="ctrTitle"/>
          </p:nvPr>
        </p:nvSpPr>
        <p:spPr>
          <a:xfrm>
            <a:off x="331150" y="415425"/>
            <a:ext cx="1790700" cy="5352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3000"/>
              <a:buFont typeface="Malgun Gothic"/>
              <a:buNone/>
            </a:pPr>
            <a:r>
              <a:rPr lang="ko" sz="3000"/>
              <a:t>개요</a:t>
            </a:r>
            <a:endParaRPr sz="1100"/>
          </a:p>
        </p:txBody>
      </p:sp>
      <p:sp>
        <p:nvSpPr>
          <p:cNvPr id="253" name="Google Shape;253;p41"/>
          <p:cNvSpPr txBox="1"/>
          <p:nvPr/>
        </p:nvSpPr>
        <p:spPr>
          <a:xfrm>
            <a:off x="711200" y="2135100"/>
            <a:ext cx="81831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ko" sz="1400" u="none" cap="none" strike="noStrike">
                <a:solidFill>
                  <a:schemeClr val="dk1"/>
                </a:solidFill>
                <a:latin typeface="Malgun Gothic"/>
                <a:ea typeface="Malgun Gothic"/>
                <a:cs typeface="Malgun Gothic"/>
                <a:sym typeface="Malgun Gothic"/>
              </a:rPr>
              <a:t>이번엔, 로이터(Reuter) 뉴스 토픽 데이터 =&gt; </a:t>
            </a:r>
            <a:r>
              <a:rPr b="0" i="0" lang="ko" sz="1400" u="none" cap="none" strike="noStrike">
                <a:solidFill>
                  <a:srgbClr val="FF0000"/>
                </a:solidFill>
                <a:latin typeface="Malgun Gothic"/>
                <a:ea typeface="Malgun Gothic"/>
                <a:cs typeface="Malgun Gothic"/>
                <a:sym typeface="Malgun Gothic"/>
              </a:rPr>
              <a:t>46개</a:t>
            </a:r>
            <a:r>
              <a:rPr b="0" i="0" lang="ko" sz="1400" u="none" cap="none" strike="noStrike">
                <a:solidFill>
                  <a:schemeClr val="dk1"/>
                </a:solidFill>
                <a:latin typeface="Malgun Gothic"/>
                <a:ea typeface="Malgun Gothic"/>
                <a:cs typeface="Malgun Gothic"/>
                <a:sym typeface="Malgun Gothic"/>
              </a:rPr>
              <a:t>의 클래스(= 즉, 마지막 출력 Layer = 46개 )</a:t>
            </a:r>
            <a:endParaRPr sz="1400">
              <a:solidFill>
                <a:schemeClr val="dk1"/>
              </a:solidFill>
              <a:latin typeface="Malgun Gothic"/>
              <a:ea typeface="Malgun Gothic"/>
              <a:cs typeface="Malgun Gothic"/>
              <a:sym typeface="Malgun Gothic"/>
            </a:endParaRPr>
          </a:p>
        </p:txBody>
      </p:sp>
      <p:sp>
        <p:nvSpPr>
          <p:cNvPr id="254" name="Google Shape;254;p41"/>
          <p:cNvSpPr txBox="1"/>
          <p:nvPr/>
        </p:nvSpPr>
        <p:spPr>
          <a:xfrm>
            <a:off x="1017350" y="2520075"/>
            <a:ext cx="68643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분류 해야할 클래스가 많다. =&gt; </a:t>
            </a:r>
            <a:r>
              <a:rPr lang="ko" sz="1400">
                <a:solidFill>
                  <a:srgbClr val="FF0000"/>
                </a:solidFill>
                <a:latin typeface="Malgun Gothic"/>
                <a:ea typeface="Malgun Gothic"/>
                <a:cs typeface="Malgun Gothic"/>
                <a:sym typeface="Malgun Gothic"/>
              </a:rPr>
              <a:t>다중분류(Multi-Class Classification), 범주형 데이터</a:t>
            </a:r>
            <a:endParaRPr sz="1100"/>
          </a:p>
        </p:txBody>
      </p:sp>
      <p:sp>
        <p:nvSpPr>
          <p:cNvPr id="255" name="Google Shape;255;p41"/>
          <p:cNvSpPr txBox="1"/>
          <p:nvPr/>
        </p:nvSpPr>
        <p:spPr>
          <a:xfrm>
            <a:off x="688674" y="3184500"/>
            <a:ext cx="1370700" cy="230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ko" sz="1100">
                <a:solidFill>
                  <a:schemeClr val="dk1"/>
                </a:solidFill>
                <a:latin typeface="Malgun Gothic"/>
                <a:ea typeface="Malgun Gothic"/>
                <a:cs typeface="Malgun Gothic"/>
                <a:sym typeface="Malgun Gothic"/>
              </a:rPr>
              <a:t>입력 데이터 포인트</a:t>
            </a:r>
            <a:endParaRPr sz="1100"/>
          </a:p>
        </p:txBody>
      </p:sp>
      <p:cxnSp>
        <p:nvCxnSpPr>
          <p:cNvPr id="256" name="Google Shape;256;p41"/>
          <p:cNvCxnSpPr/>
          <p:nvPr/>
        </p:nvCxnSpPr>
        <p:spPr>
          <a:xfrm>
            <a:off x="2163214" y="3299913"/>
            <a:ext cx="444900" cy="0"/>
          </a:xfrm>
          <a:prstGeom prst="straightConnector1">
            <a:avLst/>
          </a:prstGeom>
          <a:noFill/>
          <a:ln cap="flat" cmpd="sng" w="9525">
            <a:solidFill>
              <a:schemeClr val="accent1"/>
            </a:solidFill>
            <a:prstDash val="solid"/>
            <a:miter lim="800000"/>
            <a:headEnd len="sm" w="sm" type="none"/>
            <a:tailEnd len="med" w="med" type="triangle"/>
          </a:ln>
        </p:spPr>
      </p:cxnSp>
      <p:sp>
        <p:nvSpPr>
          <p:cNvPr id="257" name="Google Shape;257;p41"/>
          <p:cNvSpPr txBox="1"/>
          <p:nvPr/>
        </p:nvSpPr>
        <p:spPr>
          <a:xfrm>
            <a:off x="2712012" y="3195438"/>
            <a:ext cx="5898900" cy="230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ko" sz="1100">
                <a:solidFill>
                  <a:schemeClr val="dk1"/>
                </a:solidFill>
                <a:latin typeface="Malgun Gothic"/>
                <a:ea typeface="Malgun Gothic"/>
                <a:cs typeface="Malgun Gothic"/>
                <a:sym typeface="Malgun Gothic"/>
              </a:rPr>
              <a:t>하나의 범주 ( 이번 예제에서의 ‘하나의 뉴스 토픽‘ ) = 단일 레이블(Single-label) 다중 분류</a:t>
            </a:r>
            <a:endParaRPr sz="1100"/>
          </a:p>
        </p:txBody>
      </p:sp>
      <p:sp>
        <p:nvSpPr>
          <p:cNvPr id="258" name="Google Shape;258;p41"/>
          <p:cNvSpPr txBox="1"/>
          <p:nvPr/>
        </p:nvSpPr>
        <p:spPr>
          <a:xfrm>
            <a:off x="688674" y="3628638"/>
            <a:ext cx="1370700" cy="230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ko" sz="1100">
                <a:solidFill>
                  <a:schemeClr val="dk1"/>
                </a:solidFill>
                <a:latin typeface="Malgun Gothic"/>
                <a:ea typeface="Malgun Gothic"/>
                <a:cs typeface="Malgun Gothic"/>
                <a:sym typeface="Malgun Gothic"/>
              </a:rPr>
              <a:t>입력 데이터 포인트</a:t>
            </a:r>
            <a:endParaRPr sz="1100"/>
          </a:p>
        </p:txBody>
      </p:sp>
      <p:cxnSp>
        <p:nvCxnSpPr>
          <p:cNvPr id="259" name="Google Shape;259;p41"/>
          <p:cNvCxnSpPr/>
          <p:nvPr/>
        </p:nvCxnSpPr>
        <p:spPr>
          <a:xfrm flipH="1" rot="10800000">
            <a:off x="2163214" y="3628506"/>
            <a:ext cx="429600" cy="696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60" name="Google Shape;260;p41"/>
          <p:cNvCxnSpPr/>
          <p:nvPr/>
        </p:nvCxnSpPr>
        <p:spPr>
          <a:xfrm>
            <a:off x="2167604" y="3755803"/>
            <a:ext cx="4317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261" name="Google Shape;261;p41"/>
          <p:cNvCxnSpPr/>
          <p:nvPr/>
        </p:nvCxnSpPr>
        <p:spPr>
          <a:xfrm>
            <a:off x="2169566" y="3813501"/>
            <a:ext cx="423300" cy="56700"/>
          </a:xfrm>
          <a:prstGeom prst="straightConnector1">
            <a:avLst/>
          </a:prstGeom>
          <a:noFill/>
          <a:ln cap="flat" cmpd="sng" w="9525">
            <a:solidFill>
              <a:schemeClr val="accent1"/>
            </a:solidFill>
            <a:prstDash val="solid"/>
            <a:miter lim="800000"/>
            <a:headEnd len="sm" w="sm" type="none"/>
            <a:tailEnd len="med" w="med" type="triangle"/>
          </a:ln>
        </p:spPr>
      </p:cxnSp>
      <p:sp>
        <p:nvSpPr>
          <p:cNvPr id="262" name="Google Shape;262;p41"/>
          <p:cNvSpPr txBox="1"/>
          <p:nvPr/>
        </p:nvSpPr>
        <p:spPr>
          <a:xfrm>
            <a:off x="2709476" y="3628638"/>
            <a:ext cx="3531600" cy="230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ko" sz="1100">
                <a:solidFill>
                  <a:schemeClr val="dk1"/>
                </a:solidFill>
                <a:latin typeface="Malgun Gothic"/>
                <a:ea typeface="Malgun Gothic"/>
                <a:cs typeface="Malgun Gothic"/>
                <a:sym typeface="Malgun Gothic"/>
              </a:rPr>
              <a:t>여러 개의 범주 = 다중 레이블(multi-label) 다중 분류</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txBox="1"/>
          <p:nvPr>
            <p:ph type="ctrTitle"/>
          </p:nvPr>
        </p:nvSpPr>
        <p:spPr>
          <a:xfrm>
            <a:off x="387991" y="364922"/>
            <a:ext cx="2449585" cy="497047"/>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2700"/>
              <a:buFont typeface="Malgun Gothic"/>
              <a:buNone/>
            </a:pPr>
            <a:r>
              <a:rPr lang="ko" sz="2700"/>
              <a:t>데이터 셋 소개</a:t>
            </a:r>
            <a:endParaRPr sz="2700"/>
          </a:p>
        </p:txBody>
      </p:sp>
      <p:sp>
        <p:nvSpPr>
          <p:cNvPr id="268" name="Google Shape;268;p42"/>
          <p:cNvSpPr txBox="1"/>
          <p:nvPr>
            <p:ph idx="1" type="subTitle"/>
          </p:nvPr>
        </p:nvSpPr>
        <p:spPr>
          <a:xfrm>
            <a:off x="388000" y="1170000"/>
            <a:ext cx="3603000" cy="249300"/>
          </a:xfrm>
          <a:prstGeom prst="rect">
            <a:avLst/>
          </a:prstGeom>
          <a:noFill/>
          <a:ln>
            <a:noFill/>
          </a:ln>
        </p:spPr>
        <p:txBody>
          <a:bodyPr anchorCtr="0" anchor="t" bIns="34275" lIns="68575" spcFirstLastPara="1" rIns="68575" wrap="square" tIns="34275">
            <a:noAutofit/>
          </a:bodyPr>
          <a:lstStyle/>
          <a:p>
            <a:pPr indent="0" lvl="0" marL="0" rtl="0" algn="ctr">
              <a:lnSpc>
                <a:spcPct val="80000"/>
              </a:lnSpc>
              <a:spcBef>
                <a:spcPts val="0"/>
              </a:spcBef>
              <a:spcAft>
                <a:spcPts val="0"/>
              </a:spcAft>
              <a:buClr>
                <a:schemeClr val="dk1"/>
              </a:buClr>
              <a:buSzPts val="1100"/>
              <a:buNone/>
            </a:pPr>
            <a:r>
              <a:rPr b="1" lang="ko" sz="1400"/>
              <a:t>로이터(Reuter) 데이터 셋 </a:t>
            </a:r>
            <a:endParaRPr b="1" sz="1100"/>
          </a:p>
        </p:txBody>
      </p:sp>
      <p:sp>
        <p:nvSpPr>
          <p:cNvPr id="269" name="Google Shape;269;p42"/>
          <p:cNvSpPr txBox="1"/>
          <p:nvPr/>
        </p:nvSpPr>
        <p:spPr>
          <a:xfrm>
            <a:off x="1106676" y="3072538"/>
            <a:ext cx="57780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앞선, 영화 리뷰 데이터 IMDB와 숫자이미지 데이터 MNIST와 더불어,</a:t>
            </a:r>
            <a:br>
              <a:rPr lang="ko" sz="1400">
                <a:solidFill>
                  <a:schemeClr val="dk1"/>
                </a:solidFill>
                <a:latin typeface="Malgun Gothic"/>
                <a:ea typeface="Malgun Gothic"/>
                <a:cs typeface="Malgun Gothic"/>
                <a:sym typeface="Malgun Gothic"/>
              </a:rPr>
            </a:br>
            <a:r>
              <a:rPr lang="ko" sz="1400">
                <a:solidFill>
                  <a:schemeClr val="dk1"/>
                </a:solidFill>
                <a:latin typeface="Malgun Gothic"/>
                <a:ea typeface="Malgun Gothic"/>
                <a:cs typeface="Malgun Gothic"/>
                <a:sym typeface="Malgun Gothic"/>
              </a:rPr>
              <a:t> 로이터 데이터 또한 =&gt; 케라스에 포함. </a:t>
            </a:r>
            <a:endParaRPr sz="1400">
              <a:solidFill>
                <a:schemeClr val="dk1"/>
              </a:solidFill>
              <a:latin typeface="Malgun Gothic"/>
              <a:ea typeface="Malgun Gothic"/>
              <a:cs typeface="Malgun Gothic"/>
              <a:sym typeface="Malgun Gothic"/>
            </a:endParaRPr>
          </a:p>
        </p:txBody>
      </p:sp>
      <p:sp>
        <p:nvSpPr>
          <p:cNvPr id="270" name="Google Shape;270;p42"/>
          <p:cNvSpPr txBox="1"/>
          <p:nvPr/>
        </p:nvSpPr>
        <p:spPr>
          <a:xfrm>
            <a:off x="968051" y="3870675"/>
            <a:ext cx="6300000" cy="484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 참고 ] 원본 로이터 데이터 셋 = 135개 토픽(</a:t>
            </a:r>
            <a:r>
              <a:rPr lang="ko">
                <a:solidFill>
                  <a:schemeClr val="dk1"/>
                </a:solidFill>
                <a:latin typeface="Malgun Gothic"/>
                <a:ea typeface="Malgun Gothic"/>
                <a:cs typeface="Malgun Gothic"/>
                <a:sym typeface="Malgun Gothic"/>
              </a:rPr>
              <a:t>카테고리)</a:t>
            </a:r>
            <a:endParaRPr sz="14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이번 예제에선, 그 중 샘플이 많은 것을 뽑은 것 =&gt; “금융 관련 카테고리”</a:t>
            </a:r>
            <a:endParaRPr sz="1400">
              <a:solidFill>
                <a:schemeClr val="dk1"/>
              </a:solidFill>
              <a:latin typeface="Malgun Gothic"/>
              <a:ea typeface="Malgun Gothic"/>
              <a:cs typeface="Malgun Gothic"/>
              <a:sym typeface="Malgun Gothic"/>
            </a:endParaRPr>
          </a:p>
        </p:txBody>
      </p:sp>
      <p:sp>
        <p:nvSpPr>
          <p:cNvPr id="271" name="Google Shape;271;p42"/>
          <p:cNvSpPr/>
          <p:nvPr/>
        </p:nvSpPr>
        <p:spPr>
          <a:xfrm>
            <a:off x="1836475" y="1689850"/>
            <a:ext cx="1213500" cy="4311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뉴스 기사</a:t>
            </a:r>
            <a:endParaRPr/>
          </a:p>
        </p:txBody>
      </p:sp>
      <p:sp>
        <p:nvSpPr>
          <p:cNvPr id="272" name="Google Shape;272;p42"/>
          <p:cNvSpPr/>
          <p:nvPr/>
        </p:nvSpPr>
        <p:spPr>
          <a:xfrm>
            <a:off x="5584800" y="1117475"/>
            <a:ext cx="1184400" cy="276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카테고리 1</a:t>
            </a:r>
            <a:endParaRPr/>
          </a:p>
        </p:txBody>
      </p:sp>
      <p:sp>
        <p:nvSpPr>
          <p:cNvPr id="273" name="Google Shape;273;p42"/>
          <p:cNvSpPr txBox="1"/>
          <p:nvPr/>
        </p:nvSpPr>
        <p:spPr>
          <a:xfrm rot="5400000">
            <a:off x="5990100" y="1747126"/>
            <a:ext cx="3738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latin typeface="Malgun Gothic"/>
                <a:ea typeface="Malgun Gothic"/>
                <a:cs typeface="Malgun Gothic"/>
                <a:sym typeface="Malgun Gothic"/>
              </a:rPr>
              <a:t>...</a:t>
            </a:r>
            <a:endParaRPr>
              <a:latin typeface="Malgun Gothic"/>
              <a:ea typeface="Malgun Gothic"/>
              <a:cs typeface="Malgun Gothic"/>
              <a:sym typeface="Malgun Gothic"/>
            </a:endParaRPr>
          </a:p>
        </p:txBody>
      </p:sp>
      <p:cxnSp>
        <p:nvCxnSpPr>
          <p:cNvPr id="274" name="Google Shape;274;p42"/>
          <p:cNvCxnSpPr/>
          <p:nvPr/>
        </p:nvCxnSpPr>
        <p:spPr>
          <a:xfrm flipH="1" rot="10800000">
            <a:off x="3165575" y="1284400"/>
            <a:ext cx="2236200" cy="542100"/>
          </a:xfrm>
          <a:prstGeom prst="straightConnector1">
            <a:avLst/>
          </a:prstGeom>
          <a:noFill/>
          <a:ln cap="flat" cmpd="sng" w="9525">
            <a:solidFill>
              <a:schemeClr val="dk2"/>
            </a:solidFill>
            <a:prstDash val="solid"/>
            <a:round/>
            <a:headEnd len="med" w="med" type="none"/>
            <a:tailEnd len="med" w="med" type="triangle"/>
          </a:ln>
        </p:spPr>
      </p:cxnSp>
      <p:cxnSp>
        <p:nvCxnSpPr>
          <p:cNvPr id="275" name="Google Shape;275;p42"/>
          <p:cNvCxnSpPr/>
          <p:nvPr/>
        </p:nvCxnSpPr>
        <p:spPr>
          <a:xfrm flipH="1" rot="10800000">
            <a:off x="3196375" y="1635300"/>
            <a:ext cx="2211300" cy="222000"/>
          </a:xfrm>
          <a:prstGeom prst="straightConnector1">
            <a:avLst/>
          </a:prstGeom>
          <a:noFill/>
          <a:ln cap="flat" cmpd="sng" w="9525">
            <a:solidFill>
              <a:schemeClr val="dk2"/>
            </a:solidFill>
            <a:prstDash val="solid"/>
            <a:round/>
            <a:headEnd len="med" w="med" type="none"/>
            <a:tailEnd len="med" w="med" type="triangle"/>
          </a:ln>
        </p:spPr>
      </p:cxnSp>
      <p:cxnSp>
        <p:nvCxnSpPr>
          <p:cNvPr id="276" name="Google Shape;276;p42"/>
          <p:cNvCxnSpPr/>
          <p:nvPr/>
        </p:nvCxnSpPr>
        <p:spPr>
          <a:xfrm>
            <a:off x="3196375" y="1937375"/>
            <a:ext cx="2223600" cy="320400"/>
          </a:xfrm>
          <a:prstGeom prst="straightConnector1">
            <a:avLst/>
          </a:prstGeom>
          <a:noFill/>
          <a:ln cap="flat" cmpd="sng" w="9525">
            <a:solidFill>
              <a:schemeClr val="dk2"/>
            </a:solidFill>
            <a:prstDash val="solid"/>
            <a:round/>
            <a:headEnd len="med" w="med" type="none"/>
            <a:tailEnd len="med" w="med" type="triangle"/>
          </a:ln>
        </p:spPr>
      </p:cxnSp>
      <p:cxnSp>
        <p:nvCxnSpPr>
          <p:cNvPr id="277" name="Google Shape;277;p42"/>
          <p:cNvCxnSpPr/>
          <p:nvPr/>
        </p:nvCxnSpPr>
        <p:spPr>
          <a:xfrm>
            <a:off x="3202550" y="1986650"/>
            <a:ext cx="2180400" cy="603600"/>
          </a:xfrm>
          <a:prstGeom prst="straightConnector1">
            <a:avLst/>
          </a:prstGeom>
          <a:noFill/>
          <a:ln cap="flat" cmpd="sng" w="9525">
            <a:solidFill>
              <a:schemeClr val="dk2"/>
            </a:solidFill>
            <a:prstDash val="solid"/>
            <a:round/>
            <a:headEnd len="med" w="med" type="none"/>
            <a:tailEnd len="med" w="med" type="triangle"/>
          </a:ln>
        </p:spPr>
      </p:cxnSp>
      <p:sp>
        <p:nvSpPr>
          <p:cNvPr id="278" name="Google Shape;278;p42"/>
          <p:cNvSpPr txBox="1"/>
          <p:nvPr/>
        </p:nvSpPr>
        <p:spPr>
          <a:xfrm rot="5400000">
            <a:off x="4385100" y="1747126"/>
            <a:ext cx="3738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a:latin typeface="Malgun Gothic"/>
                <a:ea typeface="Malgun Gothic"/>
                <a:cs typeface="Malgun Gothic"/>
                <a:sym typeface="Malgun Gothic"/>
              </a:rPr>
              <a:t>...</a:t>
            </a:r>
            <a:endParaRPr>
              <a:latin typeface="Malgun Gothic"/>
              <a:ea typeface="Malgun Gothic"/>
              <a:cs typeface="Malgun Gothic"/>
              <a:sym typeface="Malgun Gothic"/>
            </a:endParaRPr>
          </a:p>
        </p:txBody>
      </p:sp>
      <p:sp>
        <p:nvSpPr>
          <p:cNvPr id="279" name="Google Shape;279;p42"/>
          <p:cNvSpPr/>
          <p:nvPr/>
        </p:nvSpPr>
        <p:spPr>
          <a:xfrm>
            <a:off x="5612400" y="2165550"/>
            <a:ext cx="1184400" cy="276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카테고리 45</a:t>
            </a:r>
            <a:endParaRPr/>
          </a:p>
        </p:txBody>
      </p:sp>
      <p:sp>
        <p:nvSpPr>
          <p:cNvPr id="280" name="Google Shape;280;p42"/>
          <p:cNvSpPr/>
          <p:nvPr/>
        </p:nvSpPr>
        <p:spPr>
          <a:xfrm>
            <a:off x="5612400" y="2494075"/>
            <a:ext cx="1184400" cy="276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카테고리 46</a:t>
            </a:r>
            <a:endParaRPr/>
          </a:p>
        </p:txBody>
      </p:sp>
      <p:sp>
        <p:nvSpPr>
          <p:cNvPr id="281" name="Google Shape;281;p42"/>
          <p:cNvSpPr/>
          <p:nvPr/>
        </p:nvSpPr>
        <p:spPr>
          <a:xfrm>
            <a:off x="5584800" y="1480200"/>
            <a:ext cx="1184400" cy="276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카테고리 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3"/>
          <p:cNvSpPr txBox="1"/>
          <p:nvPr>
            <p:ph type="ctrTitle"/>
          </p:nvPr>
        </p:nvSpPr>
        <p:spPr>
          <a:xfrm>
            <a:off x="488659" y="358629"/>
            <a:ext cx="2336334" cy="543613"/>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3000"/>
              <a:buFont typeface="Malgun Gothic"/>
              <a:buNone/>
            </a:pPr>
            <a:r>
              <a:rPr lang="ko" sz="3000"/>
              <a:t>데이터 준비</a:t>
            </a:r>
            <a:endParaRPr sz="1100"/>
          </a:p>
        </p:txBody>
      </p:sp>
      <p:sp>
        <p:nvSpPr>
          <p:cNvPr id="287" name="Google Shape;287;p43"/>
          <p:cNvSpPr txBox="1"/>
          <p:nvPr/>
        </p:nvSpPr>
        <p:spPr>
          <a:xfrm>
            <a:off x="641746" y="1019275"/>
            <a:ext cx="22713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1. 데이터 셋 로드</a:t>
            </a:r>
            <a:endParaRPr sz="1100"/>
          </a:p>
        </p:txBody>
      </p:sp>
      <p:pic>
        <p:nvPicPr>
          <p:cNvPr id="288" name="Google Shape;288;p43"/>
          <p:cNvPicPr preferRelativeResize="0"/>
          <p:nvPr/>
        </p:nvPicPr>
        <p:blipFill rotWithShape="1">
          <a:blip r:embed="rId3">
            <a:alphaModFix/>
          </a:blip>
          <a:srcRect b="0" l="0" r="0" t="0"/>
          <a:stretch/>
        </p:blipFill>
        <p:spPr>
          <a:xfrm>
            <a:off x="632683" y="1439369"/>
            <a:ext cx="4901297" cy="564435"/>
          </a:xfrm>
          <a:prstGeom prst="rect">
            <a:avLst/>
          </a:prstGeom>
          <a:noFill/>
          <a:ln>
            <a:noFill/>
          </a:ln>
        </p:spPr>
      </p:pic>
      <p:sp>
        <p:nvSpPr>
          <p:cNvPr id="289" name="Google Shape;289;p43"/>
          <p:cNvSpPr txBox="1"/>
          <p:nvPr/>
        </p:nvSpPr>
        <p:spPr>
          <a:xfrm>
            <a:off x="632675" y="2094725"/>
            <a:ext cx="5031000" cy="231000"/>
          </a:xfrm>
          <a:prstGeom prst="rect">
            <a:avLst/>
          </a:prstGeom>
          <a:noFill/>
          <a:ln>
            <a:noFill/>
          </a:ln>
        </p:spPr>
        <p:txBody>
          <a:bodyPr anchorCtr="0" anchor="t" bIns="34275" lIns="68575" spcFirstLastPara="1" rIns="68575" wrap="square" tIns="34275">
            <a:noAutofit/>
          </a:bodyPr>
          <a:lstStyle/>
          <a:p>
            <a:pPr indent="-222250" lvl="0" marL="215900" marR="0" rtl="0" algn="l">
              <a:spcBef>
                <a:spcPts val="0"/>
              </a:spcBef>
              <a:spcAft>
                <a:spcPts val="0"/>
              </a:spcAft>
              <a:buClr>
                <a:schemeClr val="dk1"/>
              </a:buClr>
              <a:buSzPts val="1100"/>
              <a:buFont typeface="Arial"/>
              <a:buChar char="•"/>
            </a:pPr>
            <a:r>
              <a:rPr lang="ko" sz="1100">
                <a:solidFill>
                  <a:schemeClr val="dk1"/>
                </a:solidFill>
                <a:latin typeface="Malgun Gothic"/>
                <a:ea typeface="Malgun Gothic"/>
                <a:cs typeface="Malgun Gothic"/>
                <a:sym typeface="Malgun Gothic"/>
              </a:rPr>
              <a:t> num_words=10000 매개변수 =&gt; 가장 자주 등장하는 단어 1만 개로 제한</a:t>
            </a:r>
            <a:endParaRPr sz="1100"/>
          </a:p>
        </p:txBody>
      </p:sp>
      <p:sp>
        <p:nvSpPr>
          <p:cNvPr id="290" name="Google Shape;290;p43"/>
          <p:cNvSpPr txBox="1"/>
          <p:nvPr/>
        </p:nvSpPr>
        <p:spPr>
          <a:xfrm>
            <a:off x="641752" y="2463088"/>
            <a:ext cx="21324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2. 데이터 인코딩</a:t>
            </a:r>
            <a:endParaRPr sz="1100"/>
          </a:p>
        </p:txBody>
      </p:sp>
      <p:pic>
        <p:nvPicPr>
          <p:cNvPr id="291" name="Google Shape;291;p43"/>
          <p:cNvPicPr preferRelativeResize="0"/>
          <p:nvPr/>
        </p:nvPicPr>
        <p:blipFill rotWithShape="1">
          <a:blip r:embed="rId4">
            <a:alphaModFix/>
          </a:blip>
          <a:srcRect b="0" l="0" r="0" t="0"/>
          <a:stretch/>
        </p:blipFill>
        <p:spPr>
          <a:xfrm>
            <a:off x="641750" y="2828075"/>
            <a:ext cx="3488425" cy="1325525"/>
          </a:xfrm>
          <a:prstGeom prst="rect">
            <a:avLst/>
          </a:prstGeom>
          <a:noFill/>
          <a:ln>
            <a:noFill/>
          </a:ln>
        </p:spPr>
      </p:pic>
      <p:pic>
        <p:nvPicPr>
          <p:cNvPr id="292" name="Google Shape;292;p43"/>
          <p:cNvPicPr preferRelativeResize="0"/>
          <p:nvPr/>
        </p:nvPicPr>
        <p:blipFill rotWithShape="1">
          <a:blip r:embed="rId5">
            <a:alphaModFix/>
          </a:blip>
          <a:srcRect b="0" l="0" r="0" t="0"/>
          <a:stretch/>
        </p:blipFill>
        <p:spPr>
          <a:xfrm>
            <a:off x="4542876" y="2883275"/>
            <a:ext cx="2965450" cy="985775"/>
          </a:xfrm>
          <a:prstGeom prst="rect">
            <a:avLst/>
          </a:prstGeom>
          <a:noFill/>
          <a:ln>
            <a:noFill/>
          </a:ln>
        </p:spPr>
      </p:pic>
      <p:sp>
        <p:nvSpPr>
          <p:cNvPr id="293" name="Google Shape;293;p43"/>
          <p:cNvSpPr txBox="1"/>
          <p:nvPr/>
        </p:nvSpPr>
        <p:spPr>
          <a:xfrm>
            <a:off x="4321142" y="4010195"/>
            <a:ext cx="2168400" cy="484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900">
                <a:solidFill>
                  <a:srgbClr val="FF0000"/>
                </a:solidFill>
                <a:latin typeface="Malgun Gothic"/>
                <a:ea typeface="Malgun Gothic"/>
                <a:cs typeface="Malgun Gothic"/>
                <a:sym typeface="Malgun Gothic"/>
              </a:rPr>
              <a:t>원-핫 인코딩 = 범주형 데이터에 사용 </a:t>
            </a:r>
            <a:br>
              <a:rPr lang="ko" sz="900">
                <a:solidFill>
                  <a:srgbClr val="FF0000"/>
                </a:solidFill>
                <a:latin typeface="Malgun Gothic"/>
                <a:ea typeface="Malgun Gothic"/>
                <a:cs typeface="Malgun Gothic"/>
                <a:sym typeface="Malgun Gothic"/>
              </a:rPr>
            </a:br>
            <a:r>
              <a:rPr lang="ko" sz="900">
                <a:solidFill>
                  <a:schemeClr val="dk1"/>
                </a:solidFill>
                <a:latin typeface="Malgun Gothic"/>
                <a:ea typeface="Malgun Gothic"/>
                <a:cs typeface="Malgun Gothic"/>
                <a:sym typeface="Malgun Gothic"/>
              </a:rPr>
              <a:t>( 자세한 개념은 6장 학습 시 소개 )</a:t>
            </a:r>
            <a:endParaRPr sz="1100"/>
          </a:p>
          <a:p>
            <a:pPr indent="0" lvl="0" marL="0" marR="0" rtl="0" algn="l">
              <a:spcBef>
                <a:spcPts val="0"/>
              </a:spcBef>
              <a:spcAft>
                <a:spcPts val="0"/>
              </a:spcAft>
              <a:buNone/>
            </a:pPr>
            <a:r>
              <a:rPr lang="ko" sz="900">
                <a:solidFill>
                  <a:schemeClr val="dk1"/>
                </a:solidFill>
                <a:latin typeface="Malgun Gothic"/>
                <a:ea typeface="Malgun Gothic"/>
                <a:cs typeface="Malgun Gothic"/>
                <a:sym typeface="Malgun Gothic"/>
              </a:rPr>
              <a:t>[ 참고 ] 케라스에서 내장 함수로 제공</a:t>
            </a:r>
            <a:endParaRPr sz="1100"/>
          </a:p>
        </p:txBody>
      </p:sp>
      <p:pic>
        <p:nvPicPr>
          <p:cNvPr id="294" name="Google Shape;294;p43"/>
          <p:cNvPicPr preferRelativeResize="0"/>
          <p:nvPr/>
        </p:nvPicPr>
        <p:blipFill rotWithShape="1">
          <a:blip r:embed="rId6">
            <a:alphaModFix/>
          </a:blip>
          <a:srcRect b="0" l="0" r="0" t="0"/>
          <a:stretch/>
        </p:blipFill>
        <p:spPr>
          <a:xfrm>
            <a:off x="6550927" y="4018551"/>
            <a:ext cx="2070400" cy="468043"/>
          </a:xfrm>
          <a:prstGeom prst="rect">
            <a:avLst/>
          </a:prstGeom>
          <a:noFill/>
          <a:ln>
            <a:noFill/>
          </a:ln>
        </p:spPr>
      </p:pic>
      <p:sp>
        <p:nvSpPr>
          <p:cNvPr id="295" name="Google Shape;295;p43"/>
          <p:cNvSpPr txBox="1"/>
          <p:nvPr/>
        </p:nvSpPr>
        <p:spPr>
          <a:xfrm>
            <a:off x="6582924" y="4568350"/>
            <a:ext cx="20064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to_categorical 메소드</a:t>
            </a:r>
            <a:endParaRPr sz="1100"/>
          </a:p>
        </p:txBody>
      </p:sp>
      <p:sp>
        <p:nvSpPr>
          <p:cNvPr id="296" name="Google Shape;296;p43"/>
          <p:cNvSpPr txBox="1"/>
          <p:nvPr/>
        </p:nvSpPr>
        <p:spPr>
          <a:xfrm>
            <a:off x="5663675" y="712175"/>
            <a:ext cx="3440100" cy="761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 참고 ]</a:t>
            </a:r>
            <a:br>
              <a:rPr lang="ko" sz="1400">
                <a:solidFill>
                  <a:schemeClr val="dk1"/>
                </a:solidFill>
                <a:latin typeface="Malgun Gothic"/>
                <a:ea typeface="Malgun Gothic"/>
                <a:cs typeface="Malgun Gothic"/>
                <a:sym typeface="Malgun Gothic"/>
              </a:rPr>
            </a:br>
            <a:r>
              <a:rPr lang="ko" sz="1100">
                <a:solidFill>
                  <a:schemeClr val="dk1"/>
                </a:solidFill>
                <a:latin typeface="Malgun Gothic"/>
                <a:ea typeface="Malgun Gothic"/>
                <a:cs typeface="Malgun Gothic"/>
                <a:sym typeface="Malgun Gothic"/>
              </a:rPr>
              <a:t>load_data() 함수에서 test_split 매개변수로</a:t>
            </a:r>
            <a:br>
              <a:rPr lang="ko" sz="1100">
                <a:solidFill>
                  <a:schemeClr val="dk1"/>
                </a:solidFill>
                <a:latin typeface="Malgun Gothic"/>
                <a:ea typeface="Malgun Gothic"/>
                <a:cs typeface="Malgun Gothic"/>
                <a:sym typeface="Malgun Gothic"/>
              </a:rPr>
            </a:br>
            <a:r>
              <a:rPr lang="ko" sz="1100">
                <a:solidFill>
                  <a:schemeClr val="dk1"/>
                </a:solidFill>
                <a:latin typeface="Malgun Gothic"/>
                <a:ea typeface="Malgun Gothic"/>
                <a:cs typeface="Malgun Gothic"/>
                <a:sym typeface="Malgun Gothic"/>
              </a:rPr>
              <a:t>테스트 데이터의 크기를 조절 할 수 있음</a:t>
            </a:r>
            <a:endParaRPr sz="1100">
              <a:solidFill>
                <a:schemeClr val="dk1"/>
              </a:solidFill>
              <a:latin typeface="Malgun Gothic"/>
              <a:ea typeface="Malgun Gothic"/>
              <a:cs typeface="Malgun Gothic"/>
              <a:sym typeface="Malgun Gothic"/>
            </a:endParaRPr>
          </a:p>
          <a:p>
            <a:pPr indent="-222250" lvl="0" marL="215900" marR="0" rtl="0" algn="l">
              <a:spcBef>
                <a:spcPts val="0"/>
              </a:spcBef>
              <a:spcAft>
                <a:spcPts val="0"/>
              </a:spcAft>
              <a:buClr>
                <a:schemeClr val="dk1"/>
              </a:buClr>
              <a:buSzPts val="1100"/>
              <a:buFont typeface="Noto Sans Symbols"/>
              <a:buChar char="⇒"/>
            </a:pPr>
            <a:r>
              <a:rPr lang="ko" sz="1100">
                <a:solidFill>
                  <a:schemeClr val="dk1"/>
                </a:solidFill>
                <a:latin typeface="Malgun Gothic"/>
                <a:ea typeface="Malgun Gothic"/>
                <a:cs typeface="Malgun Gothic"/>
                <a:sym typeface="Malgun Gothic"/>
              </a:rPr>
              <a:t>기본값 0.2( 전체 데이터 중 20% 테스트 데이터 )</a:t>
            </a:r>
            <a:endParaRPr sz="1100">
              <a:solidFill>
                <a:schemeClr val="dk1"/>
              </a:solidFill>
              <a:latin typeface="Malgun Gothic"/>
              <a:ea typeface="Malgun Gothic"/>
              <a:cs typeface="Malgun Gothic"/>
              <a:sym typeface="Malgun Gothic"/>
            </a:endParaRPr>
          </a:p>
        </p:txBody>
      </p:sp>
      <p:pic>
        <p:nvPicPr>
          <p:cNvPr id="297" name="Google Shape;297;p43"/>
          <p:cNvPicPr preferRelativeResize="0"/>
          <p:nvPr/>
        </p:nvPicPr>
        <p:blipFill rotWithShape="1">
          <a:blip r:embed="rId7">
            <a:alphaModFix/>
          </a:blip>
          <a:srcRect b="0" l="0" r="0" t="0"/>
          <a:stretch/>
        </p:blipFill>
        <p:spPr>
          <a:xfrm>
            <a:off x="6642632" y="1582535"/>
            <a:ext cx="793067" cy="10645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2400">
                <a:solidFill>
                  <a:schemeClr val="dk2"/>
                </a:solidFill>
              </a:rPr>
              <a:t>목차</a:t>
            </a:r>
            <a:endParaRPr b="1" sz="3400"/>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ko"/>
              <a:t>3-1 신경망의 구조</a:t>
            </a:r>
            <a:endParaRPr/>
          </a:p>
          <a:p>
            <a:pPr indent="-342900" lvl="0" marL="457200" rtl="0" algn="l">
              <a:lnSpc>
                <a:spcPct val="150000"/>
              </a:lnSpc>
              <a:spcBef>
                <a:spcPts val="0"/>
              </a:spcBef>
              <a:spcAft>
                <a:spcPts val="0"/>
              </a:spcAft>
              <a:buSzPts val="1800"/>
              <a:buChar char="-"/>
            </a:pPr>
            <a:r>
              <a:rPr lang="ko"/>
              <a:t>3-4 영화 리뷰 분류</a:t>
            </a:r>
            <a:endParaRPr/>
          </a:p>
          <a:p>
            <a:pPr indent="-342900" lvl="0" marL="457200" rtl="0" algn="l">
              <a:lnSpc>
                <a:spcPct val="150000"/>
              </a:lnSpc>
              <a:spcBef>
                <a:spcPts val="0"/>
              </a:spcBef>
              <a:spcAft>
                <a:spcPts val="0"/>
              </a:spcAft>
              <a:buSzPts val="1800"/>
              <a:buChar char="-"/>
            </a:pPr>
            <a:r>
              <a:rPr lang="ko"/>
              <a:t>3-5 기사 분류</a:t>
            </a:r>
            <a:endParaRPr/>
          </a:p>
          <a:p>
            <a:pPr indent="-342900" lvl="0" marL="457200" rtl="0" algn="l">
              <a:lnSpc>
                <a:spcPct val="150000"/>
              </a:lnSpc>
              <a:spcBef>
                <a:spcPts val="0"/>
              </a:spcBef>
              <a:spcAft>
                <a:spcPts val="0"/>
              </a:spcAft>
              <a:buSzPts val="1800"/>
              <a:buChar char="-"/>
            </a:pPr>
            <a:r>
              <a:rPr lang="ko"/>
              <a:t>3-6 주택 가격 예측</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txBox="1"/>
          <p:nvPr>
            <p:ph type="ctrTitle"/>
          </p:nvPr>
        </p:nvSpPr>
        <p:spPr>
          <a:xfrm>
            <a:off x="495300" y="482600"/>
            <a:ext cx="5130800" cy="600473"/>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3000"/>
              <a:buFont typeface="Malgun Gothic"/>
              <a:buNone/>
            </a:pPr>
            <a:r>
              <a:rPr lang="ko" sz="3000"/>
              <a:t>[ 번외 ] 자료(데이터)의 형태</a:t>
            </a:r>
            <a:endParaRPr sz="1100"/>
          </a:p>
        </p:txBody>
      </p:sp>
      <p:sp>
        <p:nvSpPr>
          <p:cNvPr id="303" name="Google Shape;303;p44"/>
          <p:cNvSpPr/>
          <p:nvPr/>
        </p:nvSpPr>
        <p:spPr>
          <a:xfrm>
            <a:off x="609599" y="1186755"/>
            <a:ext cx="8128000" cy="256224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 참고 ]</a:t>
            </a:r>
            <a:endParaRPr sz="1100"/>
          </a:p>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데이터 형태</a:t>
            </a:r>
            <a:endParaRPr sz="1400">
              <a:solidFill>
                <a:schemeClr val="dk1"/>
              </a:solidFill>
              <a:latin typeface="Malgun Gothic"/>
              <a:ea typeface="Malgun Gothic"/>
              <a:cs typeface="Malgun Gothic"/>
              <a:sym typeface="Malgun Gothic"/>
            </a:endParaRPr>
          </a:p>
          <a:p>
            <a:pPr indent="-254000" lvl="0" marL="254000" marR="0" rtl="0" algn="l">
              <a:spcBef>
                <a:spcPts val="0"/>
              </a:spcBef>
              <a:spcAft>
                <a:spcPts val="0"/>
              </a:spcAft>
              <a:buClr>
                <a:schemeClr val="dk1"/>
              </a:buClr>
              <a:buSzPts val="1400"/>
              <a:buFont typeface="Malgun Gothic"/>
              <a:buAutoNum type="arabicPeriod"/>
            </a:pPr>
            <a:r>
              <a:rPr b="1" lang="ko" sz="1400">
                <a:solidFill>
                  <a:schemeClr val="dk1"/>
                </a:solidFill>
                <a:latin typeface="Malgun Gothic"/>
                <a:ea typeface="Malgun Gothic"/>
                <a:cs typeface="Malgun Gothic"/>
                <a:sym typeface="Malgun Gothic"/>
              </a:rPr>
              <a:t>범주형 데이터(Categorical data)</a:t>
            </a:r>
            <a:r>
              <a:rPr lang="ko" sz="1400">
                <a:solidFill>
                  <a:schemeClr val="dk1"/>
                </a:solidFill>
                <a:latin typeface="Malgun Gothic"/>
                <a:ea typeface="Malgun Gothic"/>
                <a:cs typeface="Malgun Gothic"/>
                <a:sym typeface="Malgun Gothic"/>
              </a:rPr>
              <a:t> : 몇 개의 범주로 나누어 진 자료를 말함</a:t>
            </a:r>
            <a:br>
              <a:rPr lang="ko" sz="1400">
                <a:solidFill>
                  <a:schemeClr val="dk1"/>
                </a:solidFill>
                <a:latin typeface="Malgun Gothic"/>
                <a:ea typeface="Malgun Gothic"/>
                <a:cs typeface="Malgun Gothic"/>
                <a:sym typeface="Malgun Gothic"/>
              </a:rPr>
            </a:br>
            <a:r>
              <a:rPr lang="ko" sz="1400">
                <a:solidFill>
                  <a:schemeClr val="dk1"/>
                </a:solidFill>
                <a:latin typeface="Malgun Gothic"/>
                <a:ea typeface="Malgun Gothic"/>
                <a:cs typeface="Malgun Gothic"/>
                <a:sym typeface="Malgun Gothic"/>
              </a:rPr>
              <a:t>-  </a:t>
            </a:r>
            <a:r>
              <a:rPr lang="ko" sz="1400">
                <a:solidFill>
                  <a:srgbClr val="FF0000"/>
                </a:solidFill>
                <a:latin typeface="Malgun Gothic"/>
                <a:ea typeface="Malgun Gothic"/>
                <a:cs typeface="Malgun Gothic"/>
                <a:sym typeface="Malgun Gothic"/>
              </a:rPr>
              <a:t>명목형 자료(nominal data)</a:t>
            </a:r>
            <a:r>
              <a:rPr lang="ko" sz="1400">
                <a:solidFill>
                  <a:schemeClr val="dk1"/>
                </a:solidFill>
                <a:latin typeface="Malgun Gothic"/>
                <a:ea typeface="Malgun Gothic"/>
                <a:cs typeface="Malgun Gothic"/>
                <a:sym typeface="Malgun Gothic"/>
              </a:rPr>
              <a:t> = 아무런 순서가 없고, 단순히 ‘분류＇를 목적</a:t>
            </a:r>
            <a:br>
              <a:rPr lang="ko" sz="1400">
                <a:solidFill>
                  <a:schemeClr val="dk1"/>
                </a:solidFill>
                <a:latin typeface="Malgun Gothic"/>
                <a:ea typeface="Malgun Gothic"/>
                <a:cs typeface="Malgun Gothic"/>
                <a:sym typeface="Malgun Gothic"/>
              </a:rPr>
            </a:br>
            <a:r>
              <a:rPr lang="ko" sz="1400">
                <a:solidFill>
                  <a:schemeClr val="dk1"/>
                </a:solidFill>
                <a:latin typeface="Malgun Gothic"/>
                <a:ea typeface="Malgun Gothic"/>
                <a:cs typeface="Malgun Gothic"/>
                <a:sym typeface="Malgun Gothic"/>
              </a:rPr>
              <a:t>Ex ) 성별(남/여), 성공여부(성공/실패), 혈액형(A/B/O/AB) 느낌</a:t>
            </a:r>
            <a:br>
              <a:rPr lang="ko" sz="1400">
                <a:solidFill>
                  <a:schemeClr val="dk1"/>
                </a:solidFill>
                <a:latin typeface="Malgun Gothic"/>
                <a:ea typeface="Malgun Gothic"/>
                <a:cs typeface="Malgun Gothic"/>
                <a:sym typeface="Malgun Gothic"/>
              </a:rPr>
            </a:br>
            <a:r>
              <a:rPr lang="ko" sz="1400">
                <a:solidFill>
                  <a:schemeClr val="dk1"/>
                </a:solidFill>
                <a:latin typeface="Malgun Gothic"/>
                <a:ea typeface="Malgun Gothic"/>
                <a:cs typeface="Malgun Gothic"/>
                <a:sym typeface="Malgun Gothic"/>
              </a:rPr>
              <a:t>- </a:t>
            </a:r>
            <a:r>
              <a:rPr lang="ko" sz="1400">
                <a:solidFill>
                  <a:srgbClr val="FF0000"/>
                </a:solidFill>
                <a:latin typeface="Malgun Gothic"/>
                <a:ea typeface="Malgun Gothic"/>
                <a:cs typeface="Malgun Gothic"/>
                <a:sym typeface="Malgun Gothic"/>
              </a:rPr>
              <a:t>순서형 자료(Ordinal data)</a:t>
            </a:r>
            <a:r>
              <a:rPr lang="ko" sz="1400">
                <a:solidFill>
                  <a:schemeClr val="dk1"/>
                </a:solidFill>
                <a:latin typeface="Malgun Gothic"/>
                <a:ea typeface="Malgun Gothic"/>
                <a:cs typeface="Malgun Gothic"/>
                <a:sym typeface="Malgun Gothic"/>
              </a:rPr>
              <a:t> : 명목형 자료이면서, ‘순서＇에 의미가 있는 자료를 말함</a:t>
            </a:r>
            <a:br>
              <a:rPr lang="ko" sz="1400">
                <a:solidFill>
                  <a:schemeClr val="dk1"/>
                </a:solidFill>
                <a:latin typeface="Malgun Gothic"/>
                <a:ea typeface="Malgun Gothic"/>
                <a:cs typeface="Malgun Gothic"/>
                <a:sym typeface="Malgun Gothic"/>
              </a:rPr>
            </a:br>
            <a:r>
              <a:rPr lang="ko" sz="1400">
                <a:solidFill>
                  <a:schemeClr val="dk1"/>
                </a:solidFill>
                <a:latin typeface="Malgun Gothic"/>
                <a:ea typeface="Malgun Gothic"/>
                <a:cs typeface="Malgun Gothic"/>
                <a:sym typeface="Malgun Gothic"/>
              </a:rPr>
              <a:t>Ex ) 효과(없음(0)/조금있음(1~5~8)/매우있음(9)) 느낌</a:t>
            </a:r>
            <a:endParaRPr sz="1400">
              <a:solidFill>
                <a:schemeClr val="dk1"/>
              </a:solidFill>
              <a:latin typeface="Malgun Gothic"/>
              <a:ea typeface="Malgun Gothic"/>
              <a:cs typeface="Malgun Gothic"/>
              <a:sym typeface="Malgun Gothic"/>
            </a:endParaRPr>
          </a:p>
          <a:p>
            <a:pPr indent="-254000" lvl="0" marL="254000" marR="0" rtl="0" algn="l">
              <a:spcBef>
                <a:spcPts val="0"/>
              </a:spcBef>
              <a:spcAft>
                <a:spcPts val="0"/>
              </a:spcAft>
              <a:buClr>
                <a:schemeClr val="dk1"/>
              </a:buClr>
              <a:buSzPts val="1400"/>
              <a:buFont typeface="Malgun Gothic"/>
              <a:buAutoNum type="arabicPeriod"/>
            </a:pPr>
            <a:r>
              <a:rPr lang="ko" sz="1400">
                <a:solidFill>
                  <a:schemeClr val="dk1"/>
                </a:solidFill>
                <a:latin typeface="Malgun Gothic"/>
                <a:ea typeface="Malgun Gothic"/>
                <a:cs typeface="Malgun Gothic"/>
                <a:sym typeface="Malgun Gothic"/>
              </a:rPr>
              <a:t> </a:t>
            </a:r>
            <a:r>
              <a:rPr b="1" lang="ko" sz="1400">
                <a:solidFill>
                  <a:schemeClr val="dk1"/>
                </a:solidFill>
                <a:latin typeface="Malgun Gothic"/>
                <a:ea typeface="Malgun Gothic"/>
                <a:cs typeface="Malgun Gothic"/>
                <a:sym typeface="Malgun Gothic"/>
              </a:rPr>
              <a:t>수치형 자료(Numerical data)</a:t>
            </a:r>
            <a:br>
              <a:rPr lang="ko" sz="1400">
                <a:solidFill>
                  <a:schemeClr val="dk1"/>
                </a:solidFill>
                <a:latin typeface="Malgun Gothic"/>
                <a:ea typeface="Malgun Gothic"/>
                <a:cs typeface="Malgun Gothic"/>
                <a:sym typeface="Malgun Gothic"/>
              </a:rPr>
            </a:br>
            <a:r>
              <a:rPr lang="ko" sz="1400">
                <a:solidFill>
                  <a:schemeClr val="dk1"/>
                </a:solidFill>
                <a:latin typeface="Malgun Gothic"/>
                <a:ea typeface="Malgun Gothic"/>
                <a:cs typeface="Malgun Gothic"/>
                <a:sym typeface="Malgun Gothic"/>
              </a:rPr>
              <a:t>- 이산형 자료(Discrete data) : 이산적인 값을 갖는 자료를 말함</a:t>
            </a:r>
            <a:br>
              <a:rPr lang="ko" sz="1400">
                <a:solidFill>
                  <a:schemeClr val="dk1"/>
                </a:solidFill>
                <a:latin typeface="Malgun Gothic"/>
                <a:ea typeface="Malgun Gothic"/>
                <a:cs typeface="Malgun Gothic"/>
                <a:sym typeface="Malgun Gothic"/>
              </a:rPr>
            </a:br>
            <a:r>
              <a:rPr lang="ko" sz="1400">
                <a:solidFill>
                  <a:schemeClr val="dk1"/>
                </a:solidFill>
                <a:latin typeface="Malgun Gothic"/>
                <a:ea typeface="Malgun Gothic"/>
                <a:cs typeface="Malgun Gothic"/>
                <a:sym typeface="Malgun Gothic"/>
              </a:rPr>
              <a:t>Ex ) 일정기간 동안의 발생횟수, 출산횟수 느낌</a:t>
            </a:r>
            <a:br>
              <a:rPr lang="ko" sz="1400">
                <a:solidFill>
                  <a:schemeClr val="dk1"/>
                </a:solidFill>
                <a:latin typeface="Malgun Gothic"/>
                <a:ea typeface="Malgun Gothic"/>
                <a:cs typeface="Malgun Gothic"/>
                <a:sym typeface="Malgun Gothic"/>
              </a:rPr>
            </a:br>
            <a:r>
              <a:rPr lang="ko" sz="1400">
                <a:solidFill>
                  <a:schemeClr val="dk1"/>
                </a:solidFill>
                <a:latin typeface="Malgun Gothic"/>
                <a:ea typeface="Malgun Gothic"/>
                <a:cs typeface="Malgun Gothic"/>
                <a:sym typeface="Malgun Gothic"/>
              </a:rPr>
              <a:t>- 연속형 자료(Continuous data) : 연속적인 값을 갖는 자료를 말함</a:t>
            </a:r>
            <a:br>
              <a:rPr lang="ko" sz="1400">
                <a:solidFill>
                  <a:schemeClr val="dk1"/>
                </a:solidFill>
                <a:latin typeface="Malgun Gothic"/>
                <a:ea typeface="Malgun Gothic"/>
                <a:cs typeface="Malgun Gothic"/>
                <a:sym typeface="Malgun Gothic"/>
              </a:rPr>
            </a:br>
            <a:r>
              <a:rPr lang="ko" sz="1400">
                <a:solidFill>
                  <a:schemeClr val="dk1"/>
                </a:solidFill>
                <a:latin typeface="Malgun Gothic"/>
                <a:ea typeface="Malgun Gothic"/>
                <a:cs typeface="Malgun Gothic"/>
                <a:sym typeface="Malgun Gothic"/>
              </a:rPr>
              <a:t>Ex) 신장, 체중, 혈압 데이터 느낌</a:t>
            </a:r>
            <a:endParaRPr sz="1400">
              <a:solidFill>
                <a:schemeClr val="dk1"/>
              </a:solidFill>
              <a:latin typeface="Malgun Gothic"/>
              <a:ea typeface="Malgun Gothic"/>
              <a:cs typeface="Malgun Gothic"/>
              <a:sym typeface="Malgun Gothic"/>
            </a:endParaRPr>
          </a:p>
        </p:txBody>
      </p:sp>
      <p:sp>
        <p:nvSpPr>
          <p:cNvPr id="304" name="Google Shape;304;p44"/>
          <p:cNvSpPr txBox="1"/>
          <p:nvPr/>
        </p:nvSpPr>
        <p:spPr>
          <a:xfrm>
            <a:off x="609600" y="4102100"/>
            <a:ext cx="7718100" cy="276900"/>
          </a:xfrm>
          <a:prstGeom prst="rect">
            <a:avLst/>
          </a:prstGeom>
          <a:noFill/>
          <a:ln>
            <a:noFill/>
          </a:ln>
        </p:spPr>
        <p:txBody>
          <a:bodyPr anchorCtr="0" anchor="t" bIns="34275" lIns="68575" spcFirstLastPara="1" rIns="68575" wrap="square" tIns="34275">
            <a:noAutofit/>
          </a:bodyPr>
          <a:lstStyle/>
          <a:p>
            <a:pPr indent="-215900" lvl="0" marL="215900" marR="0" rtl="0" algn="l">
              <a:spcBef>
                <a:spcPts val="0"/>
              </a:spcBef>
              <a:spcAft>
                <a:spcPts val="0"/>
              </a:spcAft>
              <a:buClr>
                <a:schemeClr val="dk1"/>
              </a:buClr>
              <a:buSzPts val="1400"/>
              <a:buFont typeface="Arial"/>
              <a:buChar char="•"/>
            </a:pPr>
            <a:r>
              <a:rPr lang="ko" sz="1400">
                <a:solidFill>
                  <a:schemeClr val="dk1"/>
                </a:solidFill>
                <a:latin typeface="Malgun Gothic"/>
                <a:ea typeface="Malgun Gothic"/>
                <a:cs typeface="Malgun Gothic"/>
                <a:sym typeface="Malgun Gothic"/>
              </a:rPr>
              <a:t>자료의 형태에 따라, 분석 방법이 달라짐( 우리 입장에선, 모델 구성의 영향을 준다 생각함 )</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5"/>
          <p:cNvSpPr txBox="1"/>
          <p:nvPr>
            <p:ph type="ctrTitle"/>
          </p:nvPr>
        </p:nvSpPr>
        <p:spPr>
          <a:xfrm>
            <a:off x="369116" y="251670"/>
            <a:ext cx="2046913" cy="543613"/>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3000"/>
              <a:buFont typeface="Malgun Gothic"/>
              <a:buNone/>
            </a:pPr>
            <a:r>
              <a:rPr lang="ko" sz="3000"/>
              <a:t>모델 구성</a:t>
            </a:r>
            <a:endParaRPr sz="1100"/>
          </a:p>
        </p:txBody>
      </p:sp>
      <p:sp>
        <p:nvSpPr>
          <p:cNvPr id="310" name="Google Shape;310;p45"/>
          <p:cNvSpPr txBox="1"/>
          <p:nvPr/>
        </p:nvSpPr>
        <p:spPr>
          <a:xfrm>
            <a:off x="610300" y="1038125"/>
            <a:ext cx="6319800" cy="484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앞선, 영화 리뷰 분류(이진 분류)문제와 비슷하게 =&gt; 짧은 텍스트 분류</a:t>
            </a:r>
            <a:endParaRPr sz="14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단, 출력 클래스가 2개 =&gt; 46개로 늘어남 (제약 사항)</a:t>
            </a:r>
            <a:endParaRPr sz="1400">
              <a:solidFill>
                <a:schemeClr val="dk1"/>
              </a:solidFill>
              <a:latin typeface="Malgun Gothic"/>
              <a:ea typeface="Malgun Gothic"/>
              <a:cs typeface="Malgun Gothic"/>
              <a:sym typeface="Malgun Gothic"/>
            </a:endParaRPr>
          </a:p>
        </p:txBody>
      </p:sp>
      <p:sp>
        <p:nvSpPr>
          <p:cNvPr id="311" name="Google Shape;311;p45"/>
          <p:cNvSpPr txBox="1"/>
          <p:nvPr/>
        </p:nvSpPr>
        <p:spPr>
          <a:xfrm>
            <a:off x="610311" y="1637928"/>
            <a:ext cx="6285600" cy="60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100">
                <a:solidFill>
                  <a:schemeClr val="dk1"/>
                </a:solidFill>
                <a:latin typeface="Malgun Gothic"/>
                <a:ea typeface="Malgun Gothic"/>
                <a:cs typeface="Malgun Gothic"/>
                <a:sym typeface="Malgun Gothic"/>
              </a:rPr>
              <a:t>모델에 Dense 층을 쌓을 것임. ( 단, 각 층은 이전 층의 출력에서 제공한 정보만 사용 가능하다고 했다.)</a:t>
            </a:r>
            <a:br>
              <a:rPr lang="ko" sz="1100">
                <a:solidFill>
                  <a:schemeClr val="dk1"/>
                </a:solidFill>
                <a:latin typeface="Malgun Gothic"/>
                <a:ea typeface="Malgun Gothic"/>
                <a:cs typeface="Malgun Gothic"/>
                <a:sym typeface="Malgun Gothic"/>
              </a:rPr>
            </a:br>
            <a:r>
              <a:rPr lang="ko" sz="1100">
                <a:solidFill>
                  <a:schemeClr val="dk1"/>
                </a:solidFill>
                <a:latin typeface="Malgun Gothic"/>
                <a:ea typeface="Malgun Gothic"/>
                <a:cs typeface="Malgun Gothic"/>
                <a:sym typeface="Malgun Gothic"/>
              </a:rPr>
              <a:t>=&gt; 이전 층에서 분류 문제에 필요한 일부 정보를 누락하면 -&gt; 그 다음 층에서 이를 복원할 방법 X</a:t>
            </a:r>
            <a:endParaRPr sz="1100"/>
          </a:p>
          <a:p>
            <a:pPr indent="0" lvl="0" marL="0" marR="0" rtl="0" algn="l">
              <a:spcBef>
                <a:spcPts val="0"/>
              </a:spcBef>
              <a:spcAft>
                <a:spcPts val="0"/>
              </a:spcAft>
              <a:buNone/>
            </a:pPr>
            <a:r>
              <a:t/>
            </a:r>
            <a:endParaRPr sz="1400">
              <a:solidFill>
                <a:schemeClr val="dk1"/>
              </a:solidFill>
              <a:latin typeface="Malgun Gothic"/>
              <a:ea typeface="Malgun Gothic"/>
              <a:cs typeface="Malgun Gothic"/>
              <a:sym typeface="Malgun Gothic"/>
            </a:endParaRPr>
          </a:p>
        </p:txBody>
      </p:sp>
      <p:sp>
        <p:nvSpPr>
          <p:cNvPr id="312" name="Google Shape;312;p45"/>
          <p:cNvSpPr txBox="1"/>
          <p:nvPr/>
        </p:nvSpPr>
        <p:spPr>
          <a:xfrm>
            <a:off x="4277325" y="2186350"/>
            <a:ext cx="3107700" cy="231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100">
                <a:solidFill>
                  <a:schemeClr val="dk1"/>
                </a:solidFill>
                <a:latin typeface="Malgun Gothic"/>
                <a:ea typeface="Malgun Gothic"/>
                <a:cs typeface="Malgun Gothic"/>
                <a:sym typeface="Malgun Gothic"/>
              </a:rPr>
              <a:t>=&gt; 정보의 </a:t>
            </a:r>
            <a:r>
              <a:rPr lang="ko" sz="1100">
                <a:solidFill>
                  <a:srgbClr val="FF0000"/>
                </a:solidFill>
                <a:latin typeface="Malgun Gothic"/>
                <a:ea typeface="Malgun Gothic"/>
                <a:cs typeface="Malgun Gothic"/>
                <a:sym typeface="Malgun Gothic"/>
              </a:rPr>
              <a:t>병목(Information Bottleneck) 현상</a:t>
            </a:r>
            <a:endParaRPr sz="1100"/>
          </a:p>
        </p:txBody>
      </p:sp>
      <p:sp>
        <p:nvSpPr>
          <p:cNvPr id="313" name="Google Shape;313;p45"/>
          <p:cNvSpPr txBox="1"/>
          <p:nvPr/>
        </p:nvSpPr>
        <p:spPr>
          <a:xfrm>
            <a:off x="576024" y="2451100"/>
            <a:ext cx="6809100" cy="715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100">
                <a:solidFill>
                  <a:schemeClr val="dk1"/>
                </a:solidFill>
                <a:latin typeface="Malgun Gothic"/>
                <a:ea typeface="Malgun Gothic"/>
                <a:cs typeface="Malgun Gothic"/>
                <a:sym typeface="Malgun Gothic"/>
              </a:rPr>
              <a:t>이런 병목현상을 방지하기 위해, 이 문제로 돌아와서 다시 생각해봤을 때, 앞선 이진 분류 문제에선</a:t>
            </a:r>
            <a:br>
              <a:rPr lang="ko" sz="1100">
                <a:solidFill>
                  <a:schemeClr val="dk1"/>
                </a:solidFill>
                <a:latin typeface="Malgun Gothic"/>
                <a:ea typeface="Malgun Gothic"/>
                <a:cs typeface="Malgun Gothic"/>
                <a:sym typeface="Malgun Gothic"/>
              </a:rPr>
            </a:br>
            <a:r>
              <a:rPr lang="ko" sz="1100">
                <a:solidFill>
                  <a:schemeClr val="dk1"/>
                </a:solidFill>
                <a:latin typeface="Malgun Gothic"/>
                <a:ea typeface="Malgun Gothic"/>
                <a:cs typeface="Malgun Gothic"/>
                <a:sym typeface="Malgun Gothic"/>
              </a:rPr>
              <a:t>각 Layer에 16개의 은닉유닛(=16차원 공간)을 형성했던 걸,</a:t>
            </a:r>
            <a:br>
              <a:rPr lang="ko" sz="1100">
                <a:solidFill>
                  <a:schemeClr val="dk1"/>
                </a:solidFill>
                <a:latin typeface="Malgun Gothic"/>
                <a:ea typeface="Malgun Gothic"/>
                <a:cs typeface="Malgun Gothic"/>
                <a:sym typeface="Malgun Gothic"/>
              </a:rPr>
            </a:br>
            <a:r>
              <a:rPr lang="ko" sz="1100">
                <a:solidFill>
                  <a:schemeClr val="dk1"/>
                </a:solidFill>
                <a:latin typeface="Malgun Gothic"/>
                <a:ea typeface="Malgun Gothic"/>
                <a:cs typeface="Malgun Gothic"/>
                <a:sym typeface="Malgun Gothic"/>
              </a:rPr>
              <a:t>이번 예제( 뉴스 기사 토픽분류 )에선, 46개(46개의 토픽)의 클래스를 구분하기 위해서</a:t>
            </a:r>
            <a:br>
              <a:rPr lang="ko" sz="1100">
                <a:solidFill>
                  <a:schemeClr val="dk1"/>
                </a:solidFill>
                <a:latin typeface="Malgun Gothic"/>
                <a:ea typeface="Malgun Gothic"/>
                <a:cs typeface="Malgun Gothic"/>
                <a:sym typeface="Malgun Gothic"/>
              </a:rPr>
            </a:br>
            <a:r>
              <a:rPr lang="ko" sz="1100">
                <a:solidFill>
                  <a:schemeClr val="dk1"/>
                </a:solidFill>
                <a:latin typeface="Malgun Gothic"/>
                <a:ea typeface="Malgun Gothic"/>
                <a:cs typeface="Malgun Gothic"/>
                <a:sym typeface="Malgun Gothic"/>
              </a:rPr>
              <a:t>이보다 많은, 은닉유닛을 설정하는 것이 정보의 병목현상을 예방할 수 있음 ( 이 책에선 64개 유닛사용 )</a:t>
            </a:r>
            <a:endParaRPr sz="1100">
              <a:solidFill>
                <a:schemeClr val="dk1"/>
              </a:solidFill>
              <a:latin typeface="Malgun Gothic"/>
              <a:ea typeface="Malgun Gothic"/>
              <a:cs typeface="Malgun Gothic"/>
              <a:sym typeface="Malgun Gothic"/>
            </a:endParaRPr>
          </a:p>
        </p:txBody>
      </p:sp>
      <p:pic>
        <p:nvPicPr>
          <p:cNvPr id="314" name="Google Shape;314;p45"/>
          <p:cNvPicPr preferRelativeResize="0"/>
          <p:nvPr/>
        </p:nvPicPr>
        <p:blipFill rotWithShape="1">
          <a:blip r:embed="rId3">
            <a:alphaModFix/>
          </a:blip>
          <a:srcRect b="0" l="0" r="0" t="0"/>
          <a:stretch/>
        </p:blipFill>
        <p:spPr>
          <a:xfrm>
            <a:off x="610298" y="3296138"/>
            <a:ext cx="3797410" cy="1021699"/>
          </a:xfrm>
          <a:prstGeom prst="rect">
            <a:avLst/>
          </a:prstGeom>
          <a:noFill/>
          <a:ln>
            <a:noFill/>
          </a:ln>
        </p:spPr>
      </p:pic>
      <p:pic>
        <p:nvPicPr>
          <p:cNvPr id="315" name="Google Shape;315;p45"/>
          <p:cNvPicPr preferRelativeResize="0"/>
          <p:nvPr/>
        </p:nvPicPr>
        <p:blipFill rotWithShape="1">
          <a:blip r:embed="rId4">
            <a:alphaModFix/>
          </a:blip>
          <a:srcRect b="0" l="0" r="0" t="0"/>
          <a:stretch/>
        </p:blipFill>
        <p:spPr>
          <a:xfrm>
            <a:off x="4677646" y="3305230"/>
            <a:ext cx="2393490" cy="585869"/>
          </a:xfrm>
          <a:prstGeom prst="rect">
            <a:avLst/>
          </a:prstGeom>
          <a:noFill/>
          <a:ln>
            <a:noFill/>
          </a:ln>
        </p:spPr>
      </p:pic>
      <p:sp>
        <p:nvSpPr>
          <p:cNvPr id="316" name="Google Shape;316;p45"/>
          <p:cNvSpPr txBox="1"/>
          <p:nvPr/>
        </p:nvSpPr>
        <p:spPr>
          <a:xfrm>
            <a:off x="322304" y="4381753"/>
            <a:ext cx="5749411" cy="76174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900">
                <a:solidFill>
                  <a:schemeClr val="dk1"/>
                </a:solidFill>
                <a:latin typeface="Malgun Gothic"/>
                <a:ea typeface="Malgun Gothic"/>
                <a:cs typeface="Malgun Gothic"/>
                <a:sym typeface="Malgun Gothic"/>
              </a:rPr>
              <a:t>[ 참고 ]</a:t>
            </a:r>
            <a:endParaRPr sz="1100"/>
          </a:p>
          <a:p>
            <a:pPr indent="-209550" lvl="0" marL="215900" marR="0" rtl="0" algn="l">
              <a:spcBef>
                <a:spcPts val="0"/>
              </a:spcBef>
              <a:spcAft>
                <a:spcPts val="0"/>
              </a:spcAft>
              <a:buClr>
                <a:schemeClr val="dk1"/>
              </a:buClr>
              <a:buSzPts val="900"/>
              <a:buFont typeface="Malgun Gothic"/>
              <a:buChar char="-"/>
            </a:pPr>
            <a:r>
              <a:rPr lang="ko" sz="900">
                <a:solidFill>
                  <a:schemeClr val="dk1"/>
                </a:solidFill>
                <a:latin typeface="Malgun Gothic"/>
                <a:ea typeface="Malgun Gothic"/>
                <a:cs typeface="Malgun Gothic"/>
                <a:sym typeface="Malgun Gothic"/>
              </a:rPr>
              <a:t>마지막 출력 층에, 활성화함수 = softmax를 사용 ( 앞선, 이진분류에선 -&gt; simoid 활성화함수 사용했음 )</a:t>
            </a:r>
            <a:br>
              <a:rPr lang="ko" sz="900">
                <a:solidFill>
                  <a:schemeClr val="dk1"/>
                </a:solidFill>
                <a:latin typeface="Malgun Gothic"/>
                <a:ea typeface="Malgun Gothic"/>
                <a:cs typeface="Malgun Gothic"/>
                <a:sym typeface="Malgun Gothic"/>
              </a:rPr>
            </a:br>
            <a:r>
              <a:rPr lang="ko" sz="900">
                <a:solidFill>
                  <a:schemeClr val="dk1"/>
                </a:solidFill>
                <a:latin typeface="Malgun Gothic"/>
                <a:ea typeface="Malgun Gothic"/>
                <a:cs typeface="Malgun Gothic"/>
                <a:sym typeface="Malgun Gothic"/>
              </a:rPr>
              <a:t>-&gt; 각 입력 샘플마다 46개의 출력 클래스에 대한 확률 분포 출력 </a:t>
            </a:r>
            <a:br>
              <a:rPr lang="ko" sz="900">
                <a:solidFill>
                  <a:schemeClr val="dk1"/>
                </a:solidFill>
                <a:latin typeface="Malgun Gothic"/>
                <a:ea typeface="Malgun Gothic"/>
                <a:cs typeface="Malgun Gothic"/>
                <a:sym typeface="Malgun Gothic"/>
              </a:rPr>
            </a:br>
            <a:r>
              <a:rPr lang="ko" sz="900">
                <a:solidFill>
                  <a:schemeClr val="dk1"/>
                </a:solidFill>
                <a:latin typeface="Malgun Gothic"/>
                <a:ea typeface="Malgun Gothic"/>
                <a:cs typeface="Malgun Gothic"/>
                <a:sym typeface="Malgun Gothic"/>
              </a:rPr>
              <a:t>= 46차원 출력 벡터 생성, output[i] = 어떤 샘플이 클래스 i에 속할 확률, 46개 전체 더하면 1 (전체 확률)</a:t>
            </a:r>
            <a:endParaRPr sz="1100"/>
          </a:p>
          <a:p>
            <a:pPr indent="-152400" lvl="0" marL="215900" marR="0" rtl="0" algn="l">
              <a:spcBef>
                <a:spcPts val="0"/>
              </a:spcBef>
              <a:spcAft>
                <a:spcPts val="0"/>
              </a:spcAft>
              <a:buClr>
                <a:schemeClr val="dk1"/>
              </a:buClr>
              <a:buSzPts val="900"/>
              <a:buFont typeface="Malgun Gothic"/>
              <a:buNone/>
            </a:pPr>
            <a:r>
              <a:t/>
            </a:r>
            <a:endParaRPr sz="900">
              <a:solidFill>
                <a:schemeClr val="dk1"/>
              </a:solidFill>
              <a:latin typeface="Malgun Gothic"/>
              <a:ea typeface="Malgun Gothic"/>
              <a:cs typeface="Malgun Gothic"/>
              <a:sym typeface="Malgun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6"/>
          <p:cNvSpPr txBox="1"/>
          <p:nvPr>
            <p:ph type="ctrTitle"/>
          </p:nvPr>
        </p:nvSpPr>
        <p:spPr>
          <a:xfrm>
            <a:off x="450908" y="257961"/>
            <a:ext cx="1921079" cy="537322"/>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3000"/>
              <a:buFont typeface="Malgun Gothic"/>
              <a:buNone/>
            </a:pPr>
            <a:r>
              <a:rPr lang="ko" sz="3000"/>
              <a:t>훈련 검증</a:t>
            </a:r>
            <a:endParaRPr sz="1100"/>
          </a:p>
        </p:txBody>
      </p:sp>
      <p:sp>
        <p:nvSpPr>
          <p:cNvPr id="322" name="Google Shape;322;p46"/>
          <p:cNvSpPr txBox="1"/>
          <p:nvPr/>
        </p:nvSpPr>
        <p:spPr>
          <a:xfrm>
            <a:off x="616601" y="1075900"/>
            <a:ext cx="33312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훈련 데이터에서 1000개의 샘플 추출</a:t>
            </a:r>
            <a:endParaRPr sz="1100"/>
          </a:p>
        </p:txBody>
      </p:sp>
      <p:pic>
        <p:nvPicPr>
          <p:cNvPr id="323" name="Google Shape;323;p46"/>
          <p:cNvPicPr preferRelativeResize="0"/>
          <p:nvPr/>
        </p:nvPicPr>
        <p:blipFill rotWithShape="1">
          <a:blip r:embed="rId3">
            <a:alphaModFix/>
          </a:blip>
          <a:srcRect b="0" l="0" r="0" t="0"/>
          <a:stretch/>
        </p:blipFill>
        <p:spPr>
          <a:xfrm>
            <a:off x="693959" y="1434385"/>
            <a:ext cx="2357767" cy="778777"/>
          </a:xfrm>
          <a:prstGeom prst="rect">
            <a:avLst/>
          </a:prstGeom>
          <a:noFill/>
          <a:ln>
            <a:noFill/>
          </a:ln>
        </p:spPr>
      </p:pic>
      <p:sp>
        <p:nvSpPr>
          <p:cNvPr id="324" name="Google Shape;324;p46"/>
          <p:cNvSpPr txBox="1"/>
          <p:nvPr/>
        </p:nvSpPr>
        <p:spPr>
          <a:xfrm>
            <a:off x="693948" y="2294750"/>
            <a:ext cx="22560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20번 epoch, 모델 훈련</a:t>
            </a:r>
            <a:endParaRPr sz="1100"/>
          </a:p>
        </p:txBody>
      </p:sp>
      <p:pic>
        <p:nvPicPr>
          <p:cNvPr id="325" name="Google Shape;325;p46"/>
          <p:cNvPicPr preferRelativeResize="0"/>
          <p:nvPr/>
        </p:nvPicPr>
        <p:blipFill rotWithShape="1">
          <a:blip r:embed="rId4">
            <a:alphaModFix/>
          </a:blip>
          <a:srcRect b="0" l="0" r="0" t="0"/>
          <a:stretch/>
        </p:blipFill>
        <p:spPr>
          <a:xfrm>
            <a:off x="693959" y="2704013"/>
            <a:ext cx="2636412" cy="800212"/>
          </a:xfrm>
          <a:prstGeom prst="rect">
            <a:avLst/>
          </a:prstGeom>
          <a:noFill/>
          <a:ln>
            <a:noFill/>
          </a:ln>
        </p:spPr>
      </p:pic>
      <p:pic>
        <p:nvPicPr>
          <p:cNvPr id="326" name="Google Shape;326;p46"/>
          <p:cNvPicPr preferRelativeResize="0"/>
          <p:nvPr/>
        </p:nvPicPr>
        <p:blipFill rotWithShape="1">
          <a:blip r:embed="rId5">
            <a:alphaModFix/>
          </a:blip>
          <a:srcRect b="0" l="0" r="0" t="0"/>
          <a:stretch/>
        </p:blipFill>
        <p:spPr>
          <a:xfrm>
            <a:off x="3913898" y="937872"/>
            <a:ext cx="4146259" cy="2486180"/>
          </a:xfrm>
          <a:prstGeom prst="rect">
            <a:avLst/>
          </a:prstGeom>
          <a:noFill/>
          <a:ln>
            <a:noFill/>
          </a:ln>
        </p:spPr>
      </p:pic>
      <p:sp>
        <p:nvSpPr>
          <p:cNvPr id="327" name="Google Shape;327;p46"/>
          <p:cNvSpPr txBox="1"/>
          <p:nvPr/>
        </p:nvSpPr>
        <p:spPr>
          <a:xfrm>
            <a:off x="804369" y="3876662"/>
            <a:ext cx="2415600" cy="484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훈련,검증 손실,정확도 시각화</a:t>
            </a:r>
            <a:endParaRPr sz="1400">
              <a:solidFill>
                <a:schemeClr val="dk1"/>
              </a:solidFill>
              <a:latin typeface="Malgun Gothic"/>
              <a:ea typeface="Malgun Gothic"/>
              <a:cs typeface="Malgun Gothic"/>
              <a:sym typeface="Malgun Gothic"/>
            </a:endParaRPr>
          </a:p>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(matplotlib사용, 코드 생략)</a:t>
            </a:r>
            <a:endParaRPr sz="1100"/>
          </a:p>
        </p:txBody>
      </p:sp>
      <p:pic>
        <p:nvPicPr>
          <p:cNvPr id="328" name="Google Shape;328;p46"/>
          <p:cNvPicPr preferRelativeResize="0"/>
          <p:nvPr/>
        </p:nvPicPr>
        <p:blipFill rotWithShape="1">
          <a:blip r:embed="rId6">
            <a:alphaModFix/>
          </a:blip>
          <a:srcRect b="0" l="0" r="0" t="0"/>
          <a:stretch/>
        </p:blipFill>
        <p:spPr>
          <a:xfrm>
            <a:off x="3682480" y="3591354"/>
            <a:ext cx="2035216" cy="1215538"/>
          </a:xfrm>
          <a:prstGeom prst="rect">
            <a:avLst/>
          </a:prstGeom>
          <a:noFill/>
          <a:ln>
            <a:noFill/>
          </a:ln>
        </p:spPr>
      </p:pic>
      <p:pic>
        <p:nvPicPr>
          <p:cNvPr id="329" name="Google Shape;329;p46"/>
          <p:cNvPicPr preferRelativeResize="0"/>
          <p:nvPr/>
        </p:nvPicPr>
        <p:blipFill rotWithShape="1">
          <a:blip r:embed="rId7">
            <a:alphaModFix/>
          </a:blip>
          <a:srcRect b="0" l="0" r="0" t="0"/>
          <a:stretch/>
        </p:blipFill>
        <p:spPr>
          <a:xfrm>
            <a:off x="6096792" y="3591354"/>
            <a:ext cx="1963364" cy="1215538"/>
          </a:xfrm>
          <a:prstGeom prst="rect">
            <a:avLst/>
          </a:prstGeom>
          <a:noFill/>
          <a:ln>
            <a:noFill/>
          </a:ln>
        </p:spPr>
      </p:pic>
      <p:cxnSp>
        <p:nvCxnSpPr>
          <p:cNvPr id="330" name="Google Shape;330;p46"/>
          <p:cNvCxnSpPr/>
          <p:nvPr/>
        </p:nvCxnSpPr>
        <p:spPr>
          <a:xfrm flipH="1">
            <a:off x="7040240" y="2294751"/>
            <a:ext cx="1195430" cy="1693145"/>
          </a:xfrm>
          <a:prstGeom prst="straightConnector1">
            <a:avLst/>
          </a:prstGeom>
          <a:noFill/>
          <a:ln cap="flat" cmpd="sng" w="9525">
            <a:solidFill>
              <a:schemeClr val="accent1"/>
            </a:solidFill>
            <a:prstDash val="solid"/>
            <a:miter lim="800000"/>
            <a:headEnd len="sm" w="sm" type="none"/>
            <a:tailEnd len="med" w="med" type="triangle"/>
          </a:ln>
        </p:spPr>
      </p:cxnSp>
      <p:cxnSp>
        <p:nvCxnSpPr>
          <p:cNvPr id="331" name="Google Shape;331;p46"/>
          <p:cNvCxnSpPr/>
          <p:nvPr/>
        </p:nvCxnSpPr>
        <p:spPr>
          <a:xfrm rot="10800000">
            <a:off x="8060156" y="2047193"/>
            <a:ext cx="153041" cy="247558"/>
          </a:xfrm>
          <a:prstGeom prst="straightConnector1">
            <a:avLst/>
          </a:prstGeom>
          <a:noFill/>
          <a:ln cap="flat" cmpd="sng" w="9525">
            <a:solidFill>
              <a:schemeClr val="accent1"/>
            </a:solidFill>
            <a:prstDash val="solid"/>
            <a:miter lim="800000"/>
            <a:headEnd len="sm" w="sm" type="none"/>
            <a:tailEnd len="med" w="med" type="triangle"/>
          </a:ln>
        </p:spPr>
      </p:cxnSp>
      <p:sp>
        <p:nvSpPr>
          <p:cNvPr id="332" name="Google Shape;332;p46"/>
          <p:cNvSpPr txBox="1"/>
          <p:nvPr/>
        </p:nvSpPr>
        <p:spPr>
          <a:xfrm>
            <a:off x="8149106" y="2121626"/>
            <a:ext cx="1026965" cy="34624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900">
                <a:solidFill>
                  <a:schemeClr val="dk1"/>
                </a:solidFill>
                <a:latin typeface="Malgun Gothic"/>
                <a:ea typeface="Malgun Gothic"/>
                <a:cs typeface="Malgun Gothic"/>
                <a:sym typeface="Malgun Gothic"/>
              </a:rPr>
              <a:t>9번째 epoch이후</a:t>
            </a:r>
            <a:br>
              <a:rPr lang="ko" sz="900">
                <a:solidFill>
                  <a:schemeClr val="dk1"/>
                </a:solidFill>
                <a:latin typeface="Malgun Gothic"/>
                <a:ea typeface="Malgun Gothic"/>
                <a:cs typeface="Malgun Gothic"/>
                <a:sym typeface="Malgun Gothic"/>
              </a:rPr>
            </a:br>
            <a:r>
              <a:rPr lang="ko" sz="900">
                <a:solidFill>
                  <a:schemeClr val="dk1"/>
                </a:solidFill>
                <a:latin typeface="Malgun Gothic"/>
                <a:ea typeface="Malgun Gothic"/>
                <a:cs typeface="Malgun Gothic"/>
                <a:sym typeface="Malgun Gothic"/>
              </a:rPr>
              <a:t>오버피팅 시작</a:t>
            </a:r>
            <a:endParaRPr sz="1100"/>
          </a:p>
        </p:txBody>
      </p:sp>
      <p:cxnSp>
        <p:nvCxnSpPr>
          <p:cNvPr id="333" name="Google Shape;333;p46"/>
          <p:cNvCxnSpPr/>
          <p:nvPr/>
        </p:nvCxnSpPr>
        <p:spPr>
          <a:xfrm flipH="1">
            <a:off x="4700088" y="2294751"/>
            <a:ext cx="3513110" cy="2015235"/>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7"/>
          <p:cNvSpPr txBox="1"/>
          <p:nvPr>
            <p:ph type="ctrTitle"/>
          </p:nvPr>
        </p:nvSpPr>
        <p:spPr>
          <a:xfrm>
            <a:off x="381000" y="419100"/>
            <a:ext cx="6858000" cy="562372"/>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3000"/>
              <a:buFont typeface="Malgun Gothic"/>
              <a:buNone/>
            </a:pPr>
            <a:r>
              <a:rPr lang="ko" sz="3000"/>
              <a:t>새로운 모델 훈련,평가(9번 epoch훈련)</a:t>
            </a:r>
            <a:endParaRPr sz="3000"/>
          </a:p>
        </p:txBody>
      </p:sp>
      <p:pic>
        <p:nvPicPr>
          <p:cNvPr id="339" name="Google Shape;339;p47"/>
          <p:cNvPicPr preferRelativeResize="0"/>
          <p:nvPr/>
        </p:nvPicPr>
        <p:blipFill rotWithShape="1">
          <a:blip r:embed="rId3">
            <a:alphaModFix/>
          </a:blip>
          <a:srcRect b="0" l="0" r="0" t="0"/>
          <a:stretch/>
        </p:blipFill>
        <p:spPr>
          <a:xfrm>
            <a:off x="521327" y="1106826"/>
            <a:ext cx="3543794" cy="1979095"/>
          </a:xfrm>
          <a:prstGeom prst="rect">
            <a:avLst/>
          </a:prstGeom>
          <a:noFill/>
          <a:ln>
            <a:noFill/>
          </a:ln>
        </p:spPr>
      </p:pic>
      <p:pic>
        <p:nvPicPr>
          <p:cNvPr id="340" name="Google Shape;340;p47"/>
          <p:cNvPicPr preferRelativeResize="0"/>
          <p:nvPr/>
        </p:nvPicPr>
        <p:blipFill rotWithShape="1">
          <a:blip r:embed="rId4">
            <a:alphaModFix/>
          </a:blip>
          <a:srcRect b="0" l="0" r="0" t="0"/>
          <a:stretch/>
        </p:blipFill>
        <p:spPr>
          <a:xfrm>
            <a:off x="4159498" y="1310343"/>
            <a:ext cx="4368800" cy="1685311"/>
          </a:xfrm>
          <a:prstGeom prst="rect">
            <a:avLst/>
          </a:prstGeom>
          <a:noFill/>
          <a:ln>
            <a:noFill/>
          </a:ln>
        </p:spPr>
      </p:pic>
      <p:pic>
        <p:nvPicPr>
          <p:cNvPr id="341" name="Google Shape;341;p47"/>
          <p:cNvPicPr preferRelativeResize="0"/>
          <p:nvPr/>
        </p:nvPicPr>
        <p:blipFill rotWithShape="1">
          <a:blip r:embed="rId5">
            <a:alphaModFix/>
          </a:blip>
          <a:srcRect b="0" l="0" r="0" t="0"/>
          <a:stretch/>
        </p:blipFill>
        <p:spPr>
          <a:xfrm>
            <a:off x="521327" y="3211274"/>
            <a:ext cx="2079121" cy="543001"/>
          </a:xfrm>
          <a:prstGeom prst="rect">
            <a:avLst/>
          </a:prstGeom>
          <a:noFill/>
          <a:ln>
            <a:noFill/>
          </a:ln>
        </p:spPr>
      </p:pic>
      <p:cxnSp>
        <p:nvCxnSpPr>
          <p:cNvPr id="342" name="Google Shape;342;p47"/>
          <p:cNvCxnSpPr/>
          <p:nvPr/>
        </p:nvCxnSpPr>
        <p:spPr>
          <a:xfrm rot="10800000">
            <a:off x="2293224" y="3678293"/>
            <a:ext cx="396380" cy="201335"/>
          </a:xfrm>
          <a:prstGeom prst="straightConnector1">
            <a:avLst/>
          </a:prstGeom>
          <a:noFill/>
          <a:ln cap="flat" cmpd="sng" w="9525">
            <a:solidFill>
              <a:schemeClr val="accent1"/>
            </a:solidFill>
            <a:prstDash val="solid"/>
            <a:miter lim="800000"/>
            <a:headEnd len="sm" w="sm" type="none"/>
            <a:tailEnd len="med" w="med" type="triangle"/>
          </a:ln>
        </p:spPr>
      </p:cxnSp>
      <p:sp>
        <p:nvSpPr>
          <p:cNvPr id="343" name="Google Shape;343;p47"/>
          <p:cNvSpPr txBox="1"/>
          <p:nvPr/>
        </p:nvSpPr>
        <p:spPr>
          <a:xfrm>
            <a:off x="2698525" y="3769875"/>
            <a:ext cx="16191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대략 79% 정확도</a:t>
            </a: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8"/>
          <p:cNvSpPr txBox="1"/>
          <p:nvPr>
            <p:ph type="ctrTitle"/>
          </p:nvPr>
        </p:nvSpPr>
        <p:spPr>
          <a:xfrm>
            <a:off x="406866" y="308296"/>
            <a:ext cx="3651308" cy="543613"/>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3000"/>
              <a:buFont typeface="Malgun Gothic"/>
              <a:buNone/>
            </a:pPr>
            <a:r>
              <a:rPr lang="ko" sz="3000"/>
              <a:t>새로운 데이터 예측</a:t>
            </a:r>
            <a:endParaRPr sz="1100"/>
          </a:p>
        </p:txBody>
      </p:sp>
      <p:sp>
        <p:nvSpPr>
          <p:cNvPr id="349" name="Google Shape;349;p48"/>
          <p:cNvSpPr txBox="1"/>
          <p:nvPr/>
        </p:nvSpPr>
        <p:spPr>
          <a:xfrm>
            <a:off x="660633" y="1214306"/>
            <a:ext cx="138548"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algun Gothic"/>
              <a:ea typeface="Malgun Gothic"/>
              <a:cs typeface="Malgun Gothic"/>
              <a:sym typeface="Malgun Gothic"/>
            </a:endParaRPr>
          </a:p>
        </p:txBody>
      </p:sp>
      <p:pic>
        <p:nvPicPr>
          <p:cNvPr id="350" name="Google Shape;350;p48"/>
          <p:cNvPicPr preferRelativeResize="0"/>
          <p:nvPr/>
        </p:nvPicPr>
        <p:blipFill rotWithShape="1">
          <a:blip r:embed="rId3">
            <a:alphaModFix/>
          </a:blip>
          <a:srcRect b="0" l="0" r="0" t="0"/>
          <a:stretch/>
        </p:blipFill>
        <p:spPr>
          <a:xfrm>
            <a:off x="593741" y="1032115"/>
            <a:ext cx="5301402" cy="364382"/>
          </a:xfrm>
          <a:prstGeom prst="rect">
            <a:avLst/>
          </a:prstGeom>
          <a:noFill/>
          <a:ln>
            <a:noFill/>
          </a:ln>
        </p:spPr>
      </p:pic>
      <p:pic>
        <p:nvPicPr>
          <p:cNvPr id="351" name="Google Shape;351;p48"/>
          <p:cNvPicPr preferRelativeResize="0"/>
          <p:nvPr/>
        </p:nvPicPr>
        <p:blipFill rotWithShape="1">
          <a:blip r:embed="rId4">
            <a:alphaModFix/>
          </a:blip>
          <a:srcRect b="0" l="0" r="0" t="0"/>
          <a:stretch/>
        </p:blipFill>
        <p:spPr>
          <a:xfrm>
            <a:off x="660633" y="1673497"/>
            <a:ext cx="2800741" cy="407251"/>
          </a:xfrm>
          <a:prstGeom prst="rect">
            <a:avLst/>
          </a:prstGeom>
          <a:noFill/>
          <a:ln>
            <a:noFill/>
          </a:ln>
        </p:spPr>
      </p:pic>
      <p:pic>
        <p:nvPicPr>
          <p:cNvPr id="352" name="Google Shape;352;p48"/>
          <p:cNvPicPr preferRelativeResize="0"/>
          <p:nvPr/>
        </p:nvPicPr>
        <p:blipFill rotWithShape="1">
          <a:blip r:embed="rId5">
            <a:alphaModFix/>
          </a:blip>
          <a:srcRect b="0" l="0" r="0" t="0"/>
          <a:stretch/>
        </p:blipFill>
        <p:spPr>
          <a:xfrm>
            <a:off x="3749974" y="1673497"/>
            <a:ext cx="3865308" cy="407251"/>
          </a:xfrm>
          <a:prstGeom prst="rect">
            <a:avLst/>
          </a:prstGeom>
          <a:noFill/>
          <a:ln>
            <a:noFill/>
          </a:ln>
        </p:spPr>
      </p:pic>
      <p:pic>
        <p:nvPicPr>
          <p:cNvPr id="353" name="Google Shape;353;p48"/>
          <p:cNvPicPr preferRelativeResize="0"/>
          <p:nvPr/>
        </p:nvPicPr>
        <p:blipFill rotWithShape="1">
          <a:blip r:embed="rId6">
            <a:alphaModFix/>
          </a:blip>
          <a:srcRect b="0" l="0" r="0" t="0"/>
          <a:stretch/>
        </p:blipFill>
        <p:spPr>
          <a:xfrm>
            <a:off x="593741" y="2364098"/>
            <a:ext cx="2729293" cy="421540"/>
          </a:xfrm>
          <a:prstGeom prst="rect">
            <a:avLst/>
          </a:prstGeom>
          <a:noFill/>
          <a:ln>
            <a:noFill/>
          </a:ln>
        </p:spPr>
      </p:pic>
      <p:pic>
        <p:nvPicPr>
          <p:cNvPr id="354" name="Google Shape;354;p48"/>
          <p:cNvPicPr preferRelativeResize="0"/>
          <p:nvPr/>
        </p:nvPicPr>
        <p:blipFill rotWithShape="1">
          <a:blip r:embed="rId7">
            <a:alphaModFix/>
          </a:blip>
          <a:srcRect b="0" l="0" r="0" t="0"/>
          <a:stretch/>
        </p:blipFill>
        <p:spPr>
          <a:xfrm>
            <a:off x="593741" y="2953540"/>
            <a:ext cx="5215665" cy="41439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9"/>
          <p:cNvSpPr txBox="1"/>
          <p:nvPr>
            <p:ph type="ctrTitle"/>
          </p:nvPr>
        </p:nvSpPr>
        <p:spPr>
          <a:xfrm>
            <a:off x="431800" y="241303"/>
            <a:ext cx="1600200" cy="5625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3000"/>
              <a:buFont typeface="Malgun Gothic"/>
              <a:buNone/>
            </a:pPr>
            <a:r>
              <a:rPr lang="ko" sz="3000"/>
              <a:t>[ 참고 ]</a:t>
            </a:r>
            <a:endParaRPr sz="3000"/>
          </a:p>
        </p:txBody>
      </p:sp>
      <p:sp>
        <p:nvSpPr>
          <p:cNvPr id="360" name="Google Shape;360;p49"/>
          <p:cNvSpPr txBox="1"/>
          <p:nvPr/>
        </p:nvSpPr>
        <p:spPr>
          <a:xfrm>
            <a:off x="503350" y="1548875"/>
            <a:ext cx="6382800" cy="26922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lang="ko" sz="1200">
                <a:solidFill>
                  <a:schemeClr val="dk1"/>
                </a:solidFill>
              </a:rPr>
              <a:t>-  모델 </a:t>
            </a:r>
            <a:r>
              <a:rPr lang="ko" sz="1200">
                <a:solidFill>
                  <a:schemeClr val="dk1"/>
                </a:solidFill>
              </a:rPr>
              <a:t>컴파일시, 손실함수 = categorical_crossentropy 사용</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200">
                <a:solidFill>
                  <a:schemeClr val="dk1"/>
                </a:solidFill>
              </a:rPr>
              <a:t>=&gt; 두 확률 분포 사이의 거리를 측정 </a:t>
            </a:r>
            <a:br>
              <a:rPr lang="ko" sz="1200">
                <a:solidFill>
                  <a:schemeClr val="dk1"/>
                </a:solidFill>
              </a:rPr>
            </a:br>
            <a:r>
              <a:rPr lang="ko" sz="1200">
                <a:solidFill>
                  <a:schemeClr val="dk1"/>
                </a:solidFill>
              </a:rPr>
              <a:t>( 즉, 여기선 네트워크가 출력한 확률 분포와 진짜 레이블의 분포 사이의 거리,</a:t>
            </a:r>
            <a:br>
              <a:rPr lang="ko" sz="1200">
                <a:solidFill>
                  <a:schemeClr val="dk1"/>
                </a:solidFill>
              </a:rPr>
            </a:br>
            <a:r>
              <a:rPr lang="ko" sz="1200">
                <a:solidFill>
                  <a:schemeClr val="dk1"/>
                </a:solidFill>
              </a:rPr>
              <a:t> 이 거리를 최소화해야 진짜 레이블에 가장 가까운 출력을 하도록 모델 훈련하게 됨.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200">
                <a:solidFill>
                  <a:schemeClr val="dk1"/>
                </a:solidFill>
              </a:rPr>
              <a:t>(앞선 장에서, 분류문제문제에도, 분류해야할 클래스 수에따라, 적합한 손실함수도 다름)</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200">
                <a:solidFill>
                  <a:schemeClr val="dk1"/>
                </a:solidFill>
              </a:rPr>
              <a:t>일단, 지금까지 배운것만 봤을 때</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sz="1200">
                <a:solidFill>
                  <a:schemeClr val="dk1"/>
                </a:solidFill>
              </a:rPr>
              <a:t>-&gt; </a:t>
            </a:r>
            <a:r>
              <a:rPr lang="ko" sz="1200">
                <a:solidFill>
                  <a:srgbClr val="FF0000"/>
                </a:solidFill>
              </a:rPr>
              <a:t>이진분류문제 = binary_crossentropy</a:t>
            </a:r>
            <a:endParaRPr sz="1200">
              <a:solidFill>
                <a:srgbClr val="FF0000"/>
              </a:solidFill>
            </a:endParaRPr>
          </a:p>
          <a:p>
            <a:pPr indent="0" lvl="0" marL="0" rtl="0" algn="l">
              <a:lnSpc>
                <a:spcPct val="115000"/>
              </a:lnSpc>
              <a:spcBef>
                <a:spcPts val="0"/>
              </a:spcBef>
              <a:spcAft>
                <a:spcPts val="0"/>
              </a:spcAft>
              <a:buClr>
                <a:schemeClr val="dk1"/>
              </a:buClr>
              <a:buSzPts val="1100"/>
              <a:buFont typeface="Arial"/>
              <a:buNone/>
            </a:pPr>
            <a:r>
              <a:rPr lang="ko" sz="1200">
                <a:solidFill>
                  <a:schemeClr val="dk1"/>
                </a:solidFill>
              </a:rPr>
              <a:t>-&gt; </a:t>
            </a:r>
            <a:r>
              <a:rPr lang="ko" sz="1200">
                <a:solidFill>
                  <a:srgbClr val="FF0000"/>
                </a:solidFill>
              </a:rPr>
              <a:t>다중분류문제 = categorical_crossentropy</a:t>
            </a:r>
            <a:endParaRPr sz="1200">
              <a:solidFill>
                <a:srgbClr val="FF0000"/>
              </a:solidFill>
            </a:endParaRPr>
          </a:p>
          <a:p>
            <a:pPr indent="0" lvl="0" marL="0" rtl="0" algn="l">
              <a:lnSpc>
                <a:spcPct val="115000"/>
              </a:lnSpc>
              <a:spcBef>
                <a:spcPts val="0"/>
              </a:spcBef>
              <a:spcAft>
                <a:spcPts val="0"/>
              </a:spcAft>
              <a:buClr>
                <a:schemeClr val="dk1"/>
              </a:buClr>
              <a:buSzPts val="1100"/>
              <a:buFont typeface="Arial"/>
              <a:buNone/>
            </a:pPr>
            <a:r>
              <a:rPr lang="ko" sz="1200">
                <a:solidFill>
                  <a:schemeClr val="dk1"/>
                </a:solidFill>
              </a:rPr>
              <a:t>-&gt; </a:t>
            </a:r>
            <a:r>
              <a:rPr lang="ko" sz="1200">
                <a:solidFill>
                  <a:srgbClr val="FF0000"/>
                </a:solidFill>
              </a:rPr>
              <a:t>회귀문제문제 = Connection_Temporal_classification(CTC)</a:t>
            </a:r>
            <a:endParaRPr sz="1200">
              <a:solidFill>
                <a:srgbClr val="FF0000"/>
              </a:solidFill>
            </a:endParaRPr>
          </a:p>
          <a:p>
            <a:pPr indent="0" lvl="0" marL="0" rtl="0" algn="l">
              <a:lnSpc>
                <a:spcPct val="115000"/>
              </a:lnSpc>
              <a:spcBef>
                <a:spcPts val="0"/>
              </a:spcBef>
              <a:spcAft>
                <a:spcPts val="0"/>
              </a:spcAft>
              <a:buClr>
                <a:schemeClr val="dk1"/>
              </a:buClr>
              <a:buSzPts val="1100"/>
              <a:buFont typeface="Arial"/>
              <a:buNone/>
            </a:pPr>
            <a:r>
              <a:rPr lang="ko" sz="1200"/>
              <a:t>를 사용한다고 알고 있자.</a:t>
            </a:r>
            <a:endParaRPr sz="1200"/>
          </a:p>
          <a:p>
            <a:pPr indent="0" lvl="0" marL="0" marR="0" rtl="0" algn="ctr">
              <a:lnSpc>
                <a:spcPct val="90000"/>
              </a:lnSpc>
              <a:spcBef>
                <a:spcPts val="0"/>
              </a:spcBef>
              <a:spcAft>
                <a:spcPts val="0"/>
              </a:spcAft>
              <a:buClr>
                <a:schemeClr val="dk1"/>
              </a:buClr>
              <a:buSzPts val="1800"/>
              <a:buFont typeface="Arial"/>
              <a:buNone/>
            </a:pPr>
            <a:r>
              <a:t/>
            </a:r>
            <a:endParaRPr b="1" sz="1300">
              <a:solidFill>
                <a:schemeClr val="dk1"/>
              </a:solidFill>
              <a:latin typeface="Malgun Gothic"/>
              <a:ea typeface="Malgun Gothic"/>
              <a:cs typeface="Malgun Gothic"/>
              <a:sym typeface="Malgun Gothic"/>
            </a:endParaRPr>
          </a:p>
        </p:txBody>
      </p:sp>
      <p:sp>
        <p:nvSpPr>
          <p:cNvPr id="361" name="Google Shape;361;p49"/>
          <p:cNvSpPr txBox="1"/>
          <p:nvPr/>
        </p:nvSpPr>
        <p:spPr>
          <a:xfrm>
            <a:off x="583425" y="969338"/>
            <a:ext cx="35481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a:latin typeface="Malgun Gothic"/>
                <a:ea typeface="Malgun Gothic"/>
                <a:cs typeface="Malgun Gothic"/>
                <a:sym typeface="Malgun Gothic"/>
              </a:rPr>
              <a:t>상기합니다</a:t>
            </a:r>
            <a:endParaRPr b="1">
              <a:latin typeface="Malgun Gothic"/>
              <a:ea typeface="Malgun Gothic"/>
              <a:cs typeface="Malgun Gothic"/>
              <a:sym typeface="Malgun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0"/>
          <p:cNvSpPr txBox="1"/>
          <p:nvPr>
            <p:ph type="ctrTitle"/>
          </p:nvPr>
        </p:nvSpPr>
        <p:spPr>
          <a:xfrm>
            <a:off x="520700" y="431800"/>
            <a:ext cx="1600200" cy="562372"/>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3000"/>
              <a:buFont typeface="Malgun Gothic"/>
              <a:buNone/>
            </a:pPr>
            <a:r>
              <a:rPr lang="ko" sz="3000"/>
              <a:t>[ 참고 ]</a:t>
            </a:r>
            <a:endParaRPr sz="3000"/>
          </a:p>
        </p:txBody>
      </p:sp>
      <p:sp>
        <p:nvSpPr>
          <p:cNvPr id="367" name="Google Shape;367;p50"/>
          <p:cNvSpPr txBox="1"/>
          <p:nvPr>
            <p:ph idx="1" type="subTitle"/>
          </p:nvPr>
        </p:nvSpPr>
        <p:spPr>
          <a:xfrm>
            <a:off x="601000" y="1329525"/>
            <a:ext cx="2953500" cy="3210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800"/>
              <a:buNone/>
            </a:pPr>
            <a:r>
              <a:rPr b="1" lang="ko" sz="1300"/>
              <a:t>레이블과 손실을 다루는 다른 방법</a:t>
            </a:r>
            <a:endParaRPr b="1" sz="1300"/>
          </a:p>
        </p:txBody>
      </p:sp>
      <p:sp>
        <p:nvSpPr>
          <p:cNvPr id="368" name="Google Shape;368;p50"/>
          <p:cNvSpPr txBox="1"/>
          <p:nvPr/>
        </p:nvSpPr>
        <p:spPr>
          <a:xfrm>
            <a:off x="711200" y="1778000"/>
            <a:ext cx="4533900" cy="692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앞서, 레이블 인코딩하는 법에는</a:t>
            </a:r>
            <a:br>
              <a:rPr lang="ko" sz="1400">
                <a:solidFill>
                  <a:schemeClr val="dk1"/>
                </a:solidFill>
                <a:latin typeface="Malgun Gothic"/>
                <a:ea typeface="Malgun Gothic"/>
                <a:cs typeface="Malgun Gothic"/>
                <a:sym typeface="Malgun Gothic"/>
              </a:rPr>
            </a:br>
            <a:r>
              <a:rPr lang="ko" sz="1400">
                <a:solidFill>
                  <a:schemeClr val="dk1"/>
                </a:solidFill>
                <a:latin typeface="Malgun Gothic"/>
                <a:ea typeface="Malgun Gothic"/>
                <a:cs typeface="Malgun Gothic"/>
                <a:sym typeface="Malgun Gothic"/>
              </a:rPr>
              <a:t>1. 원-핫 인코딩 = 범주형 인코딩 ( 이번 예제에서 한 것 )</a:t>
            </a:r>
            <a:endParaRPr sz="1100"/>
          </a:p>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2. </a:t>
            </a:r>
            <a:r>
              <a:rPr lang="ko" sz="1400">
                <a:solidFill>
                  <a:srgbClr val="FF0000"/>
                </a:solidFill>
                <a:latin typeface="Malgun Gothic"/>
                <a:ea typeface="Malgun Gothic"/>
                <a:cs typeface="Malgun Gothic"/>
                <a:sym typeface="Malgun Gothic"/>
              </a:rPr>
              <a:t>레이블 리스트 -&gt; 정수 텐서로 변환하는 것</a:t>
            </a:r>
            <a:endParaRPr sz="1100"/>
          </a:p>
        </p:txBody>
      </p:sp>
      <p:pic>
        <p:nvPicPr>
          <p:cNvPr id="369" name="Google Shape;369;p50"/>
          <p:cNvPicPr preferRelativeResize="0"/>
          <p:nvPr/>
        </p:nvPicPr>
        <p:blipFill rotWithShape="1">
          <a:blip r:embed="rId3">
            <a:alphaModFix/>
          </a:blip>
          <a:srcRect b="0" l="0" r="0" t="0"/>
          <a:stretch/>
        </p:blipFill>
        <p:spPr>
          <a:xfrm>
            <a:off x="1065493" y="2629209"/>
            <a:ext cx="1679015" cy="285790"/>
          </a:xfrm>
          <a:prstGeom prst="rect">
            <a:avLst/>
          </a:prstGeom>
          <a:noFill/>
          <a:ln>
            <a:noFill/>
          </a:ln>
        </p:spPr>
      </p:pic>
      <p:sp>
        <p:nvSpPr>
          <p:cNvPr id="370" name="Google Shape;370;p50"/>
          <p:cNvSpPr txBox="1"/>
          <p:nvPr/>
        </p:nvSpPr>
        <p:spPr>
          <a:xfrm>
            <a:off x="812800" y="3136900"/>
            <a:ext cx="6760200" cy="90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이 방식을 사용할 경우, 변경 사항은 하나.</a:t>
            </a:r>
            <a:br>
              <a:rPr lang="ko" sz="1400">
                <a:solidFill>
                  <a:schemeClr val="dk1"/>
                </a:solidFill>
                <a:latin typeface="Malgun Gothic"/>
                <a:ea typeface="Malgun Gothic"/>
                <a:cs typeface="Malgun Gothic"/>
                <a:sym typeface="Malgun Gothic"/>
              </a:rPr>
            </a:br>
            <a:r>
              <a:rPr lang="ko" sz="1400">
                <a:solidFill>
                  <a:schemeClr val="dk1"/>
                </a:solidFill>
                <a:latin typeface="Malgun Gothic"/>
                <a:ea typeface="Malgun Gothic"/>
                <a:cs typeface="Malgun Gothic"/>
                <a:sym typeface="Malgun Gothic"/>
              </a:rPr>
              <a:t>= 손실함수를 범주형 인코딩했을 경우 -&gt; categorical_crossentropy 사용한 것을</a:t>
            </a:r>
            <a:br>
              <a:rPr lang="ko" sz="1400">
                <a:solidFill>
                  <a:schemeClr val="dk1"/>
                </a:solidFill>
                <a:latin typeface="Malgun Gothic"/>
                <a:ea typeface="Malgun Gothic"/>
                <a:cs typeface="Malgun Gothic"/>
                <a:sym typeface="Malgun Gothic"/>
              </a:rPr>
            </a:br>
            <a:r>
              <a:rPr lang="ko" sz="1400">
                <a:solidFill>
                  <a:schemeClr val="dk1"/>
                </a:solidFill>
                <a:latin typeface="Malgun Gothic"/>
                <a:ea typeface="Malgun Gothic"/>
                <a:cs typeface="Malgun Gothic"/>
                <a:sym typeface="Malgun Gothic"/>
              </a:rPr>
              <a:t>sparse_categorical_crossentropy 로 변경하면 됨.</a:t>
            </a:r>
            <a:br>
              <a:rPr lang="ko" sz="1400">
                <a:solidFill>
                  <a:schemeClr val="dk1"/>
                </a:solidFill>
                <a:latin typeface="Malgun Gothic"/>
                <a:ea typeface="Malgun Gothic"/>
                <a:cs typeface="Malgun Gothic"/>
                <a:sym typeface="Malgun Gothic"/>
              </a:rPr>
            </a:br>
            <a:r>
              <a:rPr lang="ko" sz="1400">
                <a:solidFill>
                  <a:schemeClr val="dk1"/>
                </a:solidFill>
                <a:latin typeface="Malgun Gothic"/>
                <a:ea typeface="Malgun Gothic"/>
                <a:cs typeface="Malgun Gothic"/>
                <a:sym typeface="Malgun Gothic"/>
              </a:rPr>
              <a:t>-&gt; 이 손실함수는 인터페이스만 다를 뿐, categorical_crossentropy와 수학적으로 동일</a:t>
            </a:r>
            <a:endParaRPr sz="1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1"/>
          <p:cNvSpPr txBox="1"/>
          <p:nvPr>
            <p:ph type="ctrTitle"/>
          </p:nvPr>
        </p:nvSpPr>
        <p:spPr>
          <a:xfrm>
            <a:off x="431800" y="241303"/>
            <a:ext cx="1600200" cy="562372"/>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3000"/>
              <a:buFont typeface="Malgun Gothic"/>
              <a:buNone/>
            </a:pPr>
            <a:r>
              <a:rPr lang="ko" sz="3000"/>
              <a:t>[ 참고 ]</a:t>
            </a:r>
            <a:endParaRPr sz="3000"/>
          </a:p>
        </p:txBody>
      </p:sp>
      <p:sp>
        <p:nvSpPr>
          <p:cNvPr id="376" name="Google Shape;376;p51"/>
          <p:cNvSpPr txBox="1"/>
          <p:nvPr/>
        </p:nvSpPr>
        <p:spPr>
          <a:xfrm>
            <a:off x="484875" y="1056075"/>
            <a:ext cx="3506100" cy="3210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1800"/>
              <a:buFont typeface="Arial"/>
              <a:buNone/>
            </a:pPr>
            <a:r>
              <a:rPr b="1" lang="ko" sz="1300">
                <a:solidFill>
                  <a:schemeClr val="dk1"/>
                </a:solidFill>
                <a:latin typeface="Malgun Gothic"/>
                <a:ea typeface="Malgun Gothic"/>
                <a:cs typeface="Malgun Gothic"/>
                <a:sym typeface="Malgun Gothic"/>
              </a:rPr>
              <a:t>충분히 큰 중간 층을 두어야하는 이유</a:t>
            </a:r>
            <a:endParaRPr b="1" sz="1300"/>
          </a:p>
        </p:txBody>
      </p:sp>
      <p:sp>
        <p:nvSpPr>
          <p:cNvPr id="377" name="Google Shape;377;p51"/>
          <p:cNvSpPr txBox="1"/>
          <p:nvPr/>
        </p:nvSpPr>
        <p:spPr>
          <a:xfrm>
            <a:off x="586425" y="1530475"/>
            <a:ext cx="81846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If ) 마지막 출력층이 46차원인데, 중간 층의 히든 유닛(차원)이 훨씬 작은 차원의 층으로 구성된다면 ?</a:t>
            </a:r>
            <a:endParaRPr sz="1400">
              <a:solidFill>
                <a:schemeClr val="dk1"/>
              </a:solidFill>
              <a:latin typeface="Malgun Gothic"/>
              <a:ea typeface="Malgun Gothic"/>
              <a:cs typeface="Malgun Gothic"/>
              <a:sym typeface="Malgun Gothic"/>
            </a:endParaRPr>
          </a:p>
        </p:txBody>
      </p:sp>
      <p:pic>
        <p:nvPicPr>
          <p:cNvPr id="378" name="Google Shape;378;p51"/>
          <p:cNvPicPr preferRelativeResize="0"/>
          <p:nvPr/>
        </p:nvPicPr>
        <p:blipFill rotWithShape="1">
          <a:blip r:embed="rId3">
            <a:alphaModFix/>
          </a:blip>
          <a:srcRect b="0" l="0" r="0" t="0"/>
          <a:stretch/>
        </p:blipFill>
        <p:spPr>
          <a:xfrm>
            <a:off x="674877" y="2016903"/>
            <a:ext cx="3461936" cy="1800476"/>
          </a:xfrm>
          <a:prstGeom prst="rect">
            <a:avLst/>
          </a:prstGeom>
          <a:noFill/>
          <a:ln>
            <a:noFill/>
          </a:ln>
        </p:spPr>
      </p:pic>
      <p:pic>
        <p:nvPicPr>
          <p:cNvPr id="379" name="Google Shape;379;p51"/>
          <p:cNvPicPr preferRelativeResize="0"/>
          <p:nvPr/>
        </p:nvPicPr>
        <p:blipFill rotWithShape="1">
          <a:blip r:embed="rId4">
            <a:alphaModFix/>
          </a:blip>
          <a:srcRect b="0" l="0" r="0" t="0"/>
          <a:stretch/>
        </p:blipFill>
        <p:spPr>
          <a:xfrm>
            <a:off x="4352675" y="1981966"/>
            <a:ext cx="3817027" cy="1870326"/>
          </a:xfrm>
          <a:prstGeom prst="rect">
            <a:avLst/>
          </a:prstGeom>
          <a:noFill/>
          <a:ln>
            <a:noFill/>
          </a:ln>
        </p:spPr>
      </p:pic>
      <p:sp>
        <p:nvSpPr>
          <p:cNvPr id="380" name="Google Shape;380;p51"/>
          <p:cNvSpPr txBox="1"/>
          <p:nvPr/>
        </p:nvSpPr>
        <p:spPr>
          <a:xfrm>
            <a:off x="859675" y="3957075"/>
            <a:ext cx="8016300" cy="900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위에, 오버피팅을 고려해서, 9 epoch까지만 학습한 모델이라 생각했을 때,</a:t>
            </a:r>
            <a:br>
              <a:rPr lang="ko" sz="1400">
                <a:solidFill>
                  <a:schemeClr val="dk1"/>
                </a:solidFill>
                <a:latin typeface="Malgun Gothic"/>
                <a:ea typeface="Malgun Gothic"/>
                <a:cs typeface="Malgun Gothic"/>
                <a:sym typeface="Malgun Gothic"/>
              </a:rPr>
            </a:br>
            <a:r>
              <a:rPr lang="ko" sz="1400">
                <a:solidFill>
                  <a:schemeClr val="dk1"/>
                </a:solidFill>
                <a:latin typeface="Malgun Gothic"/>
                <a:ea typeface="Malgun Gothic"/>
                <a:cs typeface="Malgun Gothic"/>
                <a:sym typeface="Malgun Gothic"/>
              </a:rPr>
              <a:t>모델 정확도는 0.71로, 중간 층이 64개 은닉 유닛이었을 때 모델의 정확도 약 0.79와 비교해서</a:t>
            </a:r>
            <a:br>
              <a:rPr lang="ko" sz="1400">
                <a:solidFill>
                  <a:schemeClr val="dk1"/>
                </a:solidFill>
                <a:latin typeface="Malgun Gothic"/>
                <a:ea typeface="Malgun Gothic"/>
                <a:cs typeface="Malgun Gothic"/>
                <a:sym typeface="Malgun Gothic"/>
              </a:rPr>
            </a:br>
            <a:r>
              <a:rPr lang="ko" sz="1400">
                <a:solidFill>
                  <a:schemeClr val="dk1"/>
                </a:solidFill>
                <a:latin typeface="Malgun Gothic"/>
                <a:ea typeface="Malgun Gothic"/>
                <a:cs typeface="Malgun Gothic"/>
                <a:sym typeface="Malgun Gothic"/>
              </a:rPr>
              <a:t>약 0.08( 즉, 8% )정도의 정확도 차이가 났다.</a:t>
            </a:r>
            <a:br>
              <a:rPr lang="ko" sz="1400">
                <a:solidFill>
                  <a:schemeClr val="dk1"/>
                </a:solidFill>
                <a:latin typeface="Malgun Gothic"/>
                <a:ea typeface="Malgun Gothic"/>
                <a:cs typeface="Malgun Gothic"/>
                <a:sym typeface="Malgun Gothic"/>
              </a:rPr>
            </a:br>
            <a:r>
              <a:rPr lang="ko" sz="1400">
                <a:solidFill>
                  <a:srgbClr val="FF0000"/>
                </a:solidFill>
                <a:latin typeface="Malgun Gothic"/>
                <a:ea typeface="Malgun Gothic"/>
                <a:cs typeface="Malgun Gothic"/>
                <a:sym typeface="Malgun Gothic"/>
              </a:rPr>
              <a:t>=&gt; 이런, 손실의 대부분 원인은 많은 정보를 중간층의 저차원 표현 공간으로 압축할려 했기 때문</a:t>
            </a:r>
            <a:endParaRPr sz="1100"/>
          </a:p>
        </p:txBody>
      </p:sp>
      <p:cxnSp>
        <p:nvCxnSpPr>
          <p:cNvPr id="381" name="Google Shape;381;p51"/>
          <p:cNvCxnSpPr/>
          <p:nvPr/>
        </p:nvCxnSpPr>
        <p:spPr>
          <a:xfrm>
            <a:off x="6399550" y="3822300"/>
            <a:ext cx="529800" cy="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2"/>
          <p:cNvSpPr txBox="1"/>
          <p:nvPr>
            <p:ph type="ctrTitle"/>
          </p:nvPr>
        </p:nvSpPr>
        <p:spPr>
          <a:xfrm>
            <a:off x="558800" y="533400"/>
            <a:ext cx="2527300" cy="549672"/>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3000"/>
              <a:buFont typeface="Malgun Gothic"/>
              <a:buNone/>
            </a:pPr>
            <a:r>
              <a:rPr lang="ko" sz="3000"/>
              <a:t>3-5장 요악</a:t>
            </a:r>
            <a:endParaRPr sz="3000"/>
          </a:p>
        </p:txBody>
      </p:sp>
      <p:sp>
        <p:nvSpPr>
          <p:cNvPr id="387" name="Google Shape;387;p52"/>
          <p:cNvSpPr txBox="1"/>
          <p:nvPr>
            <p:ph idx="1" type="subTitle"/>
          </p:nvPr>
        </p:nvSpPr>
        <p:spPr>
          <a:xfrm>
            <a:off x="629300" y="1256575"/>
            <a:ext cx="2527200" cy="3174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800"/>
              <a:buNone/>
            </a:pPr>
            <a:r>
              <a:rPr b="1" lang="ko" sz="1300"/>
              <a:t>이것만이라도..기억합시다</a:t>
            </a:r>
            <a:endParaRPr b="1" sz="1300"/>
          </a:p>
        </p:txBody>
      </p:sp>
      <p:sp>
        <p:nvSpPr>
          <p:cNvPr id="388" name="Google Shape;388;p52"/>
          <p:cNvSpPr txBox="1"/>
          <p:nvPr/>
        </p:nvSpPr>
        <p:spPr>
          <a:xfrm>
            <a:off x="493775" y="1649000"/>
            <a:ext cx="8474400" cy="2354400"/>
          </a:xfrm>
          <a:prstGeom prst="rect">
            <a:avLst/>
          </a:prstGeom>
          <a:noFill/>
          <a:ln>
            <a:noFill/>
          </a:ln>
        </p:spPr>
        <p:txBody>
          <a:bodyPr anchorCtr="0" anchor="t" bIns="34275" lIns="68575" spcFirstLastPara="1" rIns="68575" wrap="square" tIns="34275">
            <a:noAutofit/>
          </a:bodyPr>
          <a:lstStyle/>
          <a:p>
            <a:pPr indent="-215900" lvl="0" marL="215900" marR="0" rtl="0" algn="l">
              <a:spcBef>
                <a:spcPts val="0"/>
              </a:spcBef>
              <a:spcAft>
                <a:spcPts val="0"/>
              </a:spcAft>
              <a:buClr>
                <a:srgbClr val="FF0000"/>
              </a:buClr>
              <a:buSzPts val="1400"/>
              <a:buFont typeface="Arial"/>
              <a:buChar char="•"/>
            </a:pPr>
            <a:r>
              <a:rPr lang="ko" sz="1400">
                <a:solidFill>
                  <a:srgbClr val="FF0000"/>
                </a:solidFill>
                <a:latin typeface="Malgun Gothic"/>
                <a:ea typeface="Malgun Gothic"/>
                <a:cs typeface="Malgun Gothic"/>
                <a:sym typeface="Malgun Gothic"/>
              </a:rPr>
              <a:t>N개의 클래스로 데이터를 분류 </a:t>
            </a:r>
            <a:r>
              <a:rPr lang="ko" sz="1400">
                <a:solidFill>
                  <a:schemeClr val="dk1"/>
                </a:solidFill>
                <a:latin typeface="Malgun Gothic"/>
                <a:ea typeface="Malgun Gothic"/>
                <a:cs typeface="Malgun Gothic"/>
                <a:sym typeface="Malgun Gothic"/>
              </a:rPr>
              <a:t>= 모델 네트워크 </a:t>
            </a:r>
            <a:r>
              <a:rPr lang="ko" sz="1400">
                <a:solidFill>
                  <a:srgbClr val="FF0000"/>
                </a:solidFill>
                <a:latin typeface="Malgun Gothic"/>
                <a:ea typeface="Malgun Gothic"/>
                <a:cs typeface="Malgun Gothic"/>
                <a:sym typeface="Malgun Gothic"/>
              </a:rPr>
              <a:t>마지막 층의 크기도 N</a:t>
            </a:r>
            <a:r>
              <a:rPr lang="ko" sz="1400">
                <a:solidFill>
                  <a:schemeClr val="dk1"/>
                </a:solidFill>
                <a:latin typeface="Malgun Gothic"/>
                <a:ea typeface="Malgun Gothic"/>
                <a:cs typeface="Malgun Gothic"/>
                <a:sym typeface="Malgun Gothic"/>
              </a:rPr>
              <a:t>이어야 함.</a:t>
            </a:r>
            <a:endParaRPr sz="1100"/>
          </a:p>
          <a:p>
            <a:pPr indent="-215900" lvl="0" marL="215900" marR="0" rtl="0" algn="l">
              <a:spcBef>
                <a:spcPts val="0"/>
              </a:spcBef>
              <a:spcAft>
                <a:spcPts val="0"/>
              </a:spcAft>
              <a:buClr>
                <a:schemeClr val="dk1"/>
              </a:buClr>
              <a:buSzPts val="1400"/>
              <a:buFont typeface="Arial"/>
              <a:buChar char="•"/>
            </a:pPr>
            <a:r>
              <a:rPr lang="ko" sz="1400">
                <a:solidFill>
                  <a:schemeClr val="dk1"/>
                </a:solidFill>
                <a:latin typeface="Malgun Gothic"/>
                <a:ea typeface="Malgun Gothic"/>
                <a:cs typeface="Malgun Gothic"/>
                <a:sym typeface="Malgun Gothic"/>
              </a:rPr>
              <a:t>단일 레이블, 다중 분류 문제에는 N개 클래스에 대한 확률 분포 출력이 목적 = </a:t>
            </a:r>
            <a:r>
              <a:rPr lang="ko" sz="1400">
                <a:solidFill>
                  <a:srgbClr val="FF0000"/>
                </a:solidFill>
                <a:latin typeface="Malgun Gothic"/>
                <a:ea typeface="Malgun Gothic"/>
                <a:cs typeface="Malgun Gothic"/>
                <a:sym typeface="Malgun Gothic"/>
              </a:rPr>
              <a:t>“ softmax 활성화함수 “</a:t>
            </a:r>
            <a:br>
              <a:rPr lang="ko" sz="1400">
                <a:solidFill>
                  <a:srgbClr val="FF0000"/>
                </a:solidFill>
                <a:latin typeface="Malgun Gothic"/>
                <a:ea typeface="Malgun Gothic"/>
                <a:cs typeface="Malgun Gothic"/>
                <a:sym typeface="Malgun Gothic"/>
              </a:rPr>
            </a:br>
            <a:r>
              <a:rPr lang="ko" sz="1400">
                <a:solidFill>
                  <a:schemeClr val="dk1"/>
                </a:solidFill>
                <a:latin typeface="Malgun Gothic"/>
                <a:ea typeface="Malgun Gothic"/>
                <a:cs typeface="Malgun Gothic"/>
                <a:sym typeface="Malgun Gothic"/>
              </a:rPr>
              <a:t>( 앞선, 이진 분류 문제에선 =&gt; “ sigmoid 활성화 함수 “ )</a:t>
            </a:r>
            <a:endParaRPr sz="1100"/>
          </a:p>
          <a:p>
            <a:pPr indent="-215900" lvl="0" marL="215900" marR="0" rtl="0" algn="l">
              <a:spcBef>
                <a:spcPts val="0"/>
              </a:spcBef>
              <a:spcAft>
                <a:spcPts val="0"/>
              </a:spcAft>
              <a:buClr>
                <a:schemeClr val="dk1"/>
              </a:buClr>
              <a:buSzPts val="1400"/>
              <a:buFont typeface="Arial"/>
              <a:buChar char="•"/>
            </a:pPr>
            <a:r>
              <a:rPr lang="ko" sz="1400">
                <a:solidFill>
                  <a:schemeClr val="dk1"/>
                </a:solidFill>
                <a:latin typeface="Malgun Gothic"/>
                <a:ea typeface="Malgun Gothic"/>
                <a:cs typeface="Malgun Gothic"/>
                <a:sym typeface="Malgun Gothic"/>
              </a:rPr>
              <a:t>이런, </a:t>
            </a:r>
            <a:r>
              <a:rPr lang="ko" sz="1400">
                <a:solidFill>
                  <a:srgbClr val="FF0000"/>
                </a:solidFill>
                <a:latin typeface="Malgun Gothic"/>
                <a:ea typeface="Malgun Gothic"/>
                <a:cs typeface="Malgun Gothic"/>
                <a:sym typeface="Malgun Gothic"/>
              </a:rPr>
              <a:t>다중 분류 문제</a:t>
            </a:r>
            <a:r>
              <a:rPr lang="ko" sz="1400">
                <a:solidFill>
                  <a:schemeClr val="dk1"/>
                </a:solidFill>
                <a:latin typeface="Malgun Gothic"/>
                <a:ea typeface="Malgun Gothic"/>
                <a:cs typeface="Malgun Gothic"/>
                <a:sym typeface="Malgun Gothic"/>
              </a:rPr>
              <a:t>는 항상 </a:t>
            </a:r>
            <a:r>
              <a:rPr lang="ko" sz="1400">
                <a:solidFill>
                  <a:srgbClr val="FF0000"/>
                </a:solidFill>
                <a:latin typeface="Malgun Gothic"/>
                <a:ea typeface="Malgun Gothic"/>
                <a:cs typeface="Malgun Gothic"/>
                <a:sym typeface="Malgun Gothic"/>
              </a:rPr>
              <a:t>“범주형 크로스엔트로피” 사용</a:t>
            </a:r>
            <a:r>
              <a:rPr lang="ko" sz="1400">
                <a:solidFill>
                  <a:schemeClr val="dk1"/>
                </a:solidFill>
                <a:latin typeface="Malgun Gothic"/>
                <a:ea typeface="Malgun Gothic"/>
                <a:cs typeface="Malgun Gothic"/>
                <a:sym typeface="Malgun Gothic"/>
              </a:rPr>
              <a:t>해야 함.</a:t>
            </a:r>
            <a:br>
              <a:rPr lang="ko" sz="1400">
                <a:solidFill>
                  <a:schemeClr val="dk1"/>
                </a:solidFill>
                <a:latin typeface="Malgun Gothic"/>
                <a:ea typeface="Malgun Gothic"/>
                <a:cs typeface="Malgun Gothic"/>
                <a:sym typeface="Malgun Gothic"/>
              </a:rPr>
            </a:br>
            <a:r>
              <a:rPr lang="ko" sz="1400">
                <a:solidFill>
                  <a:schemeClr val="dk1"/>
                </a:solidFill>
                <a:latin typeface="Malgun Gothic"/>
                <a:ea typeface="Malgun Gothic"/>
                <a:cs typeface="Malgun Gothic"/>
                <a:sym typeface="Malgun Gothic"/>
              </a:rPr>
              <a:t>이는, 모델이 출력한 확률 분포와 타깃 분포 사이의 거리를 최소화 함.</a:t>
            </a:r>
            <a:br>
              <a:rPr lang="ko" sz="1400">
                <a:solidFill>
                  <a:schemeClr val="dk1"/>
                </a:solidFill>
                <a:latin typeface="Malgun Gothic"/>
                <a:ea typeface="Malgun Gothic"/>
                <a:cs typeface="Malgun Gothic"/>
                <a:sym typeface="Malgun Gothic"/>
              </a:rPr>
            </a:br>
            <a:r>
              <a:rPr lang="ko" sz="1400">
                <a:solidFill>
                  <a:schemeClr val="dk1"/>
                </a:solidFill>
                <a:latin typeface="Malgun Gothic"/>
                <a:ea typeface="Malgun Gothic"/>
                <a:cs typeface="Malgun Gothic"/>
                <a:sym typeface="Malgun Gothic"/>
              </a:rPr>
              <a:t>( 앞선, 이진 분류 문제같은건 =&gt; “이진 크로스엔트로피 “</a:t>
            </a:r>
            <a:endParaRPr sz="1100"/>
          </a:p>
          <a:p>
            <a:pPr indent="-215900" lvl="0" marL="215900" marR="0" rtl="0" algn="l">
              <a:spcBef>
                <a:spcPts val="0"/>
              </a:spcBef>
              <a:spcAft>
                <a:spcPts val="0"/>
              </a:spcAft>
              <a:buClr>
                <a:srgbClr val="FF0000"/>
              </a:buClr>
              <a:buSzPts val="1400"/>
              <a:buFont typeface="Arial"/>
              <a:buChar char="•"/>
            </a:pPr>
            <a:r>
              <a:rPr lang="ko" sz="1400">
                <a:solidFill>
                  <a:srgbClr val="FF0000"/>
                </a:solidFill>
                <a:latin typeface="Malgun Gothic"/>
                <a:ea typeface="Malgun Gothic"/>
                <a:cs typeface="Malgun Gothic"/>
                <a:sym typeface="Malgun Gothic"/>
              </a:rPr>
              <a:t>다중 분류에서 레이블을 다루는 두 가지 방법</a:t>
            </a:r>
            <a:br>
              <a:rPr lang="ko" sz="1400">
                <a:solidFill>
                  <a:schemeClr val="dk1"/>
                </a:solidFill>
                <a:latin typeface="Malgun Gothic"/>
                <a:ea typeface="Malgun Gothic"/>
                <a:cs typeface="Malgun Gothic"/>
                <a:sym typeface="Malgun Gothic"/>
              </a:rPr>
            </a:br>
            <a:r>
              <a:rPr lang="ko" sz="1400">
                <a:solidFill>
                  <a:schemeClr val="dk1"/>
                </a:solidFill>
                <a:latin typeface="Malgun Gothic"/>
                <a:ea typeface="Malgun Gothic"/>
                <a:cs typeface="Malgun Gothic"/>
                <a:sym typeface="Malgun Gothic"/>
              </a:rPr>
              <a:t>- 범주형 인코딩( 원-핫 인코딩 ) =&gt; categorical_crossentropy 손실 함수 사용</a:t>
            </a:r>
            <a:br>
              <a:rPr lang="ko" sz="1400">
                <a:solidFill>
                  <a:schemeClr val="dk1"/>
                </a:solidFill>
                <a:latin typeface="Malgun Gothic"/>
                <a:ea typeface="Malgun Gothic"/>
                <a:cs typeface="Malgun Gothic"/>
                <a:sym typeface="Malgun Gothic"/>
              </a:rPr>
            </a:br>
            <a:r>
              <a:rPr lang="ko" sz="1400">
                <a:solidFill>
                  <a:schemeClr val="dk1"/>
                </a:solidFill>
                <a:latin typeface="Malgun Gothic"/>
                <a:ea typeface="Malgun Gothic"/>
                <a:cs typeface="Malgun Gothic"/>
                <a:sym typeface="Malgun Gothic"/>
              </a:rPr>
              <a:t>- 레이블을 정수로 인코딩 =&gt; sparse_categorical_crossentropy 손실 함수 사용</a:t>
            </a:r>
            <a:endParaRPr sz="1400">
              <a:solidFill>
                <a:schemeClr val="dk1"/>
              </a:solidFill>
              <a:latin typeface="Malgun Gothic"/>
              <a:ea typeface="Malgun Gothic"/>
              <a:cs typeface="Malgun Gothic"/>
              <a:sym typeface="Malgun Gothic"/>
            </a:endParaRPr>
          </a:p>
          <a:p>
            <a:pPr indent="-215900" lvl="0" marL="215900" marR="0" rtl="0" algn="l">
              <a:spcBef>
                <a:spcPts val="0"/>
              </a:spcBef>
              <a:spcAft>
                <a:spcPts val="0"/>
              </a:spcAft>
              <a:buClr>
                <a:schemeClr val="dk1"/>
              </a:buClr>
              <a:buSzPts val="1400"/>
              <a:buFont typeface="Arial"/>
              <a:buChar char="•"/>
            </a:pPr>
            <a:r>
              <a:rPr lang="ko" sz="1400">
                <a:solidFill>
                  <a:schemeClr val="dk1"/>
                </a:solidFill>
                <a:latin typeface="Malgun Gothic"/>
                <a:ea typeface="Malgun Gothic"/>
                <a:cs typeface="Malgun Gothic"/>
                <a:sym typeface="Malgun Gothic"/>
              </a:rPr>
              <a:t>많은 수의 클래스(범주)를 분류할 때는, 중간 층의 크기가 너무 작아 네트워크에 </a:t>
            </a:r>
            <a:br>
              <a:rPr lang="ko" sz="1400">
                <a:solidFill>
                  <a:schemeClr val="dk1"/>
                </a:solidFill>
                <a:latin typeface="Malgun Gothic"/>
                <a:ea typeface="Malgun Gothic"/>
                <a:cs typeface="Malgun Gothic"/>
                <a:sym typeface="Malgun Gothic"/>
              </a:rPr>
            </a:br>
            <a:r>
              <a:rPr lang="ko" sz="1400">
                <a:solidFill>
                  <a:srgbClr val="FF0000"/>
                </a:solidFill>
                <a:latin typeface="Malgun Gothic"/>
                <a:ea typeface="Malgun Gothic"/>
                <a:cs typeface="Malgun Gothic"/>
                <a:sym typeface="Malgun Gothic"/>
              </a:rPr>
              <a:t>정보의 병목현상이</a:t>
            </a:r>
            <a:r>
              <a:rPr lang="ko">
                <a:solidFill>
                  <a:srgbClr val="FF0000"/>
                </a:solidFill>
                <a:latin typeface="Malgun Gothic"/>
                <a:ea typeface="Malgun Gothic"/>
                <a:cs typeface="Malgun Gothic"/>
                <a:sym typeface="Malgun Gothic"/>
              </a:rPr>
              <a:t> </a:t>
            </a:r>
            <a:r>
              <a:rPr lang="ko" sz="1400">
                <a:solidFill>
                  <a:srgbClr val="FF0000"/>
                </a:solidFill>
                <a:latin typeface="Malgun Gothic"/>
                <a:ea typeface="Malgun Gothic"/>
                <a:cs typeface="Malgun Gothic"/>
                <a:sym typeface="Malgun Gothic"/>
              </a:rPr>
              <a:t>생기지 않도록 합시다.</a:t>
            </a:r>
            <a:endParaRPr sz="1400">
              <a:solidFill>
                <a:srgbClr val="FF0000"/>
              </a:solidFill>
              <a:latin typeface="Malgun Gothic"/>
              <a:ea typeface="Malgun Gothic"/>
              <a:cs typeface="Malgun Gothic"/>
              <a:sym typeface="Malgun Gothic"/>
            </a:endParaRPr>
          </a:p>
        </p:txBody>
      </p:sp>
      <p:sp>
        <p:nvSpPr>
          <p:cNvPr id="389" name="Google Shape;389;p52"/>
          <p:cNvSpPr txBox="1"/>
          <p:nvPr/>
        </p:nvSpPr>
        <p:spPr>
          <a:xfrm>
            <a:off x="698900" y="4234551"/>
            <a:ext cx="7147800" cy="276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ko" sz="1400">
                <a:solidFill>
                  <a:schemeClr val="dk1"/>
                </a:solidFill>
                <a:latin typeface="Malgun Gothic"/>
                <a:ea typeface="Malgun Gothic"/>
                <a:cs typeface="Malgun Gothic"/>
                <a:sym typeface="Malgun Gothic"/>
              </a:rPr>
              <a:t>추가로… 이번 예제하면서 </a:t>
            </a:r>
            <a:r>
              <a:rPr b="1" lang="ko" sz="1400">
                <a:solidFill>
                  <a:srgbClr val="FF0000"/>
                </a:solidFill>
                <a:latin typeface="Malgun Gothic"/>
                <a:ea typeface="Malgun Gothic"/>
                <a:cs typeface="Malgun Gothic"/>
                <a:sym typeface="Malgun Gothic"/>
              </a:rPr>
              <a:t>“ 과대적합(Overfitting) “</a:t>
            </a:r>
            <a:r>
              <a:rPr lang="ko" sz="1400">
                <a:solidFill>
                  <a:schemeClr val="dk1"/>
                </a:solidFill>
                <a:latin typeface="Malgun Gothic"/>
                <a:ea typeface="Malgun Gothic"/>
                <a:cs typeface="Malgun Gothic"/>
                <a:sym typeface="Malgun Gothic"/>
              </a:rPr>
              <a:t>에 대해, 좀 더 알아봐야 할 것 같단 생각</a:t>
            </a:r>
            <a:endParaRPr sz="11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3"/>
          <p:cNvSpPr txBox="1"/>
          <p:nvPr>
            <p:ph type="ctrTitle"/>
          </p:nvPr>
        </p:nvSpPr>
        <p:spPr>
          <a:xfrm>
            <a:off x="311700" y="744575"/>
            <a:ext cx="85206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ko" sz="3500"/>
              <a:t>3-6</a:t>
            </a:r>
            <a:endParaRPr sz="3500"/>
          </a:p>
        </p:txBody>
      </p:sp>
      <p:sp>
        <p:nvSpPr>
          <p:cNvPr id="395" name="Google Shape;395;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ko"/>
              <a:t>보스턴 주택 가격 예측하기</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ko" sz="2400">
                <a:solidFill>
                  <a:schemeClr val="dk2"/>
                </a:solidFill>
              </a:rPr>
              <a:t>3-1 신경망의 구조</a:t>
            </a:r>
            <a:endParaRPr b="1" sz="3400"/>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t/>
            </a:r>
            <a:endParaRPr sz="1500">
              <a:solidFill>
                <a:schemeClr val="accent2"/>
              </a:solidFill>
              <a:highlight>
                <a:srgbClr val="FFFFFF"/>
              </a:highlight>
            </a:endParaRPr>
          </a:p>
          <a:p>
            <a:pPr indent="0" lvl="0" marL="0" rtl="0" algn="l">
              <a:spcBef>
                <a:spcPts val="700"/>
              </a:spcBef>
              <a:spcAft>
                <a:spcPts val="0"/>
              </a:spcAft>
              <a:buNone/>
            </a:pPr>
            <a:r>
              <a:rPr lang="ko" sz="1500">
                <a:solidFill>
                  <a:schemeClr val="accent2"/>
                </a:solidFill>
                <a:highlight>
                  <a:srgbClr val="FFFFFF"/>
                </a:highlight>
              </a:rPr>
              <a:t>1.1 층</a:t>
            </a:r>
            <a:endParaRPr sz="1500">
              <a:solidFill>
                <a:schemeClr val="accent2"/>
              </a:solidFill>
              <a:highlight>
                <a:srgbClr val="FFFFFF"/>
              </a:highlight>
            </a:endParaRPr>
          </a:p>
          <a:p>
            <a:pPr indent="0" lvl="0" marL="0" marR="38100" rtl="0" algn="l">
              <a:lnSpc>
                <a:spcPct val="160000"/>
              </a:lnSpc>
              <a:spcBef>
                <a:spcPts val="700"/>
              </a:spcBef>
              <a:spcAft>
                <a:spcPts val="0"/>
              </a:spcAft>
              <a:buNone/>
            </a:pPr>
            <a:r>
              <a:rPr lang="ko" sz="1500">
                <a:solidFill>
                  <a:schemeClr val="accent2"/>
                </a:solidFill>
              </a:rPr>
              <a:t>1.2 모델(=네트워크)</a:t>
            </a:r>
            <a:endParaRPr sz="1500">
              <a:solidFill>
                <a:schemeClr val="accent2"/>
              </a:solidFill>
            </a:endParaRPr>
          </a:p>
          <a:p>
            <a:pPr indent="0" lvl="0" marL="0" marR="38100" rtl="0" algn="l">
              <a:lnSpc>
                <a:spcPct val="160000"/>
              </a:lnSpc>
              <a:spcBef>
                <a:spcPts val="600"/>
              </a:spcBef>
              <a:spcAft>
                <a:spcPts val="0"/>
              </a:spcAft>
              <a:buNone/>
            </a:pPr>
            <a:r>
              <a:rPr lang="ko" sz="1500">
                <a:solidFill>
                  <a:schemeClr val="accent2"/>
                </a:solidFill>
              </a:rPr>
              <a:t>1.3 손실 함수 와 옵티마이저</a:t>
            </a:r>
            <a:endParaRPr sz="1500">
              <a:solidFill>
                <a:schemeClr val="accent2"/>
              </a:solidFill>
            </a:endParaRPr>
          </a:p>
          <a:p>
            <a:pPr indent="0" lvl="0" marL="457200" marR="38100" rtl="0" algn="l">
              <a:spcBef>
                <a:spcPts val="600"/>
              </a:spcBef>
              <a:spcAft>
                <a:spcPts val="0"/>
              </a:spcAft>
              <a:buNone/>
            </a:pPr>
            <a:r>
              <a:t/>
            </a:r>
            <a:endParaRPr sz="1200">
              <a:solidFill>
                <a:schemeClr val="accent2"/>
              </a:solidFill>
            </a:endParaRPr>
          </a:p>
          <a:p>
            <a:pPr indent="0" lvl="0" marL="0" rtl="0" algn="l">
              <a:spcBef>
                <a:spcPts val="500"/>
              </a:spcBef>
              <a:spcAft>
                <a:spcPts val="1600"/>
              </a:spcAft>
              <a:buNone/>
            </a:pPr>
            <a:r>
              <a:t/>
            </a:r>
            <a:endParaRPr/>
          </a:p>
        </p:txBody>
      </p:sp>
      <p:pic>
        <p:nvPicPr>
          <p:cNvPr id="143" name="Google Shape;143;p27"/>
          <p:cNvPicPr preferRelativeResize="0"/>
          <p:nvPr/>
        </p:nvPicPr>
        <p:blipFill>
          <a:blip r:embed="rId3">
            <a:alphaModFix/>
          </a:blip>
          <a:stretch>
            <a:fillRect/>
          </a:stretch>
        </p:blipFill>
        <p:spPr>
          <a:xfrm>
            <a:off x="2863302" y="1677650"/>
            <a:ext cx="5868550" cy="26370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ko" sz="1800">
                <a:solidFill>
                  <a:schemeClr val="dk2"/>
                </a:solidFill>
              </a:rPr>
              <a:t>3-6 주택 가격 예측</a:t>
            </a:r>
            <a:endParaRPr/>
          </a:p>
        </p:txBody>
      </p:sp>
      <p:sp>
        <p:nvSpPr>
          <p:cNvPr id="401" name="Google Shape;401;p54"/>
          <p:cNvSpPr txBox="1"/>
          <p:nvPr>
            <p:ph idx="1" type="body"/>
          </p:nvPr>
        </p:nvSpPr>
        <p:spPr>
          <a:xfrm>
            <a:off x="5351875" y="1152475"/>
            <a:ext cx="348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100"/>
              <a:t>회귀 분석</a:t>
            </a:r>
            <a:endParaRPr sz="1100"/>
          </a:p>
          <a:p>
            <a:pPr indent="0" lvl="0" marL="0" rtl="0" algn="l">
              <a:spcBef>
                <a:spcPts val="1600"/>
              </a:spcBef>
              <a:spcAft>
                <a:spcPts val="0"/>
              </a:spcAft>
              <a:buNone/>
            </a:pPr>
            <a:r>
              <a:rPr lang="ko" sz="1100"/>
              <a:t>: 변수간의 관계를 파악하여 모델을 설정한 후 그 모델이 적합한지 검사하는 과정.</a:t>
            </a:r>
            <a:endParaRPr sz="1100"/>
          </a:p>
          <a:p>
            <a:pPr indent="0" lvl="0" marL="0" rtl="0" algn="l">
              <a:spcBef>
                <a:spcPts val="1600"/>
              </a:spcBef>
              <a:spcAft>
                <a:spcPts val="0"/>
              </a:spcAft>
              <a:buNone/>
            </a:pPr>
            <a:r>
              <a:rPr lang="ko" sz="1100"/>
              <a:t>왼쪽 그래프에서 파란 점을 통해서 빨간 직선관계가 있음을 알아내는것을 ‘추정’ 이라하고,</a:t>
            </a:r>
            <a:endParaRPr sz="1100"/>
          </a:p>
          <a:p>
            <a:pPr indent="0" lvl="0" marL="0" rtl="0" algn="l">
              <a:spcBef>
                <a:spcPts val="1600"/>
              </a:spcBef>
              <a:spcAft>
                <a:spcPts val="0"/>
              </a:spcAft>
              <a:buNone/>
            </a:pPr>
            <a:r>
              <a:rPr lang="ko" sz="1100"/>
              <a:t>새로운 데이터가 들어왔을 때, 우리가 알고싶은 데이터를 추정한 식을 통해 구해내는 것을 ’예측’ 이라고 정의(x0=5이면 y0=?)</a:t>
            </a:r>
            <a:endParaRPr sz="1100"/>
          </a:p>
          <a:p>
            <a:pPr indent="0" lvl="0" marL="0" rtl="0" algn="l">
              <a:spcBef>
                <a:spcPts val="1600"/>
              </a:spcBef>
              <a:spcAft>
                <a:spcPts val="1600"/>
              </a:spcAft>
              <a:buNone/>
            </a:pPr>
            <a:r>
              <a:rPr lang="ko" sz="1100"/>
              <a:t>해당 데이터셋을 통해서 다른 새로운 데이터가 들어왔을 때, 집값을 예측할 수 있는 모델을 만드는 것이 목표.</a:t>
            </a:r>
            <a:endParaRPr sz="1100"/>
          </a:p>
        </p:txBody>
      </p:sp>
      <p:pic>
        <p:nvPicPr>
          <p:cNvPr id="402" name="Google Shape;402;p54"/>
          <p:cNvPicPr preferRelativeResize="0"/>
          <p:nvPr/>
        </p:nvPicPr>
        <p:blipFill>
          <a:blip r:embed="rId3">
            <a:alphaModFix/>
          </a:blip>
          <a:stretch>
            <a:fillRect/>
          </a:stretch>
        </p:blipFill>
        <p:spPr>
          <a:xfrm>
            <a:off x="252800" y="1155700"/>
            <a:ext cx="4514850" cy="34099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ko" sz="1800">
                <a:solidFill>
                  <a:schemeClr val="dk2"/>
                </a:solidFill>
              </a:rPr>
              <a:t>3-6 주택 가격 예측</a:t>
            </a:r>
            <a:endParaRPr/>
          </a:p>
        </p:txBody>
      </p:sp>
      <p:sp>
        <p:nvSpPr>
          <p:cNvPr id="408" name="Google Shape;408;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해당 데이터 셋은 다른 예시와 달리 표본의 크기가 작음.</a:t>
            </a:r>
            <a:endParaRPr/>
          </a:p>
          <a:p>
            <a:pPr indent="0" lvl="0" marL="0" rtl="0" algn="l">
              <a:spcBef>
                <a:spcPts val="1600"/>
              </a:spcBef>
              <a:spcAft>
                <a:spcPts val="0"/>
              </a:spcAft>
              <a:buNone/>
            </a:pPr>
            <a:r>
              <a:rPr lang="ko"/>
              <a:t>=&gt; k-겹 교차 검증(K-f0ld cross validation)을 통해 검증 점수의 분산이 큰 문제점을</a:t>
            </a:r>
            <a:endParaRPr/>
          </a:p>
          <a:p>
            <a:pPr indent="0" lvl="0" marL="0" rtl="0" algn="l">
              <a:spcBef>
                <a:spcPts val="1600"/>
              </a:spcBef>
              <a:spcAft>
                <a:spcPts val="1600"/>
              </a:spcAft>
              <a:buNone/>
            </a:pPr>
            <a:r>
              <a:rPr lang="ko"/>
              <a:t>해결하고자 함.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6"/>
          <p:cNvSpPr txBox="1"/>
          <p:nvPr>
            <p:ph type="title"/>
          </p:nvPr>
        </p:nvSpPr>
        <p:spPr>
          <a:xfrm>
            <a:off x="311700" y="404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3-6</a:t>
            </a:r>
            <a:endParaRPr/>
          </a:p>
        </p:txBody>
      </p:sp>
      <p:sp>
        <p:nvSpPr>
          <p:cNvPr id="414" name="Google Shape;414;p56"/>
          <p:cNvSpPr txBox="1"/>
          <p:nvPr>
            <p:ph idx="1" type="body"/>
          </p:nvPr>
        </p:nvSpPr>
        <p:spPr>
          <a:xfrm>
            <a:off x="311700" y="1152475"/>
            <a:ext cx="48522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ko" sz="1650">
                <a:solidFill>
                  <a:srgbClr val="000000"/>
                </a:solidFill>
                <a:highlight>
                  <a:schemeClr val="lt1"/>
                </a:highlight>
              </a:rPr>
              <a:t>3. 각 특성들이 크기가 서로 다름</a:t>
            </a:r>
            <a:endParaRPr sz="1650">
              <a:solidFill>
                <a:srgbClr val="000000"/>
              </a:solidFill>
              <a:highlight>
                <a:schemeClr val="lt1"/>
              </a:highlight>
            </a:endParaRPr>
          </a:p>
          <a:p>
            <a:pPr indent="0" lvl="0" marL="0" rtl="0" algn="l">
              <a:lnSpc>
                <a:spcPct val="135714"/>
              </a:lnSpc>
              <a:spcBef>
                <a:spcPts val="0"/>
              </a:spcBef>
              <a:spcAft>
                <a:spcPts val="0"/>
              </a:spcAft>
              <a:buNone/>
            </a:pPr>
            <a:r>
              <a:rPr lang="ko" sz="1650">
                <a:solidFill>
                  <a:srgbClr val="000000"/>
                </a:solidFill>
                <a:highlight>
                  <a:schemeClr val="lt1"/>
                </a:highlight>
              </a:rPr>
              <a:t>ex) 범죄율은 0과 1사이의 비율로 나타나 있음</a:t>
            </a:r>
            <a:endParaRPr sz="1650">
              <a:solidFill>
                <a:srgbClr val="000000"/>
              </a:solidFill>
              <a:highlight>
                <a:schemeClr val="lt1"/>
              </a:highlight>
            </a:endParaRPr>
          </a:p>
          <a:p>
            <a:pPr indent="0" lvl="0" marL="0" rtl="0" algn="l">
              <a:lnSpc>
                <a:spcPct val="135714"/>
              </a:lnSpc>
              <a:spcBef>
                <a:spcPts val="0"/>
              </a:spcBef>
              <a:spcAft>
                <a:spcPts val="0"/>
              </a:spcAft>
              <a:buNone/>
            </a:pPr>
            <a:r>
              <a:rPr lang="ko" sz="1650">
                <a:solidFill>
                  <a:srgbClr val="000000"/>
                </a:solidFill>
                <a:highlight>
                  <a:schemeClr val="lt1"/>
                </a:highlight>
              </a:rPr>
              <a:t>이를 해결하기 위해서 각 데이터 범주별로</a:t>
            </a:r>
            <a:endParaRPr sz="1650">
              <a:solidFill>
                <a:srgbClr val="000000"/>
              </a:solidFill>
              <a:highlight>
                <a:schemeClr val="lt1"/>
              </a:highlight>
            </a:endParaRPr>
          </a:p>
          <a:p>
            <a:pPr indent="0" lvl="0" marL="0" rtl="0" algn="l">
              <a:lnSpc>
                <a:spcPct val="135714"/>
              </a:lnSpc>
              <a:spcBef>
                <a:spcPts val="0"/>
              </a:spcBef>
              <a:spcAft>
                <a:spcPts val="0"/>
              </a:spcAft>
              <a:buNone/>
            </a:pPr>
            <a:r>
              <a:rPr lang="ko" sz="1650">
                <a:solidFill>
                  <a:srgbClr val="000000"/>
                </a:solidFill>
                <a:highlight>
                  <a:schemeClr val="lt1"/>
                </a:highlight>
              </a:rPr>
              <a:t>데이터 정규화를 시킴.</a:t>
            </a:r>
            <a:endParaRPr sz="1650">
              <a:solidFill>
                <a:srgbClr val="000000"/>
              </a:solidFill>
              <a:highlight>
                <a:schemeClr val="lt1"/>
              </a:highlight>
            </a:endParaRPr>
          </a:p>
          <a:p>
            <a:pPr indent="0" lvl="0" marL="0" rtl="0" algn="l">
              <a:lnSpc>
                <a:spcPct val="135714"/>
              </a:lnSpc>
              <a:spcBef>
                <a:spcPts val="0"/>
              </a:spcBef>
              <a:spcAft>
                <a:spcPts val="0"/>
              </a:spcAft>
              <a:buNone/>
            </a:pPr>
            <a:r>
              <a:rPr lang="ko" sz="1650">
                <a:solidFill>
                  <a:srgbClr val="000000"/>
                </a:solidFill>
                <a:highlight>
                  <a:schemeClr val="lt1"/>
                </a:highlight>
              </a:rPr>
              <a:t>이때, 테스트 데이터 셋또한 훈련 데이터셋의</a:t>
            </a:r>
            <a:endParaRPr sz="1650">
              <a:solidFill>
                <a:srgbClr val="000000"/>
              </a:solidFill>
              <a:highlight>
                <a:schemeClr val="lt1"/>
              </a:highlight>
            </a:endParaRPr>
          </a:p>
          <a:p>
            <a:pPr indent="0" lvl="0" marL="0" rtl="0" algn="l">
              <a:lnSpc>
                <a:spcPct val="135714"/>
              </a:lnSpc>
              <a:spcBef>
                <a:spcPts val="0"/>
              </a:spcBef>
              <a:spcAft>
                <a:spcPts val="0"/>
              </a:spcAft>
              <a:buNone/>
            </a:pPr>
            <a:r>
              <a:rPr lang="ko" sz="1650">
                <a:solidFill>
                  <a:srgbClr val="000000"/>
                </a:solidFill>
                <a:highlight>
                  <a:schemeClr val="lt1"/>
                </a:highlight>
              </a:rPr>
              <a:t>평균과 표준편차를 이용해서 정규화를 시킴</a:t>
            </a:r>
            <a:endParaRPr sz="1650">
              <a:solidFill>
                <a:srgbClr val="000000"/>
              </a:solidFill>
              <a:highlight>
                <a:schemeClr val="lt1"/>
              </a:highlight>
            </a:endParaRPr>
          </a:p>
          <a:p>
            <a:pPr indent="0" lvl="0" marL="0" rtl="0" algn="l">
              <a:lnSpc>
                <a:spcPct val="135714"/>
              </a:lnSpc>
              <a:spcBef>
                <a:spcPts val="0"/>
              </a:spcBef>
              <a:spcAft>
                <a:spcPts val="0"/>
              </a:spcAft>
              <a:buNone/>
            </a:pPr>
            <a:r>
              <a:t/>
            </a:r>
            <a:endParaRPr sz="1650">
              <a:solidFill>
                <a:srgbClr val="000000"/>
              </a:solidFill>
              <a:highlight>
                <a:schemeClr val="lt1"/>
              </a:highlight>
            </a:endParaRPr>
          </a:p>
          <a:p>
            <a:pPr indent="0" lvl="0" marL="0" rtl="0" algn="l">
              <a:lnSpc>
                <a:spcPct val="135714"/>
              </a:lnSpc>
              <a:spcBef>
                <a:spcPts val="0"/>
              </a:spcBef>
              <a:spcAft>
                <a:spcPts val="0"/>
              </a:spcAft>
              <a:buNone/>
            </a:pPr>
            <a:r>
              <a:rPr lang="ko" sz="1650">
                <a:solidFill>
                  <a:srgbClr val="000000"/>
                </a:solidFill>
                <a:highlight>
                  <a:schemeClr val="lt1"/>
                </a:highlight>
              </a:rPr>
              <a:t>=&gt; 같은 변환을 시켜야 검증 결과가 올바르게 나오기 때문.</a:t>
            </a:r>
            <a:endParaRPr sz="1650">
              <a:solidFill>
                <a:srgbClr val="000000"/>
              </a:solidFill>
              <a:highlight>
                <a:schemeClr val="lt1"/>
              </a:highlight>
            </a:endParaRPr>
          </a:p>
        </p:txBody>
      </p:sp>
      <p:pic>
        <p:nvPicPr>
          <p:cNvPr id="415" name="Google Shape;415;p56"/>
          <p:cNvPicPr preferRelativeResize="0"/>
          <p:nvPr/>
        </p:nvPicPr>
        <p:blipFill>
          <a:blip r:embed="rId3">
            <a:alphaModFix/>
          </a:blip>
          <a:stretch>
            <a:fillRect/>
          </a:stretch>
        </p:blipFill>
        <p:spPr>
          <a:xfrm>
            <a:off x="5331600" y="1152475"/>
            <a:ext cx="3543300" cy="13906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3-6 모델 구성</a:t>
            </a:r>
            <a:endParaRPr/>
          </a:p>
        </p:txBody>
      </p:sp>
      <p:sp>
        <p:nvSpPr>
          <p:cNvPr id="421" name="Google Shape;421;p57"/>
          <p:cNvSpPr txBox="1"/>
          <p:nvPr>
            <p:ph idx="1" type="body"/>
          </p:nvPr>
        </p:nvSpPr>
        <p:spPr>
          <a:xfrm>
            <a:off x="311700" y="1152475"/>
            <a:ext cx="3657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64개의 유닛을 가진 2개의 은닉층으로 네트워크 구성.</a:t>
            </a:r>
            <a:endParaRPr/>
          </a:p>
          <a:p>
            <a:pPr indent="0" lvl="0" marL="0" rtl="0" algn="l">
              <a:spcBef>
                <a:spcPts val="1600"/>
              </a:spcBef>
              <a:spcAft>
                <a:spcPts val="1600"/>
              </a:spcAft>
              <a:buNone/>
            </a:pPr>
            <a:r>
              <a:rPr lang="ko"/>
              <a:t>(train_data가 적으면 작은 모델을 써서 과대적합을 방지)</a:t>
            </a:r>
            <a:endParaRPr/>
          </a:p>
        </p:txBody>
      </p:sp>
      <p:pic>
        <p:nvPicPr>
          <p:cNvPr id="422" name="Google Shape;422;p57"/>
          <p:cNvPicPr preferRelativeResize="0"/>
          <p:nvPr/>
        </p:nvPicPr>
        <p:blipFill>
          <a:blip r:embed="rId3">
            <a:alphaModFix/>
          </a:blip>
          <a:stretch>
            <a:fillRect/>
          </a:stretch>
        </p:blipFill>
        <p:spPr>
          <a:xfrm>
            <a:off x="4125788" y="1198875"/>
            <a:ext cx="4638675" cy="23812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3-6 K-겹 교차 검증(K-fold cross-validation)</a:t>
            </a:r>
            <a:endParaRPr/>
          </a:p>
        </p:txBody>
      </p:sp>
      <p:sp>
        <p:nvSpPr>
          <p:cNvPr id="428" name="Google Shape;428;p58"/>
          <p:cNvSpPr txBox="1"/>
          <p:nvPr>
            <p:ph idx="1" type="body"/>
          </p:nvPr>
        </p:nvSpPr>
        <p:spPr>
          <a:xfrm>
            <a:off x="81000" y="1334713"/>
            <a:ext cx="36957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ko"/>
              <a:t>데이터 수가 많지 않기 때문에, K-겹 교차검증을 사용.</a:t>
            </a:r>
            <a:endParaRPr/>
          </a:p>
          <a:p>
            <a:pPr indent="0" lvl="0" marL="457200" rtl="0" algn="l">
              <a:spcBef>
                <a:spcPts val="1600"/>
              </a:spcBef>
              <a:spcAft>
                <a:spcPts val="0"/>
              </a:spcAft>
              <a:buNone/>
            </a:pPr>
            <a:r>
              <a:t/>
            </a:r>
            <a:endParaRPr sz="100"/>
          </a:p>
          <a:p>
            <a:pPr indent="-342900" lvl="0" marL="457200" rtl="0" algn="l">
              <a:spcBef>
                <a:spcPts val="1600"/>
              </a:spcBef>
              <a:spcAft>
                <a:spcPts val="0"/>
              </a:spcAft>
              <a:buSzPts val="1800"/>
              <a:buChar char="●"/>
            </a:pPr>
            <a:r>
              <a:rPr lang="ko"/>
              <a:t>여기에선 k=4로 설정한 후, 3개의 분할로 훈련을 시키고 나머지 분할로 평가</a:t>
            </a:r>
            <a:endParaRPr/>
          </a:p>
        </p:txBody>
      </p:sp>
      <p:pic>
        <p:nvPicPr>
          <p:cNvPr id="429" name="Google Shape;429;p58"/>
          <p:cNvPicPr preferRelativeResize="0"/>
          <p:nvPr/>
        </p:nvPicPr>
        <p:blipFill>
          <a:blip r:embed="rId3">
            <a:alphaModFix/>
          </a:blip>
          <a:stretch>
            <a:fillRect/>
          </a:stretch>
        </p:blipFill>
        <p:spPr>
          <a:xfrm>
            <a:off x="3649950" y="1333175"/>
            <a:ext cx="4800600" cy="3419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3-6 평균 mae값 구하기</a:t>
            </a:r>
            <a:endParaRPr/>
          </a:p>
        </p:txBody>
      </p:sp>
      <p:pic>
        <p:nvPicPr>
          <p:cNvPr id="435" name="Google Shape;435;p59"/>
          <p:cNvPicPr preferRelativeResize="0"/>
          <p:nvPr/>
        </p:nvPicPr>
        <p:blipFill>
          <a:blip r:embed="rId3">
            <a:alphaModFix/>
          </a:blip>
          <a:stretch>
            <a:fillRect/>
          </a:stretch>
        </p:blipFill>
        <p:spPr>
          <a:xfrm>
            <a:off x="311700" y="1017725"/>
            <a:ext cx="4457804" cy="3820975"/>
          </a:xfrm>
          <a:prstGeom prst="rect">
            <a:avLst/>
          </a:prstGeom>
          <a:noFill/>
          <a:ln>
            <a:noFill/>
          </a:ln>
        </p:spPr>
      </p:pic>
      <p:pic>
        <p:nvPicPr>
          <p:cNvPr id="436" name="Google Shape;436;p59"/>
          <p:cNvPicPr preferRelativeResize="0"/>
          <p:nvPr/>
        </p:nvPicPr>
        <p:blipFill>
          <a:blip r:embed="rId4">
            <a:alphaModFix/>
          </a:blip>
          <a:stretch>
            <a:fillRect/>
          </a:stretch>
        </p:blipFill>
        <p:spPr>
          <a:xfrm>
            <a:off x="5071275" y="1329400"/>
            <a:ext cx="3761025" cy="442475"/>
          </a:xfrm>
          <a:prstGeom prst="rect">
            <a:avLst/>
          </a:prstGeom>
          <a:noFill/>
          <a:ln>
            <a:noFill/>
          </a:ln>
        </p:spPr>
      </p:pic>
      <p:pic>
        <p:nvPicPr>
          <p:cNvPr id="437" name="Google Shape;437;p59"/>
          <p:cNvPicPr preferRelativeResize="0"/>
          <p:nvPr/>
        </p:nvPicPr>
        <p:blipFill>
          <a:blip r:embed="rId5">
            <a:alphaModFix/>
          </a:blip>
          <a:stretch>
            <a:fillRect/>
          </a:stretch>
        </p:blipFill>
        <p:spPr>
          <a:xfrm>
            <a:off x="5071275" y="2098289"/>
            <a:ext cx="3761026" cy="473461"/>
          </a:xfrm>
          <a:prstGeom prst="rect">
            <a:avLst/>
          </a:prstGeom>
          <a:noFill/>
          <a:ln>
            <a:noFill/>
          </a:ln>
        </p:spPr>
      </p:pic>
      <p:sp>
        <p:nvSpPr>
          <p:cNvPr id="438" name="Google Shape;438;p59"/>
          <p:cNvSpPr txBox="1"/>
          <p:nvPr/>
        </p:nvSpPr>
        <p:spPr>
          <a:xfrm>
            <a:off x="4083425" y="2534700"/>
            <a:ext cx="1842900" cy="2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900"/>
              <a:t>검증 </a:t>
            </a:r>
            <a:r>
              <a:rPr b="1" lang="ko" sz="900"/>
              <a:t>데이터</a:t>
            </a:r>
            <a:r>
              <a:rPr b="1" lang="ko" sz="900"/>
              <a:t> 저장</a:t>
            </a:r>
            <a:endParaRPr b="1" sz="900"/>
          </a:p>
        </p:txBody>
      </p:sp>
      <p:sp>
        <p:nvSpPr>
          <p:cNvPr id="439" name="Google Shape;439;p59"/>
          <p:cNvSpPr txBox="1"/>
          <p:nvPr/>
        </p:nvSpPr>
        <p:spPr>
          <a:xfrm>
            <a:off x="4048250" y="3197075"/>
            <a:ext cx="1842900" cy="2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900"/>
              <a:t>np.concatenate를 이용해서 검증 데이터 셋을 기준으로 왼쪽 배열과 오른쪽 배열을 합쳐줌. </a:t>
            </a:r>
            <a:endParaRPr b="1" sz="900"/>
          </a:p>
        </p:txBody>
      </p:sp>
      <p:sp>
        <p:nvSpPr>
          <p:cNvPr id="440" name="Google Shape;440;p59"/>
          <p:cNvSpPr/>
          <p:nvPr/>
        </p:nvSpPr>
        <p:spPr>
          <a:xfrm>
            <a:off x="3219325" y="2836225"/>
            <a:ext cx="264825" cy="841925"/>
          </a:xfrm>
          <a:custGeom>
            <a:rect b="b" l="l" r="r" t="t"/>
            <a:pathLst>
              <a:path extrusionOk="0" h="33677" w="10593">
                <a:moveTo>
                  <a:pt x="0" y="226"/>
                </a:moveTo>
                <a:cubicBezTo>
                  <a:pt x="5424" y="-1582"/>
                  <a:pt x="2646" y="11746"/>
                  <a:pt x="6216" y="16212"/>
                </a:cubicBezTo>
                <a:cubicBezTo>
                  <a:pt x="7113" y="17334"/>
                  <a:pt x="9345" y="16380"/>
                  <a:pt x="10361" y="17396"/>
                </a:cubicBezTo>
                <a:cubicBezTo>
                  <a:pt x="11695" y="18729"/>
                  <a:pt x="6512" y="19655"/>
                  <a:pt x="6512" y="21540"/>
                </a:cubicBezTo>
                <a:cubicBezTo>
                  <a:pt x="6512" y="25755"/>
                  <a:pt x="6959" y="32344"/>
                  <a:pt x="2960" y="33677"/>
                </a:cubicBezTo>
              </a:path>
            </a:pathLst>
          </a:custGeom>
          <a:noFill/>
          <a:ln cap="flat" cmpd="sng" w="9525">
            <a:solidFill>
              <a:schemeClr val="dk2"/>
            </a:solidFill>
            <a:prstDash val="solid"/>
            <a:round/>
            <a:headEnd len="med" w="med" type="none"/>
            <a:tailEnd len="med" w="med" type="none"/>
          </a:ln>
        </p:spPr>
      </p:sp>
      <p:cxnSp>
        <p:nvCxnSpPr>
          <p:cNvPr id="441" name="Google Shape;441;p59"/>
          <p:cNvCxnSpPr/>
          <p:nvPr/>
        </p:nvCxnSpPr>
        <p:spPr>
          <a:xfrm>
            <a:off x="3485750" y="3278525"/>
            <a:ext cx="562500" cy="66600"/>
          </a:xfrm>
          <a:prstGeom prst="straightConnector1">
            <a:avLst/>
          </a:prstGeom>
          <a:noFill/>
          <a:ln cap="flat" cmpd="sng" w="9525">
            <a:solidFill>
              <a:schemeClr val="dk2"/>
            </a:solidFill>
            <a:prstDash val="solid"/>
            <a:round/>
            <a:headEnd len="med" w="med" type="none"/>
            <a:tailEnd len="med" w="med" type="triangle"/>
          </a:ln>
        </p:spPr>
      </p:cxnSp>
      <p:cxnSp>
        <p:nvCxnSpPr>
          <p:cNvPr id="442" name="Google Shape;442;p59"/>
          <p:cNvCxnSpPr>
            <a:endCxn id="438" idx="1"/>
          </p:cNvCxnSpPr>
          <p:nvPr/>
        </p:nvCxnSpPr>
        <p:spPr>
          <a:xfrm>
            <a:off x="3530225" y="2597550"/>
            <a:ext cx="553200" cy="51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3-6 검증 점수 저장</a:t>
            </a:r>
            <a:endParaRPr/>
          </a:p>
        </p:txBody>
      </p:sp>
      <p:pic>
        <p:nvPicPr>
          <p:cNvPr id="448" name="Google Shape;448;p60"/>
          <p:cNvPicPr preferRelativeResize="0"/>
          <p:nvPr/>
        </p:nvPicPr>
        <p:blipFill>
          <a:blip r:embed="rId3">
            <a:alphaModFix/>
          </a:blip>
          <a:stretch>
            <a:fillRect/>
          </a:stretch>
        </p:blipFill>
        <p:spPr>
          <a:xfrm>
            <a:off x="3621588" y="1192975"/>
            <a:ext cx="5362575" cy="3838575"/>
          </a:xfrm>
          <a:prstGeom prst="rect">
            <a:avLst/>
          </a:prstGeom>
          <a:noFill/>
          <a:ln>
            <a:noFill/>
          </a:ln>
        </p:spPr>
      </p:pic>
      <p:sp>
        <p:nvSpPr>
          <p:cNvPr id="449" name="Google Shape;449;p60"/>
          <p:cNvSpPr txBox="1"/>
          <p:nvPr>
            <p:ph idx="1" type="body"/>
          </p:nvPr>
        </p:nvSpPr>
        <p:spPr>
          <a:xfrm>
            <a:off x="0" y="1192975"/>
            <a:ext cx="3462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ko" sz="1600"/>
              <a:t>epoch를 500까지 늘린 후, mae_history에 epoch=1~500까지의 검증점수를 저장</a:t>
            </a:r>
            <a:endParaRPr sz="1600"/>
          </a:p>
        </p:txBody>
      </p:sp>
      <p:sp>
        <p:nvSpPr>
          <p:cNvPr id="450" name="Google Shape;450;p60"/>
          <p:cNvSpPr txBox="1"/>
          <p:nvPr/>
        </p:nvSpPr>
        <p:spPr>
          <a:xfrm>
            <a:off x="809850" y="4669800"/>
            <a:ext cx="2652900" cy="2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sz="900"/>
              <a:t>.history를 이용해서 학습시킨 데이터들을 val_data로 검증한 mae 값을 저장함. </a:t>
            </a:r>
            <a:endParaRPr b="1" sz="900"/>
          </a:p>
        </p:txBody>
      </p:sp>
      <p:cxnSp>
        <p:nvCxnSpPr>
          <p:cNvPr id="451" name="Google Shape;451;p60"/>
          <p:cNvCxnSpPr/>
          <p:nvPr/>
        </p:nvCxnSpPr>
        <p:spPr>
          <a:xfrm flipH="1">
            <a:off x="3093375" y="4740150"/>
            <a:ext cx="792000" cy="88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3-6</a:t>
            </a:r>
            <a:endParaRPr/>
          </a:p>
        </p:txBody>
      </p:sp>
      <p:sp>
        <p:nvSpPr>
          <p:cNvPr id="457" name="Google Shape;457;p61"/>
          <p:cNvSpPr txBox="1"/>
          <p:nvPr>
            <p:ph idx="1" type="body"/>
          </p:nvPr>
        </p:nvSpPr>
        <p:spPr>
          <a:xfrm>
            <a:off x="303500" y="1678975"/>
            <a:ext cx="3029700" cy="89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ko"/>
              <a:t>각 분할별 mae 값을 평균으로 계산하여 저장</a:t>
            </a:r>
            <a:endParaRPr/>
          </a:p>
        </p:txBody>
      </p:sp>
      <p:pic>
        <p:nvPicPr>
          <p:cNvPr id="458" name="Google Shape;458;p61"/>
          <p:cNvPicPr preferRelativeResize="0"/>
          <p:nvPr/>
        </p:nvPicPr>
        <p:blipFill>
          <a:blip r:embed="rId3">
            <a:alphaModFix/>
          </a:blip>
          <a:stretch>
            <a:fillRect/>
          </a:stretch>
        </p:blipFill>
        <p:spPr>
          <a:xfrm>
            <a:off x="303498" y="2638250"/>
            <a:ext cx="4131250" cy="1045350"/>
          </a:xfrm>
          <a:prstGeom prst="rect">
            <a:avLst/>
          </a:prstGeom>
          <a:noFill/>
          <a:ln>
            <a:noFill/>
          </a:ln>
        </p:spPr>
      </p:pic>
      <p:pic>
        <p:nvPicPr>
          <p:cNvPr id="459" name="Google Shape;459;p61"/>
          <p:cNvPicPr preferRelativeResize="0"/>
          <p:nvPr/>
        </p:nvPicPr>
        <p:blipFill>
          <a:blip r:embed="rId4">
            <a:alphaModFix/>
          </a:blip>
          <a:stretch>
            <a:fillRect/>
          </a:stretch>
        </p:blipFill>
        <p:spPr>
          <a:xfrm>
            <a:off x="303488" y="1250350"/>
            <a:ext cx="5076825" cy="428625"/>
          </a:xfrm>
          <a:prstGeom prst="rect">
            <a:avLst/>
          </a:prstGeom>
          <a:noFill/>
          <a:ln>
            <a:noFill/>
          </a:ln>
        </p:spPr>
      </p:pic>
      <p:sp>
        <p:nvSpPr>
          <p:cNvPr id="460" name="Google Shape;460;p61"/>
          <p:cNvSpPr txBox="1"/>
          <p:nvPr>
            <p:ph idx="1" type="body"/>
          </p:nvPr>
        </p:nvSpPr>
        <p:spPr>
          <a:xfrm>
            <a:off x="303500" y="3895350"/>
            <a:ext cx="4131300" cy="8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epoch 별 mae값을 그래프로 출력</a:t>
            </a:r>
            <a:endParaRPr/>
          </a:p>
          <a:p>
            <a:pPr indent="0" lvl="0" marL="0" rtl="0" algn="l">
              <a:spcBef>
                <a:spcPts val="1600"/>
              </a:spcBef>
              <a:spcAft>
                <a:spcPts val="1600"/>
              </a:spcAft>
              <a:buNone/>
            </a:pPr>
            <a:r>
              <a:rPr lang="ko"/>
              <a:t>but, 해석에 어려움이 존재</a:t>
            </a:r>
            <a:endParaRPr/>
          </a:p>
        </p:txBody>
      </p:sp>
      <p:pic>
        <p:nvPicPr>
          <p:cNvPr id="461" name="Google Shape;461;p61"/>
          <p:cNvPicPr preferRelativeResize="0"/>
          <p:nvPr/>
        </p:nvPicPr>
        <p:blipFill>
          <a:blip r:embed="rId5">
            <a:alphaModFix/>
          </a:blip>
          <a:stretch>
            <a:fillRect/>
          </a:stretch>
        </p:blipFill>
        <p:spPr>
          <a:xfrm>
            <a:off x="4572000" y="2222213"/>
            <a:ext cx="4191000" cy="24479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3-6 그래프 변환</a:t>
            </a:r>
            <a:endParaRPr/>
          </a:p>
        </p:txBody>
      </p:sp>
      <p:sp>
        <p:nvSpPr>
          <p:cNvPr id="467" name="Google Shape;467;p62"/>
          <p:cNvSpPr txBox="1"/>
          <p:nvPr>
            <p:ph idx="1" type="body"/>
          </p:nvPr>
        </p:nvSpPr>
        <p:spPr>
          <a:xfrm>
            <a:off x="311700" y="1152475"/>
            <a:ext cx="8520600" cy="165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ko"/>
              <a:t>epoch가 0 근처일 때 mae 값이 비정상적으로 크므로 제외시킴</a:t>
            </a:r>
            <a:endParaRPr/>
          </a:p>
          <a:p>
            <a:pPr indent="-342900" lvl="0" marL="457200" rtl="0" algn="l">
              <a:spcBef>
                <a:spcPts val="0"/>
              </a:spcBef>
              <a:spcAft>
                <a:spcPts val="0"/>
              </a:spcAft>
              <a:buSzPts val="1800"/>
              <a:buAutoNum type="arabicPeriod"/>
            </a:pPr>
            <a:r>
              <a:rPr lang="ko"/>
              <a:t> 완곡한 곡선을 얻기 위해서 지수 이동 평균(exponential moving average)을 이용( 여기선 가중치(알파)를 0.1로 둠)</a:t>
            </a:r>
            <a:endParaRPr/>
          </a:p>
        </p:txBody>
      </p:sp>
      <p:pic>
        <p:nvPicPr>
          <p:cNvPr id="468" name="Google Shape;468;p62"/>
          <p:cNvPicPr preferRelativeResize="0"/>
          <p:nvPr/>
        </p:nvPicPr>
        <p:blipFill>
          <a:blip r:embed="rId3">
            <a:alphaModFix/>
          </a:blip>
          <a:stretch>
            <a:fillRect/>
          </a:stretch>
        </p:blipFill>
        <p:spPr>
          <a:xfrm>
            <a:off x="489675" y="2248225"/>
            <a:ext cx="4371576" cy="2702900"/>
          </a:xfrm>
          <a:prstGeom prst="rect">
            <a:avLst/>
          </a:prstGeom>
          <a:noFill/>
          <a:ln>
            <a:noFill/>
          </a:ln>
        </p:spPr>
      </p:pic>
      <p:pic>
        <p:nvPicPr>
          <p:cNvPr id="469" name="Google Shape;469;p62"/>
          <p:cNvPicPr preferRelativeResize="0"/>
          <p:nvPr/>
        </p:nvPicPr>
        <p:blipFill>
          <a:blip r:embed="rId4">
            <a:alphaModFix/>
          </a:blip>
          <a:stretch>
            <a:fillRect/>
          </a:stretch>
        </p:blipFill>
        <p:spPr>
          <a:xfrm>
            <a:off x="5003526" y="2667188"/>
            <a:ext cx="3619500" cy="619125"/>
          </a:xfrm>
          <a:prstGeom prst="rect">
            <a:avLst/>
          </a:prstGeom>
          <a:noFill/>
          <a:ln>
            <a:noFill/>
          </a:ln>
        </p:spPr>
      </p:pic>
      <p:pic>
        <p:nvPicPr>
          <p:cNvPr descr="{&quot;code&quot;:&quot;\\begin{gather*}\n{S_{1}\\,=\\,0.9\\,*\\,Y_{1}\\,\\,\\,\\,\\,\\,\\,\\,\\,\\,\\,\\,\\,\\,\\,\\,\\,\\,\\,\\,\\,\\,\\,\\,\\,\\,\\,\\,\\,\\,\\,\\,\\,\\,\\,\\,\\,\\,\\,\\,\\,\\,\\,\\,\\,\\,\\,\\,\\,\\,\\,\\,\\,\\,\\,\\,\\,\\,\\,\\,\\,\\,\\,\\,\\,\\,\\,}\\\\\n{S_{i}\\,=\\,0.9\\,*\\,\\left(Y_{i}\\,+\\,\\sum_{k=1}^{i-1}\\left(0.1\\right)^{k}*Y_{k}\\right)\\,\\,\\,\\,\\,\\,\\,\\,\\,\\,\\,\\,\\,\\,\\,\\,\\,\\,\\,\\,\\,}\\\\\n{=\\,0.9Y_{i}\\,+\\,0.09Y_{i-1}\\,+\\,0.009Y_{i-2}\\,+\\,...}\t\n\\end{gather*}&quot;,&quot;font&quot;:{&quot;family&quot;:&quot;Arial&quot;,&quot;color&quot;:null,&quot;size&quot;:12},&quot;type&quot;:&quot;gather*&quot;,&quot;id&quot;:&quot;1&quot;,&quot;ts&quot;:1603712605981,&quot;cs&quot;:&quot;DgkJNwOQlhYS0Dbh9f6Nog==&quot;,&quot;size&quot;:{&quot;width&quot;:384.00015118110247,&quot;height&quot;:114.00004488188978}}" id="470" name="Google Shape;470;p62"/>
          <p:cNvPicPr preferRelativeResize="0"/>
          <p:nvPr/>
        </p:nvPicPr>
        <p:blipFill>
          <a:blip r:embed="rId5">
            <a:alphaModFix/>
          </a:blip>
          <a:stretch>
            <a:fillRect/>
          </a:stretch>
        </p:blipFill>
        <p:spPr>
          <a:xfrm>
            <a:off x="5134425" y="3496850"/>
            <a:ext cx="3577398" cy="106204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3.6 그래프 변환</a:t>
            </a:r>
            <a:endParaRPr/>
          </a:p>
        </p:txBody>
      </p:sp>
      <p:pic>
        <p:nvPicPr>
          <p:cNvPr id="476" name="Google Shape;476;p63"/>
          <p:cNvPicPr preferRelativeResize="0"/>
          <p:nvPr/>
        </p:nvPicPr>
        <p:blipFill>
          <a:blip r:embed="rId3">
            <a:alphaModFix/>
          </a:blip>
          <a:stretch>
            <a:fillRect/>
          </a:stretch>
        </p:blipFill>
        <p:spPr>
          <a:xfrm>
            <a:off x="476598" y="1720650"/>
            <a:ext cx="3753724" cy="2126850"/>
          </a:xfrm>
          <a:prstGeom prst="rect">
            <a:avLst/>
          </a:prstGeom>
          <a:noFill/>
          <a:ln>
            <a:noFill/>
          </a:ln>
        </p:spPr>
      </p:pic>
      <p:sp>
        <p:nvSpPr>
          <p:cNvPr id="477" name="Google Shape;477;p63"/>
          <p:cNvSpPr/>
          <p:nvPr/>
        </p:nvSpPr>
        <p:spPr>
          <a:xfrm>
            <a:off x="4230325" y="2511000"/>
            <a:ext cx="415200" cy="3342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highlight>
                <a:schemeClr val="lt1"/>
              </a:highlight>
            </a:endParaRPr>
          </a:p>
        </p:txBody>
      </p:sp>
      <p:pic>
        <p:nvPicPr>
          <p:cNvPr id="478" name="Google Shape;478;p63"/>
          <p:cNvPicPr preferRelativeResize="0"/>
          <p:nvPr/>
        </p:nvPicPr>
        <p:blipFill>
          <a:blip r:embed="rId4">
            <a:alphaModFix/>
          </a:blip>
          <a:stretch>
            <a:fillRect/>
          </a:stretch>
        </p:blipFill>
        <p:spPr>
          <a:xfrm>
            <a:off x="5002475" y="1713200"/>
            <a:ext cx="3445728" cy="2141725"/>
          </a:xfrm>
          <a:prstGeom prst="rect">
            <a:avLst/>
          </a:prstGeom>
          <a:noFill/>
          <a:ln>
            <a:noFill/>
          </a:ln>
        </p:spPr>
      </p:pic>
      <p:sp>
        <p:nvSpPr>
          <p:cNvPr id="479" name="Google Shape;479;p63"/>
          <p:cNvSpPr txBox="1"/>
          <p:nvPr>
            <p:ph idx="1" type="body"/>
          </p:nvPr>
        </p:nvSpPr>
        <p:spPr>
          <a:xfrm>
            <a:off x="220575" y="3795100"/>
            <a:ext cx="8520600" cy="1652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ko"/>
              <a:t>epoch가 80근처 일 때 mae가 최소화된 후 증가. (그 이후로 과대적합 발생)</a:t>
            </a:r>
            <a:endParaRPr/>
          </a:p>
          <a:p>
            <a:pPr indent="0" lvl="0" marL="457200" rtl="0" algn="l">
              <a:spcBef>
                <a:spcPts val="1600"/>
              </a:spcBef>
              <a:spcAft>
                <a:spcPts val="1600"/>
              </a:spcAft>
              <a:buNone/>
            </a:pPr>
            <a:r>
              <a:rPr lang="ko"/>
              <a:t>=&gt; epoch=90일 때 최소화 되는 것으로 추정(초반 10개 값을 뺐으므로)</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ko" sz="2400">
                <a:solidFill>
                  <a:schemeClr val="dk2"/>
                </a:solidFill>
              </a:rPr>
              <a:t>3-1 신경망의 구조</a:t>
            </a:r>
            <a:endParaRPr/>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Clr>
                <a:schemeClr val="dk1"/>
              </a:buClr>
              <a:buSzPts val="1100"/>
              <a:buFont typeface="Arial"/>
              <a:buNone/>
            </a:pPr>
            <a:r>
              <a:rPr lang="ko" sz="1500">
                <a:solidFill>
                  <a:schemeClr val="accent2"/>
                </a:solidFill>
                <a:highlight>
                  <a:srgbClr val="FFFFFF"/>
                </a:highlight>
              </a:rPr>
              <a:t>3.1.1 층</a:t>
            </a:r>
            <a:endParaRPr sz="1500">
              <a:solidFill>
                <a:schemeClr val="accent2"/>
              </a:solidFill>
              <a:highlight>
                <a:srgbClr val="FFFFFF"/>
              </a:highlight>
            </a:endParaRPr>
          </a:p>
          <a:p>
            <a:pPr indent="0" lvl="0" marL="0" rtl="0" algn="l">
              <a:spcBef>
                <a:spcPts val="700"/>
              </a:spcBef>
              <a:spcAft>
                <a:spcPts val="0"/>
              </a:spcAft>
              <a:buClr>
                <a:schemeClr val="dk1"/>
              </a:buClr>
              <a:buSzPts val="1100"/>
              <a:buFont typeface="Arial"/>
              <a:buNone/>
            </a:pPr>
            <a:r>
              <a:rPr lang="ko" sz="1200">
                <a:solidFill>
                  <a:schemeClr val="accent2"/>
                </a:solidFill>
                <a:highlight>
                  <a:srgbClr val="FFFFFF"/>
                </a:highlight>
              </a:rPr>
              <a:t>: 데이터 처리 &lt;- 가중치 포함</a:t>
            </a:r>
            <a:endParaRPr sz="1200">
              <a:solidFill>
                <a:schemeClr val="accent2"/>
              </a:solidFill>
              <a:highlight>
                <a:srgbClr val="FFFFFF"/>
              </a:highlight>
            </a:endParaRPr>
          </a:p>
          <a:p>
            <a:pPr indent="0" lvl="0" marL="0" rtl="0" algn="l">
              <a:spcBef>
                <a:spcPts val="600"/>
              </a:spcBef>
              <a:spcAft>
                <a:spcPts val="0"/>
              </a:spcAft>
              <a:buClr>
                <a:schemeClr val="dk1"/>
              </a:buClr>
              <a:buSzPts val="1100"/>
              <a:buFont typeface="Arial"/>
              <a:buNone/>
            </a:pPr>
            <a:r>
              <a:rPr lang="ko" sz="1200">
                <a:solidFill>
                  <a:schemeClr val="accent2"/>
                </a:solidFill>
                <a:highlight>
                  <a:srgbClr val="FFFFFF"/>
                </a:highlight>
              </a:rPr>
              <a:t>1) 데이터 처리방법</a:t>
            </a:r>
            <a:endParaRPr sz="1200">
              <a:solidFill>
                <a:schemeClr val="accent2"/>
              </a:solidFill>
              <a:highlight>
                <a:srgbClr val="FFFFFF"/>
              </a:highlight>
            </a:endParaRPr>
          </a:p>
          <a:p>
            <a:pPr indent="-304800" lvl="0" marL="457200" rtl="0" algn="l">
              <a:spcBef>
                <a:spcPts val="600"/>
              </a:spcBef>
              <a:spcAft>
                <a:spcPts val="0"/>
              </a:spcAft>
              <a:buClr>
                <a:schemeClr val="accent2"/>
              </a:buClr>
              <a:buSzPts val="1200"/>
              <a:buChar char="●"/>
            </a:pPr>
            <a:r>
              <a:rPr lang="ko" sz="1200">
                <a:solidFill>
                  <a:schemeClr val="accent2"/>
                </a:solidFill>
                <a:highlight>
                  <a:srgbClr val="FFFFFF"/>
                </a:highlight>
              </a:rPr>
              <a:t>2차원 : 보통 밀집 연결 층(dense connected layer) 으로 처리 (ex.케라스 에서는 DENSE)</a:t>
            </a:r>
            <a:endParaRPr sz="1200">
              <a:solidFill>
                <a:schemeClr val="accent2"/>
              </a:solidFill>
              <a:highlight>
                <a:srgbClr val="FFFFFF"/>
              </a:highlight>
            </a:endParaRPr>
          </a:p>
          <a:p>
            <a:pPr indent="-304800" lvl="0" marL="457200" rtl="0" algn="l">
              <a:spcBef>
                <a:spcPts val="0"/>
              </a:spcBef>
              <a:spcAft>
                <a:spcPts val="0"/>
              </a:spcAft>
              <a:buClr>
                <a:schemeClr val="accent2"/>
              </a:buClr>
              <a:buSzPts val="1200"/>
              <a:buChar char="●"/>
            </a:pPr>
            <a:r>
              <a:rPr lang="ko" sz="1200">
                <a:solidFill>
                  <a:schemeClr val="accent2"/>
                </a:solidFill>
                <a:highlight>
                  <a:srgbClr val="FFFFFF"/>
                </a:highlight>
              </a:rPr>
              <a:t>3차원 : 순환층(recurrent layer) (ex. LSTM)</a:t>
            </a:r>
            <a:endParaRPr sz="1200">
              <a:solidFill>
                <a:schemeClr val="accent2"/>
              </a:solidFill>
              <a:highlight>
                <a:srgbClr val="FFFFFF"/>
              </a:highlight>
            </a:endParaRPr>
          </a:p>
          <a:p>
            <a:pPr indent="-304800" lvl="0" marL="457200" rtl="0" algn="l">
              <a:spcBef>
                <a:spcPts val="0"/>
              </a:spcBef>
              <a:spcAft>
                <a:spcPts val="0"/>
              </a:spcAft>
              <a:buClr>
                <a:schemeClr val="accent2"/>
              </a:buClr>
              <a:buSzPts val="1200"/>
              <a:buChar char="●"/>
            </a:pPr>
            <a:r>
              <a:rPr lang="ko" sz="1200">
                <a:solidFill>
                  <a:schemeClr val="accent2"/>
                </a:solidFill>
                <a:highlight>
                  <a:srgbClr val="FFFFFF"/>
                </a:highlight>
              </a:rPr>
              <a:t>4차원 : 2D 합성곱(convolution layer) ( ex. Conv2D)</a:t>
            </a:r>
            <a:endParaRPr sz="1200">
              <a:solidFill>
                <a:schemeClr val="accent2"/>
              </a:solidFill>
              <a:highlight>
                <a:srgbClr val="FFFFFF"/>
              </a:highlight>
            </a:endParaRPr>
          </a:p>
          <a:p>
            <a:pPr indent="0" lvl="0" marL="76200" marR="38100" rtl="0" algn="l">
              <a:lnSpc>
                <a:spcPct val="160000"/>
              </a:lnSpc>
              <a:spcBef>
                <a:spcPts val="600"/>
              </a:spcBef>
              <a:spcAft>
                <a:spcPts val="0"/>
              </a:spcAft>
              <a:buNone/>
            </a:pPr>
            <a:r>
              <a:rPr lang="ko" sz="1500">
                <a:solidFill>
                  <a:schemeClr val="accent2"/>
                </a:solidFill>
              </a:rPr>
              <a:t>3.1.2 모델(=네트워크)</a:t>
            </a:r>
            <a:endParaRPr sz="1500">
              <a:solidFill>
                <a:schemeClr val="accent2"/>
              </a:solidFill>
            </a:endParaRPr>
          </a:p>
          <a:p>
            <a:pPr indent="0" lvl="0" marL="76200" marR="38100" rtl="0" algn="l">
              <a:lnSpc>
                <a:spcPct val="160000"/>
              </a:lnSpc>
              <a:spcBef>
                <a:spcPts val="600"/>
              </a:spcBef>
              <a:spcAft>
                <a:spcPts val="0"/>
              </a:spcAft>
              <a:buNone/>
            </a:pPr>
            <a:r>
              <a:rPr lang="ko" sz="1200">
                <a:solidFill>
                  <a:schemeClr val="accent2"/>
                </a:solidFill>
              </a:rPr>
              <a:t>1) 주요 네트워크 구조</a:t>
            </a:r>
            <a:endParaRPr sz="1200">
              <a:solidFill>
                <a:schemeClr val="accent2"/>
              </a:solidFill>
            </a:endParaRPr>
          </a:p>
          <a:p>
            <a:pPr indent="-304800" lvl="0" marL="533400" marR="38100" rtl="0" algn="l">
              <a:spcBef>
                <a:spcPts val="600"/>
              </a:spcBef>
              <a:spcAft>
                <a:spcPts val="0"/>
              </a:spcAft>
              <a:buClr>
                <a:schemeClr val="accent2"/>
              </a:buClr>
              <a:buSzPts val="1200"/>
              <a:buChar char="●"/>
            </a:pPr>
            <a:r>
              <a:rPr lang="ko" sz="1200">
                <a:solidFill>
                  <a:schemeClr val="accent2"/>
                </a:solidFill>
              </a:rPr>
              <a:t>가지(branch) 가 2개</a:t>
            </a:r>
            <a:endParaRPr sz="1200">
              <a:solidFill>
                <a:schemeClr val="accent2"/>
              </a:solidFill>
            </a:endParaRPr>
          </a:p>
          <a:p>
            <a:pPr indent="-304800" lvl="0" marL="533400" marR="38100" rtl="0" algn="l">
              <a:spcBef>
                <a:spcPts val="0"/>
              </a:spcBef>
              <a:spcAft>
                <a:spcPts val="0"/>
              </a:spcAft>
              <a:buClr>
                <a:schemeClr val="accent2"/>
              </a:buClr>
              <a:buSzPts val="1200"/>
              <a:buChar char="●"/>
            </a:pPr>
            <a:r>
              <a:rPr lang="ko" sz="1200">
                <a:solidFill>
                  <a:schemeClr val="accent2"/>
                </a:solidFill>
              </a:rPr>
              <a:t>출력이 여러 개</a:t>
            </a:r>
            <a:endParaRPr sz="1200">
              <a:solidFill>
                <a:schemeClr val="accent2"/>
              </a:solidFill>
            </a:endParaRPr>
          </a:p>
          <a:p>
            <a:pPr indent="-304800" lvl="0" marL="533400" marR="38100" rtl="0" algn="l">
              <a:spcBef>
                <a:spcPts val="0"/>
              </a:spcBef>
              <a:spcAft>
                <a:spcPts val="0"/>
              </a:spcAft>
              <a:buClr>
                <a:schemeClr val="accent2"/>
              </a:buClr>
              <a:buSzPts val="1200"/>
              <a:buChar char="●"/>
            </a:pPr>
            <a:r>
              <a:rPr lang="ko" sz="1200">
                <a:solidFill>
                  <a:schemeClr val="accent2"/>
                </a:solidFill>
              </a:rPr>
              <a:t>인셉션 블록(inception)</a:t>
            </a:r>
            <a:endParaRPr sz="1200">
              <a:solidFill>
                <a:schemeClr val="accent2"/>
              </a:solidFill>
              <a:highlight>
                <a:srgbClr val="FFFFFF"/>
              </a:high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3-6 Test data를 통한 성능 확인</a:t>
            </a:r>
            <a:endParaRPr/>
          </a:p>
        </p:txBody>
      </p:sp>
      <p:pic>
        <p:nvPicPr>
          <p:cNvPr id="485" name="Google Shape;485;p64"/>
          <p:cNvPicPr preferRelativeResize="0"/>
          <p:nvPr/>
        </p:nvPicPr>
        <p:blipFill>
          <a:blip r:embed="rId3">
            <a:alphaModFix/>
          </a:blip>
          <a:stretch>
            <a:fillRect/>
          </a:stretch>
        </p:blipFill>
        <p:spPr>
          <a:xfrm>
            <a:off x="390788" y="1223350"/>
            <a:ext cx="4962525" cy="1504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ko" sz="2400">
                <a:solidFill>
                  <a:schemeClr val="dk2"/>
                </a:solidFill>
              </a:rPr>
              <a:t>3-1 신경망의 구조</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76200" marR="38100" rtl="0" algn="l">
              <a:lnSpc>
                <a:spcPct val="160000"/>
              </a:lnSpc>
              <a:spcBef>
                <a:spcPts val="600"/>
              </a:spcBef>
              <a:spcAft>
                <a:spcPts val="0"/>
              </a:spcAft>
              <a:buClr>
                <a:schemeClr val="dk1"/>
              </a:buClr>
              <a:buSzPts val="1100"/>
              <a:buFont typeface="Arial"/>
              <a:buNone/>
            </a:pPr>
            <a:r>
              <a:rPr lang="ko" sz="1500">
                <a:solidFill>
                  <a:schemeClr val="accent2"/>
                </a:solidFill>
              </a:rPr>
              <a:t>3.1.3 손실 함수 와 옵티마이저</a:t>
            </a:r>
            <a:endParaRPr sz="1500">
              <a:solidFill>
                <a:schemeClr val="accent2"/>
              </a:solidFill>
            </a:endParaRPr>
          </a:p>
          <a:p>
            <a:pPr indent="0" lvl="0" marL="76200" marR="38100" rtl="0" algn="l">
              <a:lnSpc>
                <a:spcPct val="160000"/>
              </a:lnSpc>
              <a:spcBef>
                <a:spcPts val="600"/>
              </a:spcBef>
              <a:spcAft>
                <a:spcPts val="0"/>
              </a:spcAft>
              <a:buClr>
                <a:schemeClr val="dk1"/>
              </a:buClr>
              <a:buSzPts val="1100"/>
              <a:buFont typeface="Arial"/>
              <a:buNone/>
            </a:pPr>
            <a:r>
              <a:rPr lang="ko" sz="1200">
                <a:solidFill>
                  <a:schemeClr val="accent2"/>
                </a:solidFill>
              </a:rPr>
              <a:t>1) 손실함수(목적 함수) : 정확도를 나타낸다.</a:t>
            </a:r>
            <a:endParaRPr sz="1200">
              <a:solidFill>
                <a:schemeClr val="accent2"/>
              </a:solidFill>
            </a:endParaRPr>
          </a:p>
          <a:p>
            <a:pPr indent="0" lvl="0" marL="76200" marR="38100" rtl="0" algn="l">
              <a:lnSpc>
                <a:spcPct val="160000"/>
              </a:lnSpc>
              <a:spcBef>
                <a:spcPts val="600"/>
              </a:spcBef>
              <a:spcAft>
                <a:spcPts val="0"/>
              </a:spcAft>
              <a:buClr>
                <a:schemeClr val="dk1"/>
              </a:buClr>
              <a:buSzPts val="1100"/>
              <a:buFont typeface="Arial"/>
              <a:buNone/>
            </a:pPr>
            <a:r>
              <a:rPr lang="ko" sz="1200">
                <a:solidFill>
                  <a:schemeClr val="accent2"/>
                </a:solidFill>
              </a:rPr>
              <a:t>2) 옵티마이저 : 네트워크의 파라미터의 업데이트 방법(한 종류의 SGD(확률적 경사 하강법) 시행)</a:t>
            </a:r>
            <a:endParaRPr sz="1200">
              <a:solidFill>
                <a:schemeClr val="accent2"/>
              </a:solidFill>
            </a:endParaRPr>
          </a:p>
          <a:p>
            <a:pPr indent="0" lvl="0" marL="76200" marR="38100" rtl="0" algn="l">
              <a:lnSpc>
                <a:spcPct val="160000"/>
              </a:lnSpc>
              <a:spcBef>
                <a:spcPts val="600"/>
              </a:spcBef>
              <a:spcAft>
                <a:spcPts val="0"/>
              </a:spcAft>
              <a:buClr>
                <a:schemeClr val="dk1"/>
              </a:buClr>
              <a:buSzPts val="1100"/>
              <a:buFont typeface="Arial"/>
              <a:buNone/>
            </a:pPr>
            <a:r>
              <a:rPr lang="ko" sz="1200">
                <a:solidFill>
                  <a:schemeClr val="accent2"/>
                </a:solidFill>
              </a:rPr>
              <a:t>3) 손실함수 선택 방법</a:t>
            </a:r>
            <a:endParaRPr sz="1200">
              <a:solidFill>
                <a:schemeClr val="accent2"/>
              </a:solidFill>
            </a:endParaRPr>
          </a:p>
          <a:p>
            <a:pPr indent="-304800" lvl="0" marL="533400" marR="38100" rtl="0" algn="l">
              <a:spcBef>
                <a:spcPts val="600"/>
              </a:spcBef>
              <a:spcAft>
                <a:spcPts val="0"/>
              </a:spcAft>
              <a:buClr>
                <a:schemeClr val="accent2"/>
              </a:buClr>
              <a:buSzPts val="1200"/>
              <a:buChar char="●"/>
            </a:pPr>
            <a:r>
              <a:rPr lang="ko" sz="1200">
                <a:solidFill>
                  <a:schemeClr val="accent2"/>
                </a:solidFill>
              </a:rPr>
              <a:t>분류(2 클래스) : 이진 크로스엔트로피(binary crossentropy)</a:t>
            </a:r>
            <a:endParaRPr sz="1200">
              <a:solidFill>
                <a:schemeClr val="accent2"/>
              </a:solidFill>
            </a:endParaRPr>
          </a:p>
          <a:p>
            <a:pPr indent="-304800" lvl="0" marL="533400" marR="38100" rtl="0" algn="l">
              <a:spcBef>
                <a:spcPts val="0"/>
              </a:spcBef>
              <a:spcAft>
                <a:spcPts val="0"/>
              </a:spcAft>
              <a:buClr>
                <a:schemeClr val="accent2"/>
              </a:buClr>
              <a:buSzPts val="1200"/>
              <a:buChar char="●"/>
            </a:pPr>
            <a:r>
              <a:rPr lang="ko" sz="1200">
                <a:solidFill>
                  <a:schemeClr val="accent2"/>
                </a:solidFill>
              </a:rPr>
              <a:t>분류(3 클래스) : 범주형 크로스 엔트로피</a:t>
            </a:r>
            <a:endParaRPr sz="1200">
              <a:solidFill>
                <a:schemeClr val="accent2"/>
              </a:solidFill>
            </a:endParaRPr>
          </a:p>
          <a:p>
            <a:pPr indent="-304800" lvl="0" marL="533400" marR="38100" rtl="0" algn="l">
              <a:spcBef>
                <a:spcPts val="0"/>
              </a:spcBef>
              <a:spcAft>
                <a:spcPts val="0"/>
              </a:spcAft>
              <a:buClr>
                <a:schemeClr val="accent2"/>
              </a:buClr>
              <a:buSzPts val="1200"/>
              <a:buChar char="●"/>
            </a:pPr>
            <a:r>
              <a:rPr lang="ko" sz="1200">
                <a:solidFill>
                  <a:schemeClr val="accent2"/>
                </a:solidFill>
              </a:rPr>
              <a:t>회귀 : 평균제곱 오차</a:t>
            </a:r>
            <a:endParaRPr sz="1200">
              <a:solidFill>
                <a:schemeClr val="accent2"/>
              </a:solidFill>
            </a:endParaRPr>
          </a:p>
          <a:p>
            <a:pPr indent="-304800" lvl="0" marL="533400" marR="38100" rtl="0" algn="l">
              <a:spcBef>
                <a:spcPts val="0"/>
              </a:spcBef>
              <a:spcAft>
                <a:spcPts val="0"/>
              </a:spcAft>
              <a:buClr>
                <a:schemeClr val="accent2"/>
              </a:buClr>
              <a:buSzPts val="1200"/>
              <a:buChar char="●"/>
            </a:pPr>
            <a:r>
              <a:rPr lang="ko" sz="1200">
                <a:solidFill>
                  <a:schemeClr val="accent2"/>
                </a:solidFill>
              </a:rPr>
              <a:t>시퀀스 학습 : CTC(connection temporal Classification)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174777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ko" sz="2500">
                <a:solidFill>
                  <a:schemeClr val="dk2"/>
                </a:solidFill>
              </a:rPr>
              <a:t>3-4 영화 리뷰 분류</a:t>
            </a:r>
            <a:endParaRPr b="1" sz="3500"/>
          </a:p>
        </p:txBody>
      </p:sp>
      <p:sp>
        <p:nvSpPr>
          <p:cNvPr id="161" name="Google Shape;161;p30"/>
          <p:cNvSpPr txBox="1"/>
          <p:nvPr>
            <p:ph idx="1" type="body"/>
          </p:nvPr>
        </p:nvSpPr>
        <p:spPr>
          <a:xfrm>
            <a:off x="311700" y="2683600"/>
            <a:ext cx="8520600" cy="657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ko"/>
              <a:t>이진</a:t>
            </a:r>
            <a:r>
              <a:rPr lang="ko"/>
              <a:t> 분류 문제</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ko" sz="2400">
                <a:solidFill>
                  <a:schemeClr val="dk2"/>
                </a:solidFill>
              </a:rPr>
              <a:t>IMDB 데이터셋 소개</a:t>
            </a:r>
            <a:endParaRPr b="1" sz="2400"/>
          </a:p>
          <a:p>
            <a:pPr indent="0" lvl="0" marL="0" rtl="0" algn="l">
              <a:lnSpc>
                <a:spcPct val="115000"/>
              </a:lnSpc>
              <a:spcBef>
                <a:spcPts val="1600"/>
              </a:spcBef>
              <a:spcAft>
                <a:spcPts val="1600"/>
              </a:spcAft>
              <a:buNone/>
            </a:pPr>
            <a:r>
              <a:t/>
            </a:r>
            <a:endParaRPr b="1" sz="2200">
              <a:solidFill>
                <a:schemeClr val="dk2"/>
              </a:solidFill>
            </a:endParaRPr>
          </a:p>
        </p:txBody>
      </p:sp>
      <p:pic>
        <p:nvPicPr>
          <p:cNvPr id="167" name="Google Shape;167;p31"/>
          <p:cNvPicPr preferRelativeResize="0"/>
          <p:nvPr/>
        </p:nvPicPr>
        <p:blipFill>
          <a:blip r:embed="rId3">
            <a:alphaModFix/>
          </a:blip>
          <a:stretch>
            <a:fillRect/>
          </a:stretch>
        </p:blipFill>
        <p:spPr>
          <a:xfrm>
            <a:off x="476561" y="1504348"/>
            <a:ext cx="5880424" cy="2877650"/>
          </a:xfrm>
          <a:prstGeom prst="rect">
            <a:avLst/>
          </a:prstGeom>
          <a:noFill/>
          <a:ln>
            <a:noFill/>
          </a:ln>
        </p:spPr>
      </p:pic>
      <p:sp>
        <p:nvSpPr>
          <p:cNvPr id="168" name="Google Shape;168;p31"/>
          <p:cNvSpPr txBox="1"/>
          <p:nvPr/>
        </p:nvSpPr>
        <p:spPr>
          <a:xfrm>
            <a:off x="6356975" y="1896100"/>
            <a:ext cx="2782500" cy="856200"/>
          </a:xfrm>
          <a:prstGeom prst="rect">
            <a:avLst/>
          </a:prstGeom>
          <a:noFill/>
          <a:ln>
            <a:noFill/>
          </a:ln>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Char char="●"/>
            </a:pPr>
            <a:r>
              <a:rPr lang="ko" sz="1500"/>
              <a:t>부정 50%, 긍정 50%</a:t>
            </a:r>
            <a:endParaRPr sz="1500"/>
          </a:p>
          <a:p>
            <a:pPr indent="-323850" lvl="0" marL="457200" rtl="0" algn="l">
              <a:lnSpc>
                <a:spcPct val="200000"/>
              </a:lnSpc>
              <a:spcBef>
                <a:spcPts val="0"/>
              </a:spcBef>
              <a:spcAft>
                <a:spcPts val="0"/>
              </a:spcAft>
              <a:buSzPts val="1500"/>
              <a:buChar char="●"/>
            </a:pPr>
            <a:r>
              <a:rPr lang="ko" sz="1500"/>
              <a:t>훈련 데이터, 테스트 데이터</a:t>
            </a:r>
            <a:endParaRPr sz="1500"/>
          </a:p>
          <a:p>
            <a:pPr indent="-323850" lvl="0" marL="457200" rtl="0" algn="l">
              <a:lnSpc>
                <a:spcPct val="200000"/>
              </a:lnSpc>
              <a:spcBef>
                <a:spcPts val="0"/>
              </a:spcBef>
              <a:spcAft>
                <a:spcPts val="0"/>
              </a:spcAft>
              <a:buSzPts val="1500"/>
              <a:buChar char="●"/>
            </a:pPr>
            <a:r>
              <a:rPr lang="ko" sz="1500"/>
              <a:t>각 리뷰가 숫자 시퀀스로 변환</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ko" sz="2400">
                <a:solidFill>
                  <a:schemeClr val="dk2"/>
                </a:solidFill>
              </a:rPr>
              <a:t>IMDB 데이터셋 소개</a:t>
            </a:r>
            <a:endParaRPr b="1" sz="3400"/>
          </a:p>
        </p:txBody>
      </p:sp>
      <p:sp>
        <p:nvSpPr>
          <p:cNvPr id="174" name="Google Shape;174;p32"/>
          <p:cNvSpPr/>
          <p:nvPr/>
        </p:nvSpPr>
        <p:spPr>
          <a:xfrm>
            <a:off x="1562600" y="2337975"/>
            <a:ext cx="1939200" cy="11415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2200"/>
              <a:t>리뷰</a:t>
            </a:r>
            <a:endParaRPr b="1" sz="2200"/>
          </a:p>
        </p:txBody>
      </p:sp>
      <p:sp>
        <p:nvSpPr>
          <p:cNvPr id="175" name="Google Shape;175;p32"/>
          <p:cNvSpPr/>
          <p:nvPr/>
        </p:nvSpPr>
        <p:spPr>
          <a:xfrm>
            <a:off x="5854550" y="1196475"/>
            <a:ext cx="1939200" cy="1141500"/>
          </a:xfrm>
          <a:prstGeom prst="flowChartAlternateProcess">
            <a:avLst/>
          </a:prstGeom>
          <a:solidFill>
            <a:srgbClr val="B6D7A8"/>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2200"/>
              <a:t>긍정</a:t>
            </a:r>
            <a:endParaRPr b="1" sz="2200"/>
          </a:p>
        </p:txBody>
      </p:sp>
      <p:sp>
        <p:nvSpPr>
          <p:cNvPr id="176" name="Google Shape;176;p32"/>
          <p:cNvSpPr/>
          <p:nvPr/>
        </p:nvSpPr>
        <p:spPr>
          <a:xfrm>
            <a:off x="5854550" y="3479475"/>
            <a:ext cx="1939200" cy="1141500"/>
          </a:xfrm>
          <a:prstGeom prst="flowChartAlternateProcess">
            <a:avLst/>
          </a:prstGeom>
          <a:solidFill>
            <a:srgbClr val="DD7E6B"/>
          </a:solidFill>
          <a:ln cap="flat" cmpd="sng" w="9525">
            <a:solidFill>
              <a:srgbClr val="85200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 sz="2200"/>
              <a:t>부정</a:t>
            </a:r>
            <a:endParaRPr b="1" sz="2200"/>
          </a:p>
        </p:txBody>
      </p:sp>
      <p:cxnSp>
        <p:nvCxnSpPr>
          <p:cNvPr id="177" name="Google Shape;177;p32"/>
          <p:cNvCxnSpPr>
            <a:stCxn id="174" idx="3"/>
          </p:cNvCxnSpPr>
          <p:nvPr/>
        </p:nvCxnSpPr>
        <p:spPr>
          <a:xfrm flipH="1" rot="10800000">
            <a:off x="3501800" y="2901825"/>
            <a:ext cx="885300" cy="6900"/>
          </a:xfrm>
          <a:prstGeom prst="straightConnector1">
            <a:avLst/>
          </a:prstGeom>
          <a:noFill/>
          <a:ln cap="flat" cmpd="sng" w="9525">
            <a:solidFill>
              <a:schemeClr val="dk2"/>
            </a:solidFill>
            <a:prstDash val="solid"/>
            <a:round/>
            <a:headEnd len="med" w="med" type="none"/>
            <a:tailEnd len="med" w="med" type="none"/>
          </a:ln>
        </p:spPr>
      </p:cxnSp>
      <p:sp>
        <p:nvSpPr>
          <p:cNvPr id="178" name="Google Shape;178;p32"/>
          <p:cNvSpPr txBox="1"/>
          <p:nvPr/>
        </p:nvSpPr>
        <p:spPr>
          <a:xfrm>
            <a:off x="4387100" y="2615475"/>
            <a:ext cx="48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2700"/>
              <a:t>?</a:t>
            </a:r>
            <a:endParaRPr sz="2700"/>
          </a:p>
        </p:txBody>
      </p:sp>
      <p:cxnSp>
        <p:nvCxnSpPr>
          <p:cNvPr id="179" name="Google Shape;179;p32"/>
          <p:cNvCxnSpPr>
            <a:stCxn id="175" idx="1"/>
            <a:endCxn id="178" idx="3"/>
          </p:cNvCxnSpPr>
          <p:nvPr/>
        </p:nvCxnSpPr>
        <p:spPr>
          <a:xfrm flipH="1">
            <a:off x="4868150" y="1767225"/>
            <a:ext cx="986400" cy="11346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32"/>
          <p:cNvCxnSpPr>
            <a:stCxn id="176" idx="1"/>
            <a:endCxn id="178" idx="3"/>
          </p:cNvCxnSpPr>
          <p:nvPr/>
        </p:nvCxnSpPr>
        <p:spPr>
          <a:xfrm rot="10800000">
            <a:off x="4868150" y="2901825"/>
            <a:ext cx="986400" cy="1148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 sz="2400">
                <a:solidFill>
                  <a:srgbClr val="666666"/>
                </a:solidFill>
              </a:rPr>
              <a:t>데이터 로드</a:t>
            </a:r>
            <a:endParaRPr b="1" sz="2400">
              <a:solidFill>
                <a:srgbClr val="666666"/>
              </a:solidFill>
            </a:endParaRPr>
          </a:p>
        </p:txBody>
      </p:sp>
      <p:pic>
        <p:nvPicPr>
          <p:cNvPr id="186" name="Google Shape;186;p33"/>
          <p:cNvPicPr preferRelativeResize="0"/>
          <p:nvPr/>
        </p:nvPicPr>
        <p:blipFill>
          <a:blip r:embed="rId3">
            <a:alphaModFix/>
          </a:blip>
          <a:stretch>
            <a:fillRect/>
          </a:stretch>
        </p:blipFill>
        <p:spPr>
          <a:xfrm>
            <a:off x="171450" y="1445175"/>
            <a:ext cx="8801100" cy="1323975"/>
          </a:xfrm>
          <a:prstGeom prst="rect">
            <a:avLst/>
          </a:prstGeom>
          <a:noFill/>
          <a:ln>
            <a:noFill/>
          </a:ln>
        </p:spPr>
      </p:pic>
      <p:pic>
        <p:nvPicPr>
          <p:cNvPr id="187" name="Google Shape;187;p33"/>
          <p:cNvPicPr preferRelativeResize="0"/>
          <p:nvPr/>
        </p:nvPicPr>
        <p:blipFill>
          <a:blip r:embed="rId4">
            <a:alphaModFix/>
          </a:blip>
          <a:stretch>
            <a:fillRect/>
          </a:stretch>
        </p:blipFill>
        <p:spPr>
          <a:xfrm>
            <a:off x="152400" y="3677950"/>
            <a:ext cx="8839199" cy="567570"/>
          </a:xfrm>
          <a:prstGeom prst="rect">
            <a:avLst/>
          </a:prstGeom>
          <a:noFill/>
          <a:ln>
            <a:noFill/>
          </a:ln>
        </p:spPr>
      </p:pic>
      <p:sp>
        <p:nvSpPr>
          <p:cNvPr id="188" name="Google Shape;188;p33"/>
          <p:cNvSpPr txBox="1"/>
          <p:nvPr/>
        </p:nvSpPr>
        <p:spPr>
          <a:xfrm>
            <a:off x="152400" y="1086450"/>
            <a:ext cx="7338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a:t>[코드]</a:t>
            </a:r>
            <a:endParaRPr b="1"/>
          </a:p>
        </p:txBody>
      </p:sp>
      <p:sp>
        <p:nvSpPr>
          <p:cNvPr id="189" name="Google Shape;189;p33"/>
          <p:cNvSpPr txBox="1"/>
          <p:nvPr/>
        </p:nvSpPr>
        <p:spPr>
          <a:xfrm>
            <a:off x="152400" y="3389325"/>
            <a:ext cx="7338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a:t>[결과]</a:t>
            </a:r>
            <a:endParaRPr b="1"/>
          </a:p>
        </p:txBody>
      </p:sp>
      <p:grpSp>
        <p:nvGrpSpPr>
          <p:cNvPr id="190" name="Google Shape;190;p33"/>
          <p:cNvGrpSpPr/>
          <p:nvPr/>
        </p:nvGrpSpPr>
        <p:grpSpPr>
          <a:xfrm>
            <a:off x="880188" y="2707100"/>
            <a:ext cx="2790125" cy="206400"/>
            <a:chOff x="880175" y="2707100"/>
            <a:chExt cx="2791800" cy="206400"/>
          </a:xfrm>
        </p:grpSpPr>
        <p:cxnSp>
          <p:nvCxnSpPr>
            <p:cNvPr id="191" name="Google Shape;191;p33"/>
            <p:cNvCxnSpPr/>
            <p:nvPr/>
          </p:nvCxnSpPr>
          <p:spPr>
            <a:xfrm>
              <a:off x="880175" y="2707100"/>
              <a:ext cx="0" cy="206400"/>
            </a:xfrm>
            <a:prstGeom prst="straightConnector1">
              <a:avLst/>
            </a:prstGeom>
            <a:noFill/>
            <a:ln cap="flat" cmpd="sng" w="28575">
              <a:solidFill>
                <a:srgbClr val="999999"/>
              </a:solidFill>
              <a:prstDash val="solid"/>
              <a:round/>
              <a:headEnd len="med" w="med" type="none"/>
              <a:tailEnd len="med" w="med" type="none"/>
            </a:ln>
          </p:spPr>
        </p:cxnSp>
        <p:cxnSp>
          <p:nvCxnSpPr>
            <p:cNvPr id="192" name="Google Shape;192;p33"/>
            <p:cNvCxnSpPr/>
            <p:nvPr/>
          </p:nvCxnSpPr>
          <p:spPr>
            <a:xfrm>
              <a:off x="880175" y="2899700"/>
              <a:ext cx="2791800" cy="13800"/>
            </a:xfrm>
            <a:prstGeom prst="straightConnector1">
              <a:avLst/>
            </a:prstGeom>
            <a:noFill/>
            <a:ln cap="flat" cmpd="sng" w="28575">
              <a:solidFill>
                <a:srgbClr val="999999"/>
              </a:solidFill>
              <a:prstDash val="solid"/>
              <a:round/>
              <a:headEnd len="med" w="med" type="none"/>
              <a:tailEnd len="med" w="med" type="none"/>
            </a:ln>
          </p:spPr>
        </p:cxnSp>
        <p:cxnSp>
          <p:nvCxnSpPr>
            <p:cNvPr id="193" name="Google Shape;193;p33"/>
            <p:cNvCxnSpPr/>
            <p:nvPr/>
          </p:nvCxnSpPr>
          <p:spPr>
            <a:xfrm>
              <a:off x="3671975" y="2707100"/>
              <a:ext cx="0" cy="206400"/>
            </a:xfrm>
            <a:prstGeom prst="straightConnector1">
              <a:avLst/>
            </a:prstGeom>
            <a:noFill/>
            <a:ln cap="flat" cmpd="sng" w="28575">
              <a:solidFill>
                <a:srgbClr val="999999"/>
              </a:solidFill>
              <a:prstDash val="solid"/>
              <a:round/>
              <a:headEnd len="med" w="med" type="none"/>
              <a:tailEnd len="med" w="med" type="none"/>
            </a:ln>
          </p:spPr>
        </p:cxnSp>
      </p:grpSp>
      <p:grpSp>
        <p:nvGrpSpPr>
          <p:cNvPr id="194" name="Google Shape;194;p33"/>
          <p:cNvGrpSpPr/>
          <p:nvPr/>
        </p:nvGrpSpPr>
        <p:grpSpPr>
          <a:xfrm>
            <a:off x="2119038" y="2707192"/>
            <a:ext cx="2790125" cy="428507"/>
            <a:chOff x="880175" y="2707100"/>
            <a:chExt cx="2791800" cy="206400"/>
          </a:xfrm>
        </p:grpSpPr>
        <p:cxnSp>
          <p:nvCxnSpPr>
            <p:cNvPr id="195" name="Google Shape;195;p33"/>
            <p:cNvCxnSpPr/>
            <p:nvPr/>
          </p:nvCxnSpPr>
          <p:spPr>
            <a:xfrm>
              <a:off x="880175" y="2707100"/>
              <a:ext cx="0" cy="206400"/>
            </a:xfrm>
            <a:prstGeom prst="straightConnector1">
              <a:avLst/>
            </a:prstGeom>
            <a:noFill/>
            <a:ln cap="flat" cmpd="sng" w="28575">
              <a:solidFill>
                <a:srgbClr val="000000"/>
              </a:solidFill>
              <a:prstDash val="solid"/>
              <a:round/>
              <a:headEnd len="med" w="med" type="none"/>
              <a:tailEnd len="med" w="med" type="none"/>
            </a:ln>
          </p:spPr>
        </p:cxnSp>
        <p:cxnSp>
          <p:nvCxnSpPr>
            <p:cNvPr id="196" name="Google Shape;196;p33"/>
            <p:cNvCxnSpPr/>
            <p:nvPr/>
          </p:nvCxnSpPr>
          <p:spPr>
            <a:xfrm>
              <a:off x="880175" y="2899700"/>
              <a:ext cx="2791800" cy="13800"/>
            </a:xfrm>
            <a:prstGeom prst="straightConnector1">
              <a:avLst/>
            </a:prstGeom>
            <a:noFill/>
            <a:ln cap="flat" cmpd="sng" w="28575">
              <a:solidFill>
                <a:srgbClr val="000000"/>
              </a:solidFill>
              <a:prstDash val="solid"/>
              <a:round/>
              <a:headEnd len="med" w="med" type="none"/>
              <a:tailEnd len="med" w="med" type="none"/>
            </a:ln>
          </p:spPr>
        </p:cxnSp>
        <p:cxnSp>
          <p:nvCxnSpPr>
            <p:cNvPr id="197" name="Google Shape;197;p33"/>
            <p:cNvCxnSpPr/>
            <p:nvPr/>
          </p:nvCxnSpPr>
          <p:spPr>
            <a:xfrm>
              <a:off x="3671975" y="2707100"/>
              <a:ext cx="0" cy="206400"/>
            </a:xfrm>
            <a:prstGeom prst="straightConnector1">
              <a:avLst/>
            </a:prstGeom>
            <a:noFill/>
            <a:ln cap="flat" cmpd="sng" w="28575">
              <a:solidFill>
                <a:srgbClr val="000000"/>
              </a:solidFill>
              <a:prstDash val="solid"/>
              <a:round/>
              <a:headEnd len="med" w="med" type="none"/>
              <a:tailEnd len="med" w="med" type="none"/>
            </a:ln>
          </p:spPr>
        </p:cxnSp>
      </p:grpSp>
      <p:sp>
        <p:nvSpPr>
          <p:cNvPr id="198" name="Google Shape;198;p33"/>
          <p:cNvSpPr txBox="1"/>
          <p:nvPr/>
        </p:nvSpPr>
        <p:spPr>
          <a:xfrm>
            <a:off x="1334025" y="2913500"/>
            <a:ext cx="687600" cy="2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a:solidFill>
                  <a:srgbClr val="666666"/>
                </a:solidFill>
              </a:rPr>
              <a:t>리뷰</a:t>
            </a:r>
            <a:endParaRPr b="1">
              <a:solidFill>
                <a:srgbClr val="666666"/>
              </a:solidFill>
            </a:endParaRPr>
          </a:p>
        </p:txBody>
      </p:sp>
      <p:sp>
        <p:nvSpPr>
          <p:cNvPr id="199" name="Google Shape;199;p33"/>
          <p:cNvSpPr txBox="1"/>
          <p:nvPr/>
        </p:nvSpPr>
        <p:spPr>
          <a:xfrm>
            <a:off x="2583000" y="3192525"/>
            <a:ext cx="2477100" cy="2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
              <a:t>라벨(긍정 </a:t>
            </a:r>
            <a:r>
              <a:rPr b="1" lang="ko">
                <a:solidFill>
                  <a:srgbClr val="0000FF"/>
                </a:solidFill>
              </a:rPr>
              <a:t>1</a:t>
            </a:r>
            <a:r>
              <a:rPr b="1" lang="ko"/>
              <a:t>, 부정 </a:t>
            </a:r>
            <a:r>
              <a:rPr b="1" lang="ko">
                <a:solidFill>
                  <a:srgbClr val="FF0000"/>
                </a:solidFill>
              </a:rPr>
              <a:t>0</a:t>
            </a:r>
            <a:r>
              <a:rPr b="1" lang="ko"/>
              <a:t>)</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