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70" d="100"/>
          <a:sy n="70" d="100"/>
        </p:scale>
        <p:origin x="71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B40EA-C6ED-4E39-B89C-63380BF4AB31}" type="datetimeFigureOut">
              <a:rPr lang="en-US" smtClean="0"/>
              <a:t>11/11/2018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9ECC4-72EE-4D15-A508-C81DF2A8BB00}" type="slidenum">
              <a:rPr lang="en-US" smtClean="0"/>
              <a:t>‹#›</a:t>
            </a:fld>
            <a:endParaRPr lang="en-US"/>
          </a:p>
        </p:txBody>
      </p:sp>
    </p:spTree>
    <p:extLst>
      <p:ext uri="{BB962C8B-B14F-4D97-AF65-F5344CB8AC3E}">
        <p14:creationId xmlns:p14="http://schemas.microsoft.com/office/powerpoint/2010/main" val="424081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HTML is what forms the structural foundation of a Web page.</a:t>
            </a:r>
          </a:p>
          <a:p>
            <a:pPr fontAlgn="base"/>
            <a:r>
              <a:rPr lang="en-US" dirty="0" smtClean="0"/>
              <a:t>CSS is what we use to style the HTML with colors, backgrounds, font sizes, layout, and much more.</a:t>
            </a:r>
          </a:p>
        </p:txBody>
      </p:sp>
      <p:sp>
        <p:nvSpPr>
          <p:cNvPr id="4" name="Slide Number Placeholder 3"/>
          <p:cNvSpPr>
            <a:spLocks noGrp="1"/>
          </p:cNvSpPr>
          <p:nvPr>
            <p:ph type="sldNum" sz="quarter" idx="10"/>
          </p:nvPr>
        </p:nvSpPr>
        <p:spPr/>
        <p:txBody>
          <a:bodyPr/>
          <a:lstStyle/>
          <a:p>
            <a:fld id="{2169ECC4-72EE-4D15-A508-C81DF2A8BB00}" type="slidenum">
              <a:rPr lang="en-US" smtClean="0"/>
              <a:t>3</a:t>
            </a:fld>
            <a:endParaRPr lang="en-US"/>
          </a:p>
        </p:txBody>
      </p:sp>
    </p:spTree>
    <p:extLst>
      <p:ext uri="{BB962C8B-B14F-4D97-AF65-F5344CB8AC3E}">
        <p14:creationId xmlns:p14="http://schemas.microsoft.com/office/powerpoint/2010/main" val="180054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r>
              <a:rPr lang="en-US" baseline="0" dirty="0" smtClean="0"/>
              <a:t> </a:t>
            </a:r>
            <a:r>
              <a:rPr lang="en-US" baseline="0" dirty="0" err="1" smtClean="0"/>
              <a:t>rel</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20</a:t>
            </a:fld>
            <a:endParaRPr lang="en-US"/>
          </a:p>
        </p:txBody>
      </p:sp>
    </p:spTree>
    <p:extLst>
      <p:ext uri="{BB962C8B-B14F-4D97-AF65-F5344CB8AC3E}">
        <p14:creationId xmlns:p14="http://schemas.microsoft.com/office/powerpoint/2010/main" val="223254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&lt;style&gt;</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21</a:t>
            </a:fld>
            <a:endParaRPr lang="en-US"/>
          </a:p>
        </p:txBody>
      </p:sp>
    </p:spTree>
    <p:extLst>
      <p:ext uri="{BB962C8B-B14F-4D97-AF65-F5344CB8AC3E}">
        <p14:creationId xmlns:p14="http://schemas.microsoft.com/office/powerpoint/2010/main" val="168726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The browser is required to download all styles each time a new page loads.</a:t>
            </a:r>
          </a:p>
        </p:txBody>
      </p:sp>
      <p:sp>
        <p:nvSpPr>
          <p:cNvPr id="4" name="Slide Number Placeholder 3"/>
          <p:cNvSpPr>
            <a:spLocks noGrp="1"/>
          </p:cNvSpPr>
          <p:nvPr>
            <p:ph type="sldNum" sz="quarter" idx="10"/>
          </p:nvPr>
        </p:nvSpPr>
        <p:spPr/>
        <p:txBody>
          <a:bodyPr/>
          <a:lstStyle/>
          <a:p>
            <a:fld id="{2169ECC4-72EE-4D15-A508-C81DF2A8BB00}" type="slidenum">
              <a:rPr lang="en-US" smtClean="0"/>
              <a:t>22</a:t>
            </a:fld>
            <a:endParaRPr lang="en-US"/>
          </a:p>
        </p:txBody>
      </p:sp>
    </p:spTree>
    <p:extLst>
      <p:ext uri="{BB962C8B-B14F-4D97-AF65-F5344CB8AC3E}">
        <p14:creationId xmlns:p14="http://schemas.microsoft.com/office/powerpoint/2010/main" val="198859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a:t>
            </a:r>
            <a:r>
              <a:rPr lang="en-US" dirty="0" err="1" smtClean="0"/>
              <a:t>css</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23</a:t>
            </a:fld>
            <a:endParaRPr lang="en-US"/>
          </a:p>
        </p:txBody>
      </p:sp>
    </p:spTree>
    <p:extLst>
      <p:ext uri="{BB962C8B-B14F-4D97-AF65-F5344CB8AC3E}">
        <p14:creationId xmlns:p14="http://schemas.microsoft.com/office/powerpoint/2010/main" val="3299251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@import</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24</a:t>
            </a:fld>
            <a:endParaRPr lang="en-US"/>
          </a:p>
        </p:txBody>
      </p:sp>
    </p:spTree>
    <p:extLst>
      <p:ext uri="{BB962C8B-B14F-4D97-AF65-F5344CB8AC3E}">
        <p14:creationId xmlns:p14="http://schemas.microsoft.com/office/powerpoint/2010/main" val="324769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for example, to target every paragraph element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our HTML file, we need to use the p element as our selector.</a:t>
            </a:r>
          </a:p>
        </p:txBody>
      </p:sp>
      <p:sp>
        <p:nvSpPr>
          <p:cNvPr id="4" name="Slide Number Placeholder 3"/>
          <p:cNvSpPr>
            <a:spLocks noGrp="1"/>
          </p:cNvSpPr>
          <p:nvPr>
            <p:ph type="sldNum" sz="quarter" idx="10"/>
          </p:nvPr>
        </p:nvSpPr>
        <p:spPr/>
        <p:txBody>
          <a:bodyPr/>
          <a:lstStyle/>
          <a:p>
            <a:fld id="{2169ECC4-72EE-4D15-A508-C81DF2A8BB00}" type="slidenum">
              <a:rPr lang="en-US" smtClean="0"/>
              <a:t>28</a:t>
            </a:fld>
            <a:endParaRPr lang="en-US"/>
          </a:p>
        </p:txBody>
      </p:sp>
    </p:spTree>
    <p:extLst>
      <p:ext uri="{BB962C8B-B14F-4D97-AF65-F5344CB8AC3E}">
        <p14:creationId xmlns:p14="http://schemas.microsoft.com/office/powerpoint/2010/main" val="283438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CSS is what we use to style the HTML with colors,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backgrounds, font sizes, layout, and much more.</a:t>
            </a:r>
          </a:p>
          <a:p>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4</a:t>
            </a:fld>
            <a:endParaRPr lang="en-US"/>
          </a:p>
        </p:txBody>
      </p:sp>
    </p:spTree>
    <p:extLst>
      <p:ext uri="{BB962C8B-B14F-4D97-AF65-F5344CB8AC3E}">
        <p14:creationId xmlns:p14="http://schemas.microsoft.com/office/powerpoint/2010/main" val="177598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Web page is made up of</a:t>
            </a:r>
          </a:p>
          <a:p>
            <a:pPr fontAlgn="base"/>
            <a:r>
              <a:rPr lang="en-US" sz="1200" b="0" i="0" kern="1200" dirty="0" smtClean="0">
                <a:solidFill>
                  <a:schemeClr val="tx1"/>
                </a:solidFill>
                <a:effectLst/>
                <a:latin typeface="+mn-lt"/>
                <a:ea typeface="+mn-ea"/>
                <a:cs typeface="+mn-cs"/>
              </a:rPr>
              <a:t>three different layers that work together to deliver an experience to the user.</a:t>
            </a:r>
          </a:p>
          <a:p>
            <a:pPr fontAlgn="base"/>
            <a:r>
              <a:rPr lang="en-US" sz="1200" b="0" i="0" kern="1200" dirty="0" smtClean="0">
                <a:solidFill>
                  <a:schemeClr val="tx1"/>
                </a:solidFill>
                <a:effectLst/>
                <a:latin typeface="+mn-lt"/>
                <a:ea typeface="+mn-ea"/>
                <a:cs typeface="+mn-cs"/>
              </a:rPr>
              <a:t>There's a content layer, a presentation layer, 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behavior layer.</a:t>
            </a:r>
          </a:p>
        </p:txBody>
      </p:sp>
      <p:sp>
        <p:nvSpPr>
          <p:cNvPr id="4" name="Slide Number Placeholder 3"/>
          <p:cNvSpPr>
            <a:spLocks noGrp="1"/>
          </p:cNvSpPr>
          <p:nvPr>
            <p:ph type="sldNum" sz="quarter" idx="10"/>
          </p:nvPr>
        </p:nvSpPr>
        <p:spPr/>
        <p:txBody>
          <a:bodyPr/>
          <a:lstStyle/>
          <a:p>
            <a:fld id="{2169ECC4-72EE-4D15-A508-C81DF2A8BB00}" type="slidenum">
              <a:rPr lang="en-US" smtClean="0"/>
              <a:t>5</a:t>
            </a:fld>
            <a:endParaRPr lang="en-US"/>
          </a:p>
        </p:txBody>
      </p:sp>
    </p:spTree>
    <p:extLst>
      <p:ext uri="{BB962C8B-B14F-4D97-AF65-F5344CB8AC3E}">
        <p14:creationId xmlns:p14="http://schemas.microsoft.com/office/powerpoint/2010/main" val="2682969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HTML provides the content layer, 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behavior layer is normally handled by JavaScript for real-time user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interaction, CSS is what handles the presentation layer of a Web page.</a:t>
            </a:r>
          </a:p>
        </p:txBody>
      </p:sp>
      <p:sp>
        <p:nvSpPr>
          <p:cNvPr id="4" name="Slide Number Placeholder 3"/>
          <p:cNvSpPr>
            <a:spLocks noGrp="1"/>
          </p:cNvSpPr>
          <p:nvPr>
            <p:ph type="sldNum" sz="quarter" idx="10"/>
          </p:nvPr>
        </p:nvSpPr>
        <p:spPr/>
        <p:txBody>
          <a:bodyPr/>
          <a:lstStyle/>
          <a:p>
            <a:fld id="{2169ECC4-72EE-4D15-A508-C81DF2A8BB00}" type="slidenum">
              <a:rPr lang="en-US" smtClean="0"/>
              <a:t>6</a:t>
            </a:fld>
            <a:endParaRPr lang="en-US"/>
          </a:p>
        </p:txBody>
      </p:sp>
    </p:spTree>
    <p:extLst>
      <p:ext uri="{BB962C8B-B14F-4D97-AF65-F5344CB8AC3E}">
        <p14:creationId xmlns:p14="http://schemas.microsoft.com/office/powerpoint/2010/main" val="3483636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Now, over the years, CSS has also improved the accessibility of web</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content because it's allowed us to adapt our content to various devices,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screen sizes, and resolutions.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what's exciting is that CSS continues to evolve.</a:t>
            </a:r>
          </a:p>
        </p:txBody>
      </p:sp>
      <p:sp>
        <p:nvSpPr>
          <p:cNvPr id="4" name="Slide Number Placeholder 3"/>
          <p:cNvSpPr>
            <a:spLocks noGrp="1"/>
          </p:cNvSpPr>
          <p:nvPr>
            <p:ph type="sldNum" sz="quarter" idx="10"/>
          </p:nvPr>
        </p:nvSpPr>
        <p:spPr/>
        <p:txBody>
          <a:bodyPr/>
          <a:lstStyle/>
          <a:p>
            <a:fld id="{2169ECC4-72EE-4D15-A508-C81DF2A8BB00}" type="slidenum">
              <a:rPr lang="en-US" smtClean="0"/>
              <a:t>7</a:t>
            </a:fld>
            <a:endParaRPr lang="en-US"/>
          </a:p>
        </p:txBody>
      </p:sp>
    </p:spTree>
    <p:extLst>
      <p:ext uri="{BB962C8B-B14F-4D97-AF65-F5344CB8AC3E}">
        <p14:creationId xmlns:p14="http://schemas.microsoft.com/office/powerpoint/2010/main" val="390410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will change the font</a:t>
            </a:r>
            <a:r>
              <a:rPr lang="en-US" baseline="0" dirty="0" smtClean="0"/>
              <a:t> size bold and larger of all the “p ” tags </a:t>
            </a:r>
          </a:p>
          <a:p>
            <a:r>
              <a:rPr lang="en-US" baseline="0" dirty="0" smtClean="0"/>
              <a:t>And</a:t>
            </a:r>
          </a:p>
          <a:p>
            <a:r>
              <a:rPr lang="en-US" baseline="0" dirty="0" smtClean="0"/>
              <a:t>All h1 size larger.</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10</a:t>
            </a:fld>
            <a:endParaRPr lang="en-US"/>
          </a:p>
        </p:txBody>
      </p:sp>
    </p:spTree>
    <p:extLst>
      <p:ext uri="{BB962C8B-B14F-4D97-AF65-F5344CB8AC3E}">
        <p14:creationId xmlns:p14="http://schemas.microsoft.com/office/powerpoint/2010/main" val="274981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17</a:t>
            </a:fld>
            <a:endParaRPr lang="en-US"/>
          </a:p>
        </p:txBody>
      </p:sp>
    </p:spTree>
    <p:extLst>
      <p:ext uri="{BB962C8B-B14F-4D97-AF65-F5344CB8AC3E}">
        <p14:creationId xmlns:p14="http://schemas.microsoft.com/office/powerpoint/2010/main" val="2284477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Style</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18</a:t>
            </a:fld>
            <a:endParaRPr lang="en-US"/>
          </a:p>
        </p:txBody>
      </p:sp>
    </p:spTree>
    <p:extLst>
      <p:ext uri="{BB962C8B-B14F-4D97-AF65-F5344CB8AC3E}">
        <p14:creationId xmlns:p14="http://schemas.microsoft.com/office/powerpoint/2010/main" val="339606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Inline</a:t>
            </a:r>
            <a:r>
              <a:rPr lang="en-US" baseline="0" dirty="0" smtClean="0"/>
              <a:t> styles, internal styles, external style sheet</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19</a:t>
            </a:fld>
            <a:endParaRPr lang="en-US"/>
          </a:p>
        </p:txBody>
      </p:sp>
    </p:spTree>
    <p:extLst>
      <p:ext uri="{BB962C8B-B14F-4D97-AF65-F5344CB8AC3E}">
        <p14:creationId xmlns:p14="http://schemas.microsoft.com/office/powerpoint/2010/main" val="371687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94865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236679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32385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900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89782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2791279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691699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432104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57166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5934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67515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416154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CF4980-FD5D-4EBD-A998-CCE619E8A4CC}"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27327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279813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06897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42632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4775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CF4980-FD5D-4EBD-A998-CCE619E8A4CC}" type="datetimeFigureOut">
              <a:rPr lang="en-US" smtClean="0"/>
              <a:t>11/11/2018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F7AA82-FCD9-460F-8698-496907164D1E}" type="slidenum">
              <a:rPr lang="en-US" smtClean="0"/>
              <a:t>‹#›</a:t>
            </a:fld>
            <a:endParaRPr lang="en-US"/>
          </a:p>
        </p:txBody>
      </p:sp>
    </p:spTree>
    <p:extLst>
      <p:ext uri="{BB962C8B-B14F-4D97-AF65-F5344CB8AC3E}">
        <p14:creationId xmlns:p14="http://schemas.microsoft.com/office/powerpoint/2010/main" val="1490654837"/>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286" y="1748123"/>
            <a:ext cx="9144000" cy="1641490"/>
          </a:xfrm>
        </p:spPr>
        <p:txBody>
          <a:bodyPr/>
          <a:lstStyle/>
          <a:p>
            <a:pPr algn="ctr"/>
            <a:r>
              <a:rPr lang="en-US" sz="9600" dirty="0" smtClean="0"/>
              <a:t>CSS </a:t>
            </a:r>
            <a:endParaRPr lang="en-US" sz="9600" dirty="0"/>
          </a:p>
        </p:txBody>
      </p:sp>
      <p:sp>
        <p:nvSpPr>
          <p:cNvPr id="3" name="Subtitle 2"/>
          <p:cNvSpPr>
            <a:spLocks noGrp="1"/>
          </p:cNvSpPr>
          <p:nvPr>
            <p:ph type="subTitle" idx="1"/>
          </p:nvPr>
        </p:nvSpPr>
        <p:spPr>
          <a:xfrm>
            <a:off x="1536457" y="3389613"/>
            <a:ext cx="8825658" cy="861420"/>
          </a:xfrm>
        </p:spPr>
        <p:txBody>
          <a:bodyPr>
            <a:normAutofit/>
          </a:bodyPr>
          <a:lstStyle/>
          <a:p>
            <a:pPr algn="ctr"/>
            <a:r>
              <a:rPr lang="en-US" sz="4000" dirty="0" smtClean="0"/>
              <a:t>Cascading Style </a:t>
            </a:r>
            <a:r>
              <a:rPr lang="en-US" sz="4000" dirty="0" err="1" smtClean="0"/>
              <a:t>Seet</a:t>
            </a:r>
            <a:endParaRPr lang="en-US" sz="4000" dirty="0"/>
          </a:p>
        </p:txBody>
      </p:sp>
    </p:spTree>
    <p:extLst>
      <p:ext uri="{BB962C8B-B14F-4D97-AF65-F5344CB8AC3E}">
        <p14:creationId xmlns:p14="http://schemas.microsoft.com/office/powerpoint/2010/main" val="1577984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Styles</a:t>
            </a:r>
            <a:endParaRPr lang="en-US" dirty="0"/>
          </a:p>
        </p:txBody>
      </p:sp>
      <p:sp>
        <p:nvSpPr>
          <p:cNvPr id="3" name="Content Placeholder 2"/>
          <p:cNvSpPr>
            <a:spLocks noGrp="1"/>
          </p:cNvSpPr>
          <p:nvPr>
            <p:ph idx="1"/>
          </p:nvPr>
        </p:nvSpPr>
        <p:spPr/>
        <p:txBody>
          <a:bodyPr/>
          <a:lstStyle/>
          <a:p>
            <a:pPr fontAlgn="base"/>
            <a:r>
              <a:rPr lang="en-US" dirty="0"/>
              <a:t>Internal styles are usually embedded in the head section of the HTML </a:t>
            </a:r>
            <a:r>
              <a:rPr lang="en-US" dirty="0" smtClean="0"/>
              <a:t>document. And </a:t>
            </a:r>
            <a:r>
              <a:rPr lang="en-US" dirty="0"/>
              <a:t>they are defined using the style tag.</a:t>
            </a:r>
          </a:p>
          <a:p>
            <a:pPr marL="0" indent="0">
              <a:buNone/>
            </a:pPr>
            <a:endParaRPr lang="en-US" dirty="0"/>
          </a:p>
        </p:txBody>
      </p:sp>
      <p:pic>
        <p:nvPicPr>
          <p:cNvPr id="4" name="Picture 3"/>
          <p:cNvPicPr>
            <a:picLocks noChangeAspect="1"/>
          </p:cNvPicPr>
          <p:nvPr/>
        </p:nvPicPr>
        <p:blipFill>
          <a:blip r:embed="rId3"/>
          <a:stretch>
            <a:fillRect/>
          </a:stretch>
        </p:blipFill>
        <p:spPr>
          <a:xfrm>
            <a:off x="2680018" y="2876266"/>
            <a:ext cx="6585512" cy="3571803"/>
          </a:xfrm>
          <a:prstGeom prst="rect">
            <a:avLst/>
          </a:prstGeom>
        </p:spPr>
      </p:pic>
    </p:spTree>
    <p:extLst>
      <p:ext uri="{BB962C8B-B14F-4D97-AF65-F5344CB8AC3E}">
        <p14:creationId xmlns:p14="http://schemas.microsoft.com/office/powerpoint/2010/main" val="1983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457" y="1173708"/>
            <a:ext cx="9408409" cy="5170226"/>
          </a:xfrm>
        </p:spPr>
        <p:txBody>
          <a:bodyPr>
            <a:normAutofit/>
          </a:bodyPr>
          <a:lstStyle/>
          <a:p>
            <a:pPr fontAlgn="base"/>
            <a:r>
              <a:rPr lang="en-US" dirty="0"/>
              <a:t>T</a:t>
            </a:r>
            <a:r>
              <a:rPr lang="en-US" dirty="0" smtClean="0"/>
              <a:t>he </a:t>
            </a:r>
            <a:r>
              <a:rPr lang="en-US" dirty="0"/>
              <a:t>internal style sheet method </a:t>
            </a:r>
            <a:r>
              <a:rPr lang="en-US" dirty="0" smtClean="0"/>
              <a:t>is </a:t>
            </a:r>
            <a:r>
              <a:rPr lang="en-US" dirty="0"/>
              <a:t>useful if </a:t>
            </a:r>
            <a:r>
              <a:rPr lang="en-US" dirty="0" smtClean="0"/>
              <a:t>we're creating </a:t>
            </a:r>
            <a:r>
              <a:rPr lang="en-US" dirty="0"/>
              <a:t>a small-scale site, maybe a coming soon holding page, or </a:t>
            </a:r>
            <a:r>
              <a:rPr lang="en-US" dirty="0" smtClean="0"/>
              <a:t>for temporary </a:t>
            </a:r>
            <a:r>
              <a:rPr lang="en-US" dirty="0"/>
              <a:t>use while testing a new feature on our site.</a:t>
            </a:r>
          </a:p>
          <a:p>
            <a:pPr fontAlgn="base"/>
            <a:r>
              <a:rPr lang="en-US" dirty="0" smtClean="0"/>
              <a:t>But  </a:t>
            </a:r>
            <a:r>
              <a:rPr lang="en-US" dirty="0"/>
              <a:t>it's not a best practice for developing websites.</a:t>
            </a:r>
          </a:p>
          <a:p>
            <a:pPr fontAlgn="base"/>
            <a:r>
              <a:rPr lang="en-US" dirty="0" smtClean="0"/>
              <a:t>The </a:t>
            </a:r>
            <a:r>
              <a:rPr lang="en-US" dirty="0"/>
              <a:t>downside to using this internal style sheet method on larger projects is </a:t>
            </a:r>
            <a:r>
              <a:rPr lang="en-US" dirty="0" smtClean="0"/>
              <a:t>that because </a:t>
            </a:r>
            <a:r>
              <a:rPr lang="en-US" dirty="0"/>
              <a:t>the styles are written inside the HTML file, </a:t>
            </a:r>
            <a:r>
              <a:rPr lang="en-US" dirty="0" smtClean="0"/>
              <a:t>and there </a:t>
            </a:r>
            <a:r>
              <a:rPr lang="en-US" dirty="0"/>
              <a:t>could be tens or hundreds of HTML files depending on the </a:t>
            </a:r>
            <a:r>
              <a:rPr lang="en-US" dirty="0" smtClean="0"/>
              <a:t>project, the </a:t>
            </a:r>
            <a:r>
              <a:rPr lang="en-US" dirty="0"/>
              <a:t>browser has to download the styles each time a new page is </a:t>
            </a:r>
            <a:r>
              <a:rPr lang="en-US" dirty="0" smtClean="0"/>
              <a:t>loaded. </a:t>
            </a:r>
          </a:p>
          <a:p>
            <a:pPr fontAlgn="base"/>
            <a:r>
              <a:rPr lang="en-US" dirty="0" smtClean="0"/>
              <a:t>And </a:t>
            </a:r>
            <a:r>
              <a:rPr lang="en-US" dirty="0"/>
              <a:t>it also means that we're duplicating a lot of the same styles </a:t>
            </a:r>
            <a:r>
              <a:rPr lang="en-US" dirty="0" smtClean="0"/>
              <a:t>across multiple </a:t>
            </a:r>
            <a:r>
              <a:rPr lang="en-US" dirty="0"/>
              <a:t>pages, which defeats the real purpose and convenience behind using </a:t>
            </a:r>
            <a:r>
              <a:rPr lang="en-US" dirty="0" smtClean="0"/>
              <a:t>CSS</a:t>
            </a:r>
            <a:r>
              <a:rPr lang="en-US" dirty="0"/>
              <a:t>.</a:t>
            </a:r>
          </a:p>
        </p:txBody>
      </p:sp>
    </p:spTree>
    <p:extLst>
      <p:ext uri="{BB962C8B-B14F-4D97-AF65-F5344CB8AC3E}">
        <p14:creationId xmlns:p14="http://schemas.microsoft.com/office/powerpoint/2010/main" val="71547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t>
            </a:r>
            <a:r>
              <a:rPr lang="en-US" dirty="0" err="1" smtClean="0"/>
              <a:t>Stylesheet</a:t>
            </a:r>
            <a:endParaRPr lang="en-US" dirty="0"/>
          </a:p>
        </p:txBody>
      </p:sp>
      <p:sp>
        <p:nvSpPr>
          <p:cNvPr id="3" name="Content Placeholder 2"/>
          <p:cNvSpPr>
            <a:spLocks noGrp="1"/>
          </p:cNvSpPr>
          <p:nvPr>
            <p:ph idx="1"/>
          </p:nvPr>
        </p:nvSpPr>
        <p:spPr/>
        <p:txBody>
          <a:bodyPr/>
          <a:lstStyle/>
          <a:p>
            <a:pPr fontAlgn="base"/>
            <a:r>
              <a:rPr lang="en-US" dirty="0"/>
              <a:t>T</a:t>
            </a:r>
            <a:r>
              <a:rPr lang="en-US" dirty="0" smtClean="0"/>
              <a:t>he </a:t>
            </a:r>
            <a:r>
              <a:rPr lang="en-US" dirty="0"/>
              <a:t>most common </a:t>
            </a:r>
            <a:r>
              <a:rPr lang="en-US" dirty="0" smtClean="0"/>
              <a:t>and efficient </a:t>
            </a:r>
            <a:r>
              <a:rPr lang="en-US" dirty="0"/>
              <a:t>way of adding CSS to a page is with an external </a:t>
            </a:r>
            <a:r>
              <a:rPr lang="en-US" dirty="0" err="1"/>
              <a:t>stylesheet</a:t>
            </a:r>
            <a:r>
              <a:rPr lang="en-US" dirty="0" smtClean="0"/>
              <a:t>.</a:t>
            </a:r>
          </a:p>
          <a:p>
            <a:pPr fontAlgn="base"/>
            <a:r>
              <a:rPr lang="en-US" dirty="0" smtClean="0"/>
              <a:t>We can </a:t>
            </a:r>
            <a:r>
              <a:rPr lang="en-US" dirty="0"/>
              <a:t>change the look of an entire website with just one file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96491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a:t>
            </a:r>
            <a:r>
              <a:rPr lang="en-US" dirty="0" err="1" smtClean="0"/>
              <a:t>Stylesheet</a:t>
            </a:r>
            <a:endParaRPr lang="en-US" dirty="0"/>
          </a:p>
        </p:txBody>
      </p:sp>
      <p:sp>
        <p:nvSpPr>
          <p:cNvPr id="3" name="Content Placeholder 2"/>
          <p:cNvSpPr>
            <a:spLocks noGrp="1"/>
          </p:cNvSpPr>
          <p:nvPr>
            <p:ph idx="1"/>
          </p:nvPr>
        </p:nvSpPr>
        <p:spPr/>
        <p:txBody>
          <a:bodyPr/>
          <a:lstStyle/>
          <a:p>
            <a:pPr fontAlgn="base"/>
            <a:r>
              <a:rPr lang="en-US" dirty="0" smtClean="0"/>
              <a:t>First </a:t>
            </a:r>
            <a:r>
              <a:rPr lang="en-US" dirty="0"/>
              <a:t>we'll need to create a </a:t>
            </a:r>
            <a:r>
              <a:rPr lang="en-US" dirty="0" err="1"/>
              <a:t>stylesheet</a:t>
            </a:r>
            <a:r>
              <a:rPr lang="en-US" dirty="0"/>
              <a:t> and that's where we'll write our styles.</a:t>
            </a:r>
          </a:p>
          <a:p>
            <a:pPr fontAlgn="base"/>
            <a:r>
              <a:rPr lang="en-US" dirty="0"/>
              <a:t>Then we're going to name our file style.css</a:t>
            </a:r>
            <a:r>
              <a:rPr lang="en-US" dirty="0" smtClean="0"/>
              <a:t>.</a:t>
            </a:r>
          </a:p>
          <a:p>
            <a:pPr fontAlgn="base"/>
            <a:r>
              <a:rPr lang="en-US" dirty="0" smtClean="0"/>
              <a:t>And </a:t>
            </a:r>
            <a:r>
              <a:rPr lang="en-US" dirty="0"/>
              <a:t>to keep our files nicely organize we want to save it in our </a:t>
            </a:r>
            <a:r>
              <a:rPr lang="en-US" dirty="0" err="1"/>
              <a:t>css</a:t>
            </a:r>
            <a:r>
              <a:rPr lang="en-US" dirty="0"/>
              <a:t> folder.</a:t>
            </a:r>
          </a:p>
          <a:p>
            <a:r>
              <a:rPr lang="en-US" dirty="0"/>
              <a:t>T</a:t>
            </a:r>
            <a:r>
              <a:rPr lang="en-US" dirty="0" smtClean="0"/>
              <a:t>he </a:t>
            </a:r>
            <a:r>
              <a:rPr lang="en-US" dirty="0"/>
              <a:t>.</a:t>
            </a:r>
            <a:r>
              <a:rPr lang="en-US" dirty="0" err="1"/>
              <a:t>css</a:t>
            </a:r>
            <a:r>
              <a:rPr lang="en-US" dirty="0"/>
              <a:t> extension is what tells the browser that the file is a </a:t>
            </a:r>
            <a:r>
              <a:rPr lang="en-US" dirty="0" err="1" smtClean="0"/>
              <a:t>stylesheet</a:t>
            </a:r>
            <a:r>
              <a:rPr lang="en-US" dirty="0" smtClean="0"/>
              <a:t>.</a:t>
            </a:r>
          </a:p>
          <a:p>
            <a:pPr fontAlgn="base"/>
            <a:r>
              <a:rPr lang="en-US" dirty="0" smtClean="0"/>
              <a:t>Make </a:t>
            </a:r>
            <a:r>
              <a:rPr lang="en-US" dirty="0"/>
              <a:t>sure you always add that .</a:t>
            </a:r>
            <a:r>
              <a:rPr lang="en-US" dirty="0" err="1"/>
              <a:t>css</a:t>
            </a:r>
            <a:r>
              <a:rPr lang="en-US" dirty="0"/>
              <a:t> extension to every </a:t>
            </a:r>
            <a:r>
              <a:rPr lang="en-US" dirty="0" err="1"/>
              <a:t>stylesheet</a:t>
            </a:r>
            <a:r>
              <a:rPr lang="en-US" dirty="0"/>
              <a:t> you create</a:t>
            </a:r>
            <a:r>
              <a:rPr lang="en-US" dirty="0" smtClean="0"/>
              <a:t>.</a:t>
            </a:r>
          </a:p>
          <a:p>
            <a:pPr fontAlgn="base"/>
            <a:r>
              <a:rPr lang="en-US" dirty="0"/>
              <a:t>W</a:t>
            </a:r>
            <a:r>
              <a:rPr lang="en-US" dirty="0" smtClean="0"/>
              <a:t>e'll </a:t>
            </a:r>
            <a:r>
              <a:rPr lang="en-US" dirty="0"/>
              <a:t>need to link the </a:t>
            </a:r>
            <a:r>
              <a:rPr lang="en-US" dirty="0" err="1"/>
              <a:t>stylesheet</a:t>
            </a:r>
            <a:r>
              <a:rPr lang="en-US" dirty="0"/>
              <a:t> to our HTML </a:t>
            </a:r>
            <a:r>
              <a:rPr lang="en-US" dirty="0" smtClean="0"/>
              <a:t>file.</a:t>
            </a:r>
            <a:r>
              <a:rPr lang="en-US" dirty="0"/>
              <a:t/>
            </a:r>
            <a:br>
              <a:rPr lang="en-US" dirty="0"/>
            </a:br>
            <a:endParaRPr lang="en-US" dirty="0"/>
          </a:p>
        </p:txBody>
      </p:sp>
    </p:spTree>
    <p:extLst>
      <p:ext uri="{BB962C8B-B14F-4D97-AF65-F5344CB8AC3E}">
        <p14:creationId xmlns:p14="http://schemas.microsoft.com/office/powerpoint/2010/main" val="61723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 .</a:t>
            </a:r>
            <a:r>
              <a:rPr lang="en-US" dirty="0" err="1" smtClean="0"/>
              <a:t>css</a:t>
            </a:r>
            <a:r>
              <a:rPr lang="en-US" dirty="0" smtClean="0"/>
              <a:t> file to HTML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Include </a:t>
            </a:r>
            <a:r>
              <a:rPr lang="en-US" dirty="0"/>
              <a:t>the </a:t>
            </a:r>
            <a:r>
              <a:rPr lang="en-US" dirty="0" err="1"/>
              <a:t>rel</a:t>
            </a:r>
            <a:r>
              <a:rPr lang="en-US" dirty="0"/>
              <a:t> attribute</a:t>
            </a:r>
            <a:r>
              <a:rPr lang="en-US" dirty="0" smtClean="0"/>
              <a:t>.</a:t>
            </a:r>
            <a:endParaRPr lang="en-US" dirty="0"/>
          </a:p>
          <a:p>
            <a:pPr marL="457200" indent="-457200">
              <a:buFont typeface="+mj-lt"/>
              <a:buAutoNum type="arabicPeriod"/>
            </a:pPr>
            <a:r>
              <a:rPr lang="en-US" dirty="0" err="1" smtClean="0"/>
              <a:t>ts</a:t>
            </a:r>
            <a:r>
              <a:rPr lang="en-US" dirty="0" smtClean="0"/>
              <a:t> </a:t>
            </a:r>
            <a:r>
              <a:rPr lang="en-US" dirty="0"/>
              <a:t>value needs to be </a:t>
            </a:r>
            <a:r>
              <a:rPr lang="en-US" dirty="0" err="1"/>
              <a:t>stylesheet</a:t>
            </a:r>
            <a:r>
              <a:rPr lang="en-US" dirty="0"/>
              <a:t>, because that's what we're linking </a:t>
            </a:r>
            <a:r>
              <a:rPr lang="en-US" dirty="0" smtClean="0"/>
              <a:t>to.</a:t>
            </a:r>
          </a:p>
          <a:p>
            <a:pPr marL="457200" indent="-457200">
              <a:buFont typeface="+mj-lt"/>
              <a:buAutoNum type="arabicPeriod"/>
            </a:pPr>
            <a:r>
              <a:rPr lang="en-US" dirty="0" smtClean="0"/>
              <a:t>Add </a:t>
            </a:r>
            <a:r>
              <a:rPr lang="en-US" dirty="0"/>
              <a:t>an </a:t>
            </a:r>
            <a:r>
              <a:rPr lang="en-US" dirty="0" err="1"/>
              <a:t>href</a:t>
            </a:r>
            <a:r>
              <a:rPr lang="en-US" dirty="0"/>
              <a:t> attribute </a:t>
            </a:r>
            <a:r>
              <a:rPr lang="en-US" dirty="0" smtClean="0"/>
              <a:t>and the </a:t>
            </a:r>
            <a:r>
              <a:rPr lang="en-US" dirty="0" err="1"/>
              <a:t>href</a:t>
            </a:r>
            <a:r>
              <a:rPr lang="en-US" dirty="0"/>
              <a:t> attribute is what points to the location of the CSS file.</a:t>
            </a:r>
          </a:p>
          <a:p>
            <a:pPr marL="457200" indent="-457200">
              <a:buFont typeface="+mj-lt"/>
              <a:buAutoNum type="arabicPeriod"/>
            </a:pPr>
            <a:r>
              <a:rPr lang="en-US" dirty="0"/>
              <a:t>we need to write the path to the CSS file as </a:t>
            </a:r>
            <a:r>
              <a:rPr lang="en-US" dirty="0" err="1"/>
              <a:t>css</a:t>
            </a:r>
            <a:r>
              <a:rPr lang="en-US" dirty="0"/>
              <a:t>/style.css.</a:t>
            </a:r>
          </a:p>
        </p:txBody>
      </p:sp>
      <p:pic>
        <p:nvPicPr>
          <p:cNvPr id="6" name="Picture 5"/>
          <p:cNvPicPr>
            <a:picLocks noChangeAspect="1"/>
          </p:cNvPicPr>
          <p:nvPr/>
        </p:nvPicPr>
        <p:blipFill>
          <a:blip r:embed="rId2"/>
          <a:stretch>
            <a:fillRect/>
          </a:stretch>
        </p:blipFill>
        <p:spPr>
          <a:xfrm>
            <a:off x="1682344" y="4630073"/>
            <a:ext cx="7332256" cy="458266"/>
          </a:xfrm>
          <a:prstGeom prst="rect">
            <a:avLst/>
          </a:prstGeom>
        </p:spPr>
      </p:pic>
    </p:spTree>
    <p:extLst>
      <p:ext uri="{BB962C8B-B14F-4D97-AF65-F5344CB8AC3E}">
        <p14:creationId xmlns:p14="http://schemas.microsoft.com/office/powerpoint/2010/main" val="426339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fontAlgn="base"/>
            <a:r>
              <a:rPr lang="en-US" dirty="0"/>
              <a:t>CSS is a </a:t>
            </a:r>
            <a:r>
              <a:rPr lang="en-US" dirty="0" err="1"/>
              <a:t>stylesheet</a:t>
            </a:r>
            <a:r>
              <a:rPr lang="en-US" dirty="0"/>
              <a:t> language that handles the presentation layer of a web </a:t>
            </a:r>
            <a:r>
              <a:rPr lang="en-US" dirty="0" smtClean="0"/>
              <a:t>page.</a:t>
            </a:r>
          </a:p>
          <a:p>
            <a:pPr fontAlgn="base"/>
            <a:r>
              <a:rPr lang="en-US" dirty="0"/>
              <a:t>There are three different ways we can add CSS, but the most common </a:t>
            </a:r>
            <a:r>
              <a:rPr lang="en-US" dirty="0" smtClean="0"/>
              <a:t>and most </a:t>
            </a:r>
            <a:r>
              <a:rPr lang="en-US" dirty="0"/>
              <a:t>efficient method is with an external </a:t>
            </a:r>
            <a:r>
              <a:rPr lang="en-US" dirty="0" err="1"/>
              <a:t>stylesheet</a:t>
            </a:r>
            <a:r>
              <a:rPr lang="en-US" dirty="0"/>
              <a:t> that's linked from the head </a:t>
            </a:r>
            <a:r>
              <a:rPr lang="en-US" dirty="0" smtClean="0"/>
              <a:t>of the </a:t>
            </a:r>
            <a:r>
              <a:rPr lang="en-US" dirty="0"/>
              <a:t>document</a:t>
            </a:r>
            <a:r>
              <a:rPr lang="en-US" dirty="0" smtClean="0"/>
              <a:t>.</a:t>
            </a:r>
          </a:p>
          <a:p>
            <a:pPr fontAlgn="base"/>
            <a:r>
              <a:rPr lang="en-US" dirty="0"/>
              <a:t> </a:t>
            </a:r>
            <a:r>
              <a:rPr lang="en-US" dirty="0" smtClean="0"/>
              <a:t>The </a:t>
            </a:r>
            <a:r>
              <a:rPr lang="en-US" dirty="0"/>
              <a:t>.</a:t>
            </a:r>
            <a:r>
              <a:rPr lang="en-US" dirty="0" err="1"/>
              <a:t>css</a:t>
            </a:r>
            <a:r>
              <a:rPr lang="en-US" dirty="0"/>
              <a:t> file extension is what tells the browser that the file </a:t>
            </a:r>
            <a:r>
              <a:rPr lang="en-US" dirty="0" smtClean="0"/>
              <a:t>is a </a:t>
            </a:r>
            <a:r>
              <a:rPr lang="en-US" dirty="0"/>
              <a:t>style sheet.</a:t>
            </a:r>
          </a:p>
          <a:p>
            <a:pPr fontAlgn="base"/>
            <a:r>
              <a:rPr lang="en-US" dirty="0"/>
              <a:t>The styles written in a style sheet can be shared across multiple web pages</a:t>
            </a:r>
            <a:r>
              <a:rPr lang="en-US" dirty="0" smtClean="0"/>
              <a:t>.</a:t>
            </a:r>
            <a:endParaRPr lang="en-US" dirty="0"/>
          </a:p>
        </p:txBody>
      </p:sp>
    </p:spTree>
    <p:extLst>
      <p:ext uri="{BB962C8B-B14F-4D97-AF65-F5344CB8AC3E}">
        <p14:creationId xmlns:p14="http://schemas.microsoft.com/office/powerpoint/2010/main" val="392724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318" y="2595416"/>
            <a:ext cx="9404723" cy="1400530"/>
          </a:xfrm>
        </p:spPr>
        <p:txBody>
          <a:bodyPr/>
          <a:lstStyle/>
          <a:p>
            <a:pPr algn="ctr"/>
            <a:r>
              <a:rPr lang="en-US" sz="9600" dirty="0" smtClean="0"/>
              <a:t>Quiz</a:t>
            </a:r>
            <a:endParaRPr lang="en-US" sz="9600" dirty="0"/>
          </a:p>
        </p:txBody>
      </p:sp>
    </p:spTree>
    <p:extLst>
      <p:ext uri="{BB962C8B-B14F-4D97-AF65-F5344CB8AC3E}">
        <p14:creationId xmlns:p14="http://schemas.microsoft.com/office/powerpoint/2010/main" val="419325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91520" y="1278179"/>
            <a:ext cx="11088805" cy="682388"/>
          </a:xfrm>
          <a:prstGeom prst="rect">
            <a:avLst/>
          </a:prstGeom>
        </p:spPr>
      </p:pic>
      <p:pic>
        <p:nvPicPr>
          <p:cNvPr id="5" name="Content Placeholder 4"/>
          <p:cNvPicPr>
            <a:picLocks noGrp="1" noChangeAspect="1"/>
          </p:cNvPicPr>
          <p:nvPr>
            <p:ph idx="1"/>
          </p:nvPr>
        </p:nvPicPr>
        <p:blipFill>
          <a:blip r:embed="rId4"/>
          <a:stretch>
            <a:fillRect/>
          </a:stretch>
        </p:blipFill>
        <p:spPr>
          <a:xfrm>
            <a:off x="591521" y="1960567"/>
            <a:ext cx="11088804" cy="4688905"/>
          </a:xfrm>
          <a:prstGeom prst="rect">
            <a:avLst/>
          </a:prstGeom>
        </p:spPr>
      </p:pic>
    </p:spTree>
    <p:extLst>
      <p:ext uri="{BB962C8B-B14F-4D97-AF65-F5344CB8AC3E}">
        <p14:creationId xmlns:p14="http://schemas.microsoft.com/office/powerpoint/2010/main" val="255863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703680" y="2374712"/>
            <a:ext cx="10332074" cy="3050854"/>
          </a:xfrm>
          <a:prstGeom prst="rect">
            <a:avLst/>
          </a:prstGeom>
        </p:spPr>
      </p:pic>
      <p:pic>
        <p:nvPicPr>
          <p:cNvPr id="4" name="Picture 3"/>
          <p:cNvPicPr>
            <a:picLocks noChangeAspect="1"/>
          </p:cNvPicPr>
          <p:nvPr/>
        </p:nvPicPr>
        <p:blipFill>
          <a:blip r:embed="rId4"/>
          <a:stretch>
            <a:fillRect/>
          </a:stretch>
        </p:blipFill>
        <p:spPr>
          <a:xfrm>
            <a:off x="703680" y="1719619"/>
            <a:ext cx="10332074" cy="655093"/>
          </a:xfrm>
          <a:prstGeom prst="rect">
            <a:avLst/>
          </a:prstGeom>
        </p:spPr>
      </p:pic>
    </p:spTree>
    <p:extLst>
      <p:ext uri="{BB962C8B-B14F-4D97-AF65-F5344CB8AC3E}">
        <p14:creationId xmlns:p14="http://schemas.microsoft.com/office/powerpoint/2010/main" val="360722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03061" y="1242370"/>
            <a:ext cx="9773953" cy="736554"/>
          </a:xfrm>
          <a:prstGeom prst="rect">
            <a:avLst/>
          </a:prstGeom>
        </p:spPr>
      </p:pic>
      <p:pic>
        <p:nvPicPr>
          <p:cNvPr id="7" name="Content Placeholder 6"/>
          <p:cNvPicPr>
            <a:picLocks noGrp="1" noChangeAspect="1"/>
          </p:cNvPicPr>
          <p:nvPr>
            <p:ph idx="1"/>
          </p:nvPr>
        </p:nvPicPr>
        <p:blipFill>
          <a:blip r:embed="rId4"/>
          <a:stretch>
            <a:fillRect/>
          </a:stretch>
        </p:blipFill>
        <p:spPr>
          <a:xfrm>
            <a:off x="803061" y="1978924"/>
            <a:ext cx="9773953" cy="4398897"/>
          </a:xfrm>
          <a:prstGeom prst="rect">
            <a:avLst/>
          </a:prstGeom>
        </p:spPr>
      </p:pic>
    </p:spTree>
    <p:extLst>
      <p:ext uri="{BB962C8B-B14F-4D97-AF65-F5344CB8AC3E}">
        <p14:creationId xmlns:p14="http://schemas.microsoft.com/office/powerpoint/2010/main" val="84022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652388"/>
            <a:ext cx="9404723" cy="1400530"/>
          </a:xfrm>
        </p:spPr>
        <p:txBody>
          <a:bodyPr/>
          <a:lstStyle/>
          <a:p>
            <a:pPr fontAlgn="base"/>
            <a:r>
              <a:rPr lang="en-US" dirty="0"/>
              <a:t>CSS Basics </a:t>
            </a:r>
            <a:r>
              <a:rPr lang="en-US" dirty="0" smtClean="0"/>
              <a:t>Overview</a:t>
            </a:r>
            <a:endParaRPr lang="en-US" dirty="0"/>
          </a:p>
        </p:txBody>
      </p:sp>
      <p:sp>
        <p:nvSpPr>
          <p:cNvPr id="3" name="Content Placeholder 2"/>
          <p:cNvSpPr>
            <a:spLocks noGrp="1"/>
          </p:cNvSpPr>
          <p:nvPr>
            <p:ph idx="1"/>
          </p:nvPr>
        </p:nvSpPr>
        <p:spPr/>
        <p:txBody>
          <a:bodyPr/>
          <a:lstStyle/>
          <a:p>
            <a:pPr fontAlgn="base"/>
            <a:r>
              <a:rPr lang="en-US" dirty="0"/>
              <a:t>CSS is a </a:t>
            </a:r>
            <a:r>
              <a:rPr lang="en-US" dirty="0" err="1"/>
              <a:t>stylesheet</a:t>
            </a:r>
            <a:r>
              <a:rPr lang="en-US" dirty="0"/>
              <a:t> language </a:t>
            </a:r>
            <a:r>
              <a:rPr lang="en-US" dirty="0" smtClean="0"/>
              <a:t>that describes </a:t>
            </a:r>
            <a:r>
              <a:rPr lang="en-US" dirty="0"/>
              <a:t>the presentation of Web </a:t>
            </a:r>
            <a:r>
              <a:rPr lang="en-US" dirty="0" smtClean="0"/>
              <a:t>pages</a:t>
            </a:r>
            <a:endParaRPr lang="en-US" dirty="0"/>
          </a:p>
        </p:txBody>
      </p:sp>
    </p:spTree>
    <p:extLst>
      <p:ext uri="{BB962C8B-B14F-4D97-AF65-F5344CB8AC3E}">
        <p14:creationId xmlns:p14="http://schemas.microsoft.com/office/powerpoint/2010/main" val="220116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5487" y="1323833"/>
            <a:ext cx="11333958" cy="729085"/>
          </a:xfrm>
          <a:prstGeom prst="rect">
            <a:avLst/>
          </a:prstGeom>
        </p:spPr>
      </p:pic>
      <p:pic>
        <p:nvPicPr>
          <p:cNvPr id="5" name="Content Placeholder 4"/>
          <p:cNvPicPr>
            <a:picLocks noGrp="1" noChangeAspect="1"/>
          </p:cNvPicPr>
          <p:nvPr>
            <p:ph idx="1"/>
          </p:nvPr>
        </p:nvPicPr>
        <p:blipFill>
          <a:blip r:embed="rId4"/>
          <a:stretch>
            <a:fillRect/>
          </a:stretch>
        </p:blipFill>
        <p:spPr>
          <a:xfrm>
            <a:off x="425487" y="2052918"/>
            <a:ext cx="11333958" cy="4037222"/>
          </a:xfrm>
          <a:prstGeom prst="rect">
            <a:avLst/>
          </a:prstGeom>
        </p:spPr>
      </p:pic>
    </p:spTree>
    <p:extLst>
      <p:ext uri="{BB962C8B-B14F-4D97-AF65-F5344CB8AC3E}">
        <p14:creationId xmlns:p14="http://schemas.microsoft.com/office/powerpoint/2010/main" val="317206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4170" y="2052918"/>
            <a:ext cx="10434940" cy="688142"/>
          </a:xfrm>
          <a:prstGeom prst="rect">
            <a:avLst/>
          </a:prstGeom>
        </p:spPr>
      </p:pic>
      <p:pic>
        <p:nvPicPr>
          <p:cNvPr id="5" name="Picture 4"/>
          <p:cNvPicPr>
            <a:picLocks noChangeAspect="1"/>
          </p:cNvPicPr>
          <p:nvPr/>
        </p:nvPicPr>
        <p:blipFill>
          <a:blip r:embed="rId4"/>
          <a:stretch>
            <a:fillRect/>
          </a:stretch>
        </p:blipFill>
        <p:spPr>
          <a:xfrm>
            <a:off x="694170" y="3109550"/>
            <a:ext cx="10434940" cy="727490"/>
          </a:xfrm>
          <a:prstGeom prst="rect">
            <a:avLst/>
          </a:prstGeom>
        </p:spPr>
      </p:pic>
    </p:spTree>
    <p:extLst>
      <p:ext uri="{BB962C8B-B14F-4D97-AF65-F5344CB8AC3E}">
        <p14:creationId xmlns:p14="http://schemas.microsoft.com/office/powerpoint/2010/main" val="36927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48274" y="2426994"/>
            <a:ext cx="9256615" cy="3446819"/>
          </a:xfrm>
          <a:prstGeom prst="rect">
            <a:avLst/>
          </a:prstGeom>
        </p:spPr>
      </p:pic>
      <p:pic>
        <p:nvPicPr>
          <p:cNvPr id="4" name="Picture 3"/>
          <p:cNvPicPr>
            <a:picLocks noChangeAspect="1"/>
          </p:cNvPicPr>
          <p:nvPr/>
        </p:nvPicPr>
        <p:blipFill>
          <a:blip r:embed="rId4"/>
          <a:stretch>
            <a:fillRect/>
          </a:stretch>
        </p:blipFill>
        <p:spPr>
          <a:xfrm>
            <a:off x="948273" y="1454165"/>
            <a:ext cx="9256615" cy="972829"/>
          </a:xfrm>
          <a:prstGeom prst="rect">
            <a:avLst/>
          </a:prstGeom>
        </p:spPr>
      </p:pic>
    </p:spTree>
    <p:extLst>
      <p:ext uri="{BB962C8B-B14F-4D97-AF65-F5344CB8AC3E}">
        <p14:creationId xmlns:p14="http://schemas.microsoft.com/office/powerpoint/2010/main" val="1686542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063966" y="2052918"/>
            <a:ext cx="9025232" cy="3315199"/>
          </a:xfrm>
          <a:prstGeom prst="rect">
            <a:avLst/>
          </a:prstGeom>
        </p:spPr>
      </p:pic>
      <p:pic>
        <p:nvPicPr>
          <p:cNvPr id="4" name="Picture 3"/>
          <p:cNvPicPr>
            <a:picLocks noChangeAspect="1"/>
          </p:cNvPicPr>
          <p:nvPr/>
        </p:nvPicPr>
        <p:blipFill>
          <a:blip r:embed="rId4"/>
          <a:stretch>
            <a:fillRect/>
          </a:stretch>
        </p:blipFill>
        <p:spPr>
          <a:xfrm>
            <a:off x="1063966" y="1327028"/>
            <a:ext cx="9025232" cy="725890"/>
          </a:xfrm>
          <a:prstGeom prst="rect">
            <a:avLst/>
          </a:prstGeom>
        </p:spPr>
      </p:pic>
    </p:spTree>
    <p:extLst>
      <p:ext uri="{BB962C8B-B14F-4D97-AF65-F5344CB8AC3E}">
        <p14:creationId xmlns:p14="http://schemas.microsoft.com/office/powerpoint/2010/main" val="267725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56594" y="1748865"/>
            <a:ext cx="9239973" cy="651605"/>
          </a:xfrm>
          <a:prstGeom prst="rect">
            <a:avLst/>
          </a:prstGeom>
        </p:spPr>
      </p:pic>
      <p:pic>
        <p:nvPicPr>
          <p:cNvPr id="5" name="Content Placeholder 4"/>
          <p:cNvPicPr>
            <a:picLocks noGrp="1" noChangeAspect="1"/>
          </p:cNvPicPr>
          <p:nvPr>
            <p:ph idx="1"/>
          </p:nvPr>
        </p:nvPicPr>
        <p:blipFill>
          <a:blip r:embed="rId4"/>
          <a:stretch>
            <a:fillRect/>
          </a:stretch>
        </p:blipFill>
        <p:spPr>
          <a:xfrm>
            <a:off x="956594" y="2400470"/>
            <a:ext cx="9239973" cy="3366128"/>
          </a:xfrm>
          <a:prstGeom prst="rect">
            <a:avLst/>
          </a:prstGeom>
        </p:spPr>
      </p:pic>
    </p:spTree>
    <p:extLst>
      <p:ext uri="{BB962C8B-B14F-4D97-AF65-F5344CB8AC3E}">
        <p14:creationId xmlns:p14="http://schemas.microsoft.com/office/powerpoint/2010/main" val="335499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Intro to </a:t>
            </a:r>
            <a:r>
              <a:rPr lang="en-US" dirty="0" smtClean="0"/>
              <a:t>Selectors</a:t>
            </a:r>
            <a:endParaRPr lang="en-US" dirty="0"/>
          </a:p>
        </p:txBody>
      </p:sp>
      <p:sp>
        <p:nvSpPr>
          <p:cNvPr id="3" name="Content Placeholder 2"/>
          <p:cNvSpPr>
            <a:spLocks noGrp="1"/>
          </p:cNvSpPr>
          <p:nvPr>
            <p:ph idx="1"/>
          </p:nvPr>
        </p:nvSpPr>
        <p:spPr/>
        <p:txBody>
          <a:bodyPr/>
          <a:lstStyle/>
          <a:p>
            <a:r>
              <a:rPr lang="en-US" dirty="0"/>
              <a:t>Selectors are one of the most important and powerful parts of CSS because they let us target the content we want to style. When we define a selector in our </a:t>
            </a:r>
            <a:r>
              <a:rPr lang="en-US" dirty="0" err="1"/>
              <a:t>stylesheet</a:t>
            </a:r>
            <a:r>
              <a:rPr lang="en-US" dirty="0"/>
              <a:t>, we’re instructing the browser to match every instance of that selector in the HTML</a:t>
            </a:r>
            <a:r>
              <a:rPr lang="en-US" dirty="0" smtClean="0"/>
              <a:t>.</a:t>
            </a:r>
          </a:p>
          <a:p>
            <a:pPr fontAlgn="base"/>
            <a:r>
              <a:rPr lang="en-US" dirty="0"/>
              <a:t>Selectors can be defined based on an element's type, its class </a:t>
            </a:r>
            <a:r>
              <a:rPr lang="en-US" dirty="0" smtClean="0"/>
              <a:t>or</a:t>
            </a:r>
            <a:r>
              <a:rPr lang="en-US" i="1" dirty="0" smtClean="0"/>
              <a:t> </a:t>
            </a:r>
            <a:r>
              <a:rPr lang="en-US" dirty="0" smtClean="0"/>
              <a:t>ID </a:t>
            </a:r>
            <a:r>
              <a:rPr lang="en-US" dirty="0"/>
              <a:t>attribute, even how we interact with the element, and more.</a:t>
            </a:r>
          </a:p>
          <a:p>
            <a:pPr marL="0" indent="0">
              <a:buNone/>
            </a:pPr>
            <a:endParaRPr lang="en-US" dirty="0"/>
          </a:p>
        </p:txBody>
      </p:sp>
    </p:spTree>
    <p:extLst>
      <p:ext uri="{BB962C8B-B14F-4D97-AF65-F5344CB8AC3E}">
        <p14:creationId xmlns:p14="http://schemas.microsoft.com/office/powerpoint/2010/main" val="3366992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96" y="4690103"/>
            <a:ext cx="9404723" cy="1807088"/>
          </a:xfrm>
        </p:spPr>
        <p:txBody>
          <a:bodyPr/>
          <a:lstStyle/>
          <a:p>
            <a:pPr fontAlgn="base"/>
            <a:r>
              <a:rPr lang="en-US" sz="2000" dirty="0"/>
              <a:t>A CSS rule is made up of two main parts,</a:t>
            </a:r>
            <a:br>
              <a:rPr lang="en-US" sz="2000" dirty="0"/>
            </a:br>
            <a:r>
              <a:rPr lang="en-US" sz="2000" dirty="0" smtClean="0"/>
              <a:t>the </a:t>
            </a:r>
            <a:r>
              <a:rPr lang="en-US" sz="2000" dirty="0"/>
              <a:t>selector followed by the declaration block.</a:t>
            </a:r>
            <a:br>
              <a:rPr lang="en-US" sz="2000" dirty="0"/>
            </a:br>
            <a:r>
              <a:rPr lang="en-US" sz="2000" dirty="0" smtClean="0"/>
              <a:t>The </a:t>
            </a:r>
            <a:r>
              <a:rPr lang="en-US" sz="2000" dirty="0"/>
              <a:t>selector is the part of the CSS rule that targets HTML elements.</a:t>
            </a:r>
            <a:br>
              <a:rPr lang="en-US" sz="2000" dirty="0"/>
            </a:br>
            <a:r>
              <a:rPr lang="en-US" sz="2000" dirty="0" smtClean="0"/>
              <a:t>It's </a:t>
            </a:r>
            <a:r>
              <a:rPr lang="en-US" sz="2000" dirty="0"/>
              <a:t>what actually lets us select the content we want to style</a:t>
            </a:r>
            <a:r>
              <a:rPr lang="en-US" sz="2000" dirty="0" smtClean="0"/>
              <a:t>.</a:t>
            </a:r>
            <a:endParaRPr lang="en-US" sz="2000" dirty="0"/>
          </a:p>
        </p:txBody>
      </p:sp>
      <p:pic>
        <p:nvPicPr>
          <p:cNvPr id="4" name="Content Placeholder 3"/>
          <p:cNvPicPr>
            <a:picLocks noGrp="1" noChangeAspect="1"/>
          </p:cNvPicPr>
          <p:nvPr>
            <p:ph idx="1"/>
          </p:nvPr>
        </p:nvPicPr>
        <p:blipFill>
          <a:blip r:embed="rId2"/>
          <a:stretch>
            <a:fillRect/>
          </a:stretch>
        </p:blipFill>
        <p:spPr>
          <a:xfrm>
            <a:off x="2089814" y="635723"/>
            <a:ext cx="6810375" cy="3781425"/>
          </a:xfrm>
          <a:prstGeom prst="rect">
            <a:avLst/>
          </a:prstGeom>
        </p:spPr>
      </p:pic>
    </p:spTree>
    <p:extLst>
      <p:ext uri="{BB962C8B-B14F-4D97-AF65-F5344CB8AC3E}">
        <p14:creationId xmlns:p14="http://schemas.microsoft.com/office/powerpoint/2010/main" val="341137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dirty="0" smtClean="0"/>
              <a:t>niversal Selector</a:t>
            </a:r>
            <a:endParaRPr lang="en-US" dirty="0"/>
          </a:p>
        </p:txBody>
      </p:sp>
      <p:sp>
        <p:nvSpPr>
          <p:cNvPr id="3" name="Content Placeholder 2"/>
          <p:cNvSpPr>
            <a:spLocks noGrp="1"/>
          </p:cNvSpPr>
          <p:nvPr>
            <p:ph idx="1"/>
          </p:nvPr>
        </p:nvSpPr>
        <p:spPr/>
        <p:txBody>
          <a:bodyPr/>
          <a:lstStyle/>
          <a:p>
            <a:pPr fontAlgn="base"/>
            <a:r>
              <a:rPr lang="en-US" dirty="0" smtClean="0"/>
              <a:t>It is </a:t>
            </a:r>
            <a:r>
              <a:rPr lang="en-US" dirty="0"/>
              <a:t>called a universal selector because it selects every element </a:t>
            </a:r>
            <a:r>
              <a:rPr lang="en-US" dirty="0" smtClean="0"/>
              <a:t>on the </a:t>
            </a:r>
            <a:r>
              <a:rPr lang="en-US" dirty="0"/>
              <a:t>page at once and applies the styles we set.</a:t>
            </a:r>
          </a:p>
          <a:p>
            <a:pPr fontAlgn="base"/>
            <a:r>
              <a:rPr lang="en-US" dirty="0"/>
              <a:t>I</a:t>
            </a:r>
            <a:r>
              <a:rPr lang="en-US" dirty="0" smtClean="0"/>
              <a:t>t's </a:t>
            </a:r>
            <a:r>
              <a:rPr lang="en-US" dirty="0"/>
              <a:t>a very powerful selector because it overrides all other </a:t>
            </a:r>
            <a:r>
              <a:rPr lang="en-US" dirty="0" smtClean="0"/>
              <a:t>selectors</a:t>
            </a:r>
            <a:r>
              <a:rPr lang="en-US" dirty="0"/>
              <a:t>.</a:t>
            </a:r>
            <a:endParaRPr lang="en-US" dirty="0"/>
          </a:p>
        </p:txBody>
      </p:sp>
      <p:pic>
        <p:nvPicPr>
          <p:cNvPr id="4" name="Picture 3"/>
          <p:cNvPicPr>
            <a:picLocks noChangeAspect="1"/>
          </p:cNvPicPr>
          <p:nvPr/>
        </p:nvPicPr>
        <p:blipFill>
          <a:blip r:embed="rId2"/>
          <a:stretch>
            <a:fillRect/>
          </a:stretch>
        </p:blipFill>
        <p:spPr>
          <a:xfrm>
            <a:off x="1553261" y="3383933"/>
            <a:ext cx="6266764" cy="3064136"/>
          </a:xfrm>
          <a:prstGeom prst="rect">
            <a:avLst/>
          </a:prstGeom>
        </p:spPr>
      </p:pic>
    </p:spTree>
    <p:extLst>
      <p:ext uri="{BB962C8B-B14F-4D97-AF65-F5344CB8AC3E}">
        <p14:creationId xmlns:p14="http://schemas.microsoft.com/office/powerpoint/2010/main" val="2705486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Type </a:t>
            </a:r>
            <a:r>
              <a:rPr lang="en-US" dirty="0" smtClean="0"/>
              <a:t>Selectors</a:t>
            </a:r>
            <a:endParaRPr lang="en-US" dirty="0"/>
          </a:p>
        </p:txBody>
      </p:sp>
      <p:sp>
        <p:nvSpPr>
          <p:cNvPr id="3" name="Content Placeholder 2"/>
          <p:cNvSpPr>
            <a:spLocks noGrp="1"/>
          </p:cNvSpPr>
          <p:nvPr>
            <p:ph idx="1"/>
          </p:nvPr>
        </p:nvSpPr>
        <p:spPr/>
        <p:txBody>
          <a:bodyPr/>
          <a:lstStyle/>
          <a:p>
            <a:pPr fontAlgn="base"/>
            <a:r>
              <a:rPr lang="en-US" dirty="0"/>
              <a:t>A type selector is what we use to select an element type on the </a:t>
            </a:r>
            <a:r>
              <a:rPr lang="en-US" dirty="0" smtClean="0"/>
              <a:t>page.</a:t>
            </a:r>
          </a:p>
          <a:p>
            <a:pPr fontAlgn="base"/>
            <a:r>
              <a:rPr lang="en-US" dirty="0" smtClean="0"/>
              <a:t>They're </a:t>
            </a:r>
            <a:r>
              <a:rPr lang="en-US" dirty="0"/>
              <a:t>also called element </a:t>
            </a:r>
            <a:r>
              <a:rPr lang="en-US" dirty="0" smtClean="0"/>
              <a:t>selectors, because </a:t>
            </a:r>
            <a:r>
              <a:rPr lang="en-US" dirty="0"/>
              <a:t>we only use the element's HTML tag as the selector</a:t>
            </a:r>
            <a:r>
              <a:rPr lang="en-US" dirty="0" smtClean="0"/>
              <a:t>.</a:t>
            </a:r>
            <a:endParaRPr lang="en-US" dirty="0"/>
          </a:p>
        </p:txBody>
      </p:sp>
    </p:spTree>
    <p:extLst>
      <p:ext uri="{BB962C8B-B14F-4D97-AF65-F5344CB8AC3E}">
        <p14:creationId xmlns:p14="http://schemas.microsoft.com/office/powerpoint/2010/main" val="1811191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ID </a:t>
            </a:r>
            <a:r>
              <a:rPr lang="en-US" dirty="0" smtClean="0"/>
              <a:t>Selectors</a:t>
            </a:r>
            <a:endParaRPr lang="en-US" dirty="0"/>
          </a:p>
        </p:txBody>
      </p:sp>
      <p:sp>
        <p:nvSpPr>
          <p:cNvPr id="3" name="Content Placeholder 2"/>
          <p:cNvSpPr>
            <a:spLocks noGrp="1"/>
          </p:cNvSpPr>
          <p:nvPr>
            <p:ph idx="1"/>
          </p:nvPr>
        </p:nvSpPr>
        <p:spPr/>
        <p:txBody>
          <a:bodyPr>
            <a:normAutofit/>
          </a:bodyPr>
          <a:lstStyle/>
          <a:p>
            <a:pPr fontAlgn="base"/>
            <a:r>
              <a:rPr lang="en-US" dirty="0"/>
              <a:t>A</a:t>
            </a:r>
            <a:r>
              <a:rPr lang="en-US" dirty="0" smtClean="0"/>
              <a:t>n </a:t>
            </a:r>
            <a:r>
              <a:rPr lang="en-US" dirty="0"/>
              <a:t>ID selector, lets us assign a unique ID to an element.</a:t>
            </a:r>
          </a:p>
          <a:p>
            <a:pPr fontAlgn="base"/>
            <a:r>
              <a:rPr lang="en-US" dirty="0" smtClean="0"/>
              <a:t>That </a:t>
            </a:r>
            <a:r>
              <a:rPr lang="en-US" dirty="0"/>
              <a:t>way, we're able to specifically target an element based </a:t>
            </a:r>
            <a:r>
              <a:rPr lang="en-US" dirty="0" smtClean="0"/>
              <a:t>on its </a:t>
            </a:r>
            <a:r>
              <a:rPr lang="en-US" dirty="0"/>
              <a:t>ID attribute</a:t>
            </a:r>
            <a:r>
              <a:rPr lang="en-US" dirty="0" smtClean="0"/>
              <a:t>.</a:t>
            </a:r>
            <a:endParaRPr lang="en-US" dirty="0"/>
          </a:p>
          <a:p>
            <a:pPr fontAlgn="base"/>
            <a:r>
              <a:rPr lang="en-US" dirty="0"/>
              <a:t>ID selectors are declared using the pound </a:t>
            </a:r>
            <a:r>
              <a:rPr lang="en-US" dirty="0" smtClean="0"/>
              <a:t>(#) symbol </a:t>
            </a:r>
            <a:r>
              <a:rPr lang="en-US" dirty="0"/>
              <a:t>followed by the ID name</a:t>
            </a:r>
            <a:r>
              <a:rPr lang="en-US" dirty="0" smtClean="0"/>
              <a:t>.</a:t>
            </a:r>
          </a:p>
          <a:p>
            <a:pPr fontAlgn="base"/>
            <a:r>
              <a:rPr lang="en-US" dirty="0"/>
              <a:t>ID's are unique to the page, </a:t>
            </a:r>
            <a:r>
              <a:rPr lang="en-US" dirty="0" smtClean="0"/>
              <a:t>so it's </a:t>
            </a:r>
            <a:r>
              <a:rPr lang="en-US" dirty="0"/>
              <a:t>important to remember that an element can only have one ID.</a:t>
            </a:r>
          </a:p>
          <a:p>
            <a:pPr fontAlgn="base"/>
            <a:r>
              <a:rPr lang="en-US" dirty="0" smtClean="0"/>
              <a:t>A </a:t>
            </a:r>
            <a:r>
              <a:rPr lang="en-US" dirty="0"/>
              <a:t>page can only have one element with the same ID name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26173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0" y="-965381"/>
            <a:ext cx="12192000" cy="8250063"/>
          </a:xfrm>
          <a:prstGeom prst="rect">
            <a:avLst/>
          </a:prstGeom>
        </p:spPr>
      </p:pic>
    </p:spTree>
    <p:extLst>
      <p:ext uri="{BB962C8B-B14F-4D97-AF65-F5344CB8AC3E}">
        <p14:creationId xmlns:p14="http://schemas.microsoft.com/office/powerpoint/2010/main" val="894964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Class </a:t>
            </a:r>
            <a:r>
              <a:rPr lang="en-US" dirty="0" smtClean="0"/>
              <a:t>Selectors</a:t>
            </a:r>
            <a:endParaRPr lang="en-US" dirty="0"/>
          </a:p>
        </p:txBody>
      </p:sp>
      <p:sp>
        <p:nvSpPr>
          <p:cNvPr id="3" name="Content Placeholder 2"/>
          <p:cNvSpPr>
            <a:spLocks noGrp="1"/>
          </p:cNvSpPr>
          <p:nvPr>
            <p:ph idx="1"/>
          </p:nvPr>
        </p:nvSpPr>
        <p:spPr/>
        <p:txBody>
          <a:bodyPr>
            <a:normAutofit lnSpcReduction="10000"/>
          </a:bodyPr>
          <a:lstStyle/>
          <a:p>
            <a:r>
              <a:rPr lang="en-US" dirty="0"/>
              <a:t>Class selectors let us target elements based on their class attribute. The main difference between a class and an ID selector is that IDs are unique and they’re used to identify one element on the page, whereas a class can target more than one element</a:t>
            </a:r>
            <a:r>
              <a:rPr lang="en-US" dirty="0" smtClean="0"/>
              <a:t>.</a:t>
            </a:r>
          </a:p>
          <a:p>
            <a:pPr fontAlgn="base"/>
            <a:r>
              <a:rPr lang="en-US" dirty="0"/>
              <a:t>T</a:t>
            </a:r>
            <a:r>
              <a:rPr lang="en-US" dirty="0" smtClean="0"/>
              <a:t>he </a:t>
            </a:r>
            <a:r>
              <a:rPr lang="en-US" dirty="0"/>
              <a:t>main difference between a class </a:t>
            </a:r>
            <a:r>
              <a:rPr lang="en-US" dirty="0" smtClean="0"/>
              <a:t>and an </a:t>
            </a:r>
            <a:r>
              <a:rPr lang="en-US" dirty="0"/>
              <a:t>ID selector is that ID's are </a:t>
            </a:r>
            <a:r>
              <a:rPr lang="en-US" dirty="0" smtClean="0"/>
              <a:t>unique. And </a:t>
            </a:r>
            <a:r>
              <a:rPr lang="en-US" dirty="0"/>
              <a:t>they're used to identify one element on the page.</a:t>
            </a:r>
          </a:p>
          <a:p>
            <a:pPr fontAlgn="base"/>
            <a:r>
              <a:rPr lang="en-US" dirty="0" smtClean="0"/>
              <a:t>Whereas </a:t>
            </a:r>
            <a:r>
              <a:rPr lang="en-US" dirty="0"/>
              <a:t>a class can be used to classify and target more than one </a:t>
            </a:r>
            <a:r>
              <a:rPr lang="en-US" dirty="0" smtClean="0"/>
              <a:t>element. This </a:t>
            </a:r>
            <a:r>
              <a:rPr lang="en-US" dirty="0"/>
              <a:t>makes classes more flexible than </a:t>
            </a:r>
            <a:r>
              <a:rPr lang="en-US" dirty="0" smtClean="0"/>
              <a:t>ID's.</a:t>
            </a:r>
          </a:p>
          <a:p>
            <a:pPr fontAlgn="base"/>
            <a:r>
              <a:rPr lang="en-US" dirty="0"/>
              <a:t>Classes let us target more than one element with the same class </a:t>
            </a:r>
            <a:r>
              <a:rPr lang="en-US" dirty="0" smtClean="0"/>
              <a:t>name. In </a:t>
            </a:r>
            <a:r>
              <a:rPr lang="en-US" dirty="0"/>
              <a:t>fact, that's one of the biggest advantages to using class selectors.</a:t>
            </a:r>
          </a:p>
          <a:p>
            <a:pPr fontAlgn="base"/>
            <a:r>
              <a:rPr lang="en-US" dirty="0" smtClean="0"/>
              <a:t>Multiple </a:t>
            </a:r>
            <a:r>
              <a:rPr lang="en-US" dirty="0"/>
              <a:t>elements can share the same class, </a:t>
            </a:r>
            <a:r>
              <a:rPr lang="en-US" dirty="0" smtClean="0"/>
              <a:t>so we're </a:t>
            </a:r>
            <a:r>
              <a:rPr lang="en-US" dirty="0"/>
              <a:t>able to reuse them throughout a page</a:t>
            </a:r>
            <a:r>
              <a:rPr lang="en-US" dirty="0" smtClean="0"/>
              <a:t>.</a:t>
            </a:r>
            <a:endParaRPr lang="en-US" dirty="0"/>
          </a:p>
        </p:txBody>
      </p:sp>
    </p:spTree>
    <p:extLst>
      <p:ext uri="{BB962C8B-B14F-4D97-AF65-F5344CB8AC3E}">
        <p14:creationId xmlns:p14="http://schemas.microsoft.com/office/powerpoint/2010/main" val="313579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Descendant </a:t>
            </a:r>
            <a:r>
              <a:rPr lang="en-US" dirty="0" smtClean="0"/>
              <a:t>Selectors</a:t>
            </a:r>
            <a:endParaRPr lang="en-US" dirty="0"/>
          </a:p>
        </p:txBody>
      </p:sp>
      <p:sp>
        <p:nvSpPr>
          <p:cNvPr id="3" name="Content Placeholder 2"/>
          <p:cNvSpPr>
            <a:spLocks noGrp="1"/>
          </p:cNvSpPr>
          <p:nvPr>
            <p:ph idx="1"/>
          </p:nvPr>
        </p:nvSpPr>
        <p:spPr/>
        <p:txBody>
          <a:bodyPr/>
          <a:lstStyle/>
          <a:p>
            <a:pPr fontAlgn="base"/>
            <a:r>
              <a:rPr lang="en-US" dirty="0"/>
              <a:t>CSS also lets us target elements based on their relationship in the HTML document.</a:t>
            </a:r>
          </a:p>
          <a:p>
            <a:pPr fontAlgn="base"/>
            <a:r>
              <a:rPr lang="en-US" dirty="0" smtClean="0"/>
              <a:t>For </a:t>
            </a:r>
            <a:r>
              <a:rPr lang="en-US" dirty="0"/>
              <a:t>instance, we can combine selectors to create what's called a </a:t>
            </a:r>
            <a:r>
              <a:rPr lang="en-US" dirty="0" smtClean="0"/>
              <a:t>descendent selector</a:t>
            </a:r>
            <a:r>
              <a:rPr lang="en-US" dirty="0"/>
              <a:t>, because it targets an element that's a descendent of another element.</a:t>
            </a:r>
          </a:p>
          <a:p>
            <a:pPr fontAlgn="base"/>
            <a:r>
              <a:rPr lang="en-US" dirty="0" smtClean="0"/>
              <a:t>This </a:t>
            </a:r>
            <a:r>
              <a:rPr lang="en-US" dirty="0"/>
              <a:t>makes our selectors more specific</a:t>
            </a:r>
            <a:r>
              <a:rPr lang="en-US" dirty="0" smtClean="0"/>
              <a:t>.</a:t>
            </a:r>
            <a:endParaRPr lang="en-US" dirty="0"/>
          </a:p>
        </p:txBody>
      </p:sp>
    </p:spTree>
    <p:extLst>
      <p:ext uri="{BB962C8B-B14F-4D97-AF65-F5344CB8AC3E}">
        <p14:creationId xmlns:p14="http://schemas.microsoft.com/office/powerpoint/2010/main" val="205368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746913" y="1539498"/>
            <a:ext cx="8097671" cy="4556350"/>
          </a:xfrm>
          <a:prstGeom prst="rect">
            <a:avLst/>
          </a:prstGeom>
        </p:spPr>
      </p:pic>
    </p:spTree>
    <p:extLst>
      <p:ext uri="{BB962C8B-B14F-4D97-AF65-F5344CB8AC3E}">
        <p14:creationId xmlns:p14="http://schemas.microsoft.com/office/powerpoint/2010/main" val="383633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788" y="616491"/>
            <a:ext cx="9404723" cy="1400530"/>
          </a:xfrm>
        </p:spPr>
        <p:txBody>
          <a:bodyPr/>
          <a:lstStyle/>
          <a:p>
            <a:pPr fontAlgn="base"/>
            <a:r>
              <a:rPr lang="en-US" dirty="0"/>
              <a:t>Introduction to </a:t>
            </a:r>
            <a:r>
              <a:rPr lang="en-US" dirty="0" smtClean="0"/>
              <a:t>CSS</a:t>
            </a:r>
            <a:endParaRPr lang="en-US" dirty="0"/>
          </a:p>
        </p:txBody>
      </p:sp>
      <p:pic>
        <p:nvPicPr>
          <p:cNvPr id="4" name="Content Placeholder 3"/>
          <p:cNvPicPr>
            <a:picLocks noGrp="1" noChangeAspect="1"/>
          </p:cNvPicPr>
          <p:nvPr>
            <p:ph idx="1"/>
          </p:nvPr>
        </p:nvPicPr>
        <p:blipFill>
          <a:blip r:embed="rId3"/>
          <a:stretch>
            <a:fillRect/>
          </a:stretch>
        </p:blipFill>
        <p:spPr>
          <a:xfrm>
            <a:off x="1794788" y="1501254"/>
            <a:ext cx="8554032" cy="4777391"/>
          </a:xfrm>
          <a:prstGeom prst="rect">
            <a:avLst/>
          </a:prstGeom>
        </p:spPr>
      </p:pic>
    </p:spTree>
    <p:extLst>
      <p:ext uri="{BB962C8B-B14F-4D97-AF65-F5344CB8AC3E}">
        <p14:creationId xmlns:p14="http://schemas.microsoft.com/office/powerpoint/2010/main" val="263891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691057" y="1430167"/>
            <a:ext cx="8359777" cy="4667542"/>
          </a:xfrm>
          <a:prstGeom prst="rect">
            <a:avLst/>
          </a:prstGeom>
        </p:spPr>
      </p:pic>
    </p:spTree>
    <p:extLst>
      <p:ext uri="{BB962C8B-B14F-4D97-AF65-F5344CB8AC3E}">
        <p14:creationId xmlns:p14="http://schemas.microsoft.com/office/powerpoint/2010/main" val="155455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70788" y="1472863"/>
            <a:ext cx="3867150" cy="2914650"/>
          </a:xfrm>
          <a:prstGeom prst="rect">
            <a:avLst/>
          </a:prstGeom>
        </p:spPr>
      </p:pic>
      <p:sp>
        <p:nvSpPr>
          <p:cNvPr id="3" name="Content Placeholder 2"/>
          <p:cNvSpPr>
            <a:spLocks noGrp="1"/>
          </p:cNvSpPr>
          <p:nvPr>
            <p:ph idx="1"/>
          </p:nvPr>
        </p:nvSpPr>
        <p:spPr>
          <a:xfrm>
            <a:off x="875201" y="4987187"/>
            <a:ext cx="8946541" cy="4195481"/>
          </a:xfrm>
        </p:spPr>
        <p:txBody>
          <a:bodyPr/>
          <a:lstStyle/>
          <a:p>
            <a:pPr marL="0" indent="0">
              <a:buNone/>
            </a:pPr>
            <a:r>
              <a:rPr lang="en-US" dirty="0"/>
              <a:t>Now, over the years, CSS has also improved the accessibility of web content because it's allowed us to adapt our content to various devices, screen sizes, and resolutions. </a:t>
            </a:r>
          </a:p>
        </p:txBody>
      </p:sp>
      <p:pic>
        <p:nvPicPr>
          <p:cNvPr id="5" name="Picture 4"/>
          <p:cNvPicPr>
            <a:picLocks noChangeAspect="1"/>
          </p:cNvPicPr>
          <p:nvPr/>
        </p:nvPicPr>
        <p:blipFill>
          <a:blip r:embed="rId4"/>
          <a:stretch>
            <a:fillRect/>
          </a:stretch>
        </p:blipFill>
        <p:spPr>
          <a:xfrm>
            <a:off x="6137938" y="1472701"/>
            <a:ext cx="3210778" cy="2914812"/>
          </a:xfrm>
          <a:prstGeom prst="rect">
            <a:avLst/>
          </a:prstGeom>
        </p:spPr>
      </p:pic>
    </p:spTree>
    <p:extLst>
      <p:ext uri="{BB962C8B-B14F-4D97-AF65-F5344CB8AC3E}">
        <p14:creationId xmlns:p14="http://schemas.microsoft.com/office/powerpoint/2010/main" val="328948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There are different ways we can add CSS to a page</a:t>
            </a:r>
            <a:r>
              <a:rPr lang="en-US" dirty="0" smtClean="0"/>
              <a:t>,</a:t>
            </a:r>
            <a:endParaRPr lang="en-US" dirty="0"/>
          </a:p>
          <a:p>
            <a:pPr fontAlgn="base"/>
            <a:r>
              <a:rPr lang="en-US" dirty="0" smtClean="0"/>
              <a:t>each </a:t>
            </a:r>
            <a:r>
              <a:rPr lang="en-US" dirty="0"/>
              <a:t>way has its advantages, or it might have its </a:t>
            </a:r>
            <a:r>
              <a:rPr lang="en-US" dirty="0" smtClean="0"/>
              <a:t>disadvantages.</a:t>
            </a:r>
          </a:p>
          <a:p>
            <a:pPr fontAlgn="base"/>
            <a:r>
              <a:rPr lang="en-US" dirty="0" smtClean="0"/>
              <a:t>So </a:t>
            </a:r>
            <a:r>
              <a:rPr lang="en-US" dirty="0"/>
              <a:t>let's </a:t>
            </a:r>
            <a:r>
              <a:rPr lang="en-US" dirty="0" smtClean="0"/>
              <a:t>review </a:t>
            </a:r>
            <a:r>
              <a:rPr lang="en-US" dirty="0"/>
              <a:t>three methods we can use to apply CSS to our pages</a:t>
            </a:r>
            <a:r>
              <a:rPr lang="en-US" dirty="0" smtClean="0"/>
              <a:t>.</a:t>
            </a:r>
          </a:p>
          <a:p>
            <a:pPr marL="457200" indent="-457200" fontAlgn="base">
              <a:buFont typeface="+mj-lt"/>
              <a:buAutoNum type="arabicPeriod"/>
            </a:pPr>
            <a:r>
              <a:rPr lang="en-US" dirty="0" smtClean="0"/>
              <a:t>Inline Styles</a:t>
            </a:r>
          </a:p>
          <a:p>
            <a:pPr marL="457200" indent="-457200" fontAlgn="base">
              <a:buFont typeface="+mj-lt"/>
              <a:buAutoNum type="arabicPeriod"/>
            </a:pPr>
            <a:r>
              <a:rPr lang="en-US" dirty="0" smtClean="0"/>
              <a:t>Internal Styles</a:t>
            </a:r>
          </a:p>
          <a:p>
            <a:pPr marL="457200" indent="-457200" fontAlgn="base">
              <a:buFont typeface="+mj-lt"/>
              <a:buAutoNum type="arabicPeriod"/>
            </a:pPr>
            <a:r>
              <a:rPr lang="en-US" dirty="0" smtClean="0"/>
              <a:t>External Styles</a:t>
            </a:r>
            <a:endParaRPr lang="en-US" dirty="0"/>
          </a:p>
        </p:txBody>
      </p:sp>
    </p:spTree>
    <p:extLst>
      <p:ext uri="{BB962C8B-B14F-4D97-AF65-F5344CB8AC3E}">
        <p14:creationId xmlns:p14="http://schemas.microsoft.com/office/powerpoint/2010/main" val="91069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Styles</a:t>
            </a:r>
            <a:endParaRPr lang="en-US" dirty="0"/>
          </a:p>
        </p:txBody>
      </p:sp>
      <p:sp>
        <p:nvSpPr>
          <p:cNvPr id="3" name="Content Placeholder 2"/>
          <p:cNvSpPr>
            <a:spLocks noGrp="1"/>
          </p:cNvSpPr>
          <p:nvPr>
            <p:ph idx="1"/>
          </p:nvPr>
        </p:nvSpPr>
        <p:spPr/>
        <p:txBody>
          <a:bodyPr>
            <a:normAutofit/>
          </a:bodyPr>
          <a:lstStyle/>
          <a:p>
            <a:pPr fontAlgn="base"/>
            <a:r>
              <a:rPr lang="en-US" dirty="0"/>
              <a:t>when we write inline styles, we write the </a:t>
            </a:r>
            <a:r>
              <a:rPr lang="en-US" dirty="0" err="1"/>
              <a:t>css</a:t>
            </a:r>
            <a:r>
              <a:rPr lang="en-US" dirty="0"/>
              <a:t> </a:t>
            </a:r>
            <a:r>
              <a:rPr lang="en-US" dirty="0" smtClean="0"/>
              <a:t>in the </a:t>
            </a:r>
            <a:r>
              <a:rPr lang="en-US" dirty="0"/>
              <a:t>html file directly inside an elements tag using a style attribute.</a:t>
            </a:r>
          </a:p>
          <a:p>
            <a:pPr fontAlgn="base"/>
            <a:r>
              <a:rPr lang="en-US" dirty="0"/>
              <a:t>we can style any element with any </a:t>
            </a:r>
            <a:r>
              <a:rPr lang="en-US" dirty="0" err="1"/>
              <a:t>css</a:t>
            </a:r>
            <a:r>
              <a:rPr lang="en-US" dirty="0"/>
              <a:t> property, using this in-line style method.</a:t>
            </a:r>
          </a:p>
          <a:p>
            <a:pPr fontAlgn="base"/>
            <a:r>
              <a:rPr lang="en-US" dirty="0" smtClean="0"/>
              <a:t>We </a:t>
            </a:r>
            <a:r>
              <a:rPr lang="en-US" dirty="0"/>
              <a:t>could style the entire page with this method if we wanted to, </a:t>
            </a:r>
            <a:r>
              <a:rPr lang="en-US" dirty="0" smtClean="0"/>
              <a:t>but I </a:t>
            </a:r>
            <a:r>
              <a:rPr lang="en-US" dirty="0"/>
              <a:t>don't recommend that you do that.</a:t>
            </a:r>
          </a:p>
          <a:p>
            <a:pPr fontAlgn="base"/>
            <a:r>
              <a:rPr lang="en-US" dirty="0" smtClean="0"/>
              <a:t>In </a:t>
            </a:r>
            <a:r>
              <a:rPr lang="en-US" dirty="0"/>
              <a:t>fact, inline styles are not considered a good practice </a:t>
            </a:r>
            <a:r>
              <a:rPr lang="en-US" dirty="0" smtClean="0"/>
              <a:t>for developing </a:t>
            </a:r>
            <a:r>
              <a:rPr lang="en-US" dirty="0"/>
              <a:t>websites, and they should be used sparingly if at </a:t>
            </a:r>
            <a:r>
              <a:rPr lang="en-US" dirty="0" smtClean="0"/>
              <a:t>all.</a:t>
            </a:r>
          </a:p>
          <a:p>
            <a:pPr fontAlgn="base"/>
            <a:r>
              <a:rPr lang="en-US" dirty="0"/>
              <a:t>I</a:t>
            </a:r>
            <a:r>
              <a:rPr lang="en-US" dirty="0" smtClean="0"/>
              <a:t>f </a:t>
            </a:r>
            <a:r>
              <a:rPr lang="en-US" dirty="0"/>
              <a:t>we need to make any styling </a:t>
            </a:r>
            <a:r>
              <a:rPr lang="en-US" dirty="0" smtClean="0"/>
              <a:t>changes, it </a:t>
            </a:r>
            <a:r>
              <a:rPr lang="en-US" dirty="0"/>
              <a:t>means we need to go inside our html to make those </a:t>
            </a:r>
            <a:r>
              <a:rPr lang="en-US" dirty="0" smtClean="0"/>
              <a:t>changes</a:t>
            </a:r>
            <a:r>
              <a:rPr lang="en-US" dirty="0"/>
              <a:t>.</a:t>
            </a:r>
          </a:p>
        </p:txBody>
      </p:sp>
    </p:spTree>
    <p:extLst>
      <p:ext uri="{BB962C8B-B14F-4D97-AF65-F5344CB8AC3E}">
        <p14:creationId xmlns:p14="http://schemas.microsoft.com/office/powerpoint/2010/main" val="3613195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395</TotalTime>
  <Words>1306</Words>
  <Application>Microsoft Office PowerPoint</Application>
  <PresentationFormat>Widescreen</PresentationFormat>
  <Paragraphs>106</Paragraphs>
  <Slides>31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Wingdings 3</vt:lpstr>
      <vt:lpstr>Ion</vt:lpstr>
      <vt:lpstr>CSS </vt:lpstr>
      <vt:lpstr>CSS Basics Overview</vt:lpstr>
      <vt:lpstr>PowerPoint Presentation</vt:lpstr>
      <vt:lpstr>PowerPoint Presentation</vt:lpstr>
      <vt:lpstr>Introduction to CSS</vt:lpstr>
      <vt:lpstr>PowerPoint Presentation</vt:lpstr>
      <vt:lpstr>PowerPoint Presentation</vt:lpstr>
      <vt:lpstr>PowerPoint Presentation</vt:lpstr>
      <vt:lpstr>Inline Styles</vt:lpstr>
      <vt:lpstr>Internal Styles</vt:lpstr>
      <vt:lpstr>PowerPoint Presentation</vt:lpstr>
      <vt:lpstr>External Stylesheet</vt:lpstr>
      <vt:lpstr>How to create a Stylesheet</vt:lpstr>
      <vt:lpstr>Link a .css file to HTML</vt:lpstr>
      <vt:lpstr>Overview</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 to Selectors</vt:lpstr>
      <vt:lpstr>A CSS rule is made up of two main parts, the selector followed by the declaration block. The selector is the part of the CSS rule that targets HTML elements. It's what actually lets us select the content we want to style.</vt:lpstr>
      <vt:lpstr>Universal Selector</vt:lpstr>
      <vt:lpstr>Type Selectors</vt:lpstr>
      <vt:lpstr>ID Selectors</vt:lpstr>
      <vt:lpstr>Class Selectors</vt:lpstr>
      <vt:lpstr>Descendant Selectors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dc:title>
  <dc:creator>Windows User</dc:creator>
  <cp:lastModifiedBy>Windows User</cp:lastModifiedBy>
  <cp:revision>23</cp:revision>
  <dcterms:created xsi:type="dcterms:W3CDTF">2018-11-10T14:45:08Z</dcterms:created>
  <dcterms:modified xsi:type="dcterms:W3CDTF">2018-11-11T16:31:31Z</dcterms:modified>
</cp:coreProperties>
</file>