
<file path=[Content_Types].xml><?xml version="1.0" encoding="utf-8"?>
<Types xmlns="http://schemas.openxmlformats.org/package/2006/content-types">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73" r:id="rId7"/>
    <p:sldId id="274" r:id="rId8"/>
    <p:sldId id="261" r:id="rId9"/>
    <p:sldId id="262" r:id="rId10"/>
    <p:sldId id="263" r:id="rId11"/>
    <p:sldId id="264" r:id="rId12"/>
    <p:sldId id="280" r:id="rId13"/>
    <p:sldId id="265" r:id="rId14"/>
    <p:sldId id="266" r:id="rId15"/>
    <p:sldId id="267" r:id="rId16"/>
    <p:sldId id="268" r:id="rId17"/>
    <p:sldId id="276" r:id="rId18"/>
    <p:sldId id="277" r:id="rId19"/>
    <p:sldId id="269" r:id="rId20"/>
    <p:sldId id="270" r:id="rId21"/>
    <p:sldId id="271" r:id="rId22"/>
    <p:sldId id="278" r:id="rId23"/>
    <p:sldId id="279" r:id="rId2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qso+muD7qxSKyk66oXGt+27nM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94660"/>
  </p:normalViewPr>
  <p:slideViewPr>
    <p:cSldViewPr snapToGrid="0">
      <p:cViewPr varScale="1">
        <p:scale>
          <a:sx n="95" d="100"/>
          <a:sy n="95" d="100"/>
        </p:scale>
        <p:origin x="100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9867fdc9_0_11: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9867fdc9_0_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039867fdc9_0_16: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g2039867fdc9_0_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7BDEC156-CAB1-28BB-E817-DEC1B9FADC86}"/>
            </a:ext>
          </a:extLst>
        </p:cNvPr>
        <p:cNvGrpSpPr/>
        <p:nvPr/>
      </p:nvGrpSpPr>
      <p:grpSpPr>
        <a:xfrm>
          <a:off x="0" y="0"/>
          <a:ext cx="0" cy="0"/>
          <a:chOff x="0" y="0"/>
          <a:chExt cx="0" cy="0"/>
        </a:xfrm>
      </p:grpSpPr>
      <p:sp>
        <p:nvSpPr>
          <p:cNvPr id="130" name="Google Shape;130;g2039867fdc9_0_16:notes">
            <a:extLst>
              <a:ext uri="{FF2B5EF4-FFF2-40B4-BE49-F238E27FC236}">
                <a16:creationId xmlns:a16="http://schemas.microsoft.com/office/drawing/2014/main" id="{BDA287C4-B6FA-585A-5476-5FF7B925A860}"/>
              </a:ext>
            </a:extLst>
          </p:cNvPr>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g2039867fdc9_0_16:notes">
            <a:extLst>
              <a:ext uri="{FF2B5EF4-FFF2-40B4-BE49-F238E27FC236}">
                <a16:creationId xmlns:a16="http://schemas.microsoft.com/office/drawing/2014/main" id="{C0124F57-22A5-C47A-86D3-0EB4F67F341C}"/>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2397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4BF9E52B-D029-477A-6924-9895DA6B2CB7}"/>
            </a:ext>
          </a:extLst>
        </p:cNvPr>
        <p:cNvGrpSpPr/>
        <p:nvPr/>
      </p:nvGrpSpPr>
      <p:grpSpPr>
        <a:xfrm>
          <a:off x="0" y="0"/>
          <a:ext cx="0" cy="0"/>
          <a:chOff x="0" y="0"/>
          <a:chExt cx="0" cy="0"/>
        </a:xfrm>
      </p:grpSpPr>
      <p:sp>
        <p:nvSpPr>
          <p:cNvPr id="154" name="Google Shape;154;p11:notes">
            <a:extLst>
              <a:ext uri="{FF2B5EF4-FFF2-40B4-BE49-F238E27FC236}">
                <a16:creationId xmlns:a16="http://schemas.microsoft.com/office/drawing/2014/main" id="{214E77EA-5135-4673-D01C-FDFB6FEA3F8F}"/>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1:notes">
            <a:extLst>
              <a:ext uri="{FF2B5EF4-FFF2-40B4-BE49-F238E27FC236}">
                <a16:creationId xmlns:a16="http://schemas.microsoft.com/office/drawing/2014/main" id="{13FB7563-F932-401F-01AC-26549AEB1E0E}"/>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4456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12373DD4-31EE-0D00-0B56-6CC513DF715B}"/>
            </a:ext>
          </a:extLst>
        </p:cNvPr>
        <p:cNvGrpSpPr/>
        <p:nvPr/>
      </p:nvGrpSpPr>
      <p:grpSpPr>
        <a:xfrm>
          <a:off x="0" y="0"/>
          <a:ext cx="0" cy="0"/>
          <a:chOff x="0" y="0"/>
          <a:chExt cx="0" cy="0"/>
        </a:xfrm>
      </p:grpSpPr>
      <p:sp>
        <p:nvSpPr>
          <p:cNvPr id="154" name="Google Shape;154;p11:notes">
            <a:extLst>
              <a:ext uri="{FF2B5EF4-FFF2-40B4-BE49-F238E27FC236}">
                <a16:creationId xmlns:a16="http://schemas.microsoft.com/office/drawing/2014/main" id="{457A0777-6CF2-AE4F-1F30-571A439351F4}"/>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1:notes">
            <a:extLst>
              <a:ext uri="{FF2B5EF4-FFF2-40B4-BE49-F238E27FC236}">
                <a16:creationId xmlns:a16="http://schemas.microsoft.com/office/drawing/2014/main" id="{DE23AAC0-DE83-523D-A379-B579B7D53352}"/>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8954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AA10B8B4-4C2C-B972-1059-68E1CD1D3187}"/>
            </a:ext>
          </a:extLst>
        </p:cNvPr>
        <p:cNvGrpSpPr/>
        <p:nvPr/>
      </p:nvGrpSpPr>
      <p:grpSpPr>
        <a:xfrm>
          <a:off x="0" y="0"/>
          <a:ext cx="0" cy="0"/>
          <a:chOff x="0" y="0"/>
          <a:chExt cx="0" cy="0"/>
        </a:xfrm>
      </p:grpSpPr>
      <p:sp>
        <p:nvSpPr>
          <p:cNvPr id="178" name="Google Shape;178;p27:notes">
            <a:extLst>
              <a:ext uri="{FF2B5EF4-FFF2-40B4-BE49-F238E27FC236}">
                <a16:creationId xmlns:a16="http://schemas.microsoft.com/office/drawing/2014/main" id="{65FCD5F6-9312-8D0F-817D-1E59DFF9BF4F}"/>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27:notes">
            <a:extLst>
              <a:ext uri="{FF2B5EF4-FFF2-40B4-BE49-F238E27FC236}">
                <a16:creationId xmlns:a16="http://schemas.microsoft.com/office/drawing/2014/main" id="{20C56356-C2C8-A080-6524-B6BC8554D44E}"/>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3268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67C9049-4156-689A-1BFB-B7902F702C1B}"/>
            </a:ext>
          </a:extLst>
        </p:cNvPr>
        <p:cNvGrpSpPr/>
        <p:nvPr/>
      </p:nvGrpSpPr>
      <p:grpSpPr>
        <a:xfrm>
          <a:off x="0" y="0"/>
          <a:ext cx="0" cy="0"/>
          <a:chOff x="0" y="0"/>
          <a:chExt cx="0" cy="0"/>
        </a:xfrm>
      </p:grpSpPr>
      <p:sp>
        <p:nvSpPr>
          <p:cNvPr id="178" name="Google Shape;178;p27:notes">
            <a:extLst>
              <a:ext uri="{FF2B5EF4-FFF2-40B4-BE49-F238E27FC236}">
                <a16:creationId xmlns:a16="http://schemas.microsoft.com/office/drawing/2014/main" id="{EB3D01CD-3CBF-D5AB-8C53-A05EA760DDD7}"/>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27:notes">
            <a:extLst>
              <a:ext uri="{FF2B5EF4-FFF2-40B4-BE49-F238E27FC236}">
                <a16:creationId xmlns:a16="http://schemas.microsoft.com/office/drawing/2014/main" id="{272F6C07-61F3-8E8A-5073-99D02F4C5409}"/>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510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47ABF06D-5FD4-0AD3-074C-1701C13D57D7}"/>
            </a:ext>
          </a:extLst>
        </p:cNvPr>
        <p:cNvGrpSpPr/>
        <p:nvPr/>
      </p:nvGrpSpPr>
      <p:grpSpPr>
        <a:xfrm>
          <a:off x="0" y="0"/>
          <a:ext cx="0" cy="0"/>
          <a:chOff x="0" y="0"/>
          <a:chExt cx="0" cy="0"/>
        </a:xfrm>
      </p:grpSpPr>
      <p:sp>
        <p:nvSpPr>
          <p:cNvPr id="106" name="Google Shape;106;p5:notes">
            <a:extLst>
              <a:ext uri="{FF2B5EF4-FFF2-40B4-BE49-F238E27FC236}">
                <a16:creationId xmlns:a16="http://schemas.microsoft.com/office/drawing/2014/main" id="{B0BA99CA-10E6-6C53-366E-0E0F12BFE6B0}"/>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a:extLst>
              <a:ext uri="{FF2B5EF4-FFF2-40B4-BE49-F238E27FC236}">
                <a16:creationId xmlns:a16="http://schemas.microsoft.com/office/drawing/2014/main" id="{F158DC3E-51D9-C90D-9632-9D019893197D}"/>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4826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04A94355-0C77-96E8-2FD9-983CC2BC17AF}"/>
            </a:ext>
          </a:extLst>
        </p:cNvPr>
        <p:cNvGrpSpPr/>
        <p:nvPr/>
      </p:nvGrpSpPr>
      <p:grpSpPr>
        <a:xfrm>
          <a:off x="0" y="0"/>
          <a:ext cx="0" cy="0"/>
          <a:chOff x="0" y="0"/>
          <a:chExt cx="0" cy="0"/>
        </a:xfrm>
      </p:grpSpPr>
      <p:sp>
        <p:nvSpPr>
          <p:cNvPr id="106" name="Google Shape;106;p5:notes">
            <a:extLst>
              <a:ext uri="{FF2B5EF4-FFF2-40B4-BE49-F238E27FC236}">
                <a16:creationId xmlns:a16="http://schemas.microsoft.com/office/drawing/2014/main" id="{AF7755F8-1DFC-F75E-FD41-81ECD1AECD5E}"/>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a:extLst>
              <a:ext uri="{FF2B5EF4-FFF2-40B4-BE49-F238E27FC236}">
                <a16:creationId xmlns:a16="http://schemas.microsoft.com/office/drawing/2014/main" id="{7CE1BB5E-4621-CEAB-4737-8A2F5D9DA581}"/>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620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23"/>
          <p:cNvSpPr>
            <a:spLocks noGrp="1"/>
          </p:cNvSpPr>
          <p:nvPr>
            <p:ph type="pic" idx="2"/>
          </p:nvPr>
        </p:nvSpPr>
        <p:spPr>
          <a:xfrm>
            <a:off x="1792288" y="612775"/>
            <a:ext cx="5486400" cy="4114800"/>
          </a:xfrm>
          <a:prstGeom prst="rect">
            <a:avLst/>
          </a:prstGeom>
          <a:noFill/>
          <a:ln>
            <a:noFill/>
          </a:ln>
        </p:spPr>
      </p:sp>
      <p:sp>
        <p:nvSpPr>
          <p:cNvPr id="64" name="Google Shape;6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 Proposal</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fontScale="92500" lnSpcReduction="10000"/>
          </a:bodyPr>
          <a:lstStyle/>
          <a:p>
            <a:pPr marL="0" marR="0" algn="ctr">
              <a:lnSpc>
                <a:spcPct val="150000"/>
              </a:lnSpc>
            </a:pPr>
            <a:r>
              <a:rPr lang="en-US" sz="2400" b="1" dirty="0">
                <a:effectLst/>
                <a:latin typeface="Times New Roman" panose="02020603050405020304" pitchFamily="18" charset="0"/>
                <a:ea typeface="Times New Roman" panose="02020603050405020304" pitchFamily="18" charset="0"/>
              </a:rPr>
              <a:t>Secure Communication and Privacy Proxy for Android</a:t>
            </a:r>
          </a:p>
          <a:p>
            <a:pPr marL="63500" lvl="0" indent="0" algn="ctr" rtl="0">
              <a:lnSpc>
                <a:spcPct val="100000"/>
              </a:lnSpc>
              <a:spcBef>
                <a:spcPts val="280"/>
              </a:spcBef>
              <a:spcAft>
                <a:spcPts val="0"/>
              </a:spcAft>
              <a:buClr>
                <a:srgbClr val="888888"/>
              </a:buClr>
              <a:buSzPts val="1400"/>
              <a:buFont typeface="Arial"/>
              <a:buNone/>
            </a:pPr>
            <a:r>
              <a:rPr lang="en-US" sz="1400" dirty="0"/>
              <a:t>Supervised By: </a:t>
            </a:r>
            <a:r>
              <a:rPr lang="en-US" sz="1800" b="1" dirty="0">
                <a:effectLst/>
                <a:latin typeface="Times New Roman" panose="02020603050405020304" pitchFamily="18" charset="0"/>
                <a:ea typeface="Times New Roman" panose="02020603050405020304" pitchFamily="18" charset="0"/>
              </a:rPr>
              <a:t>Mr. Awais Nawaz </a:t>
            </a:r>
            <a:r>
              <a:rPr lang="en-US" sz="1400" dirty="0"/>
              <a:t>(</a:t>
            </a:r>
            <a:r>
              <a:rPr lang="en-US" sz="1800" dirty="0">
                <a:effectLst/>
                <a:latin typeface="Times New Roman" panose="02020603050405020304" pitchFamily="18" charset="0"/>
                <a:ea typeface="Times New Roman" panose="02020603050405020304" pitchFamily="18" charset="0"/>
              </a:rPr>
              <a:t>Junior Lecturer</a:t>
            </a:r>
            <a:r>
              <a:rPr lang="en-US" sz="1400" dirty="0"/>
              <a:t>)</a:t>
            </a:r>
          </a:p>
          <a:p>
            <a:pPr marL="63500" indent="0">
              <a:spcBef>
                <a:spcPts val="280"/>
              </a:spcBef>
              <a:buSzPts val="1400"/>
            </a:pPr>
            <a:r>
              <a:rPr lang="en-US" sz="1400" dirty="0"/>
              <a:t>    Co Supervised By: </a:t>
            </a:r>
            <a:r>
              <a:rPr lang="en-US" sz="1800" b="1" dirty="0">
                <a:effectLst/>
                <a:latin typeface="Times New Roman" panose="02020603050405020304" pitchFamily="18" charset="0"/>
                <a:ea typeface="Times New Roman" panose="02020603050405020304" pitchFamily="18" charset="0"/>
              </a:rPr>
              <a:t>Mr. Osama Raza</a:t>
            </a:r>
            <a:r>
              <a:rPr lang="en-US" sz="1800" dirty="0">
                <a:effectLst/>
                <a:latin typeface="Times New Roman" panose="02020603050405020304" pitchFamily="18" charset="0"/>
                <a:ea typeface="Times New Roman" panose="02020603050405020304" pitchFamily="18" charset="0"/>
              </a:rPr>
              <a:t>(Senior Lecturer)</a:t>
            </a:r>
          </a:p>
          <a:p>
            <a:pPr marL="63500" lvl="0" indent="0" algn="ctr" rtl="0">
              <a:lnSpc>
                <a:spcPct val="100000"/>
              </a:lnSpc>
              <a:spcBef>
                <a:spcPts val="280"/>
              </a:spcBef>
              <a:spcAft>
                <a:spcPts val="0"/>
              </a:spcAft>
              <a:buClr>
                <a:srgbClr val="888888"/>
              </a:buClr>
              <a:buSzPts val="1400"/>
              <a:buFont typeface="Arial"/>
              <a:buNone/>
            </a:pPr>
            <a:endParaRPr lang="en-US" sz="1400" dirty="0"/>
          </a:p>
          <a:p>
            <a:pPr marL="63500" lvl="0" indent="0" algn="ctr" rtl="0">
              <a:lnSpc>
                <a:spcPct val="100000"/>
              </a:lnSpc>
              <a:spcBef>
                <a:spcPts val="280"/>
              </a:spcBef>
              <a:spcAft>
                <a:spcPts val="0"/>
              </a:spcAft>
              <a:buClr>
                <a:srgbClr val="888888"/>
              </a:buClr>
              <a:buSzPts val="1400"/>
              <a:buFont typeface="Arial"/>
              <a:buNone/>
            </a:pP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9867fdc9_0_1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dirty="0"/>
              <a:t>Gap Analysis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039867fdc9_0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Gap Analysis</a:t>
            </a:r>
            <a:endParaRPr dirty="0"/>
          </a:p>
        </p:txBody>
      </p:sp>
      <p:sp>
        <p:nvSpPr>
          <p:cNvPr id="134" name="Google Shape;134;g2039867fdc9_0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88950" indent="-285750">
              <a:spcBef>
                <a:spcPts val="0"/>
              </a:spcBef>
              <a:buSzPct val="90000"/>
            </a:pPr>
            <a:r>
              <a:rPr lang="en-US" sz="1600" b="1" dirty="0"/>
              <a:t>Limited Visibility: </a:t>
            </a:r>
            <a:r>
              <a:rPr lang="en-US" sz="1600" dirty="0"/>
              <a:t>Traditional VPNs and firewalls secure data but don’t provide real-time insights into app-level network traffic.</a:t>
            </a:r>
          </a:p>
          <a:p>
            <a:pPr marL="488950" indent="-285750">
              <a:spcBef>
                <a:spcPts val="0"/>
              </a:spcBef>
              <a:buSzPct val="90000"/>
            </a:pPr>
            <a:endParaRPr lang="en-US" sz="1600" dirty="0"/>
          </a:p>
          <a:p>
            <a:pPr marL="488950" indent="-285750">
              <a:spcBef>
                <a:spcPts val="0"/>
              </a:spcBef>
              <a:buSzPct val="90000"/>
            </a:pPr>
            <a:r>
              <a:rPr lang="en-US" sz="1600" b="1" dirty="0"/>
              <a:t>Complexity and Accessibility: </a:t>
            </a:r>
            <a:r>
              <a:rPr lang="en-US" sz="1600" dirty="0"/>
              <a:t>Advanced dynamic analysis tools often require root access or are too complex for everyday users.</a:t>
            </a:r>
          </a:p>
          <a:p>
            <a:pPr marL="488950" indent="-285750">
              <a:spcBef>
                <a:spcPts val="0"/>
              </a:spcBef>
              <a:buSzPct val="90000"/>
            </a:pPr>
            <a:endParaRPr lang="en-US" sz="1600" dirty="0"/>
          </a:p>
          <a:p>
            <a:pPr marL="488950" indent="-285750">
              <a:spcBef>
                <a:spcPts val="0"/>
              </a:spcBef>
              <a:buSzPct val="90000"/>
            </a:pPr>
            <a:r>
              <a:rPr lang="en-US" sz="1600" b="1" dirty="0"/>
              <a:t>Lack of Proactive Alerts: </a:t>
            </a:r>
            <a:r>
              <a:rPr lang="en-US" sz="1600" dirty="0"/>
              <a:t>Existing solutions rarely notify users immediately when insecure connections or anomalies occur.</a:t>
            </a:r>
          </a:p>
          <a:p>
            <a:pPr marL="488950" indent="-285750">
              <a:spcBef>
                <a:spcPts val="0"/>
              </a:spcBef>
              <a:buSzPct val="90000"/>
            </a:pPr>
            <a:endParaRPr lang="en-US" sz="1600" dirty="0"/>
          </a:p>
          <a:p>
            <a:pPr marL="488950" indent="-285750">
              <a:spcBef>
                <a:spcPts val="0"/>
              </a:spcBef>
              <a:buSzPct val="90000"/>
            </a:pPr>
            <a:r>
              <a:rPr lang="en-US" sz="1600" b="1" dirty="0"/>
              <a:t>Modular Scalability: </a:t>
            </a:r>
            <a:r>
              <a:rPr lang="en-US" sz="1600" dirty="0"/>
              <a:t>Current tools lack an easy path to integrate advanced feature like threat intelligence without overwhelming the user.</a:t>
            </a:r>
          </a:p>
          <a:p>
            <a:pPr marL="488950" indent="-285750">
              <a:spcBef>
                <a:spcPts val="0"/>
              </a:spcBef>
              <a:buSzPct val="90000"/>
            </a:pPr>
            <a:endParaRPr lang="en-US" sz="1600" dirty="0"/>
          </a:p>
          <a:p>
            <a:pPr marL="488950" indent="-285750">
              <a:spcBef>
                <a:spcPts val="0"/>
              </a:spcBef>
              <a:buSzPct val="90000"/>
            </a:pPr>
            <a:r>
              <a:rPr lang="en-US" sz="1600" b="1" dirty="0"/>
              <a:t>Our Solution: </a:t>
            </a:r>
            <a:r>
              <a:rPr lang="en-US" sz="1600" dirty="0"/>
              <a:t>Provides a local VPN proxy that captures and logs network traffic in real time, offering transparency and proactive alerts, while laying a foundation for future advanced security enhancements—all without requiring root access.</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a:extLst>
            <a:ext uri="{FF2B5EF4-FFF2-40B4-BE49-F238E27FC236}">
              <a16:creationId xmlns:a16="http://schemas.microsoft.com/office/drawing/2014/main" id="{77C2498C-873E-D5AE-8B24-536B64AD7602}"/>
            </a:ext>
          </a:extLst>
        </p:cNvPr>
        <p:cNvGrpSpPr/>
        <p:nvPr/>
      </p:nvGrpSpPr>
      <p:grpSpPr>
        <a:xfrm>
          <a:off x="0" y="0"/>
          <a:ext cx="0" cy="0"/>
          <a:chOff x="0" y="0"/>
          <a:chExt cx="0" cy="0"/>
        </a:xfrm>
      </p:grpSpPr>
      <p:sp>
        <p:nvSpPr>
          <p:cNvPr id="133" name="Google Shape;133;g2039867fdc9_0_16">
            <a:extLst>
              <a:ext uri="{FF2B5EF4-FFF2-40B4-BE49-F238E27FC236}">
                <a16:creationId xmlns:a16="http://schemas.microsoft.com/office/drawing/2014/main" id="{8F55CEDC-09AF-0C47-3BAE-F78E68DD1ABF}"/>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Gap Analysis</a:t>
            </a:r>
            <a:endParaRPr dirty="0"/>
          </a:p>
        </p:txBody>
      </p:sp>
      <p:sp>
        <p:nvSpPr>
          <p:cNvPr id="134" name="Google Shape;134;g2039867fdc9_0_16">
            <a:extLst>
              <a:ext uri="{FF2B5EF4-FFF2-40B4-BE49-F238E27FC236}">
                <a16:creationId xmlns:a16="http://schemas.microsoft.com/office/drawing/2014/main" id="{A72A051B-257A-6E15-7F02-BE318CE42234}"/>
              </a:ext>
            </a:extLst>
          </p:cNvPr>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sz="1600" b="1" dirty="0"/>
              <a:t>Key Differentiators</a:t>
            </a:r>
          </a:p>
          <a:p>
            <a:pPr marL="488950" indent="-285750">
              <a:spcBef>
                <a:spcPts val="0"/>
              </a:spcBef>
              <a:buSzPct val="90000"/>
            </a:pPr>
            <a:r>
              <a:rPr lang="en-US" sz="1600" b="1" dirty="0"/>
              <a:t>Real-Time Packet Logging and Alerts </a:t>
            </a:r>
            <a:r>
              <a:rPr lang="en-US" sz="1600" dirty="0"/>
              <a:t>The system captures basic packet details (e.g., lengths, timestamps) and can notify the user if it detects non-HTTPS transmissions or connections to known malicious endpoints. This immediate feedback loop addresses a major gap in current mobile security tools, which rarely offer granular, user-friendly logs.</a:t>
            </a:r>
          </a:p>
          <a:p>
            <a:pPr marL="488950" indent="-285750">
              <a:spcBef>
                <a:spcPts val="0"/>
              </a:spcBef>
              <a:buSzPct val="90000"/>
            </a:pPr>
            <a:endParaRPr lang="en-US" sz="1600" dirty="0"/>
          </a:p>
          <a:p>
            <a:pPr marL="488950" indent="-285750">
              <a:spcBef>
                <a:spcPts val="0"/>
              </a:spcBef>
              <a:buSzPct val="90000"/>
            </a:pPr>
            <a:r>
              <a:rPr lang="en-US" sz="1600" b="1" dirty="0"/>
              <a:t>Scope for Advanced Analysis </a:t>
            </a:r>
            <a:r>
              <a:rPr lang="en-US" sz="1600" dirty="0"/>
              <a:t>(in future phases) to examine SSL/TLS handshakes (optional). Threat Intelligence Integration to automatically compare endpoints against external feeds, warning users of potentially malicious servers And block them.</a:t>
            </a:r>
          </a:p>
          <a:p>
            <a:pPr marL="488950" indent="-285750">
              <a:spcBef>
                <a:spcPts val="0"/>
              </a:spcBef>
              <a:buSzPct val="90000"/>
            </a:pPr>
            <a:endParaRPr lang="en-US" sz="1600" dirty="0"/>
          </a:p>
          <a:p>
            <a:pPr marL="488950" indent="-285750">
              <a:spcBef>
                <a:spcPts val="0"/>
              </a:spcBef>
              <a:buSzPct val="90000"/>
            </a:pPr>
            <a:r>
              <a:rPr lang="en-US" sz="1600" b="1" dirty="0"/>
              <a:t>Accessibility and Usability </a:t>
            </a:r>
            <a:r>
              <a:rPr lang="en-US" sz="1600" dirty="0"/>
              <a:t>Designed for everyday users—no root required, minimal setup. A simple dashboard displays real-time traffic logs, with optional notifications for suspicious activity.</a:t>
            </a:r>
          </a:p>
          <a:p>
            <a:pPr marL="488950" indent="-285750">
              <a:spcBef>
                <a:spcPts val="0"/>
              </a:spcBef>
              <a:buSzPct val="90000"/>
            </a:pPr>
            <a:endParaRPr lang="en-US" sz="1600" dirty="0"/>
          </a:p>
        </p:txBody>
      </p:sp>
    </p:spTree>
    <p:extLst>
      <p:ext uri="{BB962C8B-B14F-4D97-AF65-F5344CB8AC3E}">
        <p14:creationId xmlns:p14="http://schemas.microsoft.com/office/powerpoint/2010/main" val="355730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PROBLEM STATEMENT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400" dirty="0"/>
              <a:t>Problem Statement</a:t>
            </a:r>
            <a:endParaRPr dirty="0"/>
          </a:p>
        </p:txBody>
      </p:sp>
      <p:sp>
        <p:nvSpPr>
          <p:cNvPr id="146" name="Google Shape;146;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88950" indent="-285750">
              <a:spcBef>
                <a:spcPts val="0"/>
              </a:spcBef>
              <a:buSzPct val="90000"/>
            </a:pPr>
            <a:r>
              <a:rPr lang="en-US" sz="1600" dirty="0"/>
              <a:t>In today's rapidly evolving digital landscape, Android users remain largely unaware of how their apps transmit sensitive data. Traditional VPNs and firewalls focus on encrypting or blocking traffic but do not provide real-time visibility into the actual data flows, leaving users vulnerable to unnoticed security breaches and attacks. Despite the existence of dynamic analysis tools, most require root access or are too complex and resource-intensive for everyday consumers.</a:t>
            </a:r>
          </a:p>
          <a:p>
            <a:pPr marL="488950" indent="-285750">
              <a:spcBef>
                <a:spcPts val="0"/>
              </a:spcBef>
              <a:buSzPct val="90000"/>
            </a:pPr>
            <a:endParaRPr lang="en-US" sz="1600" dirty="0"/>
          </a:p>
          <a:p>
            <a:pPr marL="488950" indent="-285750">
              <a:spcBef>
                <a:spcPts val="0"/>
              </a:spcBef>
              <a:buSzPct val="90000"/>
            </a:pPr>
            <a:r>
              <a:rPr lang="en-US" sz="1600" dirty="0"/>
              <a:t>This gap in user transparency and proactive threat detection is critical, as even secure connections may hide underlying vulnerabilities, such as insecure transmissions or exposure to malicious endpoints. Our project aims to address this issue by developing a local VPN proxy that not only captures and logs network traffic in real time but also provides immediate notifications and a user-friendly dashboard. This solution empowers users to monitor their app communications actively and lays the foundation for integrating advanced techniques like threat intelligence—ultimately offering a scalable, future-proof cybersecurity tool for mobile devices.</a:t>
            </a:r>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PROPOSED SOLUTION AND METHODOLOGY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Proposed Solution</a:t>
            </a:r>
            <a:endParaRPr dirty="0"/>
          </a:p>
        </p:txBody>
      </p:sp>
      <p:sp>
        <p:nvSpPr>
          <p:cNvPr id="158" name="Google Shape;158;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sz="1600" dirty="0"/>
              <a:t>Our solution leverages Android’s built‑in VpnService API to create a local VPN proxy that </a:t>
            </a:r>
          </a:p>
          <a:p>
            <a:pPr marL="342900" lvl="0" indent="-139700" algn="l" rtl="0">
              <a:lnSpc>
                <a:spcPct val="100000"/>
              </a:lnSpc>
              <a:spcBef>
                <a:spcPts val="0"/>
              </a:spcBef>
              <a:spcAft>
                <a:spcPts val="0"/>
              </a:spcAft>
              <a:buClr>
                <a:schemeClr val="dk1"/>
              </a:buClr>
              <a:buSzPts val="3200"/>
              <a:buNone/>
            </a:pPr>
            <a:r>
              <a:rPr lang="en-US" sz="1600" dirty="0"/>
              <a:t>captures and monitors network traffic in real time. Key components of our solution include:</a:t>
            </a:r>
          </a:p>
          <a:p>
            <a:pPr marL="342900" lvl="0" indent="-139700" algn="l" rtl="0">
              <a:lnSpc>
                <a:spcPct val="100000"/>
              </a:lnSpc>
              <a:spcBef>
                <a:spcPts val="0"/>
              </a:spcBef>
              <a:spcAft>
                <a:spcPts val="0"/>
              </a:spcAft>
              <a:buClr>
                <a:schemeClr val="dk1"/>
              </a:buClr>
              <a:buSzPts val="3200"/>
              <a:buNone/>
            </a:pPr>
            <a:endParaRPr lang="en-US" sz="1600" dirty="0"/>
          </a:p>
          <a:p>
            <a:pPr marL="488950" indent="-285750">
              <a:spcBef>
                <a:spcPts val="0"/>
              </a:spcBef>
              <a:buSzPct val="90000"/>
            </a:pPr>
            <a:r>
              <a:rPr lang="en-US" sz="1600" b="1" dirty="0"/>
              <a:t>Local VPN Tunnel: </a:t>
            </a:r>
            <a:r>
              <a:rPr lang="en-US" sz="1600" dirty="0"/>
              <a:t>Establishes a TUN interface on the device, routing all network traffic through our app without requiring root access.</a:t>
            </a:r>
          </a:p>
          <a:p>
            <a:pPr marL="488950" indent="-285750">
              <a:spcBef>
                <a:spcPts val="0"/>
              </a:spcBef>
              <a:buSzPct val="90000"/>
            </a:pPr>
            <a:r>
              <a:rPr lang="en-US" sz="1600" b="1" dirty="0"/>
              <a:t>Real-Time Packet Capture and Logging: </a:t>
            </a:r>
            <a:r>
              <a:rPr lang="en-US" sz="1600" dirty="0"/>
              <a:t>Captures packet metadata (such as packet lengths and timestamps) from the VPN tunnel. Broadcasts captured data to a user interface where it is displayed in real time.</a:t>
            </a:r>
          </a:p>
          <a:p>
            <a:pPr marL="488950" lvl="0" indent="-285750" algn="l" rtl="0">
              <a:lnSpc>
                <a:spcPct val="100000"/>
              </a:lnSpc>
              <a:spcBef>
                <a:spcPts val="0"/>
              </a:spcBef>
              <a:spcAft>
                <a:spcPts val="0"/>
              </a:spcAft>
              <a:buClr>
                <a:schemeClr val="dk1"/>
              </a:buClr>
              <a:buSzPct val="90000"/>
              <a:buFont typeface="Arial" panose="020B0604020202020204" pitchFamily="34" charset="0"/>
              <a:buChar char="•"/>
            </a:pPr>
            <a:r>
              <a:rPr lang="en-US" sz="1600" b="1" dirty="0"/>
              <a:t>User-Friendly Dashboard and Notifications: </a:t>
            </a:r>
            <a:r>
              <a:rPr lang="en-US" sz="1600" dirty="0"/>
              <a:t>Provides a clean UI that displays live logs and alerts when suspicious activity (e.g., non-HTTPS transmissions) is detected. Allows users to monitor their network traffic and take proactive steps to secure their data.</a:t>
            </a:r>
          </a:p>
          <a:p>
            <a:pPr marL="488950" lvl="0" indent="-285750" algn="l" rtl="0">
              <a:lnSpc>
                <a:spcPct val="100000"/>
              </a:lnSpc>
              <a:spcBef>
                <a:spcPts val="0"/>
              </a:spcBef>
              <a:spcAft>
                <a:spcPts val="0"/>
              </a:spcAft>
              <a:buClr>
                <a:schemeClr val="dk1"/>
              </a:buClr>
              <a:buSzPct val="90000"/>
              <a:buFont typeface="Arial" panose="020B0604020202020204" pitchFamily="34" charset="0"/>
              <a:buChar char="•"/>
            </a:pPr>
            <a:r>
              <a:rPr lang="en-US" sz="1600" b="1" dirty="0"/>
              <a:t>Modular and Scalable Architecture: </a:t>
            </a:r>
            <a:r>
              <a:rPr lang="en-US" sz="1600" dirty="0"/>
              <a:t>Designed with future enhancements in mind, such as analyzing SSL/TLS handshakes and connecting to external threat intelligence feeds. This modularity ensures that our solution can evolve with emerging cybersecurity challenges.</a:t>
            </a: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F8AB8B6A-0E9D-0F23-3FF5-04FB4090F2ED}"/>
            </a:ext>
          </a:extLst>
        </p:cNvPr>
        <p:cNvGrpSpPr/>
        <p:nvPr/>
      </p:nvGrpSpPr>
      <p:grpSpPr>
        <a:xfrm>
          <a:off x="0" y="0"/>
          <a:ext cx="0" cy="0"/>
          <a:chOff x="0" y="0"/>
          <a:chExt cx="0" cy="0"/>
        </a:xfrm>
      </p:grpSpPr>
      <p:sp>
        <p:nvSpPr>
          <p:cNvPr id="157" name="Google Shape;157;p11">
            <a:extLst>
              <a:ext uri="{FF2B5EF4-FFF2-40B4-BE49-F238E27FC236}">
                <a16:creationId xmlns:a16="http://schemas.microsoft.com/office/drawing/2014/main" id="{0D26A1E7-5D08-C2C0-1A82-CAD7943892D2}"/>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Methodology</a:t>
            </a:r>
            <a:endParaRPr dirty="0"/>
          </a:p>
        </p:txBody>
      </p:sp>
      <p:sp>
        <p:nvSpPr>
          <p:cNvPr id="158" name="Google Shape;158;p11">
            <a:extLst>
              <a:ext uri="{FF2B5EF4-FFF2-40B4-BE49-F238E27FC236}">
                <a16:creationId xmlns:a16="http://schemas.microsoft.com/office/drawing/2014/main" id="{B0686BD0-B545-F931-D361-217E318C103A}"/>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sz="1600" dirty="0"/>
              <a:t>Our project will be executed in two phases, each with specific milestones:</a:t>
            </a:r>
          </a:p>
          <a:p>
            <a:pPr marL="342900" lvl="0" indent="-139700" algn="l" rtl="0">
              <a:lnSpc>
                <a:spcPct val="100000"/>
              </a:lnSpc>
              <a:spcBef>
                <a:spcPts val="0"/>
              </a:spcBef>
              <a:spcAft>
                <a:spcPts val="0"/>
              </a:spcAft>
              <a:buClr>
                <a:schemeClr val="dk1"/>
              </a:buClr>
              <a:buSzPts val="3200"/>
              <a:buNone/>
            </a:pPr>
            <a:r>
              <a:rPr lang="en-US" sz="1600" b="1" dirty="0"/>
              <a:t>Phase 1 (0–6 Months): Basic Implementation</a:t>
            </a:r>
          </a:p>
          <a:p>
            <a:pPr marL="342900" lvl="0" indent="-139700" algn="l" rtl="0">
              <a:lnSpc>
                <a:spcPct val="100000"/>
              </a:lnSpc>
              <a:spcBef>
                <a:spcPts val="0"/>
              </a:spcBef>
              <a:spcAft>
                <a:spcPts val="0"/>
              </a:spcAft>
              <a:buClr>
                <a:schemeClr val="dk1"/>
              </a:buClr>
              <a:buSzPts val="3200"/>
              <a:buNone/>
            </a:pPr>
            <a:endParaRPr lang="en-US" sz="1600" b="1" dirty="0"/>
          </a:p>
          <a:p>
            <a:pPr marL="488950" indent="-285750">
              <a:spcBef>
                <a:spcPts val="0"/>
              </a:spcBef>
              <a:buSzPct val="90000"/>
            </a:pPr>
            <a:r>
              <a:rPr lang="en-US" sz="1600" b="1" dirty="0"/>
              <a:t>User Interface Development: </a:t>
            </a:r>
            <a:r>
              <a:rPr lang="en-US" sz="1600" dirty="0"/>
              <a:t>Design a simple, intuitive dashboard using Android’s XML layouts. Implement a toggle button to start/stop the VPN service and a display area for real-time packet logs.</a:t>
            </a:r>
          </a:p>
          <a:p>
            <a:pPr marL="488950" lvl="0" indent="-285750" algn="l" rtl="0">
              <a:lnSpc>
                <a:spcPct val="100000"/>
              </a:lnSpc>
              <a:spcBef>
                <a:spcPts val="0"/>
              </a:spcBef>
              <a:spcAft>
                <a:spcPts val="0"/>
              </a:spcAft>
              <a:buClr>
                <a:schemeClr val="dk1"/>
              </a:buClr>
              <a:buSzPct val="90000"/>
              <a:buFont typeface="Arial" panose="020B0604020202020204" pitchFamily="34" charset="0"/>
              <a:buChar char="•"/>
            </a:pPr>
            <a:r>
              <a:rPr lang="en-US" sz="1600" b="1" dirty="0"/>
              <a:t>VPN Service Setup: </a:t>
            </a:r>
            <a:r>
              <a:rPr lang="en-US" sz="1600" dirty="0"/>
              <a:t>Utilize Android’s VpnService API to create a local VPN tunnel. Implement the user acceptance flow with VpnService. </a:t>
            </a:r>
          </a:p>
          <a:p>
            <a:pPr marL="488950" indent="-285750">
              <a:spcBef>
                <a:spcPts val="0"/>
              </a:spcBef>
              <a:buSzPct val="90000"/>
            </a:pPr>
            <a:r>
              <a:rPr lang="en-US" sz="1600" b="1" dirty="0"/>
              <a:t>Packet Capture and Logging: </a:t>
            </a:r>
            <a:r>
              <a:rPr lang="en-US" sz="1600" dirty="0"/>
              <a:t>Develop a background service (running as a foreground service) that captures network packets. Log basic metadata (packet lengths, timestamps) and broadcast these logs to the UI.</a:t>
            </a:r>
          </a:p>
          <a:p>
            <a:pPr marL="488950" indent="-285750">
              <a:spcBef>
                <a:spcPts val="0"/>
              </a:spcBef>
              <a:buSzPct val="90000"/>
            </a:pPr>
            <a:r>
              <a:rPr lang="en-US" sz="1600" dirty="0"/>
              <a:t>Implement basic filtering to detect HTTP (non-secure) connections. With user permission, the app will block these insecure connections and alert the user immediately.</a:t>
            </a:r>
          </a:p>
          <a:p>
            <a:pPr marL="488950" indent="-285750">
              <a:spcBef>
                <a:spcPts val="0"/>
              </a:spcBef>
              <a:buSzPct val="90000"/>
            </a:pPr>
            <a:r>
              <a:rPr lang="en-US" sz="1600" b="1" dirty="0"/>
              <a:t>Testing and Optimization: </a:t>
            </a:r>
            <a:r>
              <a:rPr lang="en-US" sz="1600" dirty="0"/>
              <a:t>Validate the VPN tunnel and packet capture on real devices. Fine-tune performance to ensure smooth operation without excessive battery or CPU drain.</a:t>
            </a:r>
          </a:p>
          <a:p>
            <a:pPr marL="488950" indent="-285750">
              <a:spcBef>
                <a:spcPts val="0"/>
              </a:spcBef>
              <a:buSzPct val="90000"/>
            </a:pPr>
            <a:endParaRPr sz="1600" dirty="0"/>
          </a:p>
        </p:txBody>
      </p:sp>
    </p:spTree>
    <p:extLst>
      <p:ext uri="{BB962C8B-B14F-4D97-AF65-F5344CB8AC3E}">
        <p14:creationId xmlns:p14="http://schemas.microsoft.com/office/powerpoint/2010/main" val="411745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EB1418A0-4791-E17A-4CC4-ACE2C4145D67}"/>
            </a:ext>
          </a:extLst>
        </p:cNvPr>
        <p:cNvGrpSpPr/>
        <p:nvPr/>
      </p:nvGrpSpPr>
      <p:grpSpPr>
        <a:xfrm>
          <a:off x="0" y="0"/>
          <a:ext cx="0" cy="0"/>
          <a:chOff x="0" y="0"/>
          <a:chExt cx="0" cy="0"/>
        </a:xfrm>
      </p:grpSpPr>
      <p:sp>
        <p:nvSpPr>
          <p:cNvPr id="157" name="Google Shape;157;p11">
            <a:extLst>
              <a:ext uri="{FF2B5EF4-FFF2-40B4-BE49-F238E27FC236}">
                <a16:creationId xmlns:a16="http://schemas.microsoft.com/office/drawing/2014/main" id="{28839E8B-A722-DC27-05BD-F1AF5C378F40}"/>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Methodology</a:t>
            </a:r>
            <a:endParaRPr dirty="0"/>
          </a:p>
        </p:txBody>
      </p:sp>
      <p:sp>
        <p:nvSpPr>
          <p:cNvPr id="158" name="Google Shape;158;p11">
            <a:extLst>
              <a:ext uri="{FF2B5EF4-FFF2-40B4-BE49-F238E27FC236}">
                <a16:creationId xmlns:a16="http://schemas.microsoft.com/office/drawing/2014/main" id="{74EDF9E9-2ECF-91C7-947B-DDC282A1FD77}"/>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indent="0">
              <a:buNone/>
            </a:pPr>
            <a:r>
              <a:rPr lang="en-US" sz="1600" b="1" dirty="0"/>
              <a:t>Phase 2 (6–12 Months): Advanced Features and Integration</a:t>
            </a:r>
          </a:p>
          <a:p>
            <a:endParaRPr lang="en-US" sz="1600" b="1" dirty="0"/>
          </a:p>
          <a:p>
            <a:pPr marL="114300" indent="0">
              <a:buNone/>
            </a:pPr>
            <a:r>
              <a:rPr lang="en-US" sz="1600" b="1" dirty="0"/>
              <a:t>Threat Intelligence Integration:</a:t>
            </a:r>
            <a:endParaRPr lang="en-US" sz="1600" dirty="0"/>
          </a:p>
          <a:p>
            <a:pPr marL="742950" lvl="1" indent="-285750">
              <a:buFont typeface="Arial" panose="020B0604020202020204" pitchFamily="34" charset="0"/>
              <a:buChar char="•"/>
            </a:pPr>
            <a:r>
              <a:rPr lang="en-US" sz="1600" dirty="0"/>
              <a:t>Automatically flag malicious endpoints and block them.</a:t>
            </a:r>
          </a:p>
          <a:p>
            <a:pPr marL="114300" indent="0">
              <a:buNone/>
            </a:pPr>
            <a:r>
              <a:rPr lang="en-US" sz="1600" b="1" dirty="0"/>
              <a:t>SSL/TLS Certificate Analysis:</a:t>
            </a:r>
          </a:p>
          <a:p>
            <a:r>
              <a:rPr lang="en-US" sz="1600" dirty="0"/>
              <a:t>Formally incorporate SSL/TLS certificate validation to verify the authenticity and integrity of secure connections, ensuring that only properly certified communications are allowed.</a:t>
            </a:r>
          </a:p>
          <a:p>
            <a:pPr marL="114300" indent="0">
              <a:buNone/>
            </a:pPr>
            <a:r>
              <a:rPr lang="en-US" sz="1600" b="1" dirty="0"/>
              <a:t>User Experience Improvements:</a:t>
            </a:r>
            <a:endParaRPr lang="en-US" sz="1600" dirty="0"/>
          </a:p>
          <a:p>
            <a:pPr marL="742950" lvl="1" indent="-285750">
              <a:buFont typeface="Arial" panose="020B0604020202020204" pitchFamily="34" charset="0"/>
              <a:buChar char="•"/>
            </a:pPr>
            <a:r>
              <a:rPr lang="en-US" sz="1600" dirty="0"/>
              <a:t>Refine the dashboard for better usability.</a:t>
            </a:r>
          </a:p>
          <a:p>
            <a:pPr marL="742950" lvl="1" indent="-285750">
              <a:buFont typeface="Arial" panose="020B0604020202020204" pitchFamily="34" charset="0"/>
              <a:buChar char="•"/>
            </a:pPr>
            <a:r>
              <a:rPr lang="en-US" sz="1600" dirty="0"/>
              <a:t>Add automated alerts and recommendations based on detected threats.</a:t>
            </a:r>
            <a:endParaRPr lang="en-US" sz="1600" b="1" dirty="0"/>
          </a:p>
          <a:p>
            <a:pPr marL="114300" indent="0">
              <a:buNone/>
            </a:pPr>
            <a:r>
              <a:rPr lang="en-US" sz="1600" b="1" dirty="0"/>
              <a:t>Extended Testing and Documentation:</a:t>
            </a:r>
            <a:endParaRPr lang="en-US" sz="1600" dirty="0"/>
          </a:p>
          <a:p>
            <a:pPr marL="742950" lvl="1" indent="-285750">
              <a:buFont typeface="Arial" panose="020B0604020202020204" pitchFamily="34" charset="0"/>
              <a:buChar char="•"/>
            </a:pPr>
            <a:r>
              <a:rPr lang="en-US" sz="1600" dirty="0"/>
              <a:t>Conduct extensive testing on various devices.</a:t>
            </a:r>
          </a:p>
          <a:p>
            <a:pPr marL="742950" lvl="1" indent="-285750">
              <a:buFont typeface="Arial" panose="020B0604020202020204" pitchFamily="34" charset="0"/>
              <a:buChar char="•"/>
            </a:pPr>
            <a:r>
              <a:rPr lang="en-US" sz="1600" dirty="0"/>
              <a:t>Document the design, implementation, and evaluation process for future scalability.</a:t>
            </a:r>
          </a:p>
        </p:txBody>
      </p:sp>
    </p:spTree>
    <p:extLst>
      <p:ext uri="{BB962C8B-B14F-4D97-AF65-F5344CB8AC3E}">
        <p14:creationId xmlns:p14="http://schemas.microsoft.com/office/powerpoint/2010/main" val="2266275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PROJECT SCOPE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Muhammad Khubaib Qasim (35861)</a:t>
            </a:r>
            <a:endParaRPr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Project Scope</a:t>
            </a:r>
            <a:endParaRPr dirty="0"/>
          </a:p>
        </p:txBody>
      </p:sp>
      <p:sp>
        <p:nvSpPr>
          <p:cNvPr id="170" name="Google Shape;170;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sz="1600" b="1" dirty="0"/>
              <a:t>Primary Deliverable:</a:t>
            </a:r>
          </a:p>
          <a:p>
            <a:pPr marL="488950" indent="-285750">
              <a:spcBef>
                <a:spcPts val="0"/>
              </a:spcBef>
              <a:buSzPct val="90000"/>
            </a:pPr>
            <a:r>
              <a:rPr lang="en-US" sz="1600" dirty="0"/>
              <a:t> Develop an Android app that uses VpnService to establish a local VPN tunnel, capturing and logging network traffic in real time.</a:t>
            </a:r>
          </a:p>
          <a:p>
            <a:pPr marL="342900" lvl="0" indent="-139700" algn="l" rtl="0">
              <a:lnSpc>
                <a:spcPct val="100000"/>
              </a:lnSpc>
              <a:spcBef>
                <a:spcPts val="0"/>
              </a:spcBef>
              <a:spcAft>
                <a:spcPts val="0"/>
              </a:spcAft>
              <a:buClr>
                <a:schemeClr val="dk1"/>
              </a:buClr>
              <a:buSzPts val="3200"/>
              <a:buNone/>
            </a:pPr>
            <a:r>
              <a:rPr lang="en-US" sz="1600" b="1" dirty="0"/>
              <a:t>User Interface: </a:t>
            </a:r>
          </a:p>
          <a:p>
            <a:pPr marL="488950" indent="-285750">
              <a:spcBef>
                <a:spcPts val="0"/>
              </a:spcBef>
              <a:buSzPct val="90000"/>
            </a:pPr>
            <a:r>
              <a:rPr lang="en-US" sz="1600" dirty="0"/>
              <a:t>Create a user-friendly dashboard that displays live packet logs and notifies users of insecure connections.</a:t>
            </a:r>
          </a:p>
          <a:p>
            <a:pPr marL="342900" lvl="0" indent="-139700" algn="l" rtl="0">
              <a:lnSpc>
                <a:spcPct val="100000"/>
              </a:lnSpc>
              <a:spcBef>
                <a:spcPts val="0"/>
              </a:spcBef>
              <a:spcAft>
                <a:spcPts val="0"/>
              </a:spcAft>
              <a:buClr>
                <a:schemeClr val="dk1"/>
              </a:buClr>
              <a:buSzPts val="3200"/>
              <a:buNone/>
            </a:pPr>
            <a:r>
              <a:rPr lang="en-US" sz="1600" b="1" dirty="0"/>
              <a:t>Foreground Operation: </a:t>
            </a:r>
          </a:p>
          <a:p>
            <a:pPr marL="488950" indent="-285750">
              <a:spcBef>
                <a:spcPts val="0"/>
              </a:spcBef>
              <a:buSzPct val="90000"/>
            </a:pPr>
            <a:r>
              <a:rPr lang="en-US" sz="1600" dirty="0"/>
              <a:t>Ensure the app runs continuously as a foreground service without requiring root access.</a:t>
            </a:r>
          </a:p>
          <a:p>
            <a:pPr marL="203200" indent="0">
              <a:spcBef>
                <a:spcPts val="0"/>
              </a:spcBef>
              <a:buSzPct val="90000"/>
              <a:buNone/>
            </a:pPr>
            <a:r>
              <a:rPr lang="en-US" sz="1600" b="1" dirty="0"/>
              <a:t>Future Enhancements: </a:t>
            </a:r>
          </a:p>
          <a:p>
            <a:pPr marL="488950" indent="-285750">
              <a:spcBef>
                <a:spcPts val="0"/>
              </a:spcBef>
              <a:buSzPct val="90000"/>
            </a:pPr>
            <a:r>
              <a:rPr lang="en-US" sz="1600" dirty="0"/>
              <a:t>Plan to integrate deep packet inspection (DPI) (optional)  and threat intelligence feeds for automated detection of malicious endpoints.</a:t>
            </a:r>
          </a:p>
          <a:p>
            <a:pPr marL="342900" lvl="0" indent="-139700" algn="l" rtl="0">
              <a:lnSpc>
                <a:spcPct val="100000"/>
              </a:lnSpc>
              <a:spcBef>
                <a:spcPts val="0"/>
              </a:spcBef>
              <a:spcAft>
                <a:spcPts val="0"/>
              </a:spcAft>
              <a:buClr>
                <a:schemeClr val="dk1"/>
              </a:buClr>
              <a:buSzPts val="3200"/>
              <a:buNone/>
            </a:pPr>
            <a:r>
              <a:rPr lang="en-US" sz="1600" b="1" dirty="0"/>
              <a:t>Overall Impact: </a:t>
            </a:r>
          </a:p>
          <a:p>
            <a:pPr marL="488950" indent="-285750">
              <a:spcBef>
                <a:spcPts val="0"/>
              </a:spcBef>
              <a:buSzPct val="90000"/>
            </a:pPr>
            <a:r>
              <a:rPr lang="en-US" sz="1600" dirty="0"/>
              <a:t>Empower users with clear insights into their network activity and lay the groundwork for a scalable, advanced mobile cybersecurity solution.</a:t>
            </a:r>
            <a:endParaRP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CONSTRAINTS AND LIMITATIONS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0F1EA9B5-E84F-65FF-8037-C02ABEC736B1}"/>
            </a:ext>
          </a:extLst>
        </p:cNvPr>
        <p:cNvGrpSpPr/>
        <p:nvPr/>
      </p:nvGrpSpPr>
      <p:grpSpPr>
        <a:xfrm>
          <a:off x="0" y="0"/>
          <a:ext cx="0" cy="0"/>
          <a:chOff x="0" y="0"/>
          <a:chExt cx="0" cy="0"/>
        </a:xfrm>
      </p:grpSpPr>
      <p:sp>
        <p:nvSpPr>
          <p:cNvPr id="181" name="Google Shape;181;p27">
            <a:extLst>
              <a:ext uri="{FF2B5EF4-FFF2-40B4-BE49-F238E27FC236}">
                <a16:creationId xmlns:a16="http://schemas.microsoft.com/office/drawing/2014/main" id="{82B1D361-9469-85A8-1E78-020D8E952ECD}"/>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Constraints and Limitations</a:t>
            </a:r>
            <a:endParaRPr dirty="0"/>
          </a:p>
        </p:txBody>
      </p:sp>
      <p:sp>
        <p:nvSpPr>
          <p:cNvPr id="182" name="Google Shape;182;p27">
            <a:extLst>
              <a:ext uri="{FF2B5EF4-FFF2-40B4-BE49-F238E27FC236}">
                <a16:creationId xmlns:a16="http://schemas.microsoft.com/office/drawing/2014/main" id="{982A6855-8067-87D4-054F-D3B6084B9C7C}"/>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88950" indent="-285750">
              <a:spcBef>
                <a:spcPts val="0"/>
              </a:spcBef>
              <a:buSzPct val="90000"/>
            </a:pPr>
            <a:r>
              <a:rPr lang="en-US" sz="1600" b="1" dirty="0"/>
              <a:t>Device Compatibility: </a:t>
            </a:r>
            <a:r>
              <a:rPr lang="en-US" sz="1600" dirty="0"/>
              <a:t>The solution relies on Android's VpnService, which may not work uniformly across all devices or emulators, especially due to TUN/TAP support limitations.</a:t>
            </a:r>
          </a:p>
          <a:p>
            <a:pPr marL="488950" indent="-285750">
              <a:spcBef>
                <a:spcPts val="0"/>
              </a:spcBef>
              <a:buSzPct val="90000"/>
            </a:pPr>
            <a:endParaRPr lang="en-US" sz="1600" dirty="0"/>
          </a:p>
          <a:p>
            <a:pPr marL="488950" indent="-285750">
              <a:spcBef>
                <a:spcPts val="0"/>
              </a:spcBef>
              <a:buSzPct val="90000"/>
            </a:pPr>
            <a:r>
              <a:rPr lang="en-US" sz="1600" b="1" dirty="0"/>
              <a:t>User Permissions: </a:t>
            </a:r>
            <a:r>
              <a:rPr lang="en-US" sz="1600" dirty="0"/>
              <a:t>Requires user acceptance via the VPN permission prompt, which may impact ease of use.</a:t>
            </a:r>
          </a:p>
          <a:p>
            <a:pPr marL="488950" indent="-285750">
              <a:spcBef>
                <a:spcPts val="0"/>
              </a:spcBef>
              <a:buSzPct val="90000"/>
            </a:pPr>
            <a:endParaRPr lang="en-US" sz="1600" dirty="0"/>
          </a:p>
          <a:p>
            <a:pPr marL="488950" indent="-285750">
              <a:spcBef>
                <a:spcPts val="0"/>
              </a:spcBef>
              <a:buSzPct val="90000"/>
            </a:pPr>
            <a:r>
              <a:rPr lang="en-US" sz="1600" b="1" dirty="0"/>
              <a:t>Performance Overhead: </a:t>
            </a:r>
            <a:r>
              <a:rPr lang="en-US" sz="1600" dirty="0"/>
              <a:t>Continuous packet capture and real-time logging can consume additional battery and CPU resources.</a:t>
            </a:r>
          </a:p>
          <a:p>
            <a:pPr marL="488950" indent="-285750">
              <a:spcBef>
                <a:spcPts val="0"/>
              </a:spcBef>
              <a:buSzPct val="90000"/>
            </a:pPr>
            <a:endParaRPr lang="en-US" sz="1600" dirty="0"/>
          </a:p>
          <a:p>
            <a:pPr marL="488950" lvl="0" indent="-285750" algn="l" rtl="0">
              <a:lnSpc>
                <a:spcPct val="100000"/>
              </a:lnSpc>
              <a:spcBef>
                <a:spcPts val="0"/>
              </a:spcBef>
              <a:spcAft>
                <a:spcPts val="0"/>
              </a:spcAft>
              <a:buClr>
                <a:schemeClr val="dk1"/>
              </a:buClr>
              <a:buSzPct val="90000"/>
              <a:buFont typeface="Arial" panose="020B0604020202020204" pitchFamily="34" charset="0"/>
              <a:buChar char="•"/>
            </a:pPr>
            <a:r>
              <a:rPr lang="en-US" sz="1600" b="1" dirty="0"/>
              <a:t>Limited Initial Scope: </a:t>
            </a:r>
            <a:r>
              <a:rPr lang="en-US" sz="1600" dirty="0"/>
              <a:t>The initial implementation focuses on basic packet capture and logging; advanced features like deep packet inspection (DPI) and threat intelligence integration are planned for future phases.</a:t>
            </a:r>
          </a:p>
          <a:p>
            <a:pPr marL="488950" lvl="0" indent="-285750" algn="l" rtl="0">
              <a:lnSpc>
                <a:spcPct val="100000"/>
              </a:lnSpc>
              <a:spcBef>
                <a:spcPts val="0"/>
              </a:spcBef>
              <a:spcAft>
                <a:spcPts val="0"/>
              </a:spcAft>
              <a:buClr>
                <a:schemeClr val="dk1"/>
              </a:buClr>
              <a:buSzPct val="90000"/>
              <a:buFont typeface="Arial" panose="020B0604020202020204" pitchFamily="34" charset="0"/>
              <a:buChar char="•"/>
            </a:pPr>
            <a:endParaRPr lang="en-US" sz="1600" dirty="0"/>
          </a:p>
          <a:p>
            <a:pPr marL="488950" indent="-285750">
              <a:spcBef>
                <a:spcPts val="0"/>
              </a:spcBef>
              <a:buSzPct val="90000"/>
            </a:pPr>
            <a:r>
              <a:rPr lang="en-US" sz="1600" b="1" dirty="0"/>
              <a:t>No Additional Encryption: </a:t>
            </a:r>
            <a:r>
              <a:rPr lang="en-US" sz="1600" dirty="0"/>
              <a:t>The app does not add extra encryption to network traffic; it monitors and logs data as transmitted by the source applications.</a:t>
            </a:r>
            <a:endParaRPr sz="1600" dirty="0"/>
          </a:p>
        </p:txBody>
      </p:sp>
    </p:spTree>
    <p:extLst>
      <p:ext uri="{BB962C8B-B14F-4D97-AF65-F5344CB8AC3E}">
        <p14:creationId xmlns:p14="http://schemas.microsoft.com/office/powerpoint/2010/main" val="4137750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EE088FAD-78DA-6326-C5B7-50D3FFD5830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75DF866-2DF5-7599-FACF-A215EA218423}"/>
              </a:ext>
            </a:extLst>
          </p:cNvPr>
          <p:cNvPicPr>
            <a:picLocks noChangeAspect="1"/>
          </p:cNvPicPr>
          <p:nvPr/>
        </p:nvPicPr>
        <p:blipFill>
          <a:blip r:embed="rId3"/>
          <a:stretch>
            <a:fillRect/>
          </a:stretch>
        </p:blipFill>
        <p:spPr>
          <a:xfrm>
            <a:off x="1253066" y="374059"/>
            <a:ext cx="7437120" cy="4187098"/>
          </a:xfrm>
          <a:prstGeom prst="rect">
            <a:avLst/>
          </a:prstGeom>
        </p:spPr>
      </p:pic>
    </p:spTree>
    <p:extLst>
      <p:ext uri="{BB962C8B-B14F-4D97-AF65-F5344CB8AC3E}">
        <p14:creationId xmlns:p14="http://schemas.microsoft.com/office/powerpoint/2010/main" val="48161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98" name="Google Shape;98;p3"/>
          <p:cNvSpPr txBox="1">
            <a:spLocks noGrp="1"/>
          </p:cNvSpPr>
          <p:nvPr>
            <p:ph type="body" idx="1"/>
          </p:nvPr>
        </p:nvSpPr>
        <p:spPr>
          <a:xfrm>
            <a:off x="457200" y="14478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Introduction and Background</a:t>
            </a:r>
            <a:endParaRPr dirty="0"/>
          </a:p>
          <a:p>
            <a:pPr marL="342900" lvl="0" indent="-342900" algn="l" rtl="0">
              <a:lnSpc>
                <a:spcPct val="100000"/>
              </a:lnSpc>
              <a:spcBef>
                <a:spcPts val="640"/>
              </a:spcBef>
              <a:spcAft>
                <a:spcPts val="0"/>
              </a:spcAft>
              <a:buClr>
                <a:schemeClr val="dk1"/>
              </a:buClr>
              <a:buSzPts val="3200"/>
              <a:buChar char="•"/>
            </a:pPr>
            <a:r>
              <a:rPr lang="en-US" dirty="0"/>
              <a:t>Literature Review and Summary Table</a:t>
            </a:r>
            <a:endParaRPr dirty="0"/>
          </a:p>
          <a:p>
            <a:pPr marL="342900" lvl="0" indent="-254000" algn="l" rtl="0">
              <a:lnSpc>
                <a:spcPct val="100000"/>
              </a:lnSpc>
              <a:spcBef>
                <a:spcPts val="640"/>
              </a:spcBef>
              <a:spcAft>
                <a:spcPts val="0"/>
              </a:spcAft>
              <a:buSzPct val="100000"/>
              <a:buChar char="•"/>
            </a:pPr>
            <a:r>
              <a:rPr lang="en-US" dirty="0"/>
              <a:t>Gap Analysis</a:t>
            </a:r>
            <a:endParaRPr dirty="0"/>
          </a:p>
          <a:p>
            <a:pPr marL="342900" lvl="0" indent="-342900" algn="l" rtl="0">
              <a:lnSpc>
                <a:spcPct val="100000"/>
              </a:lnSpc>
              <a:spcBef>
                <a:spcPts val="640"/>
              </a:spcBef>
              <a:spcAft>
                <a:spcPts val="0"/>
              </a:spcAft>
              <a:buClr>
                <a:schemeClr val="dk1"/>
              </a:buClr>
              <a:buSzPts val="3200"/>
              <a:buChar char="•"/>
            </a:pPr>
            <a:r>
              <a:rPr lang="en-US" dirty="0"/>
              <a:t>Problem Statement</a:t>
            </a:r>
            <a:endParaRPr dirty="0"/>
          </a:p>
          <a:p>
            <a:pPr marL="342900" lvl="0" indent="-342900" algn="l" rtl="0">
              <a:lnSpc>
                <a:spcPct val="100000"/>
              </a:lnSpc>
              <a:spcBef>
                <a:spcPts val="640"/>
              </a:spcBef>
              <a:spcAft>
                <a:spcPts val="0"/>
              </a:spcAft>
              <a:buClr>
                <a:schemeClr val="dk1"/>
              </a:buClr>
              <a:buSzPts val="3200"/>
              <a:buChar char="•"/>
            </a:pPr>
            <a:r>
              <a:rPr lang="en-US" dirty="0"/>
              <a:t>Proposed Solution &amp; Methodology</a:t>
            </a:r>
            <a:endParaRPr dirty="0"/>
          </a:p>
          <a:p>
            <a:pPr marL="342900" lvl="0" indent="-342900" algn="l" rtl="0">
              <a:lnSpc>
                <a:spcPct val="100000"/>
              </a:lnSpc>
              <a:spcBef>
                <a:spcPts val="640"/>
              </a:spcBef>
              <a:spcAft>
                <a:spcPts val="0"/>
              </a:spcAft>
              <a:buClr>
                <a:schemeClr val="dk1"/>
              </a:buClr>
              <a:buSzPts val="3200"/>
              <a:buChar char="•"/>
            </a:pPr>
            <a:r>
              <a:rPr lang="en-US" dirty="0"/>
              <a:t>Project Scope </a:t>
            </a:r>
            <a:endParaRPr dirty="0"/>
          </a:p>
          <a:p>
            <a:pPr marL="342900" lvl="0" indent="-342900" algn="l" rtl="0">
              <a:lnSpc>
                <a:spcPct val="100000"/>
              </a:lnSpc>
              <a:spcBef>
                <a:spcPts val="640"/>
              </a:spcBef>
              <a:spcAft>
                <a:spcPts val="0"/>
              </a:spcAft>
              <a:buSzPts val="3200"/>
              <a:buChar char="•"/>
            </a:pPr>
            <a:r>
              <a:rPr lang="en-US" dirty="0"/>
              <a:t>Work Breakdown Structure</a:t>
            </a:r>
            <a:endParaRPr dirty="0"/>
          </a:p>
          <a:p>
            <a:pPr marL="342900" lvl="0" indent="-342900" algn="l" rtl="0">
              <a:lnSpc>
                <a:spcPct val="100000"/>
              </a:lnSpc>
              <a:spcBef>
                <a:spcPts val="640"/>
              </a:spcBef>
              <a:spcAft>
                <a:spcPts val="0"/>
              </a:spcAft>
              <a:buSzPts val="3200"/>
              <a:buChar char="•"/>
            </a:pPr>
            <a:r>
              <a:rPr lang="en-US" dirty="0"/>
              <a:t>Roles and Responsibilities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Background</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sz="1600" b="1" dirty="0"/>
              <a:t>Global Mobile Security Situation</a:t>
            </a:r>
          </a:p>
          <a:p>
            <a:pPr marL="203200" indent="0">
              <a:spcBef>
                <a:spcPts val="0"/>
              </a:spcBef>
              <a:buSzPct val="90000"/>
              <a:buNone/>
            </a:pPr>
            <a:endParaRPr lang="en-US" sz="1600" b="1" dirty="0"/>
          </a:p>
          <a:p>
            <a:pPr marL="203200" indent="0">
              <a:spcBef>
                <a:spcPts val="0"/>
              </a:spcBef>
              <a:buSzPct val="90000"/>
              <a:buNone/>
            </a:pPr>
            <a:r>
              <a:rPr lang="en-US" sz="1600" b="1" dirty="0"/>
              <a:t>Prevalence of Insecure Connections</a:t>
            </a:r>
          </a:p>
          <a:p>
            <a:pPr marL="488950" indent="-285750">
              <a:spcBef>
                <a:spcPts val="0"/>
              </a:spcBef>
              <a:buSzPct val="90000"/>
            </a:pPr>
            <a:r>
              <a:rPr lang="en-US" sz="1600" dirty="0"/>
              <a:t>Recent studies indicate that over 50% of mobile applications use outdated encryption           or occasionally transmit data in plain text, leaving users vulnerable to data theft. (mobiledevsec.com)</a:t>
            </a:r>
          </a:p>
          <a:p>
            <a:pPr marL="488950" indent="-285750">
              <a:spcBef>
                <a:spcPts val="0"/>
              </a:spcBef>
              <a:buSzPct val="90000"/>
            </a:pPr>
            <a:r>
              <a:rPr lang="en-US" sz="1600" dirty="0"/>
              <a:t>The rapid adoption of 5G networks has also increased the complexity of securing mobile traffic, as new protocols introduce fresh attack surfaces. (ericsson.com)</a:t>
            </a:r>
          </a:p>
          <a:p>
            <a:pPr marL="342900" lvl="0" indent="-139700" algn="l" rtl="0">
              <a:lnSpc>
                <a:spcPct val="100000"/>
              </a:lnSpc>
              <a:spcBef>
                <a:spcPts val="0"/>
              </a:spcBef>
              <a:spcAft>
                <a:spcPts val="0"/>
              </a:spcAft>
              <a:buClr>
                <a:schemeClr val="dk1"/>
              </a:buClr>
              <a:buSzPts val="3200"/>
              <a:buNone/>
            </a:pPr>
            <a:endParaRPr lang="en-US" sz="1600" b="1" dirty="0"/>
          </a:p>
          <a:p>
            <a:pPr marL="342900" lvl="0" indent="-139700" algn="l" rtl="0">
              <a:lnSpc>
                <a:spcPct val="100000"/>
              </a:lnSpc>
              <a:spcBef>
                <a:spcPts val="0"/>
              </a:spcBef>
              <a:spcAft>
                <a:spcPts val="0"/>
              </a:spcAft>
              <a:buClr>
                <a:schemeClr val="dk1"/>
              </a:buClr>
              <a:buSzPts val="3200"/>
              <a:buNone/>
            </a:pPr>
            <a:r>
              <a:rPr lang="en-US" sz="1600" b="1" dirty="0"/>
              <a:t>Rising Cyber Threats</a:t>
            </a:r>
          </a:p>
          <a:p>
            <a:pPr marL="488950" indent="-285750">
              <a:spcBef>
                <a:spcPts val="0"/>
              </a:spcBef>
              <a:buSzPct val="90000"/>
            </a:pPr>
            <a:r>
              <a:rPr lang="en-US" sz="1600" b="1" dirty="0"/>
              <a:t>Man-in-the-Middle (MitM) Attacks: </a:t>
            </a:r>
            <a:r>
              <a:rPr lang="en-US" sz="1600" dirty="0"/>
              <a:t>Attackers exploit unprotected connections—especially on public Wi-Fi—to intercept sensitive information.</a:t>
            </a:r>
          </a:p>
          <a:p>
            <a:pPr marL="488950" indent="-285750">
              <a:spcBef>
                <a:spcPts val="0"/>
              </a:spcBef>
              <a:buSzPct val="90000"/>
            </a:pPr>
            <a:r>
              <a:rPr lang="en-US" sz="1600" b="1" dirty="0"/>
              <a:t>Malicious Endpoints: </a:t>
            </a:r>
            <a:r>
              <a:rPr lang="en-US" sz="1600" dirty="0"/>
              <a:t>With billions of devices online, malicious domains and IP addresses proliferate daily, requiring active threat intelligence to detect them.</a:t>
            </a:r>
          </a:p>
          <a:p>
            <a:pPr marL="488950" indent="-285750">
              <a:spcBef>
                <a:spcPts val="0"/>
              </a:spcBef>
              <a:buSzPct val="90000"/>
            </a:pPr>
            <a:r>
              <a:rPr lang="en-US" sz="1600" b="1" dirty="0"/>
              <a:t>Evolving Techniques: </a:t>
            </a:r>
            <a:r>
              <a:rPr lang="en-US" sz="1600" dirty="0"/>
              <a:t>Advanced attackers now use AI to generate sophisticated phishing pages or impersonate legitimate SSL certificates, complicating detection.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7913E5F5-8BB3-013C-9CA0-32E692BF15F8}"/>
            </a:ext>
          </a:extLst>
        </p:cNvPr>
        <p:cNvGrpSpPr/>
        <p:nvPr/>
      </p:nvGrpSpPr>
      <p:grpSpPr>
        <a:xfrm>
          <a:off x="0" y="0"/>
          <a:ext cx="0" cy="0"/>
          <a:chOff x="0" y="0"/>
          <a:chExt cx="0" cy="0"/>
        </a:xfrm>
      </p:grpSpPr>
      <p:sp>
        <p:nvSpPr>
          <p:cNvPr id="109" name="Google Shape;109;p5">
            <a:extLst>
              <a:ext uri="{FF2B5EF4-FFF2-40B4-BE49-F238E27FC236}">
                <a16:creationId xmlns:a16="http://schemas.microsoft.com/office/drawing/2014/main" id="{580C1BEE-F96C-588C-AD34-B54DBAC33891}"/>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Background</a:t>
            </a:r>
            <a:endParaRPr dirty="0"/>
          </a:p>
        </p:txBody>
      </p:sp>
      <p:sp>
        <p:nvSpPr>
          <p:cNvPr id="110" name="Google Shape;110;p5">
            <a:extLst>
              <a:ext uri="{FF2B5EF4-FFF2-40B4-BE49-F238E27FC236}">
                <a16:creationId xmlns:a16="http://schemas.microsoft.com/office/drawing/2014/main" id="{C730D1CE-D8E3-42A0-F0A8-ED788FC7FFC0}"/>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sz="1600" b="1" dirty="0"/>
              <a:t>Business Impact</a:t>
            </a:r>
          </a:p>
          <a:p>
            <a:pPr marL="488950" indent="-285750">
              <a:spcBef>
                <a:spcPts val="0"/>
              </a:spcBef>
              <a:buSzPct val="90000"/>
            </a:pPr>
            <a:r>
              <a:rPr lang="en-US" sz="1600" b="1" dirty="0"/>
              <a:t>Financial Losses: </a:t>
            </a:r>
            <a:r>
              <a:rPr lang="en-US" sz="1600" dirty="0"/>
              <a:t>A single data breach can cost enterprises an average of $4.24 million globally. (ibm.com/security)</a:t>
            </a:r>
          </a:p>
          <a:p>
            <a:pPr marL="488950" indent="-285750">
              <a:spcBef>
                <a:spcPts val="0"/>
              </a:spcBef>
              <a:buSzPct val="90000"/>
            </a:pPr>
            <a:r>
              <a:rPr lang="en-US" sz="1600" b="1" dirty="0"/>
              <a:t>Reputation Damage: </a:t>
            </a:r>
            <a:r>
              <a:rPr lang="en-US" sz="1600" dirty="0"/>
              <a:t>Even small-scale leaks can erode consumer trust, impacting user adoption of mobile services.</a:t>
            </a:r>
          </a:p>
          <a:p>
            <a:pPr marL="342900" lvl="0" indent="-139700" algn="l" rtl="0">
              <a:lnSpc>
                <a:spcPct val="100000"/>
              </a:lnSpc>
              <a:spcBef>
                <a:spcPts val="0"/>
              </a:spcBef>
              <a:spcAft>
                <a:spcPts val="0"/>
              </a:spcAft>
              <a:buClr>
                <a:schemeClr val="dk1"/>
              </a:buClr>
              <a:buSzPts val="3200"/>
              <a:buNone/>
            </a:pPr>
            <a:endParaRPr lang="en-US" sz="1600" b="1" dirty="0"/>
          </a:p>
          <a:p>
            <a:pPr marL="342900" lvl="0" indent="-139700" algn="l" rtl="0">
              <a:lnSpc>
                <a:spcPct val="100000"/>
              </a:lnSpc>
              <a:spcBef>
                <a:spcPts val="0"/>
              </a:spcBef>
              <a:spcAft>
                <a:spcPts val="0"/>
              </a:spcAft>
              <a:buClr>
                <a:schemeClr val="dk1"/>
              </a:buClr>
              <a:buSzPts val="3200"/>
              <a:buNone/>
            </a:pPr>
            <a:r>
              <a:rPr lang="en-US" sz="1600" b="1" dirty="0"/>
              <a:t>Local Context (Pakistan and Regional)</a:t>
            </a:r>
            <a:br>
              <a:rPr lang="en-US" sz="1600" b="1" dirty="0"/>
            </a:br>
            <a:endParaRPr lang="en-US" sz="1600" b="1" dirty="0"/>
          </a:p>
          <a:p>
            <a:pPr marL="488950" indent="-285750">
              <a:spcBef>
                <a:spcPts val="0"/>
              </a:spcBef>
              <a:buSzPct val="90000"/>
            </a:pPr>
            <a:r>
              <a:rPr lang="en-US" sz="1600" dirty="0"/>
              <a:t>Mobile Penetration Over 180 million mobile subscribers in Pakistan (pta.gov.pk), with Android holding a dominant market share.</a:t>
            </a:r>
          </a:p>
          <a:p>
            <a:pPr marL="488950" indent="-285750">
              <a:spcBef>
                <a:spcPts val="0"/>
              </a:spcBef>
              <a:buSzPct val="90000"/>
            </a:pPr>
            <a:r>
              <a:rPr lang="en-US" sz="1600" dirty="0"/>
              <a:t>Many users rely on budget devices, often lacking the latest security patches, increasing exposure to threats.</a:t>
            </a:r>
          </a:p>
          <a:p>
            <a:pPr marL="488950" indent="-285750">
              <a:spcBef>
                <a:spcPts val="0"/>
              </a:spcBef>
              <a:buSzPct val="90000"/>
            </a:pPr>
            <a:endParaRPr lang="en-US" sz="1600" dirty="0"/>
          </a:p>
          <a:p>
            <a:pPr marL="488950" indent="-285750">
              <a:spcBef>
                <a:spcPts val="0"/>
              </a:spcBef>
              <a:buSzPct val="90000"/>
            </a:pPr>
            <a:r>
              <a:rPr lang="en-US" sz="1600" b="1" dirty="0"/>
              <a:t>Incidents of Malicious Apps: </a:t>
            </a:r>
            <a:r>
              <a:rPr lang="en-US" sz="1600" dirty="0"/>
              <a:t>In the last year, authorities flagged multiple Android apps distributing spyware or adware to unsuspecting users. (digitalrightsfoundation.pk)</a:t>
            </a:r>
          </a:p>
          <a:p>
            <a:pPr marL="488950" indent="-285750">
              <a:spcBef>
                <a:spcPts val="0"/>
              </a:spcBef>
              <a:buSzPct val="90000"/>
            </a:pPr>
            <a:r>
              <a:rPr lang="en-US" sz="1600" b="1" dirty="0"/>
              <a:t>Gaps in Education: </a:t>
            </a:r>
            <a:r>
              <a:rPr lang="en-US" sz="1600" dirty="0"/>
              <a:t>Cyber awareness campaigns exist but often focus on social media risks rather than technical aspects like insecure connections or malicious endpoints.</a:t>
            </a:r>
            <a:endParaRPr sz="1600" dirty="0"/>
          </a:p>
        </p:txBody>
      </p:sp>
    </p:spTree>
    <p:extLst>
      <p:ext uri="{BB962C8B-B14F-4D97-AF65-F5344CB8AC3E}">
        <p14:creationId xmlns:p14="http://schemas.microsoft.com/office/powerpoint/2010/main" val="196725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4828C7C5-8A0E-7613-CFD0-767F6281BFA7}"/>
            </a:ext>
          </a:extLst>
        </p:cNvPr>
        <p:cNvGrpSpPr/>
        <p:nvPr/>
      </p:nvGrpSpPr>
      <p:grpSpPr>
        <a:xfrm>
          <a:off x="0" y="0"/>
          <a:ext cx="0" cy="0"/>
          <a:chOff x="0" y="0"/>
          <a:chExt cx="0" cy="0"/>
        </a:xfrm>
      </p:grpSpPr>
      <p:sp>
        <p:nvSpPr>
          <p:cNvPr id="109" name="Google Shape;109;p5">
            <a:extLst>
              <a:ext uri="{FF2B5EF4-FFF2-40B4-BE49-F238E27FC236}">
                <a16:creationId xmlns:a16="http://schemas.microsoft.com/office/drawing/2014/main" id="{8C4217FF-C4B2-1690-C4F8-AAA6817D2546}"/>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a:t>
            </a:r>
            <a:endParaRPr dirty="0"/>
          </a:p>
        </p:txBody>
      </p:sp>
      <p:sp>
        <p:nvSpPr>
          <p:cNvPr id="110" name="Google Shape;110;p5">
            <a:extLst>
              <a:ext uri="{FF2B5EF4-FFF2-40B4-BE49-F238E27FC236}">
                <a16:creationId xmlns:a16="http://schemas.microsoft.com/office/drawing/2014/main" id="{6E8BFF72-8D5F-0ACE-6270-AE58F207370D}"/>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sz="1600" b="1" dirty="0"/>
              <a:t>Project Vision: </a:t>
            </a:r>
          </a:p>
          <a:p>
            <a:pPr marL="342900" lvl="0" indent="-139700" algn="l" rtl="0">
              <a:lnSpc>
                <a:spcPct val="100000"/>
              </a:lnSpc>
              <a:spcBef>
                <a:spcPts val="0"/>
              </a:spcBef>
              <a:spcAft>
                <a:spcPts val="0"/>
              </a:spcAft>
              <a:buClr>
                <a:schemeClr val="dk1"/>
              </a:buClr>
              <a:buSzPts val="3200"/>
              <a:buNone/>
            </a:pPr>
            <a:endParaRPr lang="en-US" sz="1600" b="1" dirty="0"/>
          </a:p>
          <a:p>
            <a:pPr marL="342900" lvl="0" indent="-139700" algn="l" rtl="0">
              <a:lnSpc>
                <a:spcPct val="100000"/>
              </a:lnSpc>
              <a:spcBef>
                <a:spcPts val="0"/>
              </a:spcBef>
              <a:spcAft>
                <a:spcPts val="0"/>
              </a:spcAft>
              <a:buClr>
                <a:schemeClr val="dk1"/>
              </a:buClr>
              <a:buSzPts val="3200"/>
              <a:buNone/>
            </a:pPr>
            <a:r>
              <a:rPr lang="en-US" sz="1600" dirty="0"/>
              <a:t>A Local VPN Proxy with Advanced Detection Our project aims to create a user-centric mobile </a:t>
            </a:r>
          </a:p>
          <a:p>
            <a:pPr marL="342900" lvl="0" indent="-139700" algn="l" rtl="0">
              <a:lnSpc>
                <a:spcPct val="100000"/>
              </a:lnSpc>
              <a:spcBef>
                <a:spcPts val="0"/>
              </a:spcBef>
              <a:spcAft>
                <a:spcPts val="0"/>
              </a:spcAft>
              <a:buClr>
                <a:schemeClr val="dk1"/>
              </a:buClr>
              <a:buSzPts val="3200"/>
              <a:buNone/>
            </a:pPr>
            <a:r>
              <a:rPr lang="en-US" sz="1600" dirty="0"/>
              <a:t>security solution that goes beyond traditional VPN encryption or simple IP masking. By </a:t>
            </a:r>
          </a:p>
          <a:p>
            <a:pPr marL="342900" lvl="0" indent="-139700" algn="l" rtl="0">
              <a:lnSpc>
                <a:spcPct val="100000"/>
              </a:lnSpc>
              <a:spcBef>
                <a:spcPts val="0"/>
              </a:spcBef>
              <a:spcAft>
                <a:spcPts val="0"/>
              </a:spcAft>
              <a:buClr>
                <a:schemeClr val="dk1"/>
              </a:buClr>
              <a:buSzPts val="3200"/>
              <a:buNone/>
            </a:pPr>
            <a:r>
              <a:rPr lang="en-US" sz="1600" dirty="0"/>
              <a:t>leveraging Android’s VpnService, we establish a local VPN proxy that intercepts all device </a:t>
            </a:r>
          </a:p>
          <a:p>
            <a:pPr marL="342900" lvl="0" indent="-139700" algn="l" rtl="0">
              <a:lnSpc>
                <a:spcPct val="100000"/>
              </a:lnSpc>
              <a:spcBef>
                <a:spcPts val="0"/>
              </a:spcBef>
              <a:spcAft>
                <a:spcPts val="0"/>
              </a:spcAft>
              <a:buClr>
                <a:schemeClr val="dk1"/>
              </a:buClr>
              <a:buSzPts val="3200"/>
              <a:buNone/>
            </a:pPr>
            <a:r>
              <a:rPr lang="en-US" sz="1600" dirty="0"/>
              <a:t>traffic—without requiring root access—and analyzes it in real time. This not only provides </a:t>
            </a:r>
          </a:p>
          <a:p>
            <a:pPr marL="342900" lvl="0" indent="-139700" algn="l" rtl="0">
              <a:lnSpc>
                <a:spcPct val="100000"/>
              </a:lnSpc>
              <a:spcBef>
                <a:spcPts val="0"/>
              </a:spcBef>
              <a:spcAft>
                <a:spcPts val="0"/>
              </a:spcAft>
              <a:buClr>
                <a:schemeClr val="dk1"/>
              </a:buClr>
              <a:buSzPts val="3200"/>
              <a:buNone/>
            </a:pPr>
            <a:r>
              <a:rPr lang="en-US" sz="1600" dirty="0"/>
              <a:t>immediate visibility into network communications but also lays the foundation for proactive </a:t>
            </a:r>
          </a:p>
          <a:p>
            <a:pPr marL="342900" lvl="0" indent="-139700" algn="l" rtl="0">
              <a:lnSpc>
                <a:spcPct val="100000"/>
              </a:lnSpc>
              <a:spcBef>
                <a:spcPts val="0"/>
              </a:spcBef>
              <a:spcAft>
                <a:spcPts val="0"/>
              </a:spcAft>
              <a:buClr>
                <a:schemeClr val="dk1"/>
              </a:buClr>
              <a:buSzPts val="3200"/>
              <a:buNone/>
            </a:pPr>
            <a:r>
              <a:rPr lang="en-US" sz="1600" dirty="0"/>
              <a:t>threat detection.</a:t>
            </a:r>
          </a:p>
          <a:p>
            <a:pPr marL="488950" indent="-285750">
              <a:spcBef>
                <a:spcPts val="0"/>
              </a:spcBef>
              <a:buSzPct val="90000"/>
              <a:buFont typeface="Arial" panose="020B0604020202020204" pitchFamily="34" charset="0"/>
              <a:buChar char="•"/>
            </a:pPr>
            <a:r>
              <a:rPr lang="en-US" sz="1600" b="1" dirty="0"/>
              <a:t>Raising Security Awareness: </a:t>
            </a:r>
            <a:r>
              <a:rPr lang="en-US" sz="1600" dirty="0"/>
              <a:t>By showing exactly which apps are transmitting data and where it’s going, we empower users to make informed decisions about app permissions and usage.</a:t>
            </a:r>
          </a:p>
          <a:p>
            <a:pPr marL="488950" indent="-285750">
              <a:spcBef>
                <a:spcPts val="0"/>
              </a:spcBef>
              <a:buSzPct val="90000"/>
            </a:pPr>
            <a:r>
              <a:rPr lang="en-US" sz="1600" b="1" dirty="0"/>
              <a:t>Preventing Data Leaks: </a:t>
            </a:r>
            <a:r>
              <a:rPr lang="en-US" sz="1600" dirty="0"/>
              <a:t>With proactive alerts for insecure connections or suspicious endpoints, users can stop threats before sensitive data is exfiltrated.</a:t>
            </a:r>
          </a:p>
          <a:p>
            <a:pPr marL="488950" indent="-285750">
              <a:spcBef>
                <a:spcPts val="0"/>
              </a:spcBef>
              <a:buSzPct val="90000"/>
            </a:pPr>
            <a:r>
              <a:rPr lang="en-US" sz="1600" b="1" dirty="0"/>
              <a:t>Strengthening Local Cyber Defenses: </a:t>
            </a:r>
            <a:r>
              <a:rPr lang="en-US" sz="1600" dirty="0"/>
              <a:t>For regions like Pakistan and beyond, having a domestic solution fosters independence and addresses local threat landscapes more effectively than generic global apps.</a:t>
            </a:r>
          </a:p>
          <a:p>
            <a:pPr marL="342900" lvl="0" indent="-139700" algn="l" rtl="0">
              <a:lnSpc>
                <a:spcPct val="100000"/>
              </a:lnSpc>
              <a:spcBef>
                <a:spcPts val="0"/>
              </a:spcBef>
              <a:spcAft>
                <a:spcPts val="0"/>
              </a:spcAft>
              <a:buClr>
                <a:schemeClr val="dk1"/>
              </a:buClr>
              <a:buSzPts val="3200"/>
              <a:buNone/>
            </a:pPr>
            <a:endParaRPr lang="en-US" sz="1600" dirty="0"/>
          </a:p>
          <a:p>
            <a:pPr marL="342900" lvl="0" indent="-139700" algn="l" rtl="0">
              <a:lnSpc>
                <a:spcPct val="100000"/>
              </a:lnSpc>
              <a:spcBef>
                <a:spcPts val="0"/>
              </a:spcBef>
              <a:spcAft>
                <a:spcPts val="0"/>
              </a:spcAft>
              <a:buClr>
                <a:schemeClr val="dk1"/>
              </a:buClr>
              <a:buSzPts val="3200"/>
              <a:buNone/>
            </a:pPr>
            <a:endParaRPr lang="en-US" sz="1600" dirty="0"/>
          </a:p>
        </p:txBody>
      </p:sp>
    </p:spTree>
    <p:extLst>
      <p:ext uri="{BB962C8B-B14F-4D97-AF65-F5344CB8AC3E}">
        <p14:creationId xmlns:p14="http://schemas.microsoft.com/office/powerpoint/2010/main" val="2333305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LITERATURE REVIEW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Literature Review</a:t>
            </a:r>
            <a:endParaRPr dirty="0"/>
          </a:p>
        </p:txBody>
      </p:sp>
      <p:sp>
        <p:nvSpPr>
          <p:cNvPr id="122" name="Google Shape;12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88950" indent="-285750">
              <a:spcBef>
                <a:spcPts val="0"/>
              </a:spcBef>
              <a:buSzPct val="100000"/>
            </a:pPr>
            <a:r>
              <a:rPr lang="en-US" sz="1600" dirty="0"/>
              <a:t>In today’s mobile ecosystem, Android devices are central to daily life, yet many applications lack transparency regarding how they handle network communications. Existing solutions such as traditional VPNs and firewalls primarily focus on encrypting or blocking traffic, but they rarely offer users real-time insights into the security of their connections. Research like that presented in studies on TaintDroid and other dynamic analysis tools highlights the effectiveness of monitoring data flows, but these solutions often require root access or impose significant performance overhead.</a:t>
            </a:r>
          </a:p>
          <a:p>
            <a:pPr marL="488950" indent="-285750">
              <a:spcBef>
                <a:spcPts val="0"/>
              </a:spcBef>
              <a:buSzPct val="100000"/>
            </a:pPr>
            <a:endParaRPr lang="en-US" sz="1600" dirty="0"/>
          </a:p>
          <a:p>
            <a:pPr marL="488950" indent="-285750">
              <a:spcBef>
                <a:spcPts val="0"/>
              </a:spcBef>
              <a:buSzPct val="100000"/>
            </a:pPr>
            <a:r>
              <a:rPr lang="en-US" sz="1600" b="1" dirty="0"/>
              <a:t>Recent literature also points out a critical gap: </a:t>
            </a:r>
            <a:r>
              <a:rPr lang="en-US" sz="1600" dirty="0"/>
              <a:t>while numerous tools secure data by encrypting it, very few empower users with actionable, real-time information about their network traffic. This gap is particularly evident in consumer-level applications, where advanced techniques like threat intelligence integration remain underutilized. Our proposed solution—a local VPN proxy that captures, logs, and displays network packets in real time, with the potential to integrate threat intelligence—addresses this unmet need by providing transparency and proactive security alerts without requiring elevated privileges.</a:t>
            </a:r>
            <a:endParaRPr sz="16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1861</Words>
  <Application>Microsoft Office PowerPoint</Application>
  <PresentationFormat>On-screen Show (4:3)</PresentationFormat>
  <Paragraphs>132</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Final Year Project Proposal</vt:lpstr>
      <vt:lpstr>Project Team</vt:lpstr>
      <vt:lpstr>Table of Content</vt:lpstr>
      <vt:lpstr>INTRODUCTION AND BACKGROUND</vt:lpstr>
      <vt:lpstr>Background</vt:lpstr>
      <vt:lpstr>Background</vt:lpstr>
      <vt:lpstr>Introduction</vt:lpstr>
      <vt:lpstr>LITERATURE REVIEW</vt:lpstr>
      <vt:lpstr>Literature Review</vt:lpstr>
      <vt:lpstr>Gap Analysis</vt:lpstr>
      <vt:lpstr>Gap Analysis</vt:lpstr>
      <vt:lpstr>Gap Analysis</vt:lpstr>
      <vt:lpstr>PROBLEM STATEMENT</vt:lpstr>
      <vt:lpstr>Problem Statement</vt:lpstr>
      <vt:lpstr>PROPOSED SOLUTION AND METHODOLOGY</vt:lpstr>
      <vt:lpstr>Proposed Solution</vt:lpstr>
      <vt:lpstr>Methodology</vt:lpstr>
      <vt:lpstr>Methodology</vt:lpstr>
      <vt:lpstr>PROJECT SCOPE</vt:lpstr>
      <vt:lpstr>Project Scope</vt:lpstr>
      <vt:lpstr>CONSTRAINTS AND LIMITATIONS</vt:lpstr>
      <vt:lpstr>Constraints and 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khubaib qasim</cp:lastModifiedBy>
  <cp:revision>12</cp:revision>
  <dcterms:created xsi:type="dcterms:W3CDTF">2013-01-22T07:04:44Z</dcterms:created>
  <dcterms:modified xsi:type="dcterms:W3CDTF">2025-02-25T03:47:34Z</dcterms:modified>
</cp:coreProperties>
</file>