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80" r:id="rId7"/>
    <p:sldId id="278" r:id="rId8"/>
    <p:sldId id="281" r:id="rId9"/>
    <p:sldId id="282" r:id="rId10"/>
    <p:sldId id="283" r:id="rId11"/>
    <p:sldId id="261" r:id="rId12"/>
    <p:sldId id="286" r:id="rId13"/>
    <p:sldId id="284" r:id="rId14"/>
    <p:sldId id="285" r:id="rId15"/>
    <p:sldId id="287" r:id="rId16"/>
    <p:sldId id="262" r:id="rId17"/>
    <p:sldId id="289" r:id="rId18"/>
    <p:sldId id="288"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AD3DCE2-EF79-40AC-84C2-D579C789C6FF}">
          <p14:sldIdLst>
            <p14:sldId id="256"/>
            <p14:sldId id="257"/>
            <p14:sldId id="258"/>
            <p14:sldId id="259"/>
            <p14:sldId id="260"/>
            <p14:sldId id="280"/>
          </p14:sldIdLst>
        </p14:section>
        <p14:section name="Untitled Section" id="{3DA1470F-FAAD-49F9-B4B4-90302CB11E63}">
          <p14:sldIdLst>
            <p14:sldId id="278"/>
            <p14:sldId id="281"/>
            <p14:sldId id="282"/>
            <p14:sldId id="283"/>
            <p14:sldId id="261"/>
            <p14:sldId id="286"/>
            <p14:sldId id="284"/>
            <p14:sldId id="285"/>
            <p14:sldId id="287"/>
            <p14:sldId id="262"/>
            <p14:sldId id="289"/>
            <p14:sldId id="288"/>
            <p14:sldId id="263"/>
            <p14:sldId id="264"/>
            <p14:sldId id="265"/>
            <p14:sldId id="266"/>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2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0: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3: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t>Phish Net</a:t>
            </a:r>
          </a:p>
          <a:p>
            <a:pPr marL="63500" lvl="0" indent="0" algn="ctr" rtl="0">
              <a:lnSpc>
                <a:spcPct val="100000"/>
              </a:lnSpc>
              <a:spcBef>
                <a:spcPts val="0"/>
              </a:spcBef>
              <a:spcAft>
                <a:spcPts val="0"/>
              </a:spcAft>
              <a:buClr>
                <a:srgbClr val="888888"/>
              </a:buClr>
              <a:buSzPts val="3200"/>
              <a:buFont typeface="Arial"/>
              <a:buNone/>
            </a:pPr>
            <a:r>
              <a:rPr lang="en-US" dirty="0"/>
              <a:t>(Phishing Simulation Toolkit)</a:t>
            </a:r>
            <a:endParaRPr dirty="0"/>
          </a:p>
          <a:p>
            <a:pPr marL="63500" lvl="0" indent="0" algn="ctr" rtl="0">
              <a:lnSpc>
                <a:spcPct val="100000"/>
              </a:lnSpc>
              <a:spcBef>
                <a:spcPts val="280"/>
              </a:spcBef>
              <a:spcAft>
                <a:spcPts val="0"/>
              </a:spcAft>
              <a:buClr>
                <a:srgbClr val="888888"/>
              </a:buClr>
              <a:buSzPts val="1400"/>
              <a:buFont typeface="Arial"/>
              <a:buNone/>
            </a:pPr>
            <a:r>
              <a:rPr lang="en-US" sz="1400" dirty="0"/>
              <a:t>Supervised By: Dr. Jawaid Iqbal (Asst. Professor)</a:t>
            </a: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0825-E90D-8FAB-7FC3-B848D58C1D0D}"/>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86EBAB78-D77A-FFD6-22DB-AB72EA50090F}"/>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By combining technical innovation with human-cantered design, Phish Net stands as a powerful defence mechanism.</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ransforming humans from the weakest link into the first line of defence against these despicable threats.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p>
        </p:txBody>
      </p:sp>
    </p:spTree>
    <p:extLst>
      <p:ext uri="{BB962C8B-B14F-4D97-AF65-F5344CB8AC3E}">
        <p14:creationId xmlns:p14="http://schemas.microsoft.com/office/powerpoint/2010/main" val="197157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Market Survey and Summary Table</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lnSpc>
                <a:spcPct val="150000"/>
              </a:lnSpc>
              <a:buNone/>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several well-known phishing simulation platforms currently dominating the global cybersecurity training market. Notable among them are:</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DD42-7002-54E6-4755-887934B8E709}"/>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A262CDEB-6F89-59F3-0BD3-247299207BAD}"/>
              </a:ext>
            </a:extLst>
          </p:cNvPr>
          <p:cNvSpPr>
            <a:spLocks noGrp="1"/>
          </p:cNvSpPr>
          <p:nvPr>
            <p:ph type="body" idx="1"/>
          </p:nvPr>
        </p:nvSpPr>
        <p:spPr/>
        <p:txBody>
          <a:bodyPr/>
          <a:lstStyle/>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KnowBe4</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Offers security awareness training and simulated phishing attacks. Known for a vast template library and analytics.</a:t>
            </a:r>
          </a:p>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Cofense (formerly PhishMe)</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Focuses on phishing threat management and user behaviour tracking.</a:t>
            </a:r>
          </a:p>
          <a:p>
            <a:pPr>
              <a:buNone/>
            </a:pPr>
            <a:r>
              <a:rPr lang="en-GB" sz="1800" b="1"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59736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05AD-1C38-0993-6B74-C0930B9AC8E4}"/>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18091743-C084-2941-0914-6965F34A98FF}"/>
              </a:ext>
            </a:extLst>
          </p:cNvPr>
          <p:cNvSpPr>
            <a:spLocks noGrp="1"/>
          </p:cNvSpPr>
          <p:nvPr>
            <p:ph type="body" idx="1"/>
          </p:nvPr>
        </p:nvSpPr>
        <p:spPr/>
        <p:txBody>
          <a:bodyPr/>
          <a:lstStyle/>
          <a:p>
            <a:pPr>
              <a:buNone/>
            </a:pPr>
            <a:r>
              <a:rPr lang="en-PK"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 of Existing Products</a:t>
            </a:r>
            <a:r>
              <a:rPr lang="en-GB"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these platforms are robust,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present</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costs and subscription fees.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localization for our regional contexts.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Little to no template customization.</a:t>
            </a:r>
          </a:p>
          <a:p>
            <a:endParaRPr lang="en-PK" dirty="0"/>
          </a:p>
        </p:txBody>
      </p:sp>
    </p:spTree>
    <p:extLst>
      <p:ext uri="{BB962C8B-B14F-4D97-AF65-F5344CB8AC3E}">
        <p14:creationId xmlns:p14="http://schemas.microsoft.com/office/powerpoint/2010/main" val="248605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BC17-3B3D-0CE8-A3E7-9411F3DC7E2C}"/>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E51AA0DB-F31E-368A-A972-90230807154B}"/>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Dependence on foreign cloud infrastructure</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privacy concerns.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system tailoring</a:t>
            </a:r>
          </a:p>
          <a:p>
            <a:endParaRPr lang="en-PK" dirty="0"/>
          </a:p>
        </p:txBody>
      </p:sp>
    </p:spTree>
    <p:extLst>
      <p:ext uri="{BB962C8B-B14F-4D97-AF65-F5344CB8AC3E}">
        <p14:creationId xmlns:p14="http://schemas.microsoft.com/office/powerpoint/2010/main" val="373267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DCBE-7B7C-BF22-55C5-9560B9D39171}"/>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CE982D58-CAB7-A7CF-7532-49A9757E02EB}"/>
              </a:ext>
            </a:extLst>
          </p:cNvPr>
          <p:cNvSpPr>
            <a:spLocks noGrp="1"/>
          </p:cNvSpPr>
          <p:nvPr>
            <p:ph type="body" idx="1"/>
          </p:nvPr>
        </p:nvSpPr>
        <p:spPr/>
        <p:txBody>
          <a:bodyPr/>
          <a:lstStyle/>
          <a:p>
            <a:pPr>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Comparative Analysis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a brief comparison following table could be viewed:</a:t>
            </a:r>
          </a:p>
          <a:p>
            <a:pPr marL="114300" indent="0">
              <a:lnSpc>
                <a:spcPct val="150000"/>
              </a:lnSpc>
              <a:buNone/>
            </a:pP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graphicFrame>
        <p:nvGraphicFramePr>
          <p:cNvPr id="6" name="Table 5">
            <a:extLst>
              <a:ext uri="{FF2B5EF4-FFF2-40B4-BE49-F238E27FC236}">
                <a16:creationId xmlns:a16="http://schemas.microsoft.com/office/drawing/2014/main" id="{2E691D63-20A8-A456-EA2C-C08A9123ED13}"/>
              </a:ext>
            </a:extLst>
          </p:cNvPr>
          <p:cNvGraphicFramePr>
            <a:graphicFrameLocks noGrp="1"/>
          </p:cNvGraphicFramePr>
          <p:nvPr>
            <p:extLst>
              <p:ext uri="{D42A27DB-BD31-4B8C-83A1-F6EECF244321}">
                <p14:modId xmlns:p14="http://schemas.microsoft.com/office/powerpoint/2010/main" val="3440893325"/>
              </p:ext>
            </p:extLst>
          </p:nvPr>
        </p:nvGraphicFramePr>
        <p:xfrm>
          <a:off x="2891154" y="3307650"/>
          <a:ext cx="5795646" cy="3275712"/>
        </p:xfrm>
        <a:graphic>
          <a:graphicData uri="http://schemas.openxmlformats.org/drawingml/2006/table">
            <a:tbl>
              <a:tblPr firstRow="1" firstCol="1" bandRow="1">
                <a:tableStyleId>{5C22544A-7EE6-4342-B048-85BDC9FD1C3A}</a:tableStyleId>
              </a:tblPr>
              <a:tblGrid>
                <a:gridCol w="1892716">
                  <a:extLst>
                    <a:ext uri="{9D8B030D-6E8A-4147-A177-3AD203B41FA5}">
                      <a16:colId xmlns:a16="http://schemas.microsoft.com/office/drawing/2014/main" val="1510378734"/>
                    </a:ext>
                  </a:extLst>
                </a:gridCol>
                <a:gridCol w="1132675">
                  <a:extLst>
                    <a:ext uri="{9D8B030D-6E8A-4147-A177-3AD203B41FA5}">
                      <a16:colId xmlns:a16="http://schemas.microsoft.com/office/drawing/2014/main" val="735681601"/>
                    </a:ext>
                  </a:extLst>
                </a:gridCol>
                <a:gridCol w="36928">
                  <a:extLst>
                    <a:ext uri="{9D8B030D-6E8A-4147-A177-3AD203B41FA5}">
                      <a16:colId xmlns:a16="http://schemas.microsoft.com/office/drawing/2014/main" val="2993007575"/>
                    </a:ext>
                  </a:extLst>
                </a:gridCol>
                <a:gridCol w="931923">
                  <a:extLst>
                    <a:ext uri="{9D8B030D-6E8A-4147-A177-3AD203B41FA5}">
                      <a16:colId xmlns:a16="http://schemas.microsoft.com/office/drawing/2014/main" val="397619625"/>
                    </a:ext>
                  </a:extLst>
                </a:gridCol>
                <a:gridCol w="1026592">
                  <a:extLst>
                    <a:ext uri="{9D8B030D-6E8A-4147-A177-3AD203B41FA5}">
                      <a16:colId xmlns:a16="http://schemas.microsoft.com/office/drawing/2014/main" val="3470087547"/>
                    </a:ext>
                  </a:extLst>
                </a:gridCol>
                <a:gridCol w="36928">
                  <a:extLst>
                    <a:ext uri="{9D8B030D-6E8A-4147-A177-3AD203B41FA5}">
                      <a16:colId xmlns:a16="http://schemas.microsoft.com/office/drawing/2014/main" val="4140960375"/>
                    </a:ext>
                  </a:extLst>
                </a:gridCol>
                <a:gridCol w="737884">
                  <a:extLst>
                    <a:ext uri="{9D8B030D-6E8A-4147-A177-3AD203B41FA5}">
                      <a16:colId xmlns:a16="http://schemas.microsoft.com/office/drawing/2014/main" val="1550980116"/>
                    </a:ext>
                  </a:extLst>
                </a:gridCol>
              </a:tblGrid>
              <a:tr h="553085">
                <a:tc>
                  <a:txBody>
                    <a:bodyPr/>
                    <a:lstStyle/>
                    <a:p>
                      <a:pPr>
                        <a:lnSpc>
                          <a:spcPct val="150000"/>
                        </a:lnSpc>
                        <a:buNone/>
                      </a:pPr>
                      <a:r>
                        <a:rPr lang="en-PK" sz="1200">
                          <a:effectLst/>
                        </a:rPr>
                        <a:t>Features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200">
                          <a:effectLst/>
                        </a:rPr>
                        <a:t>KnowBe4</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200">
                          <a:effectLst/>
                        </a:rPr>
                        <a:t>Cofense</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200">
                          <a:effectLst/>
                        </a:rPr>
                        <a:t>Proofpoint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200">
                          <a:effectLst/>
                        </a:rPr>
                        <a:t>Phish Net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75767637"/>
                  </a:ext>
                </a:extLst>
              </a:tr>
              <a:tr h="421005">
                <a:tc>
                  <a:txBody>
                    <a:bodyPr/>
                    <a:lstStyle/>
                    <a:p>
                      <a:pPr>
                        <a:lnSpc>
                          <a:spcPct val="150000"/>
                        </a:lnSpc>
                        <a:buNone/>
                      </a:pPr>
                      <a:r>
                        <a:rPr lang="en-PK" sz="1200">
                          <a:effectLst/>
                        </a:rPr>
                        <a:t>Local Language Support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extLst>
                  <a:ext uri="{0D108BD9-81ED-4DB2-BD59-A6C34878D82A}">
                    <a16:rowId xmlns:a16="http://schemas.microsoft.com/office/drawing/2014/main" val="2317627914"/>
                  </a:ext>
                </a:extLst>
              </a:tr>
              <a:tr h="631190">
                <a:tc>
                  <a:txBody>
                    <a:bodyPr/>
                    <a:lstStyle/>
                    <a:p>
                      <a:pPr>
                        <a:lnSpc>
                          <a:spcPct val="150000"/>
                        </a:lnSpc>
                        <a:buNone/>
                      </a:pPr>
                      <a:r>
                        <a:rPr lang="en-PK" sz="1200">
                          <a:effectLst/>
                        </a:rPr>
                        <a:t>Custom Template Creation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691015063"/>
                  </a:ext>
                </a:extLst>
              </a:tr>
              <a:tr h="429260">
                <a:tc>
                  <a:txBody>
                    <a:bodyPr/>
                    <a:lstStyle/>
                    <a:p>
                      <a:pPr>
                        <a:lnSpc>
                          <a:spcPct val="150000"/>
                        </a:lnSpc>
                        <a:buNone/>
                      </a:pPr>
                      <a:r>
                        <a:rPr lang="en-PK" sz="1200">
                          <a:effectLst/>
                        </a:rPr>
                        <a:t>Behavioural Analytics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431804519"/>
                  </a:ext>
                </a:extLst>
              </a:tr>
              <a:tr h="243840">
                <a:tc>
                  <a:txBody>
                    <a:bodyPr/>
                    <a:lstStyle/>
                    <a:p>
                      <a:pPr>
                        <a:lnSpc>
                          <a:spcPct val="150000"/>
                        </a:lnSpc>
                        <a:buNone/>
                      </a:pPr>
                      <a:r>
                        <a:rPr lang="en-PK" sz="1200">
                          <a:effectLst/>
                        </a:rPr>
                        <a:t>API Integration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14723945"/>
                  </a:ext>
                </a:extLst>
              </a:tr>
              <a:tr h="640080">
                <a:tc>
                  <a:txBody>
                    <a:bodyPr/>
                    <a:lstStyle/>
                    <a:p>
                      <a:pPr>
                        <a:lnSpc>
                          <a:spcPct val="150000"/>
                        </a:lnSpc>
                        <a:buNone/>
                      </a:pPr>
                      <a:r>
                        <a:rPr lang="en-PK" sz="1200">
                          <a:effectLst/>
                        </a:rPr>
                        <a:t>Deployment Options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100">
                          <a:effectLst/>
                        </a:rPr>
                        <a:t>  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100">
                          <a:effectLst/>
                        </a:rPr>
                        <a:t>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100">
                          <a:effectLst/>
                        </a:rPr>
                        <a:t>Cloud / </a:t>
                      </a:r>
                      <a:endParaRPr lang="en-PK" sz="1200">
                        <a:effectLst/>
                      </a:endParaRPr>
                    </a:p>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756643030"/>
                  </a:ext>
                </a:extLst>
              </a:tr>
              <a:tr h="243840">
                <a:tc>
                  <a:txBody>
                    <a:bodyPr/>
                    <a:lstStyle/>
                    <a:p>
                      <a:pPr>
                        <a:lnSpc>
                          <a:spcPct val="150000"/>
                        </a:lnSpc>
                        <a:buNone/>
                      </a:pPr>
                      <a:r>
                        <a:rPr lang="en-PK" sz="1200">
                          <a:effectLst/>
                        </a:rPr>
                        <a:t>Cost Efficiency</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dirty="0">
                          <a:effectLst/>
                        </a:rPr>
                        <a:t>     ✔</a:t>
                      </a:r>
                      <a:endParaRPr lang="en-PK"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953171996"/>
                  </a:ext>
                </a:extLst>
              </a:tr>
            </a:tbl>
          </a:graphicData>
        </a:graphic>
      </p:graphicFrame>
    </p:spTree>
    <p:extLst>
      <p:ext uri="{BB962C8B-B14F-4D97-AF65-F5344CB8AC3E}">
        <p14:creationId xmlns:p14="http://schemas.microsoft.com/office/powerpoint/2010/main" val="45211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Problem Statement</a:t>
            </a:r>
            <a:endParaRPr dirty="0"/>
          </a:p>
        </p:txBody>
      </p:sp>
      <p:sp>
        <p:nvSpPr>
          <p:cNvPr id="122" name="Google Shape;122;g203715cfd4a_0_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a:lnSpc>
                <a:spcPct val="150000"/>
              </a:lnSpc>
              <a:buNone/>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Problem Statement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Organizations in Pakistan lack access to a secure, affordable, and locally adaptable phishing simulation platform that can:</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Mimic real-world phishing attacks relevant to the regional context.</a:t>
            </a: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8AFC-6B3B-6118-5AD9-28FEBEE70D3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6478866-963F-9785-B5F9-2EDC0955F217}"/>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Offer customizable templates and dynamic campaign options.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Generate actionable behavioural insights through detailed analytics.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Integrate easily with existing IT infrastructure and security protocols.</a:t>
            </a:r>
          </a:p>
          <a:p>
            <a:endParaRPr lang="en-PK" dirty="0"/>
          </a:p>
        </p:txBody>
      </p:sp>
    </p:spTree>
    <p:extLst>
      <p:ext uri="{BB962C8B-B14F-4D97-AF65-F5344CB8AC3E}">
        <p14:creationId xmlns:p14="http://schemas.microsoft.com/office/powerpoint/2010/main" val="95142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B6B-670C-8228-9DB4-694B45CE235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0C651EA-9B43-5852-B047-3B0EE210A488}"/>
              </a:ext>
            </a:extLst>
          </p:cNvPr>
          <p:cNvSpPr>
            <a:spLocks noGrp="1"/>
          </p:cNvSpPr>
          <p:nvPr>
            <p:ph type="body" idx="1"/>
          </p:nvPr>
        </p:nvSpPr>
        <p:spPr/>
        <p:txBody>
          <a:bodyPr/>
          <a:lstStyle/>
          <a:p>
            <a:pPr algn="just">
              <a:buNone/>
            </a:pPr>
            <a:r>
              <a:rPr lang="en-PK" sz="3200" b="1" dirty="0">
                <a:effectLst/>
                <a:latin typeface="Calibri" panose="020F0502020204030204" pitchFamily="34" charset="0"/>
                <a:ea typeface="Times New Roman" panose="02020603050405020304" pitchFamily="18" charset="0"/>
                <a:cs typeface="Calibri" panose="020F0502020204030204" pitchFamily="34" charset="0"/>
              </a:rPr>
              <a:t>Core Problem</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Without an accessible and tailored solution like Phish Net, organizations remain vulnerable to phishing threats due to inadequate employee training and awareness. While facing lack of control and customization in their operations.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209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Methodology</a:t>
            </a:r>
            <a:endParaRPr/>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dirty="0"/>
              <a:t>&lt;Add diagram according to your project domain i.e., Methodology diagram (AI, IOT </a:t>
            </a:r>
            <a:r>
              <a:rPr lang="en-US" dirty="0" err="1"/>
              <a:t>etc</a:t>
            </a:r>
            <a:r>
              <a:rPr lang="en-US" dirty="0"/>
              <a:t>) OR Flow chart (Data Structures, Algorithms </a:t>
            </a:r>
            <a:r>
              <a:rPr lang="en-US" dirty="0" err="1"/>
              <a:t>etc</a:t>
            </a:r>
            <a:r>
              <a:rPr lang="en-US" dirty="0"/>
              <a:t>)&gt;</a:t>
            </a:r>
          </a:p>
          <a:p>
            <a:pPr marL="342900" lvl="0" indent="-139700" algn="l" rtl="0">
              <a:lnSpc>
                <a:spcPct val="100000"/>
              </a:lnSpc>
              <a:spcBef>
                <a:spcPts val="0"/>
              </a:spcBef>
              <a:spcAft>
                <a:spcPts val="0"/>
              </a:spcAft>
              <a:buClr>
                <a:schemeClr val="dk1"/>
              </a:buClr>
              <a:buSzPts val="3200"/>
              <a:buNone/>
            </a:pPr>
            <a:r>
              <a:rPr lang="en-US" dirty="0"/>
              <a:t>&lt;Also explain </a:t>
            </a:r>
            <a:r>
              <a:rPr lang="en-US"/>
              <a:t>all steps in </a:t>
            </a:r>
            <a:r>
              <a:rPr lang="en-US" dirty="0"/>
              <a:t>bullet points&gt;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Ali Kayani (37539)</a:t>
            </a:r>
            <a:endParaRPr dirty="0"/>
          </a:p>
          <a:p>
            <a:pPr marL="342900" lvl="0" indent="-342900" algn="l" rtl="0">
              <a:lnSpc>
                <a:spcPct val="100000"/>
              </a:lnSpc>
              <a:spcBef>
                <a:spcPts val="640"/>
              </a:spcBef>
              <a:spcAft>
                <a:spcPts val="0"/>
              </a:spcAft>
              <a:buClr>
                <a:schemeClr val="dk1"/>
              </a:buClr>
              <a:buSzPts val="3200"/>
              <a:buChar char="•"/>
            </a:pPr>
            <a:r>
              <a:rPr lang="en-US" dirty="0"/>
              <a:t>Umar </a:t>
            </a:r>
            <a:r>
              <a:rPr lang="en-US"/>
              <a:t>Waqar (27668)</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134" name="Google Shape;13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140" name="Google Shape;14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List of Different Users</a:t>
            </a:r>
            <a:endParaRPr/>
          </a:p>
          <a:p>
            <a:pPr marL="742950" lvl="1" indent="-285750" algn="l" rtl="0">
              <a:lnSpc>
                <a:spcPct val="100000"/>
              </a:lnSpc>
              <a:spcBef>
                <a:spcPts val="560"/>
              </a:spcBef>
              <a:spcAft>
                <a:spcPts val="0"/>
              </a:spcAft>
              <a:buClr>
                <a:schemeClr val="dk1"/>
              </a:buClr>
              <a:buSzPts val="2800"/>
              <a:buChar char="–"/>
            </a:pPr>
            <a:r>
              <a:rPr lang="en-US"/>
              <a:t>???</a:t>
            </a:r>
            <a:endParaRPr/>
          </a:p>
          <a:p>
            <a:pPr marL="342900" lvl="0" indent="-342900" algn="l" rtl="0">
              <a:lnSpc>
                <a:spcPct val="100000"/>
              </a:lnSpc>
              <a:spcBef>
                <a:spcPts val="640"/>
              </a:spcBef>
              <a:spcAft>
                <a:spcPts val="0"/>
              </a:spcAft>
              <a:buClr>
                <a:schemeClr val="dk1"/>
              </a:buClr>
              <a:buSzPts val="3200"/>
              <a:buChar char="•"/>
            </a:pPr>
            <a:r>
              <a:rPr lang="en-US"/>
              <a:t>Use Cases / User Stories: ???</a:t>
            </a:r>
            <a:endParaRPr/>
          </a:p>
          <a:p>
            <a:pPr marL="342900" lvl="0" indent="-342900" algn="l" rtl="0">
              <a:lnSpc>
                <a:spcPct val="100000"/>
              </a:lnSpc>
              <a:spcBef>
                <a:spcPts val="640"/>
              </a:spcBef>
              <a:spcAft>
                <a:spcPts val="0"/>
              </a:spcAft>
              <a:buClr>
                <a:schemeClr val="dk1"/>
              </a:buClr>
              <a:buSzPts val="3200"/>
              <a:buChar char="•"/>
            </a:pPr>
            <a:r>
              <a:rPr lang="en-US"/>
              <a:t>Functional &amp; Non Functional Requirements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sp>
        <p:nvSpPr>
          <p:cNvPr id="146" name="Google Shape;14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Deployment Diagram Representing  Hardware/Software Components in your System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sp>
        <p:nvSpPr>
          <p:cNvPr id="152" name="Google Shape;15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Detailed Design (Optional based on your work)</a:t>
            </a:r>
            <a:endParaRPr/>
          </a:p>
          <a:p>
            <a:pPr marL="742950" lvl="1" indent="-285750" algn="l" rtl="0">
              <a:lnSpc>
                <a:spcPct val="100000"/>
              </a:lnSpc>
              <a:spcBef>
                <a:spcPts val="560"/>
              </a:spcBef>
              <a:spcAft>
                <a:spcPts val="0"/>
              </a:spcAft>
              <a:buClr>
                <a:schemeClr val="dk1"/>
              </a:buClr>
              <a:buSzPts val="2800"/>
              <a:buChar char="–"/>
            </a:pPr>
            <a:r>
              <a:rPr lang="en-US"/>
              <a:t>UML Diagrams</a:t>
            </a:r>
            <a:endParaRPr/>
          </a:p>
          <a:p>
            <a:pPr marL="742950" lvl="1" indent="-285750" algn="l" rtl="0">
              <a:lnSpc>
                <a:spcPct val="100000"/>
              </a:lnSpc>
              <a:spcBef>
                <a:spcPts val="560"/>
              </a:spcBef>
              <a:spcAft>
                <a:spcPts val="0"/>
              </a:spcAft>
              <a:buClr>
                <a:schemeClr val="dk1"/>
              </a:buClr>
              <a:buSzPts val="2800"/>
              <a:buChar char="–"/>
            </a:pPr>
            <a:r>
              <a:rPr lang="en-US"/>
              <a:t>ERD (if DB used)</a:t>
            </a:r>
            <a:endParaRPr/>
          </a:p>
          <a:p>
            <a:pPr marL="742950" lvl="1" indent="-285750" algn="l" rtl="0">
              <a:lnSpc>
                <a:spcPct val="100000"/>
              </a:lnSpc>
              <a:spcBef>
                <a:spcPts val="560"/>
              </a:spcBef>
              <a:spcAft>
                <a:spcPts val="0"/>
              </a:spcAft>
              <a:buClr>
                <a:schemeClr val="dk1"/>
              </a:buClr>
              <a:buSzPts val="2800"/>
              <a:buChar char="–"/>
            </a:pPr>
            <a:r>
              <a:rPr lang="en-US"/>
              <a:t>etc.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a:t>
            </a:r>
            <a:endParaRPr/>
          </a:p>
        </p:txBody>
      </p:sp>
      <p:sp>
        <p:nvSpPr>
          <p:cNvPr id="158" name="Google Shape;15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List Development Tools &amp; Technologies</a:t>
            </a:r>
            <a:endParaRPr/>
          </a:p>
          <a:p>
            <a:pPr marL="342900" lvl="0" indent="-342900" algn="l" rtl="0">
              <a:lnSpc>
                <a:spcPct val="100000"/>
              </a:lnSpc>
              <a:spcBef>
                <a:spcPts val="640"/>
              </a:spcBef>
              <a:spcAft>
                <a:spcPts val="0"/>
              </a:spcAft>
              <a:buClr>
                <a:schemeClr val="dk1"/>
              </a:buClr>
              <a:buSzPts val="3200"/>
              <a:buChar char="•"/>
            </a:pPr>
            <a:r>
              <a:rPr lang="en-US"/>
              <a:t>List Best Practices / Coding Standards</a:t>
            </a:r>
            <a:endParaRPr/>
          </a:p>
          <a:p>
            <a:pPr marL="342900" lvl="0" indent="-342900" algn="l" rtl="0">
              <a:lnSpc>
                <a:spcPct val="100000"/>
              </a:lnSpc>
              <a:spcBef>
                <a:spcPts val="640"/>
              </a:spcBef>
              <a:spcAft>
                <a:spcPts val="0"/>
              </a:spcAft>
              <a:buClr>
                <a:schemeClr val="dk1"/>
              </a:buClr>
              <a:buSzPts val="3200"/>
              <a:buChar char="•"/>
            </a:pPr>
            <a:r>
              <a:rPr lang="en-US"/>
              <a:t>List Libraries / Components / Web Services</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Testing</a:t>
            </a:r>
            <a:endParaRPr/>
          </a:p>
        </p:txBody>
      </p:sp>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170" name="Google Shape;170;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Endeavour</a:t>
            </a:r>
            <a:endParaRPr/>
          </a:p>
        </p:txBody>
      </p:sp>
      <p:sp>
        <p:nvSpPr>
          <p:cNvPr id="176" name="Google Shape;176;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Describe roles of your team members</a:t>
            </a:r>
            <a:endParaRPr/>
          </a:p>
          <a:p>
            <a:pPr marL="342900" lvl="0" indent="-342900" algn="l" rtl="0">
              <a:lnSpc>
                <a:spcPct val="100000"/>
              </a:lnSpc>
              <a:spcBef>
                <a:spcPts val="640"/>
              </a:spcBef>
              <a:spcAft>
                <a:spcPts val="0"/>
              </a:spcAft>
              <a:buClr>
                <a:schemeClr val="dk1"/>
              </a:buClr>
              <a:buSzPts val="3200"/>
              <a:buChar char="•"/>
            </a:pPr>
            <a:r>
              <a:rPr lang="en-US"/>
              <a:t>Describe your software development process</a:t>
            </a:r>
            <a:endParaRPr/>
          </a:p>
          <a:p>
            <a:pPr marL="342900" lvl="0" indent="-342900" algn="l" rtl="0">
              <a:lnSpc>
                <a:spcPct val="100000"/>
              </a:lnSpc>
              <a:spcBef>
                <a:spcPts val="640"/>
              </a:spcBef>
              <a:spcAft>
                <a:spcPts val="0"/>
              </a:spcAft>
              <a:buClr>
                <a:schemeClr val="dk1"/>
              </a:buClr>
              <a:buSzPts val="3200"/>
              <a:buChar char="•"/>
            </a:pPr>
            <a:r>
              <a:rPr lang="en-US"/>
              <a:t>Describe your way of working as a team</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182" name="Google Shape;182;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1</a:t>
            </a:r>
            <a:endParaRPr/>
          </a:p>
          <a:p>
            <a:pPr marL="742950" lvl="1" indent="-285750" algn="l" rtl="0">
              <a:lnSpc>
                <a:spcPct val="100000"/>
              </a:lnSpc>
              <a:spcBef>
                <a:spcPts val="400"/>
              </a:spcBef>
              <a:spcAft>
                <a:spcPts val="0"/>
              </a:spcAft>
              <a:buClr>
                <a:schemeClr val="dk1"/>
              </a:buClr>
              <a:buSzPts val="2000"/>
              <a:buChar char="–"/>
            </a:pPr>
            <a:r>
              <a:rPr lang="en-US" sz="2000" strike="sngStrike"/>
              <a:t>Sub Deliverable 1 of 1</a:t>
            </a:r>
            <a:endParaRPr/>
          </a:p>
          <a:p>
            <a:pPr marL="742950" lvl="1" indent="-285750" algn="l" rtl="0">
              <a:lnSpc>
                <a:spcPct val="100000"/>
              </a:lnSpc>
              <a:spcBef>
                <a:spcPts val="400"/>
              </a:spcBef>
              <a:spcAft>
                <a:spcPts val="0"/>
              </a:spcAft>
              <a:buClr>
                <a:schemeClr val="dk1"/>
              </a:buClr>
              <a:buSzPts val="2000"/>
              <a:buChar char="–"/>
            </a:pPr>
            <a:r>
              <a:rPr lang="en-US" sz="2000"/>
              <a:t>Sub Deliverable 2 of 1</a:t>
            </a:r>
            <a:endParaRPr/>
          </a:p>
          <a:p>
            <a:pPr marL="742950" lvl="1" indent="-285750" algn="l" rtl="0">
              <a:lnSpc>
                <a:spcPct val="100000"/>
              </a:lnSpc>
              <a:spcBef>
                <a:spcPts val="400"/>
              </a:spcBef>
              <a:spcAft>
                <a:spcPts val="0"/>
              </a:spcAft>
              <a:buClr>
                <a:schemeClr val="dk1"/>
              </a:buClr>
              <a:buSzPts val="2000"/>
              <a:buChar char="–"/>
            </a:pPr>
            <a:r>
              <a:rPr lang="en-US" sz="2000"/>
              <a:t>Sub Deliverable 3 of 1</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2</a:t>
            </a:r>
            <a:endParaRPr/>
          </a:p>
          <a:p>
            <a:pPr marL="742950" lvl="1" indent="-285750" algn="l" rtl="0">
              <a:lnSpc>
                <a:spcPct val="100000"/>
              </a:lnSpc>
              <a:spcBef>
                <a:spcPts val="400"/>
              </a:spcBef>
              <a:spcAft>
                <a:spcPts val="0"/>
              </a:spcAft>
              <a:buClr>
                <a:schemeClr val="dk1"/>
              </a:buClr>
              <a:buSzPts val="2000"/>
              <a:buChar char="–"/>
            </a:pPr>
            <a:r>
              <a:rPr lang="en-US" sz="2000"/>
              <a:t>Sub Deliverable 1 of 2</a:t>
            </a:r>
            <a:endParaRPr/>
          </a:p>
          <a:p>
            <a:pPr marL="742950" lvl="1" indent="-285750" algn="l" rtl="0">
              <a:lnSpc>
                <a:spcPct val="100000"/>
              </a:lnSpc>
              <a:spcBef>
                <a:spcPts val="400"/>
              </a:spcBef>
              <a:spcAft>
                <a:spcPts val="0"/>
              </a:spcAft>
              <a:buClr>
                <a:schemeClr val="dk1"/>
              </a:buClr>
              <a:buSzPts val="2000"/>
              <a:buChar char="–"/>
            </a:pPr>
            <a:r>
              <a:rPr lang="en-US" sz="2000"/>
              <a:t>Sub Deliverable 2 of 2</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165100" algn="l" rtl="0">
              <a:lnSpc>
                <a:spcPct val="100000"/>
              </a:lnSpc>
              <a:spcBef>
                <a:spcPts val="560"/>
              </a:spcBef>
              <a:spcAft>
                <a:spcPts val="0"/>
              </a:spcAft>
              <a:buClr>
                <a:schemeClr val="dk1"/>
              </a:buClr>
              <a:buSzPts val="2800"/>
              <a:buNone/>
            </a:pPr>
            <a:endParaRPr/>
          </a:p>
        </p:txBody>
      </p:sp>
      <p:sp>
        <p:nvSpPr>
          <p:cNvPr id="189" name="Google Shape;189;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3</a:t>
            </a:r>
            <a:endParaRPr/>
          </a:p>
          <a:p>
            <a:pPr marL="742950" lvl="1" indent="-285750" algn="l" rtl="0">
              <a:lnSpc>
                <a:spcPct val="100000"/>
              </a:lnSpc>
              <a:spcBef>
                <a:spcPts val="400"/>
              </a:spcBef>
              <a:spcAft>
                <a:spcPts val="0"/>
              </a:spcAft>
              <a:buClr>
                <a:schemeClr val="dk1"/>
              </a:buClr>
              <a:buSzPts val="2000"/>
              <a:buChar char="–"/>
            </a:pPr>
            <a:r>
              <a:rPr lang="en-US" sz="2000"/>
              <a:t>Sub Deliverable 1 of 3</a:t>
            </a:r>
            <a:endParaRPr/>
          </a:p>
          <a:p>
            <a:pPr marL="742950" lvl="1" indent="-285750" algn="l" rtl="0">
              <a:lnSpc>
                <a:spcPct val="100000"/>
              </a:lnSpc>
              <a:spcBef>
                <a:spcPts val="400"/>
              </a:spcBef>
              <a:spcAft>
                <a:spcPts val="0"/>
              </a:spcAft>
              <a:buClr>
                <a:schemeClr val="dk1"/>
              </a:buClr>
              <a:buSzPts val="2000"/>
              <a:buChar char="–"/>
            </a:pPr>
            <a:r>
              <a:rPr lang="en-US" sz="2000"/>
              <a:t>Sub Deliverable 2 of 3</a:t>
            </a:r>
            <a:endParaRPr/>
          </a:p>
          <a:p>
            <a:pPr marL="742950" lvl="1" indent="-285750" algn="l" rtl="0">
              <a:lnSpc>
                <a:spcPct val="100000"/>
              </a:lnSpc>
              <a:spcBef>
                <a:spcPts val="400"/>
              </a:spcBef>
              <a:spcAft>
                <a:spcPts val="0"/>
              </a:spcAft>
              <a:buClr>
                <a:schemeClr val="dk1"/>
              </a:buClr>
              <a:buSzPts val="2000"/>
              <a:buChar char="–"/>
            </a:pPr>
            <a:r>
              <a:rPr lang="en-US" sz="2000"/>
              <a:t>Sub Deliverable 3 of 3</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4</a:t>
            </a:r>
            <a:endParaRPr/>
          </a:p>
          <a:p>
            <a:pPr marL="342900" lvl="0" indent="-342900" algn="l" rtl="0">
              <a:lnSpc>
                <a:spcPct val="100000"/>
              </a:lnSpc>
              <a:spcBef>
                <a:spcPts val="480"/>
              </a:spcBef>
              <a:spcAft>
                <a:spcPts val="0"/>
              </a:spcAft>
              <a:buClr>
                <a:schemeClr val="dk1"/>
              </a:buClr>
              <a:buSzPts val="2400"/>
              <a:buChar char="•"/>
            </a:pPr>
            <a:r>
              <a:rPr lang="en-US" sz="2400"/>
              <a:t>.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Introduction and Background</a:t>
            </a:r>
            <a:endParaRPr dirty="0"/>
          </a:p>
          <a:p>
            <a:pPr marL="342900" lvl="0" indent="-342900" algn="l" rtl="0">
              <a:lnSpc>
                <a:spcPct val="100000"/>
              </a:lnSpc>
              <a:spcBef>
                <a:spcPts val="560"/>
              </a:spcBef>
              <a:spcAft>
                <a:spcPts val="0"/>
              </a:spcAft>
              <a:buClr>
                <a:schemeClr val="dk1"/>
              </a:buClr>
              <a:buSzPts val="2800"/>
              <a:buChar char="•"/>
            </a:pPr>
            <a:r>
              <a:rPr lang="en-US" sz="2800" dirty="0"/>
              <a:t>Literature Review and Summary Table</a:t>
            </a:r>
            <a:endParaRPr sz="2800" dirty="0"/>
          </a:p>
          <a:p>
            <a:pPr marL="342900" lvl="0" indent="-342900" algn="l" rtl="0">
              <a:lnSpc>
                <a:spcPct val="100000"/>
              </a:lnSpc>
              <a:spcBef>
                <a:spcPts val="560"/>
              </a:spcBef>
              <a:spcAft>
                <a:spcPts val="0"/>
              </a:spcAft>
              <a:buSzPts val="2800"/>
              <a:buChar char="•"/>
            </a:pPr>
            <a:r>
              <a:rPr lang="en-US" sz="2800" dirty="0"/>
              <a:t>Problem Statement</a:t>
            </a:r>
            <a:endParaRPr sz="2800" dirty="0"/>
          </a:p>
          <a:p>
            <a:pPr marL="342900" lvl="0" indent="-342900" algn="l" rtl="0">
              <a:lnSpc>
                <a:spcPct val="100000"/>
              </a:lnSpc>
              <a:spcBef>
                <a:spcPts val="560"/>
              </a:spcBef>
              <a:spcAft>
                <a:spcPts val="0"/>
              </a:spcAft>
              <a:buSzPts val="2800"/>
              <a:buChar char="•"/>
            </a:pPr>
            <a:r>
              <a:rPr lang="en-US" sz="2800" dirty="0"/>
              <a:t>Methodology</a:t>
            </a:r>
            <a:endParaRPr sz="2800" dirty="0"/>
          </a:p>
          <a:p>
            <a:pPr marL="342900" lvl="0" indent="-342900" algn="l" rtl="0">
              <a:lnSpc>
                <a:spcPct val="100000"/>
              </a:lnSpc>
              <a:spcBef>
                <a:spcPts val="560"/>
              </a:spcBef>
              <a:spcAft>
                <a:spcPts val="0"/>
              </a:spcAft>
              <a:buClr>
                <a:schemeClr val="dk1"/>
              </a:buClr>
              <a:buSzPts val="2800"/>
              <a:buChar char="•"/>
            </a:pPr>
            <a:r>
              <a:rPr lang="en-US" sz="2800" dirty="0"/>
              <a:t>Progress Report Summary</a:t>
            </a:r>
            <a:endParaRPr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dirty="0"/>
          </a:p>
          <a:p>
            <a:pPr marL="342900" lvl="0" indent="-342900" algn="l" rtl="0">
              <a:lnSpc>
                <a:spcPct val="100000"/>
              </a:lnSpc>
              <a:spcBef>
                <a:spcPts val="560"/>
              </a:spcBef>
              <a:spcAft>
                <a:spcPts val="0"/>
              </a:spcAft>
              <a:buClr>
                <a:schemeClr val="dk1"/>
              </a:buClr>
              <a:buSzPts val="2800"/>
              <a:buChar char="•"/>
            </a:pPr>
            <a:r>
              <a:rPr lang="en-US" sz="2800" dirty="0"/>
              <a:t>Next Steps</a:t>
            </a:r>
            <a:endParaRPr dirty="0"/>
          </a:p>
          <a:p>
            <a:pPr marL="342900" lvl="0" indent="-342900" algn="l" rtl="0">
              <a:lnSpc>
                <a:spcPct val="100000"/>
              </a:lnSpc>
              <a:spcBef>
                <a:spcPts val="560"/>
              </a:spcBef>
              <a:spcAft>
                <a:spcPts val="0"/>
              </a:spcAft>
              <a:buClr>
                <a:schemeClr val="dk1"/>
              </a:buClr>
              <a:buSzPts val="2800"/>
              <a:buChar char="•"/>
            </a:pPr>
            <a:r>
              <a:rPr lang="en-US" sz="2800" dirty="0"/>
              <a:t>Prototype / Report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Challenges</a:t>
            </a:r>
            <a:endParaRPr/>
          </a:p>
        </p:txBody>
      </p:sp>
      <p:sp>
        <p:nvSpPr>
          <p:cNvPr id="195" name="Google Shape;19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201" name="Google Shape;201;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Prototype</a:t>
            </a:r>
            <a:endParaRPr/>
          </a:p>
        </p:txBody>
      </p:sp>
      <p:sp>
        <p:nvSpPr>
          <p:cNvPr id="207" name="Google Shape;20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and Background </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today’s world, the digital landscape is full of vulnerabilities, especially phishing attacks; that have evolved into one of the most pervasive and damaging cyber threats without a doubt</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Exploiting the human vulnerabilities more than technological ones. </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Rather than the heavily invested cyber infrastructure.</a:t>
            </a:r>
            <a:endParaRPr lang="en-PK" sz="1800" dirty="0">
              <a:effectLst/>
              <a:latin typeface="Times New Roman" panose="02020603050405020304" pitchFamily="18" charset="0"/>
              <a:ea typeface="Times New Roman" panose="02020603050405020304" pitchFamily="18" charset="0"/>
            </a:endParaRPr>
          </a:p>
          <a:p>
            <a:pPr marL="342900" lvl="0" indent="-139700" algn="l" rtl="0">
              <a:lnSpc>
                <a:spcPct val="100000"/>
              </a:lnSpc>
              <a:spcBef>
                <a:spcPts val="0"/>
              </a:spcBef>
              <a:spcAft>
                <a:spcPts val="0"/>
              </a:spcAft>
              <a:buClr>
                <a:schemeClr val="dk1"/>
              </a:buClr>
              <a:buSzPts val="3200"/>
              <a:buNone/>
            </a:pPr>
            <a:r>
              <a:rPr lang="en-US"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4DE7-401E-7BE3-19B6-42A3BA555BF7}"/>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15FDD03E-3584-26F8-C8BB-716973488621}"/>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Pakistan — we continue to suffer due to the lack of accessible, realistic, and localized training tools, guiding them in the ways to tackle these pervasive phishing threats. </a:t>
            </a:r>
          </a:p>
          <a:p>
            <a:pPr algn="just"/>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A Phishing Simulation Toolkit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i.e. scalable, customizable, and locally adaptable platform designed to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bridge the gap between awareness and action.</a:t>
            </a:r>
            <a:endParaRPr lang="en-PK" dirty="0"/>
          </a:p>
        </p:txBody>
      </p:sp>
    </p:spTree>
    <p:extLst>
      <p:ext uri="{BB962C8B-B14F-4D97-AF65-F5344CB8AC3E}">
        <p14:creationId xmlns:p14="http://schemas.microsoft.com/office/powerpoint/2010/main" val="15218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476C-128D-B092-2C5E-595DDEBF1BD9}"/>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948A82C3-B21B-AB3C-0C60-62E9C7E2A17C}"/>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Reporting &amp; Training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organizational cybersecurity. </a:t>
            </a:r>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E</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liminates the long-suffered vulnerability of weak personnel.</a:t>
            </a:r>
            <a:endParaRPr lang="en-GB" sz="1800" dirty="0">
              <a:solidFill>
                <a:srgbClr val="000000"/>
              </a:solidFill>
              <a:latin typeface="Times New Roman" panose="02020603050405020304" pitchFamily="18" charset="0"/>
              <a:ea typeface="Times New Roman" panose="02020603050405020304" pitchFamily="18" charset="0"/>
            </a:endParaRP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empowers organizations to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simulate real-world phishing attacks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a controlled sandbox environment. </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Monitoring each and every users’ interactions, generating detailed and thorough analytics.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buNone/>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114300" indent="0">
              <a:buNone/>
            </a:pPr>
            <a:endParaRPr lang="en-PK" sz="1400" dirty="0"/>
          </a:p>
        </p:txBody>
      </p:sp>
    </p:spTree>
    <p:extLst>
      <p:ext uri="{BB962C8B-B14F-4D97-AF65-F5344CB8AC3E}">
        <p14:creationId xmlns:p14="http://schemas.microsoft.com/office/powerpoint/2010/main" val="333553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C6C-FEA6-F9D3-1882-1843CAEAE81E}"/>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B723606E-3F19-4DA2-65F0-3557B4BF4D59}"/>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Measuring the company’s awareness and behavioural risk.</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international solutions are prohibitively expensive, rigid, disconnected from regional threats.</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is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tailored for local needs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offering: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dynamic phishing campaign management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role-based access control</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real-time behavioural insights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2696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6A66-BC87-1952-A548-A0F470A41685}"/>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77305536-9084-E9FC-3B0F-F90C86768EF6}"/>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within a user-friendly, bespoke and secure solution.</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not only enhances cybersecurity awareness programs but also enables organizations</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P</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roactively </a:t>
            </a:r>
            <a:r>
              <a:rPr lang="en-GB"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adaptting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their training strategies based on the people’s response patterns and user behavioural analytics.</a:t>
            </a:r>
            <a:endParaRPr lang="en-PK" dirty="0"/>
          </a:p>
          <a:p>
            <a:pPr algn="just"/>
            <a:endPar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590206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939</Words>
  <Application>Microsoft Office PowerPoint</Application>
  <PresentationFormat>On-screen Show (4:3)</PresentationFormat>
  <Paragraphs>163</Paragraphs>
  <Slides>33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Symbol</vt:lpstr>
      <vt:lpstr>Times New Roman</vt:lpstr>
      <vt:lpstr>Office Theme</vt:lpstr>
      <vt:lpstr>Final Year Project</vt:lpstr>
      <vt:lpstr>Project Team</vt:lpstr>
      <vt:lpstr>Table of Content</vt:lpstr>
      <vt:lpstr>INTRODUCTION AND BACKGROUND </vt:lpstr>
      <vt:lpstr>Introduction and Background </vt:lpstr>
      <vt:lpstr>Introduction and Background </vt:lpstr>
      <vt:lpstr>Introduction and Background </vt:lpstr>
      <vt:lpstr>Introduction and Background </vt:lpstr>
      <vt:lpstr>Introduction and Background </vt:lpstr>
      <vt:lpstr>Introduction and Background </vt:lpstr>
      <vt:lpstr>Market Survey and Summary Table</vt:lpstr>
      <vt:lpstr>Market Survey and Summary Table</vt:lpstr>
      <vt:lpstr>Market Survey and Summary Table</vt:lpstr>
      <vt:lpstr>Market Survey and Summary Table</vt:lpstr>
      <vt:lpstr>Market Survey and Summary Table</vt:lpstr>
      <vt:lpstr>Problem Statement</vt:lpstr>
      <vt:lpstr>Problem Statement</vt:lpstr>
      <vt:lpstr>Problem Statement</vt:lpstr>
      <vt:lpstr>Methodology</vt:lpstr>
      <vt:lpstr>PROGRESS REPORT SUMMARY</vt:lpstr>
      <vt:lpstr>Requirements</vt:lpstr>
      <vt:lpstr>Design</vt:lpstr>
      <vt:lpstr>Design</vt:lpstr>
      <vt:lpstr>Implementation</vt:lpstr>
      <vt:lpstr>Testing</vt:lpstr>
      <vt:lpstr>ENDEAVOUR</vt:lpstr>
      <vt:lpstr>Endeavour</vt:lpstr>
      <vt:lpstr>NEXT STEPS</vt:lpstr>
      <vt:lpstr>Work Breakdown Structure (List of all Deliverables / Strikethrough Completed Deliverables)</vt:lpstr>
      <vt:lpstr>Challenges</vt:lpstr>
      <vt:lpstr>PROTOTYPE &amp; REPORT</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Ali Kayani</cp:lastModifiedBy>
  <cp:revision>53</cp:revision>
  <dcterms:created xsi:type="dcterms:W3CDTF">2013-01-22T07:04:44Z</dcterms:created>
  <dcterms:modified xsi:type="dcterms:W3CDTF">2025-05-07T00:40:25Z</dcterms:modified>
</cp:coreProperties>
</file>