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80" r:id="rId7"/>
    <p:sldId id="278" r:id="rId8"/>
    <p:sldId id="281" r:id="rId9"/>
    <p:sldId id="282" r:id="rId10"/>
    <p:sldId id="283" r:id="rId11"/>
    <p:sldId id="261" r:id="rId12"/>
    <p:sldId id="286" r:id="rId13"/>
    <p:sldId id="284" r:id="rId14"/>
    <p:sldId id="285" r:id="rId15"/>
    <p:sldId id="287" r:id="rId16"/>
    <p:sldId id="262" r:id="rId17"/>
    <p:sldId id="289" r:id="rId18"/>
    <p:sldId id="288" r:id="rId19"/>
    <p:sldId id="263" r:id="rId20"/>
    <p:sldId id="290" r:id="rId21"/>
    <p:sldId id="291" r:id="rId22"/>
    <p:sldId id="292" r:id="rId23"/>
    <p:sldId id="264" r:id="rId24"/>
    <p:sldId id="265" r:id="rId25"/>
    <p:sldId id="293" r:id="rId26"/>
    <p:sldId id="299" r:id="rId27"/>
    <p:sldId id="297" r:id="rId28"/>
    <p:sldId id="298" r:id="rId29"/>
    <p:sldId id="294" r:id="rId30"/>
    <p:sldId id="29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AD3DCE2-EF79-40AC-84C2-D579C789C6FF}">
          <p14:sldIdLst>
            <p14:sldId id="256"/>
            <p14:sldId id="257"/>
            <p14:sldId id="258"/>
            <p14:sldId id="259"/>
            <p14:sldId id="260"/>
            <p14:sldId id="280"/>
          </p14:sldIdLst>
        </p14:section>
        <p14:section name="Untitled Section" id="{3DA1470F-FAAD-49F9-B4B4-90302CB11E63}">
          <p14:sldIdLst>
            <p14:sldId id="278"/>
            <p14:sldId id="281"/>
            <p14:sldId id="282"/>
            <p14:sldId id="283"/>
            <p14:sldId id="261"/>
            <p14:sldId id="286"/>
            <p14:sldId id="284"/>
            <p14:sldId id="285"/>
            <p14:sldId id="287"/>
            <p14:sldId id="262"/>
            <p14:sldId id="289"/>
            <p14:sldId id="288"/>
            <p14:sldId id="263"/>
            <p14:sldId id="290"/>
            <p14:sldId id="291"/>
            <p14:sldId id="292"/>
            <p14:sldId id="264"/>
            <p14:sldId id="265"/>
            <p14:sldId id="293"/>
            <p14:sldId id="299"/>
            <p14:sldId id="297"/>
            <p14:sldId id="298"/>
            <p14:sldId id="294"/>
            <p14:sldId id="295"/>
            <p14:sldId id="266"/>
            <p14:sldId id="267"/>
            <p14:sldId id="268"/>
            <p14:sldId id="269"/>
            <p14:sldId id="270"/>
            <p14:sldId id="271"/>
            <p14:sldId id="272"/>
            <p14:sldId id="273"/>
            <p14:sldId id="274"/>
            <p14:sldId id="275"/>
            <p14:sldId id="276"/>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gD4Kl0eymbPsSACaHDcTfhYrGF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224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10: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11: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2: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13: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15: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16: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17: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18: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19: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0: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21: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3715cfd4a_0_2: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203715cfd4a_0_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715cfd4a_0_7: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715cfd4a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7: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31"/>
          <p:cNvSpPr>
            <a:spLocks noGrp="1"/>
          </p:cNvSpPr>
          <p:nvPr>
            <p:ph type="pic" idx="2"/>
          </p:nvPr>
        </p:nvSpPr>
        <p:spPr>
          <a:xfrm>
            <a:off x="1792288" y="612775"/>
            <a:ext cx="5486400" cy="4114800"/>
          </a:xfrm>
          <a:prstGeom prst="rect">
            <a:avLst/>
          </a:prstGeom>
          <a:noFill/>
          <a:ln>
            <a:noFill/>
          </a:ln>
        </p:spPr>
      </p:sp>
      <p:sp>
        <p:nvSpPr>
          <p:cNvPr id="64" name="Google Shape;64;p3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Final Year Project</a:t>
            </a:r>
            <a:endParaRPr/>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algn="ctr" rtl="0">
              <a:lnSpc>
                <a:spcPct val="100000"/>
              </a:lnSpc>
              <a:spcBef>
                <a:spcPts val="0"/>
              </a:spcBef>
              <a:spcAft>
                <a:spcPts val="0"/>
              </a:spcAft>
              <a:buClr>
                <a:srgbClr val="888888"/>
              </a:buClr>
              <a:buSzPts val="3200"/>
              <a:buFont typeface="Arial"/>
              <a:buNone/>
            </a:pPr>
            <a:r>
              <a:rPr lang="en-US" dirty="0"/>
              <a:t>Phish Net</a:t>
            </a:r>
          </a:p>
          <a:p>
            <a:pPr marL="63500" lvl="0" indent="0" algn="ctr" rtl="0">
              <a:lnSpc>
                <a:spcPct val="100000"/>
              </a:lnSpc>
              <a:spcBef>
                <a:spcPts val="0"/>
              </a:spcBef>
              <a:spcAft>
                <a:spcPts val="0"/>
              </a:spcAft>
              <a:buClr>
                <a:srgbClr val="888888"/>
              </a:buClr>
              <a:buSzPts val="3200"/>
              <a:buFont typeface="Arial"/>
              <a:buNone/>
            </a:pPr>
            <a:r>
              <a:rPr lang="en-US" dirty="0"/>
              <a:t>(Phishing Simulation Toolkit)</a:t>
            </a:r>
            <a:endParaRPr dirty="0"/>
          </a:p>
          <a:p>
            <a:pPr marL="63500" lvl="0" indent="0" algn="ctr" rtl="0">
              <a:lnSpc>
                <a:spcPct val="100000"/>
              </a:lnSpc>
              <a:spcBef>
                <a:spcPts val="280"/>
              </a:spcBef>
              <a:spcAft>
                <a:spcPts val="0"/>
              </a:spcAft>
              <a:buClr>
                <a:srgbClr val="888888"/>
              </a:buClr>
              <a:buSzPts val="1400"/>
              <a:buFont typeface="Arial"/>
              <a:buNone/>
            </a:pPr>
            <a:r>
              <a:rPr lang="en-US" sz="1400" dirty="0"/>
              <a:t>Supervised By: Dr. Jawaid Iqbal (Asst. Professor)</a:t>
            </a:r>
            <a:endParaRPr dirty="0"/>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0825-E90D-8FAB-7FC3-B848D58C1D0D}"/>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86EBAB78-D77A-FFD6-22DB-AB72EA50090F}"/>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Combining technical innovation with human-cantered design.</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T</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ransforming humans from the weakest link into the first line of defence against these despicable threats.</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algn="just"/>
            <a:endParaRPr lang="en-PK" dirty="0"/>
          </a:p>
        </p:txBody>
      </p:sp>
    </p:spTree>
    <p:extLst>
      <p:ext uri="{BB962C8B-B14F-4D97-AF65-F5344CB8AC3E}">
        <p14:creationId xmlns:p14="http://schemas.microsoft.com/office/powerpoint/2010/main" val="197157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Market Survey and Summary Table</a:t>
            </a:r>
            <a:endParaRPr dirty="0"/>
          </a:p>
        </p:txBody>
      </p:sp>
      <p:sp>
        <p:nvSpPr>
          <p:cNvPr id="116" name="Google Shape;116;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lgn="just">
              <a:lnSpc>
                <a:spcPct val="150000"/>
              </a:lnSpc>
              <a:buNone/>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 are several well-known phishing simulation platforms currently dominating the global cybersecurity training market. Notable among them are:</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139700" algn="l" rtl="0">
              <a:lnSpc>
                <a:spcPct val="100000"/>
              </a:lnSpc>
              <a:spcBef>
                <a:spcPts val="0"/>
              </a:spcBef>
              <a:spcAft>
                <a:spcPts val="0"/>
              </a:spcAft>
              <a:buClr>
                <a:schemeClr val="dk1"/>
              </a:buClr>
              <a:buSzPts val="32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DD42-7002-54E6-4755-887934B8E709}"/>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A262CDEB-6F89-59F3-0BD3-247299207BAD}"/>
              </a:ext>
            </a:extLst>
          </p:cNvPr>
          <p:cNvSpPr>
            <a:spLocks noGrp="1"/>
          </p:cNvSpPr>
          <p:nvPr>
            <p:ph type="body" idx="1"/>
          </p:nvPr>
        </p:nvSpPr>
        <p:spPr/>
        <p:txBody>
          <a:bodyPr/>
          <a:lstStyle/>
          <a:p>
            <a:pPr marL="342900" lvl="0" indent="-342900" algn="just">
              <a:lnSpc>
                <a:spcPct val="150000"/>
              </a:lnSpc>
              <a:buSzPts val="1000"/>
              <a:buFont typeface="Symbol" panose="05050102010706020507" pitchFamily="18" charset="2"/>
              <a:buChar char=""/>
              <a:tabLst>
                <a:tab pos="457200" algn="l"/>
              </a:tabLst>
            </a:pPr>
            <a:r>
              <a:rPr lang="en-PK"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KnowBe4</a:t>
            </a: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Offers security awareness training and simulated phishing attacks. Known for a vast template library and analytics.</a:t>
            </a:r>
          </a:p>
          <a:p>
            <a:pPr marL="342900" lvl="0" indent="-342900" algn="just">
              <a:lnSpc>
                <a:spcPct val="150000"/>
              </a:lnSpc>
              <a:buSzPts val="1000"/>
              <a:buFont typeface="Symbol" panose="05050102010706020507" pitchFamily="18" charset="2"/>
              <a:buChar char=""/>
              <a:tabLst>
                <a:tab pos="457200" algn="l"/>
              </a:tabLst>
            </a:pPr>
            <a:r>
              <a:rPr lang="en-PK"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Cofense (formerly PhishMe)</a:t>
            </a: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Focuses on phishing threat management and user behaviour tracking.</a:t>
            </a:r>
          </a:p>
          <a:p>
            <a:pPr>
              <a:buNone/>
            </a:pPr>
            <a:r>
              <a:rPr lang="en-GB" sz="1800" b="1" dirty="0">
                <a:solidFill>
                  <a:srgbClr val="000000"/>
                </a:solidFill>
                <a:effectLst/>
                <a:latin typeface="Times New Roman" panose="02020603050405020304" pitchFamily="18" charset="0"/>
                <a:ea typeface="Times New Roman" panose="02020603050405020304" pitchFamily="18" charset="0"/>
              </a:rPr>
              <a:t> </a:t>
            </a:r>
            <a:endParaRPr lang="en-PK" sz="1800" dirty="0">
              <a:effectLst/>
              <a:latin typeface="Times New Roman" panose="02020603050405020304" pitchFamily="18" charset="0"/>
              <a:ea typeface="Times New Roman" panose="02020603050405020304" pitchFamily="18" charset="0"/>
            </a:endParaRPr>
          </a:p>
          <a:p>
            <a:endParaRPr lang="en-PK" dirty="0"/>
          </a:p>
        </p:txBody>
      </p:sp>
    </p:spTree>
    <p:extLst>
      <p:ext uri="{BB962C8B-B14F-4D97-AF65-F5344CB8AC3E}">
        <p14:creationId xmlns:p14="http://schemas.microsoft.com/office/powerpoint/2010/main" val="1597366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05AD-1C38-0993-6B74-C0930B9AC8E4}"/>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18091743-C084-2941-0914-6965F34A98FF}"/>
              </a:ext>
            </a:extLst>
          </p:cNvPr>
          <p:cNvSpPr>
            <a:spLocks noGrp="1"/>
          </p:cNvSpPr>
          <p:nvPr>
            <p:ph type="body" idx="1"/>
          </p:nvPr>
        </p:nvSpPr>
        <p:spPr/>
        <p:txBody>
          <a:bodyPr/>
          <a:lstStyle/>
          <a:p>
            <a:pPr>
              <a:buNone/>
            </a:pPr>
            <a:r>
              <a:rPr lang="en-PK" sz="3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Limitations of Existing Products</a:t>
            </a:r>
            <a:r>
              <a:rPr lang="en-GB"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buNone/>
            </a:pP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While these platforms are robust, </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they </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present</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limitations:</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 costs and subscription fees.</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Lack of localization for our regional contexts.</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Little to no template customization.</a:t>
            </a:r>
          </a:p>
          <a:p>
            <a:endParaRPr lang="en-PK" dirty="0"/>
          </a:p>
        </p:txBody>
      </p:sp>
    </p:spTree>
    <p:extLst>
      <p:ext uri="{BB962C8B-B14F-4D97-AF65-F5344CB8AC3E}">
        <p14:creationId xmlns:p14="http://schemas.microsoft.com/office/powerpoint/2010/main" val="2486055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BC17-3B3D-0CE8-A3E7-9411F3DC7E2C}"/>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E51AA0DB-F31E-368A-A972-90230807154B}"/>
              </a:ext>
            </a:extLst>
          </p:cNvPr>
          <p:cNvSpPr>
            <a:spLocks noGrp="1"/>
          </p:cNvSpPr>
          <p:nvPr>
            <p:ph type="body" idx="1"/>
          </p:nvPr>
        </p:nvSpPr>
        <p:spPr/>
        <p:txBody>
          <a:bodyPr/>
          <a:lstStyle/>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Dependence on foreign cloud infrastructure</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privacy concerns.</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Lack of system tailoring</a:t>
            </a:r>
          </a:p>
          <a:p>
            <a:endParaRPr lang="en-PK" dirty="0"/>
          </a:p>
        </p:txBody>
      </p:sp>
    </p:spTree>
    <p:extLst>
      <p:ext uri="{BB962C8B-B14F-4D97-AF65-F5344CB8AC3E}">
        <p14:creationId xmlns:p14="http://schemas.microsoft.com/office/powerpoint/2010/main" val="3732675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DCBE-7B7C-BF22-55C5-9560B9D39171}"/>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CE982D58-CAB7-A7CF-7532-49A9757E02EB}"/>
              </a:ext>
            </a:extLst>
          </p:cNvPr>
          <p:cNvSpPr>
            <a:spLocks noGrp="1"/>
          </p:cNvSpPr>
          <p:nvPr>
            <p:ph type="body" idx="1"/>
          </p:nvPr>
        </p:nvSpPr>
        <p:spPr/>
        <p:txBody>
          <a:bodyPr/>
          <a:lstStyle/>
          <a:p>
            <a:pPr>
              <a:lnSpc>
                <a:spcPct val="150000"/>
              </a:lnSpc>
              <a:buNone/>
            </a:pP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Comparative Analysis </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lnSpc>
                <a:spcPct val="150000"/>
              </a:lnSpc>
              <a:buNone/>
            </a:pP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a brief comparison following table could be viewed:</a:t>
            </a:r>
          </a:p>
          <a:p>
            <a:pPr marL="114300" indent="0">
              <a:lnSpc>
                <a:spcPct val="150000"/>
              </a:lnSpc>
              <a:buNone/>
            </a:pP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endParaRPr lang="en-PK" dirty="0"/>
          </a:p>
        </p:txBody>
      </p:sp>
      <p:graphicFrame>
        <p:nvGraphicFramePr>
          <p:cNvPr id="6" name="Table 5">
            <a:extLst>
              <a:ext uri="{FF2B5EF4-FFF2-40B4-BE49-F238E27FC236}">
                <a16:creationId xmlns:a16="http://schemas.microsoft.com/office/drawing/2014/main" id="{2E691D63-20A8-A456-EA2C-C08A9123ED13}"/>
              </a:ext>
            </a:extLst>
          </p:cNvPr>
          <p:cNvGraphicFramePr>
            <a:graphicFrameLocks noGrp="1"/>
          </p:cNvGraphicFramePr>
          <p:nvPr>
            <p:extLst>
              <p:ext uri="{D42A27DB-BD31-4B8C-83A1-F6EECF244321}">
                <p14:modId xmlns:p14="http://schemas.microsoft.com/office/powerpoint/2010/main" val="3440893325"/>
              </p:ext>
            </p:extLst>
          </p:nvPr>
        </p:nvGraphicFramePr>
        <p:xfrm>
          <a:off x="2891154" y="3307650"/>
          <a:ext cx="5795646" cy="3275712"/>
        </p:xfrm>
        <a:graphic>
          <a:graphicData uri="http://schemas.openxmlformats.org/drawingml/2006/table">
            <a:tbl>
              <a:tblPr firstRow="1" firstCol="1" bandRow="1">
                <a:tableStyleId>{5C22544A-7EE6-4342-B048-85BDC9FD1C3A}</a:tableStyleId>
              </a:tblPr>
              <a:tblGrid>
                <a:gridCol w="1892716">
                  <a:extLst>
                    <a:ext uri="{9D8B030D-6E8A-4147-A177-3AD203B41FA5}">
                      <a16:colId xmlns:a16="http://schemas.microsoft.com/office/drawing/2014/main" val="1510378734"/>
                    </a:ext>
                  </a:extLst>
                </a:gridCol>
                <a:gridCol w="1132675">
                  <a:extLst>
                    <a:ext uri="{9D8B030D-6E8A-4147-A177-3AD203B41FA5}">
                      <a16:colId xmlns:a16="http://schemas.microsoft.com/office/drawing/2014/main" val="735681601"/>
                    </a:ext>
                  </a:extLst>
                </a:gridCol>
                <a:gridCol w="36928">
                  <a:extLst>
                    <a:ext uri="{9D8B030D-6E8A-4147-A177-3AD203B41FA5}">
                      <a16:colId xmlns:a16="http://schemas.microsoft.com/office/drawing/2014/main" val="2993007575"/>
                    </a:ext>
                  </a:extLst>
                </a:gridCol>
                <a:gridCol w="931923">
                  <a:extLst>
                    <a:ext uri="{9D8B030D-6E8A-4147-A177-3AD203B41FA5}">
                      <a16:colId xmlns:a16="http://schemas.microsoft.com/office/drawing/2014/main" val="397619625"/>
                    </a:ext>
                  </a:extLst>
                </a:gridCol>
                <a:gridCol w="1026592">
                  <a:extLst>
                    <a:ext uri="{9D8B030D-6E8A-4147-A177-3AD203B41FA5}">
                      <a16:colId xmlns:a16="http://schemas.microsoft.com/office/drawing/2014/main" val="3470087547"/>
                    </a:ext>
                  </a:extLst>
                </a:gridCol>
                <a:gridCol w="36928">
                  <a:extLst>
                    <a:ext uri="{9D8B030D-6E8A-4147-A177-3AD203B41FA5}">
                      <a16:colId xmlns:a16="http://schemas.microsoft.com/office/drawing/2014/main" val="4140960375"/>
                    </a:ext>
                  </a:extLst>
                </a:gridCol>
                <a:gridCol w="737884">
                  <a:extLst>
                    <a:ext uri="{9D8B030D-6E8A-4147-A177-3AD203B41FA5}">
                      <a16:colId xmlns:a16="http://schemas.microsoft.com/office/drawing/2014/main" val="1550980116"/>
                    </a:ext>
                  </a:extLst>
                </a:gridCol>
              </a:tblGrid>
              <a:tr h="553085">
                <a:tc>
                  <a:txBody>
                    <a:bodyPr/>
                    <a:lstStyle/>
                    <a:p>
                      <a:pPr>
                        <a:lnSpc>
                          <a:spcPct val="150000"/>
                        </a:lnSpc>
                        <a:buNone/>
                      </a:pPr>
                      <a:r>
                        <a:rPr lang="en-PK" sz="1200">
                          <a:effectLst/>
                        </a:rPr>
                        <a:t>Features</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200">
                          <a:effectLst/>
                        </a:rPr>
                        <a:t>KnowBe4</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200">
                          <a:effectLst/>
                        </a:rPr>
                        <a:t>Cofense</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200">
                          <a:effectLst/>
                        </a:rPr>
                        <a:t>Proofpoint</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200">
                          <a:effectLst/>
                        </a:rPr>
                        <a:t>Phish Net</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475767637"/>
                  </a:ext>
                </a:extLst>
              </a:tr>
              <a:tr h="421005">
                <a:tc>
                  <a:txBody>
                    <a:bodyPr/>
                    <a:lstStyle/>
                    <a:p>
                      <a:pPr>
                        <a:lnSpc>
                          <a:spcPct val="150000"/>
                        </a:lnSpc>
                        <a:buNone/>
                      </a:pPr>
                      <a:r>
                        <a:rPr lang="en-PK" sz="1200">
                          <a:effectLst/>
                        </a:rPr>
                        <a:t>Local Language Support</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extLst>
                  <a:ext uri="{0D108BD9-81ED-4DB2-BD59-A6C34878D82A}">
                    <a16:rowId xmlns:a16="http://schemas.microsoft.com/office/drawing/2014/main" val="2317627914"/>
                  </a:ext>
                </a:extLst>
              </a:tr>
              <a:tr h="631190">
                <a:tc>
                  <a:txBody>
                    <a:bodyPr/>
                    <a:lstStyle/>
                    <a:p>
                      <a:pPr>
                        <a:lnSpc>
                          <a:spcPct val="150000"/>
                        </a:lnSpc>
                        <a:buNone/>
                      </a:pPr>
                      <a:r>
                        <a:rPr lang="en-PK" sz="1200">
                          <a:effectLst/>
                        </a:rPr>
                        <a:t>Custom Template Creation</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691015063"/>
                  </a:ext>
                </a:extLst>
              </a:tr>
              <a:tr h="429260">
                <a:tc>
                  <a:txBody>
                    <a:bodyPr/>
                    <a:lstStyle/>
                    <a:p>
                      <a:pPr>
                        <a:lnSpc>
                          <a:spcPct val="150000"/>
                        </a:lnSpc>
                        <a:buNone/>
                      </a:pPr>
                      <a:r>
                        <a:rPr lang="en-PK" sz="1200">
                          <a:effectLst/>
                        </a:rPr>
                        <a:t>Behavioural Analytics</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431804519"/>
                  </a:ext>
                </a:extLst>
              </a:tr>
              <a:tr h="243840">
                <a:tc>
                  <a:txBody>
                    <a:bodyPr/>
                    <a:lstStyle/>
                    <a:p>
                      <a:pPr>
                        <a:lnSpc>
                          <a:spcPct val="150000"/>
                        </a:lnSpc>
                        <a:buNone/>
                      </a:pPr>
                      <a:r>
                        <a:rPr lang="en-PK" sz="1200">
                          <a:effectLst/>
                        </a:rPr>
                        <a:t>API Integration</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414723945"/>
                  </a:ext>
                </a:extLst>
              </a:tr>
              <a:tr h="640080">
                <a:tc>
                  <a:txBody>
                    <a:bodyPr/>
                    <a:lstStyle/>
                    <a:p>
                      <a:pPr>
                        <a:lnSpc>
                          <a:spcPct val="150000"/>
                        </a:lnSpc>
                        <a:buNone/>
                      </a:pPr>
                      <a:r>
                        <a:rPr lang="en-PK" sz="1200">
                          <a:effectLst/>
                        </a:rPr>
                        <a:t>Deployment Options</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100">
                          <a:effectLst/>
                        </a:rPr>
                        <a:t>  Cloud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100">
                          <a:effectLst/>
                        </a:rPr>
                        <a:t>Cloud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100">
                          <a:effectLst/>
                        </a:rPr>
                        <a:t>Self-hosted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100">
                          <a:effectLst/>
                        </a:rPr>
                        <a:t>Cloud / </a:t>
                      </a:r>
                      <a:endParaRPr lang="en-PK" sz="1200">
                        <a:effectLst/>
                      </a:endParaRPr>
                    </a:p>
                    <a:p>
                      <a:pPr>
                        <a:lnSpc>
                          <a:spcPct val="150000"/>
                        </a:lnSpc>
                        <a:buNone/>
                      </a:pPr>
                      <a:r>
                        <a:rPr lang="en-PK" sz="1100">
                          <a:effectLst/>
                        </a:rPr>
                        <a:t>Self-hosted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756643030"/>
                  </a:ext>
                </a:extLst>
              </a:tr>
              <a:tr h="243840">
                <a:tc>
                  <a:txBody>
                    <a:bodyPr/>
                    <a:lstStyle/>
                    <a:p>
                      <a:pPr>
                        <a:lnSpc>
                          <a:spcPct val="150000"/>
                        </a:lnSpc>
                        <a:buNone/>
                      </a:pPr>
                      <a:r>
                        <a:rPr lang="en-PK" sz="1200">
                          <a:effectLst/>
                        </a:rPr>
                        <a:t>Cost Efficiency</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dirty="0">
                          <a:effectLst/>
                        </a:rPr>
                        <a:t>     ✔</a:t>
                      </a:r>
                      <a:endParaRPr lang="en-PK"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953171996"/>
                  </a:ext>
                </a:extLst>
              </a:tr>
            </a:tbl>
          </a:graphicData>
        </a:graphic>
      </p:graphicFrame>
    </p:spTree>
    <p:extLst>
      <p:ext uri="{BB962C8B-B14F-4D97-AF65-F5344CB8AC3E}">
        <p14:creationId xmlns:p14="http://schemas.microsoft.com/office/powerpoint/2010/main" val="452118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03715cfd4a_0_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Problem Statement</a:t>
            </a:r>
            <a:endParaRPr dirty="0"/>
          </a:p>
        </p:txBody>
      </p:sp>
      <p:sp>
        <p:nvSpPr>
          <p:cNvPr id="122" name="Google Shape;122;g203715cfd4a_0_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a:lnSpc>
                <a:spcPct val="150000"/>
              </a:lnSpc>
              <a:buNone/>
            </a:pP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Problem Statement </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buNone/>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Organizations in Pakistan lack access to a secure, affordable, and locally adaptable phishing simulation platform that can:</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Mimic real-world phishing attacks relevant to the regional context.</a:t>
            </a:r>
          </a:p>
          <a:p>
            <a:pPr marL="342900" lvl="0" indent="-139700" algn="l" rtl="0">
              <a:lnSpc>
                <a:spcPct val="100000"/>
              </a:lnSpc>
              <a:spcBef>
                <a:spcPts val="0"/>
              </a:spcBef>
              <a:spcAft>
                <a:spcPts val="0"/>
              </a:spcAft>
              <a:buClr>
                <a:schemeClr val="dk1"/>
              </a:buClr>
              <a:buSzPts val="32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8AFC-6B3B-6118-5AD9-28FEBEE70D3B}"/>
              </a:ext>
            </a:extLst>
          </p:cNvPr>
          <p:cNvSpPr>
            <a:spLocks noGrp="1"/>
          </p:cNvSpPr>
          <p:nvPr>
            <p:ph type="title"/>
          </p:nvPr>
        </p:nvSpPr>
        <p:spPr/>
        <p:txBody>
          <a:bodyPr/>
          <a:lstStyle/>
          <a:p>
            <a:r>
              <a:rPr lang="en-US" dirty="0"/>
              <a:t>Problem Statement</a:t>
            </a:r>
            <a:endParaRPr lang="en-PK" dirty="0"/>
          </a:p>
        </p:txBody>
      </p:sp>
      <p:sp>
        <p:nvSpPr>
          <p:cNvPr id="3" name="Text Placeholder 2">
            <a:extLst>
              <a:ext uri="{FF2B5EF4-FFF2-40B4-BE49-F238E27FC236}">
                <a16:creationId xmlns:a16="http://schemas.microsoft.com/office/drawing/2014/main" id="{B6478866-963F-9785-B5F9-2EDC0955F217}"/>
              </a:ext>
            </a:extLst>
          </p:cNvPr>
          <p:cNvSpPr>
            <a:spLocks noGrp="1"/>
          </p:cNvSpPr>
          <p:nvPr>
            <p:ph type="body" idx="1"/>
          </p:nvPr>
        </p:nvSpPr>
        <p:spPr/>
        <p:txBody>
          <a:bodyPr/>
          <a:lstStyle/>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Offer customizable templates and dynamic campaign options.</a:t>
            </a:r>
          </a:p>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Generate actionable behavioural insights through detailed analytics.</a:t>
            </a:r>
          </a:p>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Integrate easily with existing IT infrastructure and security protocols.</a:t>
            </a:r>
          </a:p>
          <a:p>
            <a:endParaRPr lang="en-PK" dirty="0"/>
          </a:p>
        </p:txBody>
      </p:sp>
    </p:spTree>
    <p:extLst>
      <p:ext uri="{BB962C8B-B14F-4D97-AF65-F5344CB8AC3E}">
        <p14:creationId xmlns:p14="http://schemas.microsoft.com/office/powerpoint/2010/main" val="951425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2B6B-670C-8228-9DB4-694B45CE235B}"/>
              </a:ext>
            </a:extLst>
          </p:cNvPr>
          <p:cNvSpPr>
            <a:spLocks noGrp="1"/>
          </p:cNvSpPr>
          <p:nvPr>
            <p:ph type="title"/>
          </p:nvPr>
        </p:nvSpPr>
        <p:spPr/>
        <p:txBody>
          <a:bodyPr/>
          <a:lstStyle/>
          <a:p>
            <a:r>
              <a:rPr lang="en-US" dirty="0"/>
              <a:t>Problem Statement</a:t>
            </a:r>
            <a:endParaRPr lang="en-PK" dirty="0"/>
          </a:p>
        </p:txBody>
      </p:sp>
      <p:sp>
        <p:nvSpPr>
          <p:cNvPr id="3" name="Text Placeholder 2">
            <a:extLst>
              <a:ext uri="{FF2B5EF4-FFF2-40B4-BE49-F238E27FC236}">
                <a16:creationId xmlns:a16="http://schemas.microsoft.com/office/drawing/2014/main" id="{B0C651EA-9B43-5852-B047-3B0EE210A488}"/>
              </a:ext>
            </a:extLst>
          </p:cNvPr>
          <p:cNvSpPr>
            <a:spLocks noGrp="1"/>
          </p:cNvSpPr>
          <p:nvPr>
            <p:ph type="body" idx="1"/>
          </p:nvPr>
        </p:nvSpPr>
        <p:spPr/>
        <p:txBody>
          <a:bodyPr/>
          <a:lstStyle/>
          <a:p>
            <a:pPr algn="just">
              <a:buNone/>
            </a:pPr>
            <a:r>
              <a:rPr lang="en-PK" sz="3200" b="1" dirty="0">
                <a:effectLst/>
                <a:latin typeface="Calibri" panose="020F0502020204030204" pitchFamily="34" charset="0"/>
                <a:ea typeface="Times New Roman" panose="02020603050405020304" pitchFamily="18" charset="0"/>
                <a:cs typeface="Calibri" panose="020F0502020204030204" pitchFamily="34" charset="0"/>
              </a:rPr>
              <a:t>Core Problem</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Without an accessible and tailored solution like Phish Net, organizations remain vulnerable to phishing threats due to inadequate employee training and awareness. While facing lack of control and customization in their operations.</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algn="just"/>
            <a:endParaRPr lang="en-PK"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2097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715cfd4a_0_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Methodology</a:t>
            </a:r>
            <a:endParaRPr dirty="0"/>
          </a:p>
        </p:txBody>
      </p:sp>
      <p:sp>
        <p:nvSpPr>
          <p:cNvPr id="128" name="Google Shape;128;g203715cfd4a_0_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r>
              <a:rPr lang="en-US" dirty="0"/>
              <a:t>&lt;Add diagram according to your project domain i.e., Methodology diagram (AI, IOT </a:t>
            </a:r>
            <a:r>
              <a:rPr lang="en-US" dirty="0" err="1"/>
              <a:t>etc</a:t>
            </a:r>
            <a:r>
              <a:rPr lang="en-US" dirty="0"/>
              <a:t>) OR Flow chart (Data Structures, Algorithms </a:t>
            </a:r>
            <a:r>
              <a:rPr lang="en-US" dirty="0" err="1"/>
              <a:t>etc</a:t>
            </a:r>
            <a:r>
              <a:rPr lang="en-US" dirty="0"/>
              <a:t>)&gt;</a:t>
            </a:r>
          </a:p>
          <a:p>
            <a:pPr marL="342900" lvl="0" indent="-139700" algn="l" rtl="0">
              <a:lnSpc>
                <a:spcPct val="100000"/>
              </a:lnSpc>
              <a:spcBef>
                <a:spcPts val="0"/>
              </a:spcBef>
              <a:spcAft>
                <a:spcPts val="0"/>
              </a:spcAft>
              <a:buClr>
                <a:schemeClr val="dk1"/>
              </a:buClr>
              <a:buSzPts val="3200"/>
              <a:buNone/>
            </a:pPr>
            <a:r>
              <a:rPr lang="en-US" dirty="0"/>
              <a:t>&lt;Also explain all steps in bullet points&gt;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Team</a:t>
            </a:r>
            <a:endParaRPr/>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Ali Kayani (37539)</a:t>
            </a:r>
            <a:endParaRPr dirty="0"/>
          </a:p>
          <a:p>
            <a:pPr marL="342900" lvl="0" indent="-342900" algn="l" rtl="0">
              <a:lnSpc>
                <a:spcPct val="100000"/>
              </a:lnSpc>
              <a:spcBef>
                <a:spcPts val="640"/>
              </a:spcBef>
              <a:spcAft>
                <a:spcPts val="0"/>
              </a:spcAft>
              <a:buClr>
                <a:schemeClr val="dk1"/>
              </a:buClr>
              <a:buSzPts val="3200"/>
              <a:buChar char="•"/>
            </a:pPr>
            <a:r>
              <a:rPr lang="en-US" dirty="0"/>
              <a:t>Umar </a:t>
            </a:r>
            <a:r>
              <a:rPr lang="en-US"/>
              <a:t>Waqar (27668)</a:t>
            </a:r>
            <a:endParaRPr dirty="0"/>
          </a:p>
          <a:p>
            <a:pPr marL="342900" lvl="0" indent="-13970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FA69-B56A-BD9C-3816-6A85DA6CF056}"/>
              </a:ext>
            </a:extLst>
          </p:cNvPr>
          <p:cNvSpPr>
            <a:spLocks noGrp="1"/>
          </p:cNvSpPr>
          <p:nvPr>
            <p:ph type="title"/>
          </p:nvPr>
        </p:nvSpPr>
        <p:spPr/>
        <p:txBody>
          <a:bodyPr/>
          <a:lstStyle/>
          <a:p>
            <a:r>
              <a:rPr lang="en-US" dirty="0"/>
              <a:t>Methodology</a:t>
            </a:r>
            <a:endParaRPr lang="en-PK" dirty="0"/>
          </a:p>
        </p:txBody>
      </p:sp>
      <p:sp>
        <p:nvSpPr>
          <p:cNvPr id="3" name="Text Placeholder 2">
            <a:extLst>
              <a:ext uri="{FF2B5EF4-FFF2-40B4-BE49-F238E27FC236}">
                <a16:creationId xmlns:a16="http://schemas.microsoft.com/office/drawing/2014/main" id="{D8DDE7AE-8572-43B0-07AD-55A95EB01A4A}"/>
              </a:ext>
            </a:extLst>
          </p:cNvPr>
          <p:cNvSpPr>
            <a:spLocks noGrp="1"/>
          </p:cNvSpPr>
          <p:nvPr>
            <p:ph type="body" idx="1"/>
          </p:nvPr>
        </p:nvSpPr>
        <p:spPr/>
        <p:txBody>
          <a:bodyPr/>
          <a:lstStyle/>
          <a:p>
            <a:pPr marL="114300" indent="0">
              <a:buNone/>
            </a:pPr>
            <a:r>
              <a:rPr lang="en-US" dirty="0"/>
              <a:t>Flow Chart Explanation:</a:t>
            </a: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User Authentication/Login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(Admin or Org Rep) logs into the platform securely using RBAC-controlled access and MFA.</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Campaign Creation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 defines phishing campaign parameters such as target groups, email templates, timing (burst/batch), and scenarios.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Email Template Customization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selects or creates a phishing email template, optionally embedding tracking pixels and redirection links.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Recipient Selection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uploads or selects predefined user lists, often organized by department or role.</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a:p>
            <a:endParaRPr lang="en-PK" dirty="0"/>
          </a:p>
        </p:txBody>
      </p:sp>
    </p:spTree>
    <p:extLst>
      <p:ext uri="{BB962C8B-B14F-4D97-AF65-F5344CB8AC3E}">
        <p14:creationId xmlns:p14="http://schemas.microsoft.com/office/powerpoint/2010/main" val="3757079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1A060-5614-AAEB-1CC5-FD4166E8A1A3}"/>
              </a:ext>
            </a:extLst>
          </p:cNvPr>
          <p:cNvSpPr>
            <a:spLocks noGrp="1"/>
          </p:cNvSpPr>
          <p:nvPr>
            <p:ph type="title"/>
          </p:nvPr>
        </p:nvSpPr>
        <p:spPr/>
        <p:txBody>
          <a:bodyPr/>
          <a:lstStyle/>
          <a:p>
            <a:r>
              <a:rPr lang="en-US" dirty="0"/>
              <a:t>Methodology</a:t>
            </a:r>
            <a:endParaRPr lang="en-PK" dirty="0"/>
          </a:p>
        </p:txBody>
      </p:sp>
      <p:sp>
        <p:nvSpPr>
          <p:cNvPr id="3" name="Text Placeholder 2">
            <a:extLst>
              <a:ext uri="{FF2B5EF4-FFF2-40B4-BE49-F238E27FC236}">
                <a16:creationId xmlns:a16="http://schemas.microsoft.com/office/drawing/2014/main" id="{1A2F52BA-D49C-5FFD-AF6F-CA3401FAE876}"/>
              </a:ext>
            </a:extLst>
          </p:cNvPr>
          <p:cNvSpPr>
            <a:spLocks noGrp="1"/>
          </p:cNvSpPr>
          <p:nvPr>
            <p:ph type="body" idx="1"/>
          </p:nvPr>
        </p:nvSpPr>
        <p:spPr/>
        <p:txBody>
          <a:bodyPr/>
          <a:lstStyle/>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Schedule Campaign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Campaign is scheduled to run immediately or at a defined future time.</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US" sz="1400" b="1" dirty="0">
                <a:solidFill>
                  <a:srgbClr val="000000"/>
                </a:solidFill>
                <a:latin typeface="Times New Roman" panose="02020603050405020304" pitchFamily="18" charset="0"/>
                <a:ea typeface="Times New Roman" panose="02020603050405020304" pitchFamily="18" charset="0"/>
              </a:rPr>
              <a:t>Campaign Launch</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Backend communicates with </a:t>
            </a:r>
            <a:r>
              <a:rPr lang="en-US"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relevant APIs and </a:t>
            </a: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initiates email delivery.</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Phishing Email Delivered to Target</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Emails are sent to selected recipients.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User Interaction Track</a:t>
            </a:r>
            <a:r>
              <a:rPr lang="en-US" sz="1400" b="1" dirty="0" err="1">
                <a:solidFill>
                  <a:srgbClr val="000000"/>
                </a:solidFill>
                <a:effectLst/>
                <a:latin typeface="Times New Roman" panose="02020603050405020304" pitchFamily="18" charset="0"/>
                <a:ea typeface="Times New Roman" panose="02020603050405020304" pitchFamily="18" charset="0"/>
              </a:rPr>
              <a:t>ing</a:t>
            </a:r>
            <a:r>
              <a:rPr lang="en-PK" sz="1400" b="1" dirty="0">
                <a:solidFill>
                  <a:srgbClr val="000000"/>
                </a:solidFill>
                <a:effectLst/>
                <a:latin typeface="Times New Roman" panose="02020603050405020304" pitchFamily="18" charset="0"/>
                <a:ea typeface="Times New Roman" panose="02020603050405020304" pitchFamily="18" charset="0"/>
              </a:rPr>
              <a:t> (Open/Click/Submit)</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Real-time tracking captures whether the recipient opens the email, clicks the link, or submits credentials.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Data Stored in PostgreSQL</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Interaction data is logged into the PostgreSQL database for analysis.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endParaRPr lang="en-PK" dirty="0"/>
          </a:p>
        </p:txBody>
      </p:sp>
    </p:spTree>
    <p:extLst>
      <p:ext uri="{BB962C8B-B14F-4D97-AF65-F5344CB8AC3E}">
        <p14:creationId xmlns:p14="http://schemas.microsoft.com/office/powerpoint/2010/main" val="3122690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F4FC-6510-1518-8493-BA86B3EB50A1}"/>
              </a:ext>
            </a:extLst>
          </p:cNvPr>
          <p:cNvSpPr>
            <a:spLocks noGrp="1"/>
          </p:cNvSpPr>
          <p:nvPr>
            <p:ph type="title"/>
          </p:nvPr>
        </p:nvSpPr>
        <p:spPr/>
        <p:txBody>
          <a:bodyPr/>
          <a:lstStyle/>
          <a:p>
            <a:r>
              <a:rPr lang="en-US" dirty="0"/>
              <a:t>Methodology</a:t>
            </a:r>
            <a:endParaRPr lang="en-PK" dirty="0"/>
          </a:p>
        </p:txBody>
      </p:sp>
      <p:sp>
        <p:nvSpPr>
          <p:cNvPr id="3" name="Text Placeholder 2">
            <a:extLst>
              <a:ext uri="{FF2B5EF4-FFF2-40B4-BE49-F238E27FC236}">
                <a16:creationId xmlns:a16="http://schemas.microsoft.com/office/drawing/2014/main" id="{5545F4EC-D476-9F3B-0660-DEC840ED89C8}"/>
              </a:ext>
            </a:extLst>
          </p:cNvPr>
          <p:cNvSpPr>
            <a:spLocks noGrp="1"/>
          </p:cNvSpPr>
          <p:nvPr>
            <p:ph type="body" idx="1"/>
          </p:nvPr>
        </p:nvSpPr>
        <p:spPr/>
        <p:txBody>
          <a:bodyPr/>
          <a:lstStyle/>
          <a:p>
            <a:pPr marL="742950" lvl="1" indent="-285750" algn="just">
              <a:lnSpc>
                <a:spcPct val="150000"/>
              </a:lnSpc>
              <a:buSzPts val="1000"/>
              <a:buFont typeface="Courier New" panose="02070309020205020404" pitchFamily="49" charset="0"/>
              <a:buChar char="o"/>
              <a:tabLst>
                <a:tab pos="9144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Analytics dashboard displays campaign effectiveness, user vulnerabilities, and statistical metrics.</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indent="-457200" algn="just">
              <a:lnSpc>
                <a:spcPct val="150000"/>
              </a:lnSpc>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Security Feedback and Recommendations</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a:t>
            </a:r>
            <a:r>
              <a:rPr lang="en-PK" sz="3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utomated</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feedback to users and recommend</a:t>
            </a:r>
            <a:r>
              <a:rPr lang="en-US" sz="3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ing</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improvement </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&amp;</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training</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endParaRPr lang="en-PK" dirty="0"/>
          </a:p>
        </p:txBody>
      </p:sp>
    </p:spTree>
    <p:extLst>
      <p:ext uri="{BB962C8B-B14F-4D97-AF65-F5344CB8AC3E}">
        <p14:creationId xmlns:p14="http://schemas.microsoft.com/office/powerpoint/2010/main" val="2572070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PROGRESS REPORT</a:t>
            </a:r>
            <a:br>
              <a:rPr lang="en-US"/>
            </a:br>
            <a:r>
              <a:rPr lang="en-US"/>
              <a:t>SUMMARY</a:t>
            </a:r>
            <a:endParaRPr/>
          </a:p>
        </p:txBody>
      </p:sp>
      <p:sp>
        <p:nvSpPr>
          <p:cNvPr id="134" name="Google Shape;134;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Requirements</a:t>
            </a:r>
            <a:endParaRPr dirty="0"/>
          </a:p>
        </p:txBody>
      </p:sp>
      <p:sp>
        <p:nvSpPr>
          <p:cNvPr id="140" name="Google Shape;140;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List of Different Users:</a:t>
            </a:r>
            <a:endParaRPr dirty="0"/>
          </a:p>
          <a:p>
            <a:pPr marL="742950" lvl="1" indent="-285750" algn="l" rtl="0">
              <a:lnSpc>
                <a:spcPct val="100000"/>
              </a:lnSpc>
              <a:spcBef>
                <a:spcPts val="560"/>
              </a:spcBef>
              <a:spcAft>
                <a:spcPts val="0"/>
              </a:spcAft>
              <a:buClr>
                <a:schemeClr val="dk1"/>
              </a:buClr>
              <a:buSzPts val="2800"/>
              <a:buChar char="–"/>
            </a:pPr>
            <a:r>
              <a:rPr lang="en-US" dirty="0"/>
              <a:t>Super Admin</a:t>
            </a:r>
          </a:p>
          <a:p>
            <a:pPr marL="742950" lvl="1" indent="-285750" algn="l" rtl="0">
              <a:lnSpc>
                <a:spcPct val="100000"/>
              </a:lnSpc>
              <a:spcBef>
                <a:spcPts val="560"/>
              </a:spcBef>
              <a:spcAft>
                <a:spcPts val="0"/>
              </a:spcAft>
              <a:buClr>
                <a:schemeClr val="dk1"/>
              </a:buClr>
              <a:buSzPts val="2800"/>
              <a:buChar char="–"/>
            </a:pPr>
            <a:r>
              <a:rPr lang="en-US" dirty="0"/>
              <a:t>Manager</a:t>
            </a:r>
          </a:p>
          <a:p>
            <a:pPr marL="742950" lvl="1" indent="-285750" algn="l" rtl="0">
              <a:lnSpc>
                <a:spcPct val="100000"/>
              </a:lnSpc>
              <a:spcBef>
                <a:spcPts val="560"/>
              </a:spcBef>
              <a:spcAft>
                <a:spcPts val="0"/>
              </a:spcAft>
              <a:buClr>
                <a:schemeClr val="dk1"/>
              </a:buClr>
              <a:buSzPts val="2800"/>
              <a:buChar char="–"/>
            </a:pPr>
            <a:r>
              <a:rPr lang="en-US" dirty="0"/>
              <a:t>Admin</a:t>
            </a:r>
          </a:p>
          <a:p>
            <a:pPr marL="742950" lvl="1" indent="-285750" algn="l" rtl="0">
              <a:lnSpc>
                <a:spcPct val="100000"/>
              </a:lnSpc>
              <a:spcBef>
                <a:spcPts val="560"/>
              </a:spcBef>
              <a:spcAft>
                <a:spcPts val="0"/>
              </a:spcAft>
              <a:buClr>
                <a:schemeClr val="dk1"/>
              </a:buClr>
              <a:buSzPts val="2800"/>
              <a:buChar char="–"/>
            </a:pPr>
            <a:r>
              <a:rPr lang="en-US" dirty="0"/>
              <a:t>IT</a:t>
            </a:r>
          </a:p>
          <a:p>
            <a:pPr marL="742950" lvl="1" indent="-285750" algn="l" rtl="0">
              <a:lnSpc>
                <a:spcPct val="100000"/>
              </a:lnSpc>
              <a:spcBef>
                <a:spcPts val="560"/>
              </a:spcBef>
              <a:spcAft>
                <a:spcPts val="0"/>
              </a:spcAft>
              <a:buClr>
                <a:schemeClr val="dk1"/>
              </a:buClr>
              <a:buSzPts val="2800"/>
              <a:buChar char="–"/>
            </a:pPr>
            <a:r>
              <a:rPr lang="en-US" dirty="0"/>
              <a:t>Cyber Consultant</a:t>
            </a:r>
          </a:p>
          <a:p>
            <a:pPr marL="742950" lvl="1" indent="-285750" algn="l" rtl="0">
              <a:lnSpc>
                <a:spcPct val="100000"/>
              </a:lnSpc>
              <a:spcBef>
                <a:spcPts val="560"/>
              </a:spcBef>
              <a:spcAft>
                <a:spcPts val="0"/>
              </a:spcAft>
              <a:buClr>
                <a:schemeClr val="dk1"/>
              </a:buClr>
              <a:buSzPts val="2800"/>
              <a:buChar char="–"/>
            </a:pPr>
            <a:r>
              <a:rPr lang="en-US" dirty="0"/>
              <a:t>Creator </a:t>
            </a:r>
          </a:p>
          <a:p>
            <a:pPr marL="742950" lvl="1" indent="-285750" algn="l" rtl="0">
              <a:lnSpc>
                <a:spcPct val="100000"/>
              </a:lnSpc>
              <a:spcBef>
                <a:spcPts val="560"/>
              </a:spcBef>
              <a:spcAft>
                <a:spcPts val="0"/>
              </a:spcAft>
              <a:buClr>
                <a:schemeClr val="dk1"/>
              </a:buClr>
              <a:buSzPts val="2800"/>
              <a:buChar char="–"/>
            </a:pPr>
            <a:r>
              <a:rPr lang="en-US" dirty="0"/>
              <a:t>Tutor</a:t>
            </a:r>
          </a:p>
          <a:p>
            <a:pPr marL="742950" lvl="1" indent="-285750" algn="l" rtl="0">
              <a:lnSpc>
                <a:spcPct val="100000"/>
              </a:lnSpc>
              <a:spcBef>
                <a:spcPts val="560"/>
              </a:spcBef>
              <a:spcAft>
                <a:spcPts val="0"/>
              </a:spcAft>
              <a:buClr>
                <a:schemeClr val="dk1"/>
              </a:buClr>
              <a:buSzPts val="2800"/>
              <a:buChar char="–"/>
            </a:pPr>
            <a:r>
              <a:rPr lang="en-US" dirty="0"/>
              <a:t>User</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5960-6F60-AA5E-C8FB-88592B82C9F5}"/>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64ADA514-7E6E-9616-CA85-E515E9172424}"/>
              </a:ext>
            </a:extLst>
          </p:cNvPr>
          <p:cNvSpPr>
            <a:spLocks noGrp="1"/>
          </p:cNvSpPr>
          <p:nvPr>
            <p:ph type="body" idx="1"/>
          </p:nvPr>
        </p:nvSpPr>
        <p:spPr/>
        <p:txBody>
          <a:bodyPr/>
          <a:lstStyle/>
          <a:p>
            <a:pPr marL="342900" lvl="0" indent="-342900" algn="l" rtl="0">
              <a:lnSpc>
                <a:spcPct val="100000"/>
              </a:lnSpc>
              <a:spcBef>
                <a:spcPts val="640"/>
              </a:spcBef>
              <a:spcAft>
                <a:spcPts val="0"/>
              </a:spcAft>
              <a:buClr>
                <a:schemeClr val="dk1"/>
              </a:buClr>
              <a:buSzPts val="3200"/>
              <a:buChar char="•"/>
            </a:pPr>
            <a:r>
              <a:rPr lang="en-US" dirty="0"/>
              <a:t>Use Cases:</a:t>
            </a:r>
          </a:p>
          <a:p>
            <a:pPr algn="just">
              <a:buNone/>
            </a:pPr>
            <a:r>
              <a:rPr lang="en-US" sz="1800" b="1" dirty="0">
                <a:solidFill>
                  <a:srgbClr val="000000"/>
                </a:solidFill>
                <a:effectLst/>
                <a:latin typeface="Times New Roman" panose="02020603050405020304" pitchFamily="18" charset="0"/>
                <a:ea typeface="Times New Roman" panose="02020603050405020304" pitchFamily="18" charset="0"/>
              </a:rPr>
              <a:t>Senior</a:t>
            </a:r>
            <a:r>
              <a:rPr lang="en-PK" sz="1800" b="1" dirty="0">
                <a:solidFill>
                  <a:srgbClr val="000000"/>
                </a:solidFill>
                <a:effectLst/>
                <a:latin typeface="Times New Roman" panose="02020603050405020304" pitchFamily="18" charset="0"/>
                <a:ea typeface="Times New Roman" panose="02020603050405020304" pitchFamily="18" charset="0"/>
              </a:rPr>
              <a:t> Admin</a:t>
            </a:r>
            <a:endParaRPr lang="en-PK" sz="1800" b="1"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Manage all user roles and permissions across the platform.</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Configure platform-wide settings (e.g., SMTP, API keys).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Oversee system monitoring and audit logs.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Enable/disable modules or plugins.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Perform system-wide backups and updates.</a:t>
            </a:r>
          </a:p>
          <a:p>
            <a:pPr algn="just"/>
            <a:endParaRPr lang="en-US" sz="1800" dirty="0"/>
          </a:p>
          <a:p>
            <a:pPr>
              <a:buNone/>
            </a:pPr>
            <a:r>
              <a:rPr lang="en-PK" sz="1800" b="1" dirty="0">
                <a:solidFill>
                  <a:srgbClr val="000000"/>
                </a:solidFill>
                <a:effectLst/>
                <a:latin typeface="Times New Roman" panose="02020603050405020304" pitchFamily="18" charset="0"/>
                <a:ea typeface="Times New Roman" panose="02020603050405020304" pitchFamily="18" charset="0"/>
              </a:rPr>
              <a:t>Manager</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View analytics and campaign performance for the entire organization.</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Assign admins or creators to departments or teams.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Schedule organization-wide phishing awareness sessions.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Review security reports across departments.</a:t>
            </a:r>
          </a:p>
          <a:p>
            <a:pPr algn="just"/>
            <a:endParaRPr lang="en-US" sz="900" dirty="0"/>
          </a:p>
          <a:p>
            <a:endParaRPr lang="en-PK" dirty="0"/>
          </a:p>
        </p:txBody>
      </p:sp>
    </p:spTree>
    <p:extLst>
      <p:ext uri="{BB962C8B-B14F-4D97-AF65-F5344CB8AC3E}">
        <p14:creationId xmlns:p14="http://schemas.microsoft.com/office/powerpoint/2010/main" val="4219716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CBA1-1CF3-F1EE-0BAB-6F6F6F5C69B0}"/>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F2A577CD-BC7A-417F-007E-88FD01BDC215}"/>
              </a:ext>
            </a:extLst>
          </p:cNvPr>
          <p:cNvSpPr>
            <a:spLocks noGrp="1"/>
          </p:cNvSpPr>
          <p:nvPr>
            <p:ph type="body" idx="1"/>
          </p:nvPr>
        </p:nvSpPr>
        <p:spPr/>
        <p:txBody>
          <a:bodyPr/>
          <a:lstStyle/>
          <a:p>
            <a:pPr>
              <a:buNone/>
            </a:pPr>
            <a:r>
              <a:rPr lang="en-US" sz="1800" b="1" dirty="0">
                <a:solidFill>
                  <a:srgbClr val="000000"/>
                </a:solidFill>
                <a:effectLst/>
                <a:latin typeface="Times New Roman" panose="02020603050405020304" pitchFamily="18" charset="0"/>
                <a:ea typeface="Times New Roman" panose="02020603050405020304" pitchFamily="18" charset="0"/>
              </a:rPr>
              <a:t>Junior </a:t>
            </a:r>
            <a:r>
              <a:rPr lang="en-PK" sz="1800" b="1" dirty="0">
                <a:solidFill>
                  <a:srgbClr val="000000"/>
                </a:solidFill>
                <a:effectLst/>
                <a:latin typeface="Times New Roman" panose="02020603050405020304" pitchFamily="18" charset="0"/>
                <a:ea typeface="Times New Roman" panose="02020603050405020304" pitchFamily="18" charset="0"/>
              </a:rPr>
              <a:t>Admin</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Manage users within their assigned department.</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Configure department-specific settings and templates.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Monitor department-level phishing campaign statistics.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Approve or reject phishing simulations proposed by creators.</a:t>
            </a:r>
          </a:p>
          <a:p>
            <a:endParaRPr lang="en-US" sz="1600" dirty="0"/>
          </a:p>
          <a:p>
            <a:pPr>
              <a:buNone/>
            </a:pPr>
            <a:r>
              <a:rPr lang="en-PK" sz="1600" b="1" dirty="0">
                <a:solidFill>
                  <a:srgbClr val="000000"/>
                </a:solidFill>
                <a:effectLst/>
                <a:latin typeface="Times New Roman" panose="02020603050405020304" pitchFamily="18" charset="0"/>
                <a:ea typeface="Times New Roman" panose="02020603050405020304" pitchFamily="18" charset="0"/>
              </a:rPr>
              <a:t>IT</a:t>
            </a:r>
            <a:endParaRPr lang="en-PK" sz="16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Set up and maintain email and server configurations.</a:t>
            </a: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Ensure integration with organizational tools (e.g., LDAP, SIEM).</a:t>
            </a: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Monitor system performance and uptime.</a:t>
            </a: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Implement firewall and security policies.</a:t>
            </a:r>
          </a:p>
          <a:p>
            <a:endParaRPr lang="en-PK" sz="1600" dirty="0"/>
          </a:p>
        </p:txBody>
      </p:sp>
    </p:spTree>
    <p:extLst>
      <p:ext uri="{BB962C8B-B14F-4D97-AF65-F5344CB8AC3E}">
        <p14:creationId xmlns:p14="http://schemas.microsoft.com/office/powerpoint/2010/main" val="1784534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CC73-DC84-1F0D-2876-5BFBDACD7F97}"/>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9FEB88F5-D9A4-1CC3-E83A-931C486D19E6}"/>
              </a:ext>
            </a:extLst>
          </p:cNvPr>
          <p:cNvSpPr>
            <a:spLocks noGrp="1"/>
          </p:cNvSpPr>
          <p:nvPr>
            <p:ph type="body" idx="1"/>
          </p:nvPr>
        </p:nvSpPr>
        <p:spPr/>
        <p:txBody>
          <a:bodyPr/>
          <a:lstStyle/>
          <a:p>
            <a:pPr>
              <a:buNone/>
            </a:pPr>
            <a:r>
              <a:rPr lang="en-PK" sz="1800" b="1" dirty="0">
                <a:solidFill>
                  <a:srgbClr val="000000"/>
                </a:solidFill>
                <a:effectLst/>
                <a:latin typeface="Times New Roman" panose="02020603050405020304" pitchFamily="18" charset="0"/>
                <a:ea typeface="Times New Roman" panose="02020603050405020304" pitchFamily="18" charset="0"/>
              </a:rPr>
              <a:t>Cyber Consultant</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Analyse phishing trends and advise on simulation strategies.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Evaluate campaign results to improve awareness outcomes.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Recommend countermeasures based on test results.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Conduct training sessions and awareness evaluations.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US" sz="1800" b="1" dirty="0">
              <a:solidFill>
                <a:srgbClr val="000000"/>
              </a:solidFill>
              <a:latin typeface="Times New Roman" panose="02020603050405020304" pitchFamily="18" charset="0"/>
              <a:ea typeface="Times New Roman" panose="02020603050405020304" pitchFamily="18" charset="0"/>
            </a:endParaRPr>
          </a:p>
          <a:p>
            <a:pPr>
              <a:buNone/>
            </a:pPr>
            <a:r>
              <a:rPr lang="en-PK" sz="1800" b="1" dirty="0">
                <a:solidFill>
                  <a:srgbClr val="000000"/>
                </a:solidFill>
                <a:effectLst/>
                <a:latin typeface="Times New Roman" panose="02020603050405020304" pitchFamily="18" charset="0"/>
                <a:ea typeface="Times New Roman" panose="02020603050405020304" pitchFamily="18" charset="0"/>
              </a:rPr>
              <a:t>Creator</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Design and launch phishing email templates and landing pages.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Create phishing scenarios with varying difficulty levels.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Test campaign templates before deployment.</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Submit templates for admin or manager approval.</a:t>
            </a:r>
          </a:p>
          <a:p>
            <a:pPr marL="342900" lvl="0" indent="-342900">
              <a:buSzPts val="1000"/>
              <a:buFont typeface="Symbol" panose="05050102010706020507" pitchFamily="18" charset="2"/>
              <a:buChar char=""/>
              <a:tabLst>
                <a:tab pos="457200" algn="l"/>
              </a:tabLst>
            </a:pPr>
            <a:endParaRPr lang="en-PK" sz="1800" dirty="0">
              <a:solidFill>
                <a:srgbClr val="000000"/>
              </a:solidFill>
              <a:effectLst/>
              <a:latin typeface="Times New Roman" panose="02020603050405020304" pitchFamily="18" charset="0"/>
              <a:ea typeface="Times New Roman" panose="02020603050405020304" pitchFamily="18" charset="0"/>
            </a:endParaRPr>
          </a:p>
          <a:p>
            <a:endParaRPr lang="en-PK" dirty="0"/>
          </a:p>
        </p:txBody>
      </p:sp>
    </p:spTree>
    <p:extLst>
      <p:ext uri="{BB962C8B-B14F-4D97-AF65-F5344CB8AC3E}">
        <p14:creationId xmlns:p14="http://schemas.microsoft.com/office/powerpoint/2010/main" val="2601942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809B-45ED-C0C0-9C9E-24E34C9FB6E3}"/>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00F43F96-936E-9D12-7455-70DA1336104C}"/>
              </a:ext>
            </a:extLst>
          </p:cNvPr>
          <p:cNvSpPr>
            <a:spLocks noGrp="1"/>
          </p:cNvSpPr>
          <p:nvPr>
            <p:ph type="body" idx="1"/>
          </p:nvPr>
        </p:nvSpPr>
        <p:spPr/>
        <p:txBody>
          <a:bodyPr/>
          <a:lstStyle/>
          <a:p>
            <a:pPr>
              <a:buNone/>
            </a:pPr>
            <a:r>
              <a:rPr lang="en-PK" sz="1800" b="1" dirty="0">
                <a:solidFill>
                  <a:srgbClr val="000000"/>
                </a:solidFill>
                <a:effectLst/>
                <a:latin typeface="Times New Roman" panose="02020603050405020304" pitchFamily="18" charset="0"/>
                <a:ea typeface="Times New Roman" panose="02020603050405020304" pitchFamily="18" charset="0"/>
              </a:rPr>
              <a:t>Tutor</a:t>
            </a:r>
            <a:endParaRPr lang="en-PK"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Deliver cybersecurity awareness training content.</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Track learner progress and quiz results.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Customize learning paths based on department needs.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Provide feedback and best practices.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PK" sz="1800" dirty="0">
              <a:solidFill>
                <a:srgbClr val="000000"/>
              </a:solidFill>
              <a:effectLst/>
              <a:latin typeface="Times New Roman" panose="02020603050405020304" pitchFamily="18" charset="0"/>
              <a:ea typeface="Times New Roman" panose="02020603050405020304" pitchFamily="18" charset="0"/>
            </a:endParaRPr>
          </a:p>
          <a:p>
            <a:pPr>
              <a:buNone/>
            </a:pPr>
            <a:r>
              <a:rPr lang="en-PK" sz="1800" b="1" dirty="0">
                <a:solidFill>
                  <a:srgbClr val="000000"/>
                </a:solidFill>
                <a:effectLst/>
                <a:latin typeface="Times New Roman" panose="02020603050405020304" pitchFamily="18" charset="0"/>
                <a:ea typeface="Times New Roman" panose="02020603050405020304" pitchFamily="18" charset="0"/>
              </a:rPr>
              <a:t>User (Employee/Target)</a:t>
            </a:r>
            <a:endParaRPr lang="en-PK"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Participate in phishing simulation campaigns.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Receive and respond to training content.</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View personal security awareness reports.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Take security awareness quizzes and assessments.</a:t>
            </a:r>
          </a:p>
          <a:p>
            <a:endParaRPr lang="en-PK" dirty="0"/>
          </a:p>
        </p:txBody>
      </p:sp>
    </p:spTree>
    <p:extLst>
      <p:ext uri="{BB962C8B-B14F-4D97-AF65-F5344CB8AC3E}">
        <p14:creationId xmlns:p14="http://schemas.microsoft.com/office/powerpoint/2010/main" val="2568380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CCAA-BA72-7C59-A949-A8719195E23A}"/>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B6D86ED5-076A-1E87-74D3-0F18A6581A2C}"/>
              </a:ext>
            </a:extLst>
          </p:cNvPr>
          <p:cNvSpPr>
            <a:spLocks noGrp="1"/>
          </p:cNvSpPr>
          <p:nvPr>
            <p:ph type="body" idx="1"/>
          </p:nvPr>
        </p:nvSpPr>
        <p:spPr/>
        <p:txBody>
          <a:bodyPr/>
          <a:lstStyle/>
          <a:p>
            <a:r>
              <a:rPr lang="en-US" dirty="0"/>
              <a:t>Functional Requirements:</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User Registration and Authentication (RBAC)</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Campaign creation and email template management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Email scheduling (batch, burst, normal modes)</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Real-time tracking of email interactions (open, click, submit)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Organization and department management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Custom phishing scenario deployment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Reporting and analytics dashboard</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API integration for automation and SIEM compatibility</a:t>
            </a:r>
          </a:p>
          <a:p>
            <a:pPr lvl="1">
              <a:buFont typeface="Arial" panose="020B0604020202020204" pitchFamily="34" charset="0"/>
              <a:buChar char="•"/>
            </a:pPr>
            <a:endParaRPr lang="en-PK" dirty="0"/>
          </a:p>
        </p:txBody>
      </p:sp>
    </p:spTree>
    <p:extLst>
      <p:ext uri="{BB962C8B-B14F-4D97-AF65-F5344CB8AC3E}">
        <p14:creationId xmlns:p14="http://schemas.microsoft.com/office/powerpoint/2010/main" val="366529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Table of Content</a:t>
            </a:r>
            <a:endParaRPr/>
          </a:p>
        </p:txBody>
      </p:sp>
      <p:sp>
        <p:nvSpPr>
          <p:cNvPr id="98" name="Google Shape;98;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Char char="•"/>
            </a:pPr>
            <a:r>
              <a:rPr lang="en-US" sz="2800" dirty="0"/>
              <a:t>Introduction and Background</a:t>
            </a:r>
            <a:endParaRPr dirty="0"/>
          </a:p>
          <a:p>
            <a:pPr marL="342900" lvl="0" indent="-342900" algn="l" rtl="0">
              <a:lnSpc>
                <a:spcPct val="100000"/>
              </a:lnSpc>
              <a:spcBef>
                <a:spcPts val="560"/>
              </a:spcBef>
              <a:spcAft>
                <a:spcPts val="0"/>
              </a:spcAft>
              <a:buClr>
                <a:schemeClr val="dk1"/>
              </a:buClr>
              <a:buSzPts val="2800"/>
              <a:buChar char="•"/>
            </a:pPr>
            <a:r>
              <a:rPr lang="en-US" sz="2800" dirty="0"/>
              <a:t>Literature Review and Summary Table</a:t>
            </a:r>
            <a:endParaRPr sz="2800" dirty="0"/>
          </a:p>
          <a:p>
            <a:pPr marL="342900" lvl="0" indent="-342900" algn="l" rtl="0">
              <a:lnSpc>
                <a:spcPct val="100000"/>
              </a:lnSpc>
              <a:spcBef>
                <a:spcPts val="560"/>
              </a:spcBef>
              <a:spcAft>
                <a:spcPts val="0"/>
              </a:spcAft>
              <a:buSzPts val="2800"/>
              <a:buChar char="•"/>
            </a:pPr>
            <a:r>
              <a:rPr lang="en-US" sz="2800" dirty="0"/>
              <a:t>Problem Statement</a:t>
            </a:r>
            <a:endParaRPr sz="2800" dirty="0"/>
          </a:p>
          <a:p>
            <a:pPr marL="342900" lvl="0" indent="-342900" algn="l" rtl="0">
              <a:lnSpc>
                <a:spcPct val="100000"/>
              </a:lnSpc>
              <a:spcBef>
                <a:spcPts val="560"/>
              </a:spcBef>
              <a:spcAft>
                <a:spcPts val="0"/>
              </a:spcAft>
              <a:buSzPts val="2800"/>
              <a:buChar char="•"/>
            </a:pPr>
            <a:r>
              <a:rPr lang="en-US" sz="2800" dirty="0"/>
              <a:t>Methodology</a:t>
            </a:r>
            <a:endParaRPr sz="2800" dirty="0"/>
          </a:p>
          <a:p>
            <a:pPr marL="342900" lvl="0" indent="-342900" algn="l" rtl="0">
              <a:lnSpc>
                <a:spcPct val="100000"/>
              </a:lnSpc>
              <a:spcBef>
                <a:spcPts val="560"/>
              </a:spcBef>
              <a:spcAft>
                <a:spcPts val="0"/>
              </a:spcAft>
              <a:buClr>
                <a:schemeClr val="dk1"/>
              </a:buClr>
              <a:buSzPts val="2800"/>
              <a:buChar char="•"/>
            </a:pPr>
            <a:r>
              <a:rPr lang="en-US" sz="2800" dirty="0"/>
              <a:t>Progress Report Summary</a:t>
            </a:r>
            <a:endParaRPr dirty="0"/>
          </a:p>
          <a:p>
            <a:pPr marL="742950" lvl="1" indent="-285750" algn="l" rtl="0">
              <a:lnSpc>
                <a:spcPct val="100000"/>
              </a:lnSpc>
              <a:spcBef>
                <a:spcPts val="480"/>
              </a:spcBef>
              <a:spcAft>
                <a:spcPts val="0"/>
              </a:spcAft>
              <a:buClr>
                <a:schemeClr val="dk1"/>
              </a:buClr>
              <a:buSzPts val="2400"/>
              <a:buChar char="–"/>
            </a:pPr>
            <a:r>
              <a:rPr lang="en-US" sz="2400" dirty="0"/>
              <a:t>Requirements</a:t>
            </a:r>
            <a:endParaRPr dirty="0"/>
          </a:p>
          <a:p>
            <a:pPr marL="742950" lvl="1" indent="-285750" algn="l" rtl="0">
              <a:lnSpc>
                <a:spcPct val="100000"/>
              </a:lnSpc>
              <a:spcBef>
                <a:spcPts val="480"/>
              </a:spcBef>
              <a:spcAft>
                <a:spcPts val="0"/>
              </a:spcAft>
              <a:buClr>
                <a:schemeClr val="dk1"/>
              </a:buClr>
              <a:buSzPts val="2400"/>
              <a:buChar char="–"/>
            </a:pPr>
            <a:r>
              <a:rPr lang="en-US" sz="2400" dirty="0"/>
              <a:t>Software System (Design + Implementation + Testing)</a:t>
            </a:r>
            <a:endParaRPr dirty="0"/>
          </a:p>
          <a:p>
            <a:pPr marL="742950" lvl="1" indent="-285750" algn="l" rtl="0">
              <a:lnSpc>
                <a:spcPct val="100000"/>
              </a:lnSpc>
              <a:spcBef>
                <a:spcPts val="480"/>
              </a:spcBef>
              <a:spcAft>
                <a:spcPts val="0"/>
              </a:spcAft>
              <a:buClr>
                <a:schemeClr val="dk1"/>
              </a:buClr>
              <a:buSzPts val="2400"/>
              <a:buChar char="–"/>
            </a:pPr>
            <a:r>
              <a:rPr lang="en-US" sz="2400" dirty="0"/>
              <a:t>Endeavour (Team)</a:t>
            </a:r>
            <a:endParaRPr dirty="0"/>
          </a:p>
          <a:p>
            <a:pPr marL="342900" lvl="0" indent="-342900" algn="l" rtl="0">
              <a:lnSpc>
                <a:spcPct val="100000"/>
              </a:lnSpc>
              <a:spcBef>
                <a:spcPts val="560"/>
              </a:spcBef>
              <a:spcAft>
                <a:spcPts val="0"/>
              </a:spcAft>
              <a:buClr>
                <a:schemeClr val="dk1"/>
              </a:buClr>
              <a:buSzPts val="2800"/>
              <a:buChar char="•"/>
            </a:pPr>
            <a:r>
              <a:rPr lang="en-US" sz="2800" dirty="0"/>
              <a:t>Next Steps</a:t>
            </a:r>
            <a:endParaRPr dirty="0"/>
          </a:p>
          <a:p>
            <a:pPr marL="342900" lvl="0" indent="-342900" algn="l" rtl="0">
              <a:lnSpc>
                <a:spcPct val="100000"/>
              </a:lnSpc>
              <a:spcBef>
                <a:spcPts val="560"/>
              </a:spcBef>
              <a:spcAft>
                <a:spcPts val="0"/>
              </a:spcAft>
              <a:buClr>
                <a:schemeClr val="dk1"/>
              </a:buClr>
              <a:buSzPts val="2800"/>
              <a:buChar char="•"/>
            </a:pPr>
            <a:r>
              <a:rPr lang="en-US" sz="2800" dirty="0"/>
              <a:t>Prototype / Report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130B-BE08-2F06-6FBD-3F33391C5577}"/>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2AE4D330-3AB3-3976-B5E1-A2C11E0A854C}"/>
              </a:ext>
            </a:extLst>
          </p:cNvPr>
          <p:cNvSpPr>
            <a:spLocks noGrp="1"/>
          </p:cNvSpPr>
          <p:nvPr>
            <p:ph type="body" idx="1"/>
          </p:nvPr>
        </p:nvSpPr>
        <p:spPr/>
        <p:txBody>
          <a:bodyPr/>
          <a:lstStyle/>
          <a:p>
            <a:r>
              <a:rPr lang="en-US" dirty="0"/>
              <a:t>Non-Functional Requirements: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Scalability: Should handle multiple organizations and user groups concurrently</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Security: Must protect against unauthorized access and data breaches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Usability: Intuitive UI/UX for non-technical users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Performance: Real-time response tracking and minimal latency</a:t>
            </a:r>
          </a:p>
          <a:p>
            <a:pPr algn="just">
              <a:lnSpc>
                <a:spcPct val="150000"/>
              </a:lnSpc>
              <a:buNone/>
            </a:pPr>
            <a:r>
              <a:rPr lang="en-PK" sz="1800" dirty="0">
                <a:solidFill>
                  <a:srgbClr val="000000"/>
                </a:solidFill>
                <a:effectLst/>
                <a:latin typeface="Times New Roman" panose="02020603050405020304" pitchFamily="18" charset="0"/>
                <a:ea typeface="Times New Roman" panose="02020603050405020304" pitchFamily="18" charset="0"/>
              </a:rPr>
              <a:t>Maintainability:</a:t>
            </a:r>
            <a:endParaRPr lang="en-PK"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 Modular codebase for easy updates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Availability: High uptime and reliable hosting</a:t>
            </a:r>
          </a:p>
          <a:p>
            <a:endParaRPr lang="en-PK" dirty="0"/>
          </a:p>
        </p:txBody>
      </p:sp>
    </p:spTree>
    <p:extLst>
      <p:ext uri="{BB962C8B-B14F-4D97-AF65-F5344CB8AC3E}">
        <p14:creationId xmlns:p14="http://schemas.microsoft.com/office/powerpoint/2010/main" val="2017832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Design</a:t>
            </a:r>
            <a:endParaRPr/>
          </a:p>
        </p:txBody>
      </p:sp>
      <p:sp>
        <p:nvSpPr>
          <p:cNvPr id="146" name="Google Shape;146;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Deployment Diagram Representing  Hardware/Software Components in your System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Design</a:t>
            </a:r>
            <a:endParaRPr/>
          </a:p>
        </p:txBody>
      </p:sp>
      <p:sp>
        <p:nvSpPr>
          <p:cNvPr id="152" name="Google Shape;152;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Detailed Design (Optional based on your work)</a:t>
            </a:r>
            <a:endParaRPr/>
          </a:p>
          <a:p>
            <a:pPr marL="742950" lvl="1" indent="-285750" algn="l" rtl="0">
              <a:lnSpc>
                <a:spcPct val="100000"/>
              </a:lnSpc>
              <a:spcBef>
                <a:spcPts val="560"/>
              </a:spcBef>
              <a:spcAft>
                <a:spcPts val="0"/>
              </a:spcAft>
              <a:buClr>
                <a:schemeClr val="dk1"/>
              </a:buClr>
              <a:buSzPts val="2800"/>
              <a:buChar char="–"/>
            </a:pPr>
            <a:r>
              <a:rPr lang="en-US"/>
              <a:t>UML Diagrams</a:t>
            </a:r>
            <a:endParaRPr/>
          </a:p>
          <a:p>
            <a:pPr marL="742950" lvl="1" indent="-285750" algn="l" rtl="0">
              <a:lnSpc>
                <a:spcPct val="100000"/>
              </a:lnSpc>
              <a:spcBef>
                <a:spcPts val="560"/>
              </a:spcBef>
              <a:spcAft>
                <a:spcPts val="0"/>
              </a:spcAft>
              <a:buClr>
                <a:schemeClr val="dk1"/>
              </a:buClr>
              <a:buSzPts val="2800"/>
              <a:buChar char="–"/>
            </a:pPr>
            <a:r>
              <a:rPr lang="en-US"/>
              <a:t>ERD (if DB used)</a:t>
            </a:r>
            <a:endParaRPr/>
          </a:p>
          <a:p>
            <a:pPr marL="742950" lvl="1" indent="-285750" algn="l" rtl="0">
              <a:lnSpc>
                <a:spcPct val="100000"/>
              </a:lnSpc>
              <a:spcBef>
                <a:spcPts val="560"/>
              </a:spcBef>
              <a:spcAft>
                <a:spcPts val="0"/>
              </a:spcAft>
              <a:buClr>
                <a:schemeClr val="dk1"/>
              </a:buClr>
              <a:buSzPts val="2800"/>
              <a:buChar char="–"/>
            </a:pPr>
            <a:r>
              <a:rPr lang="en-US"/>
              <a:t>etc.</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Implementation</a:t>
            </a:r>
            <a:endParaRPr/>
          </a:p>
        </p:txBody>
      </p:sp>
      <p:sp>
        <p:nvSpPr>
          <p:cNvPr id="158" name="Google Shape;158;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List Development Tools &amp; Technologies</a:t>
            </a:r>
            <a:endParaRPr/>
          </a:p>
          <a:p>
            <a:pPr marL="342900" lvl="0" indent="-342900" algn="l" rtl="0">
              <a:lnSpc>
                <a:spcPct val="100000"/>
              </a:lnSpc>
              <a:spcBef>
                <a:spcPts val="640"/>
              </a:spcBef>
              <a:spcAft>
                <a:spcPts val="0"/>
              </a:spcAft>
              <a:buClr>
                <a:schemeClr val="dk1"/>
              </a:buClr>
              <a:buSzPts val="3200"/>
              <a:buChar char="•"/>
            </a:pPr>
            <a:r>
              <a:rPr lang="en-US"/>
              <a:t>List Best Practices / Coding Standards</a:t>
            </a:r>
            <a:endParaRPr/>
          </a:p>
          <a:p>
            <a:pPr marL="342900" lvl="0" indent="-342900" algn="l" rtl="0">
              <a:lnSpc>
                <a:spcPct val="100000"/>
              </a:lnSpc>
              <a:spcBef>
                <a:spcPts val="640"/>
              </a:spcBef>
              <a:spcAft>
                <a:spcPts val="0"/>
              </a:spcAft>
              <a:buClr>
                <a:schemeClr val="dk1"/>
              </a:buClr>
              <a:buSzPts val="3200"/>
              <a:buChar char="•"/>
            </a:pPr>
            <a:r>
              <a:rPr lang="en-US"/>
              <a:t>List Libraries / Components / Web Services</a:t>
            </a:r>
            <a:endParaRPr/>
          </a:p>
          <a:p>
            <a:pPr marL="0" lvl="0" indent="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Testing</a:t>
            </a:r>
            <a:endParaRPr/>
          </a:p>
        </p:txBody>
      </p:sp>
      <p:sp>
        <p:nvSpPr>
          <p:cNvPr id="164" name="Google Shape;164;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a:t>
            </a:r>
            <a:endParaRPr/>
          </a:p>
          <a:p>
            <a:pPr marL="0" lvl="0" indent="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ENDEAVOUR</a:t>
            </a:r>
            <a:endParaRPr/>
          </a:p>
        </p:txBody>
      </p:sp>
      <p:sp>
        <p:nvSpPr>
          <p:cNvPr id="170" name="Google Shape;170;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Endeavour</a:t>
            </a:r>
            <a:endParaRPr/>
          </a:p>
        </p:txBody>
      </p:sp>
      <p:sp>
        <p:nvSpPr>
          <p:cNvPr id="176" name="Google Shape;176;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Describe roles of your team members</a:t>
            </a:r>
            <a:endParaRPr/>
          </a:p>
          <a:p>
            <a:pPr marL="342900" lvl="0" indent="-342900" algn="l" rtl="0">
              <a:lnSpc>
                <a:spcPct val="100000"/>
              </a:lnSpc>
              <a:spcBef>
                <a:spcPts val="640"/>
              </a:spcBef>
              <a:spcAft>
                <a:spcPts val="0"/>
              </a:spcAft>
              <a:buClr>
                <a:schemeClr val="dk1"/>
              </a:buClr>
              <a:buSzPts val="3200"/>
              <a:buChar char="•"/>
            </a:pPr>
            <a:r>
              <a:rPr lang="en-US"/>
              <a:t>Describe your software development process</a:t>
            </a:r>
            <a:endParaRPr/>
          </a:p>
          <a:p>
            <a:pPr marL="342900" lvl="0" indent="-342900" algn="l" rtl="0">
              <a:lnSpc>
                <a:spcPct val="100000"/>
              </a:lnSpc>
              <a:spcBef>
                <a:spcPts val="640"/>
              </a:spcBef>
              <a:spcAft>
                <a:spcPts val="0"/>
              </a:spcAft>
              <a:buClr>
                <a:schemeClr val="dk1"/>
              </a:buClr>
              <a:buSzPts val="3200"/>
              <a:buChar char="•"/>
            </a:pPr>
            <a:r>
              <a:rPr lang="en-US"/>
              <a:t>Describe your way of working as a team</a:t>
            </a:r>
            <a:endParaRPr/>
          </a:p>
          <a:p>
            <a:pPr marL="0" lvl="0" indent="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NEXT STEPS</a:t>
            </a:r>
            <a:endParaRPr/>
          </a:p>
        </p:txBody>
      </p:sp>
      <p:sp>
        <p:nvSpPr>
          <p:cNvPr id="182" name="Google Shape;182;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Work Breakdown Structure</a:t>
            </a:r>
            <a:br>
              <a:rPr lang="en-US"/>
            </a:br>
            <a:r>
              <a:rPr lang="en-US" sz="1400"/>
              <a:t>(List of all Deliverables / Strikethrough Completed Deliverables)</a:t>
            </a:r>
            <a:endParaRPr/>
          </a:p>
        </p:txBody>
      </p:sp>
      <p:sp>
        <p:nvSpPr>
          <p:cNvPr id="188" name="Google Shape;188;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a:t>Major Deliverable 1</a:t>
            </a:r>
            <a:endParaRPr/>
          </a:p>
          <a:p>
            <a:pPr marL="742950" lvl="1" indent="-285750" algn="l" rtl="0">
              <a:lnSpc>
                <a:spcPct val="100000"/>
              </a:lnSpc>
              <a:spcBef>
                <a:spcPts val="400"/>
              </a:spcBef>
              <a:spcAft>
                <a:spcPts val="0"/>
              </a:spcAft>
              <a:buClr>
                <a:schemeClr val="dk1"/>
              </a:buClr>
              <a:buSzPts val="2000"/>
              <a:buChar char="–"/>
            </a:pPr>
            <a:r>
              <a:rPr lang="en-US" sz="2000" strike="sngStrike"/>
              <a:t>Sub Deliverable 1 of 1</a:t>
            </a:r>
            <a:endParaRPr/>
          </a:p>
          <a:p>
            <a:pPr marL="742950" lvl="1" indent="-285750" algn="l" rtl="0">
              <a:lnSpc>
                <a:spcPct val="100000"/>
              </a:lnSpc>
              <a:spcBef>
                <a:spcPts val="400"/>
              </a:spcBef>
              <a:spcAft>
                <a:spcPts val="0"/>
              </a:spcAft>
              <a:buClr>
                <a:schemeClr val="dk1"/>
              </a:buClr>
              <a:buSzPts val="2000"/>
              <a:buChar char="–"/>
            </a:pPr>
            <a:r>
              <a:rPr lang="en-US" sz="2000"/>
              <a:t>Sub Deliverable 2 of 1</a:t>
            </a:r>
            <a:endParaRPr/>
          </a:p>
          <a:p>
            <a:pPr marL="742950" lvl="1" indent="-285750" algn="l" rtl="0">
              <a:lnSpc>
                <a:spcPct val="100000"/>
              </a:lnSpc>
              <a:spcBef>
                <a:spcPts val="400"/>
              </a:spcBef>
              <a:spcAft>
                <a:spcPts val="0"/>
              </a:spcAft>
              <a:buClr>
                <a:schemeClr val="dk1"/>
              </a:buClr>
              <a:buSzPts val="2000"/>
              <a:buChar char="–"/>
            </a:pPr>
            <a:r>
              <a:rPr lang="en-US" sz="2000"/>
              <a:t>Sub Deliverable 3 of 1</a:t>
            </a:r>
            <a:endParaRPr/>
          </a:p>
          <a:p>
            <a:pPr marL="742950" lvl="1" indent="-285750" algn="l" rtl="0">
              <a:lnSpc>
                <a:spcPct val="100000"/>
              </a:lnSpc>
              <a:spcBef>
                <a:spcPts val="400"/>
              </a:spcBef>
              <a:spcAft>
                <a:spcPts val="0"/>
              </a:spcAft>
              <a:buClr>
                <a:schemeClr val="dk1"/>
              </a:buClr>
              <a:buSzPts val="2000"/>
              <a:buChar char="–"/>
            </a:pPr>
            <a:r>
              <a:rPr lang="en-US" sz="2000"/>
              <a:t>. . .</a:t>
            </a:r>
            <a:endParaRPr/>
          </a:p>
          <a:p>
            <a:pPr marL="342900" lvl="0" indent="-342900" algn="l" rtl="0">
              <a:lnSpc>
                <a:spcPct val="100000"/>
              </a:lnSpc>
              <a:spcBef>
                <a:spcPts val="480"/>
              </a:spcBef>
              <a:spcAft>
                <a:spcPts val="0"/>
              </a:spcAft>
              <a:buClr>
                <a:schemeClr val="dk1"/>
              </a:buClr>
              <a:buSzPts val="2400"/>
              <a:buChar char="•"/>
            </a:pPr>
            <a:r>
              <a:rPr lang="en-US" sz="2400"/>
              <a:t>Major Deliverable 2</a:t>
            </a:r>
            <a:endParaRPr/>
          </a:p>
          <a:p>
            <a:pPr marL="742950" lvl="1" indent="-285750" algn="l" rtl="0">
              <a:lnSpc>
                <a:spcPct val="100000"/>
              </a:lnSpc>
              <a:spcBef>
                <a:spcPts val="400"/>
              </a:spcBef>
              <a:spcAft>
                <a:spcPts val="0"/>
              </a:spcAft>
              <a:buClr>
                <a:schemeClr val="dk1"/>
              </a:buClr>
              <a:buSzPts val="2000"/>
              <a:buChar char="–"/>
            </a:pPr>
            <a:r>
              <a:rPr lang="en-US" sz="2000"/>
              <a:t>Sub Deliverable 1 of 2</a:t>
            </a:r>
            <a:endParaRPr/>
          </a:p>
          <a:p>
            <a:pPr marL="742950" lvl="1" indent="-285750" algn="l" rtl="0">
              <a:lnSpc>
                <a:spcPct val="100000"/>
              </a:lnSpc>
              <a:spcBef>
                <a:spcPts val="400"/>
              </a:spcBef>
              <a:spcAft>
                <a:spcPts val="0"/>
              </a:spcAft>
              <a:buClr>
                <a:schemeClr val="dk1"/>
              </a:buClr>
              <a:buSzPts val="2000"/>
              <a:buChar char="–"/>
            </a:pPr>
            <a:r>
              <a:rPr lang="en-US" sz="2000"/>
              <a:t>Sub Deliverable 2 of 2</a:t>
            </a:r>
            <a:endParaRPr/>
          </a:p>
          <a:p>
            <a:pPr marL="742950" lvl="1" indent="-285750" algn="l" rtl="0">
              <a:lnSpc>
                <a:spcPct val="100000"/>
              </a:lnSpc>
              <a:spcBef>
                <a:spcPts val="400"/>
              </a:spcBef>
              <a:spcAft>
                <a:spcPts val="0"/>
              </a:spcAft>
              <a:buClr>
                <a:schemeClr val="dk1"/>
              </a:buClr>
              <a:buSzPts val="2000"/>
              <a:buChar char="–"/>
            </a:pPr>
            <a:r>
              <a:rPr lang="en-US" sz="2000"/>
              <a:t>. . .</a:t>
            </a:r>
            <a:endParaRPr/>
          </a:p>
          <a:p>
            <a:pPr marL="342900" lvl="0" indent="-165100" algn="l" rtl="0">
              <a:lnSpc>
                <a:spcPct val="100000"/>
              </a:lnSpc>
              <a:spcBef>
                <a:spcPts val="560"/>
              </a:spcBef>
              <a:spcAft>
                <a:spcPts val="0"/>
              </a:spcAft>
              <a:buClr>
                <a:schemeClr val="dk1"/>
              </a:buClr>
              <a:buSzPts val="2800"/>
              <a:buNone/>
            </a:pPr>
            <a:endParaRPr/>
          </a:p>
        </p:txBody>
      </p:sp>
      <p:sp>
        <p:nvSpPr>
          <p:cNvPr id="189" name="Google Shape;189;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a:t>Major Deliverable 3</a:t>
            </a:r>
            <a:endParaRPr/>
          </a:p>
          <a:p>
            <a:pPr marL="742950" lvl="1" indent="-285750" algn="l" rtl="0">
              <a:lnSpc>
                <a:spcPct val="100000"/>
              </a:lnSpc>
              <a:spcBef>
                <a:spcPts val="400"/>
              </a:spcBef>
              <a:spcAft>
                <a:spcPts val="0"/>
              </a:spcAft>
              <a:buClr>
                <a:schemeClr val="dk1"/>
              </a:buClr>
              <a:buSzPts val="2000"/>
              <a:buChar char="–"/>
            </a:pPr>
            <a:r>
              <a:rPr lang="en-US" sz="2000"/>
              <a:t>Sub Deliverable 1 of 3</a:t>
            </a:r>
            <a:endParaRPr/>
          </a:p>
          <a:p>
            <a:pPr marL="742950" lvl="1" indent="-285750" algn="l" rtl="0">
              <a:lnSpc>
                <a:spcPct val="100000"/>
              </a:lnSpc>
              <a:spcBef>
                <a:spcPts val="400"/>
              </a:spcBef>
              <a:spcAft>
                <a:spcPts val="0"/>
              </a:spcAft>
              <a:buClr>
                <a:schemeClr val="dk1"/>
              </a:buClr>
              <a:buSzPts val="2000"/>
              <a:buChar char="–"/>
            </a:pPr>
            <a:r>
              <a:rPr lang="en-US" sz="2000"/>
              <a:t>Sub Deliverable 2 of 3</a:t>
            </a:r>
            <a:endParaRPr/>
          </a:p>
          <a:p>
            <a:pPr marL="742950" lvl="1" indent="-285750" algn="l" rtl="0">
              <a:lnSpc>
                <a:spcPct val="100000"/>
              </a:lnSpc>
              <a:spcBef>
                <a:spcPts val="400"/>
              </a:spcBef>
              <a:spcAft>
                <a:spcPts val="0"/>
              </a:spcAft>
              <a:buClr>
                <a:schemeClr val="dk1"/>
              </a:buClr>
              <a:buSzPts val="2000"/>
              <a:buChar char="–"/>
            </a:pPr>
            <a:r>
              <a:rPr lang="en-US" sz="2000"/>
              <a:t>Sub Deliverable 3 of 3</a:t>
            </a:r>
            <a:endParaRPr/>
          </a:p>
          <a:p>
            <a:pPr marL="742950" lvl="1" indent="-285750" algn="l" rtl="0">
              <a:lnSpc>
                <a:spcPct val="100000"/>
              </a:lnSpc>
              <a:spcBef>
                <a:spcPts val="400"/>
              </a:spcBef>
              <a:spcAft>
                <a:spcPts val="0"/>
              </a:spcAft>
              <a:buClr>
                <a:schemeClr val="dk1"/>
              </a:buClr>
              <a:buSzPts val="2000"/>
              <a:buChar char="–"/>
            </a:pPr>
            <a:r>
              <a:rPr lang="en-US" sz="2000"/>
              <a:t>. . .</a:t>
            </a:r>
            <a:endParaRPr/>
          </a:p>
          <a:p>
            <a:pPr marL="342900" lvl="0" indent="-342900" algn="l" rtl="0">
              <a:lnSpc>
                <a:spcPct val="100000"/>
              </a:lnSpc>
              <a:spcBef>
                <a:spcPts val="480"/>
              </a:spcBef>
              <a:spcAft>
                <a:spcPts val="0"/>
              </a:spcAft>
              <a:buClr>
                <a:schemeClr val="dk1"/>
              </a:buClr>
              <a:buSzPts val="2400"/>
              <a:buChar char="•"/>
            </a:pPr>
            <a:r>
              <a:rPr lang="en-US" sz="2400"/>
              <a:t>Major Deliverable 4</a:t>
            </a:r>
            <a:endParaRPr/>
          </a:p>
          <a:p>
            <a:pPr marL="342900" lvl="0" indent="-342900" algn="l" rtl="0">
              <a:lnSpc>
                <a:spcPct val="100000"/>
              </a:lnSpc>
              <a:spcBef>
                <a:spcPts val="480"/>
              </a:spcBef>
              <a:spcAft>
                <a:spcPts val="0"/>
              </a:spcAft>
              <a:buClr>
                <a:schemeClr val="dk1"/>
              </a:buClr>
              <a:buSzPts val="2400"/>
              <a:buChar char="•"/>
            </a:pPr>
            <a:r>
              <a:rPr lang="en-US" sz="2400"/>
              <a:t>. .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Challenges</a:t>
            </a:r>
            <a:endParaRPr/>
          </a:p>
        </p:txBody>
      </p:sp>
      <p:sp>
        <p:nvSpPr>
          <p:cNvPr id="195" name="Google Shape;195;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INTRODUCTION AND BACKGROUND </a:t>
            </a:r>
            <a:endParaRPr/>
          </a:p>
        </p:txBody>
      </p:sp>
      <p:sp>
        <p:nvSpPr>
          <p:cNvPr id="104" name="Google Shape;10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PROTOTYPE &amp; REPORT</a:t>
            </a:r>
            <a:endParaRPr/>
          </a:p>
        </p:txBody>
      </p:sp>
      <p:sp>
        <p:nvSpPr>
          <p:cNvPr id="201" name="Google Shape;201;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Prototype</a:t>
            </a:r>
            <a:endParaRPr/>
          </a:p>
        </p:txBody>
      </p:sp>
      <p:sp>
        <p:nvSpPr>
          <p:cNvPr id="207" name="Google Shape;207;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Report</a:t>
            </a:r>
            <a:endParaRPr/>
          </a:p>
        </p:txBody>
      </p:sp>
      <p:sp>
        <p:nvSpPr>
          <p:cNvPr id="213" name="Google Shape;21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Chapter 1: Introduction</a:t>
            </a:r>
            <a:endParaRPr/>
          </a:p>
          <a:p>
            <a:pPr marL="342900" lvl="0" indent="-342900" algn="l" rtl="0">
              <a:lnSpc>
                <a:spcPct val="100000"/>
              </a:lnSpc>
              <a:spcBef>
                <a:spcPts val="640"/>
              </a:spcBef>
              <a:spcAft>
                <a:spcPts val="0"/>
              </a:spcAft>
              <a:buClr>
                <a:schemeClr val="dk1"/>
              </a:buClr>
              <a:buSzPts val="3200"/>
              <a:buChar char="•"/>
            </a:pPr>
            <a:r>
              <a:rPr lang="en-US"/>
              <a:t>Chapter 2: Literature Review / Market Survey</a:t>
            </a:r>
            <a:endParaRPr/>
          </a:p>
          <a:p>
            <a:pPr marL="342900" lvl="0" indent="-342900" algn="l" rtl="0">
              <a:lnSpc>
                <a:spcPct val="100000"/>
              </a:lnSpc>
              <a:spcBef>
                <a:spcPts val="640"/>
              </a:spcBef>
              <a:spcAft>
                <a:spcPts val="0"/>
              </a:spcAft>
              <a:buClr>
                <a:schemeClr val="dk1"/>
              </a:buClr>
              <a:buSzPts val="3200"/>
              <a:buChar char="•"/>
            </a:pPr>
            <a:r>
              <a:rPr lang="en-US"/>
              <a:t>Chapter 3: Requirements and Design</a:t>
            </a:r>
            <a:endParaRPr/>
          </a:p>
          <a:p>
            <a:pPr marL="342900" lvl="0" indent="-342900" algn="l" rtl="0">
              <a:lnSpc>
                <a:spcPct val="100000"/>
              </a:lnSpc>
              <a:spcBef>
                <a:spcPts val="640"/>
              </a:spcBef>
              <a:spcAft>
                <a:spcPts val="0"/>
              </a:spcAft>
              <a:buClr>
                <a:schemeClr val="dk1"/>
              </a:buClr>
              <a:buSzPts val="3200"/>
              <a:buChar char="•"/>
            </a:pPr>
            <a:r>
              <a:rPr lang="en-US"/>
              <a:t>Chapter 4: Implementation and Test Cases</a:t>
            </a:r>
            <a:endParaRPr/>
          </a:p>
          <a:p>
            <a:pPr marL="342900" lvl="0" indent="-342900" algn="l" rtl="0">
              <a:lnSpc>
                <a:spcPct val="100000"/>
              </a:lnSpc>
              <a:spcBef>
                <a:spcPts val="640"/>
              </a:spcBef>
              <a:spcAft>
                <a:spcPts val="0"/>
              </a:spcAft>
              <a:buClr>
                <a:schemeClr val="dk1"/>
              </a:buClr>
              <a:buSzPts val="3200"/>
              <a:buChar char="•"/>
            </a:pPr>
            <a:r>
              <a:rPr lang="en-US"/>
              <a:t>Chapter 5: Experiment Results and Analysis</a:t>
            </a:r>
            <a:endParaRPr/>
          </a:p>
          <a:p>
            <a:pPr marL="342900" lvl="0" indent="-342900" algn="l" rtl="0">
              <a:lnSpc>
                <a:spcPct val="100000"/>
              </a:lnSpc>
              <a:spcBef>
                <a:spcPts val="640"/>
              </a:spcBef>
              <a:spcAft>
                <a:spcPts val="0"/>
              </a:spcAft>
              <a:buClr>
                <a:schemeClr val="dk1"/>
              </a:buClr>
              <a:buSzPts val="3200"/>
              <a:buChar char="•"/>
            </a:pPr>
            <a:r>
              <a:rPr lang="en-US"/>
              <a:t>Chapter 6: Conclusion &amp; Future Direction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Introduction and Background </a:t>
            </a:r>
            <a:endParaRPr dirty="0"/>
          </a:p>
        </p:txBody>
      </p:sp>
      <p:sp>
        <p:nvSpPr>
          <p:cNvPr id="110" name="Google Shape;11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today’s world, the digital landscape is full of vulnerabilities, especially phishing attacks; that have evolved into one of the most pervasive and damaging cyber threats without a doubt</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Exploiting the human vulnerabilities more than technological ones. </a:t>
            </a: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Rather than the heavily invested cyber infrastructure.</a:t>
            </a:r>
            <a:endParaRPr lang="en-PK" sz="1800" dirty="0">
              <a:effectLst/>
              <a:latin typeface="Times New Roman" panose="02020603050405020304" pitchFamily="18" charset="0"/>
              <a:ea typeface="Times New Roman" panose="02020603050405020304" pitchFamily="18" charset="0"/>
            </a:endParaRPr>
          </a:p>
          <a:p>
            <a:pPr marL="342900" lvl="0" indent="-139700" algn="l" rtl="0">
              <a:lnSpc>
                <a:spcPct val="100000"/>
              </a:lnSpc>
              <a:spcBef>
                <a:spcPts val="0"/>
              </a:spcBef>
              <a:spcAft>
                <a:spcPts val="0"/>
              </a:spcAft>
              <a:buClr>
                <a:schemeClr val="dk1"/>
              </a:buClr>
              <a:buSzPts val="3200"/>
              <a:buNone/>
            </a:pPr>
            <a:r>
              <a:rPr lang="en-US" dirty="0"/>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4DE7-401E-7BE3-19B6-42A3BA555BF7}"/>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15FDD03E-3584-26F8-C8BB-716973488621}"/>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Pakistan — we continue to suffer due to the lack of accessible, realistic, and localized training tools, guiding them in the ways to tackle these pervasive phishing threats. </a:t>
            </a:r>
          </a:p>
          <a:p>
            <a:pPr algn="just"/>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 Net: A Phishing Simulation Toolkit</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i.e. scalable, customizable, and locally adaptable platform designed to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bridge the gap between awareness and action.</a:t>
            </a:r>
            <a:endParaRPr lang="en-PK" dirty="0"/>
          </a:p>
        </p:txBody>
      </p:sp>
    </p:spTree>
    <p:extLst>
      <p:ext uri="{BB962C8B-B14F-4D97-AF65-F5344CB8AC3E}">
        <p14:creationId xmlns:p14="http://schemas.microsoft.com/office/powerpoint/2010/main" val="15218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476C-128D-B092-2C5E-595DDEBF1BD9}"/>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948A82C3-B21B-AB3C-0C60-62E9C7E2A17C}"/>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Reporting &amp; Training</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for organizational cybersecurity.</a:t>
            </a:r>
          </a:p>
          <a:p>
            <a:pPr algn="just"/>
            <a:r>
              <a:rPr lang="en-GB"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S</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imulate real-world phishing attacks</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a controlled sandbox environment. </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Monitoring each and every users’ interactions </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G</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enerating detailed and thorough analytics.</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algn="just">
              <a:buNone/>
            </a:pPr>
            <a:r>
              <a:rPr lang="en-GB" sz="1800" dirty="0">
                <a:solidFill>
                  <a:srgbClr val="000000"/>
                </a:solidFill>
                <a:effectLst/>
                <a:latin typeface="Times New Roman" panose="02020603050405020304" pitchFamily="18" charset="0"/>
                <a:ea typeface="Times New Roman" panose="02020603050405020304" pitchFamily="18" charset="0"/>
              </a:rPr>
              <a:t> </a:t>
            </a:r>
            <a:endParaRPr lang="en-PK" sz="1800" dirty="0">
              <a:effectLst/>
              <a:latin typeface="Times New Roman" panose="02020603050405020304" pitchFamily="18" charset="0"/>
              <a:ea typeface="Times New Roman" panose="02020603050405020304" pitchFamily="18" charset="0"/>
            </a:endParaRPr>
          </a:p>
          <a:p>
            <a:pPr marL="114300" indent="0">
              <a:buNone/>
            </a:pPr>
            <a:endParaRPr lang="en-PK" sz="1400" dirty="0"/>
          </a:p>
        </p:txBody>
      </p:sp>
    </p:spTree>
    <p:extLst>
      <p:ext uri="{BB962C8B-B14F-4D97-AF65-F5344CB8AC3E}">
        <p14:creationId xmlns:p14="http://schemas.microsoft.com/office/powerpoint/2010/main" val="333553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FC6C-FEA6-F9D3-1882-1843CAEAE81E}"/>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B723606E-3F19-4DA2-65F0-3557B4BF4D59}"/>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Measuring the company’s awareness and behavioural risk.</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I</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nternational solutions are prohibitively expensive, rigid, disconnected from regional threats.</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 Net is offering: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dynamic phishing campaign management</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role-based access control</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real-time behavioural insights</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126967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6A66-BC87-1952-A548-A0F470A41685}"/>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77305536-9084-E9FC-3B0F-F90C86768EF6}"/>
              </a:ext>
            </a:extLst>
          </p:cNvPr>
          <p:cNvSpPr>
            <a:spLocks noGrp="1"/>
          </p:cNvSpPr>
          <p:nvPr>
            <p:ph type="body" idx="1"/>
          </p:nvPr>
        </p:nvSpPr>
        <p:spPr/>
        <p:txBody>
          <a:bodyPr/>
          <a:lstStyle/>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W</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ithin a user-friendly, bespoke and secure solution.</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 Net enhances cybersecurity awareness programs</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P</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roactively adapting their training strategies based on the people’s response patterns and user behavioural analytics, editable templates and campaigns.</a:t>
            </a:r>
            <a:endParaRPr lang="en-PK" dirty="0"/>
          </a:p>
          <a:p>
            <a:pPr algn="just"/>
            <a:endPar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15902064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1498</Words>
  <Application>Microsoft Office PowerPoint</Application>
  <PresentationFormat>On-screen Show (4:3)</PresentationFormat>
  <Paragraphs>263</Paragraphs>
  <Slides>42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Courier New</vt:lpstr>
      <vt:lpstr>Symbol</vt:lpstr>
      <vt:lpstr>Times New Roman</vt:lpstr>
      <vt:lpstr>Office Theme</vt:lpstr>
      <vt:lpstr>Final Year Project</vt:lpstr>
      <vt:lpstr>Project Team</vt:lpstr>
      <vt:lpstr>Table of Content</vt:lpstr>
      <vt:lpstr>INTRODUCTION AND BACKGROUND </vt:lpstr>
      <vt:lpstr>Introduction and Background </vt:lpstr>
      <vt:lpstr>Introduction and Background </vt:lpstr>
      <vt:lpstr>Introduction and Background </vt:lpstr>
      <vt:lpstr>Introduction and Background </vt:lpstr>
      <vt:lpstr>Introduction and Background </vt:lpstr>
      <vt:lpstr>Introduction and Background </vt:lpstr>
      <vt:lpstr>Market Survey and Summary Table</vt:lpstr>
      <vt:lpstr>Market Survey and Summary Table</vt:lpstr>
      <vt:lpstr>Market Survey and Summary Table</vt:lpstr>
      <vt:lpstr>Market Survey and Summary Table</vt:lpstr>
      <vt:lpstr>Market Survey and Summary Table</vt:lpstr>
      <vt:lpstr>Problem Statement</vt:lpstr>
      <vt:lpstr>Problem Statement</vt:lpstr>
      <vt:lpstr>Problem Statement</vt:lpstr>
      <vt:lpstr>Methodology</vt:lpstr>
      <vt:lpstr>Methodology</vt:lpstr>
      <vt:lpstr>Methodology</vt:lpstr>
      <vt:lpstr>Methodology</vt:lpstr>
      <vt:lpstr>PROGRESS REPORT SUMMARY</vt:lpstr>
      <vt:lpstr>Requirements</vt:lpstr>
      <vt:lpstr>Requirements</vt:lpstr>
      <vt:lpstr>Requirements</vt:lpstr>
      <vt:lpstr>Requirements</vt:lpstr>
      <vt:lpstr>Requirements</vt:lpstr>
      <vt:lpstr>Requirements</vt:lpstr>
      <vt:lpstr>Requirements</vt:lpstr>
      <vt:lpstr>Design</vt:lpstr>
      <vt:lpstr>Design</vt:lpstr>
      <vt:lpstr>Implementation</vt:lpstr>
      <vt:lpstr>Testing</vt:lpstr>
      <vt:lpstr>ENDEAVOUR</vt:lpstr>
      <vt:lpstr>Endeavour</vt:lpstr>
      <vt:lpstr>NEXT STEPS</vt:lpstr>
      <vt:lpstr>Work Breakdown Structure (List of all Deliverables / Strikethrough Completed Deliverables)</vt:lpstr>
      <vt:lpstr>Challenges</vt:lpstr>
      <vt:lpstr>PROTOTYPE &amp; REPORT</vt:lpstr>
      <vt:lpstr>Prototype</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Khan</dc:creator>
  <cp:lastModifiedBy>Ali Kayani</cp:lastModifiedBy>
  <cp:revision>102</cp:revision>
  <dcterms:created xsi:type="dcterms:W3CDTF">2013-01-22T07:04:44Z</dcterms:created>
  <dcterms:modified xsi:type="dcterms:W3CDTF">2025-05-08T00:56:31Z</dcterms:modified>
</cp:coreProperties>
</file>