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258" r:id="rId4"/>
    <p:sldId id="259" r:id="rId5"/>
    <p:sldId id="260" r:id="rId6"/>
    <p:sldId id="280" r:id="rId7"/>
    <p:sldId id="278" r:id="rId8"/>
    <p:sldId id="281" r:id="rId9"/>
    <p:sldId id="282" r:id="rId10"/>
    <p:sldId id="283" r:id="rId11"/>
    <p:sldId id="261" r:id="rId12"/>
    <p:sldId id="286" r:id="rId13"/>
    <p:sldId id="284" r:id="rId14"/>
    <p:sldId id="285" r:id="rId15"/>
    <p:sldId id="287" r:id="rId16"/>
    <p:sldId id="262" r:id="rId17"/>
    <p:sldId id="289" r:id="rId18"/>
    <p:sldId id="288" r:id="rId19"/>
    <p:sldId id="263" r:id="rId20"/>
    <p:sldId id="290" r:id="rId21"/>
    <p:sldId id="291" r:id="rId22"/>
    <p:sldId id="292" r:id="rId23"/>
    <p:sldId id="264" r:id="rId24"/>
    <p:sldId id="265" r:id="rId25"/>
    <p:sldId id="293" r:id="rId26"/>
    <p:sldId id="299" r:id="rId27"/>
    <p:sldId id="297" r:id="rId28"/>
    <p:sldId id="298" r:id="rId29"/>
    <p:sldId id="294" r:id="rId30"/>
    <p:sldId id="295" r:id="rId31"/>
    <p:sldId id="266" r:id="rId32"/>
    <p:sldId id="267" r:id="rId33"/>
    <p:sldId id="268" r:id="rId34"/>
    <p:sldId id="302" r:id="rId35"/>
    <p:sldId id="303" r:id="rId36"/>
    <p:sldId id="304" r:id="rId37"/>
    <p:sldId id="305" r:id="rId38"/>
    <p:sldId id="300" r:id="rId39"/>
    <p:sldId id="301" r:id="rId40"/>
    <p:sldId id="309" r:id="rId41"/>
    <p:sldId id="310" r:id="rId42"/>
    <p:sldId id="307" r:id="rId43"/>
    <p:sldId id="311" r:id="rId44"/>
    <p:sldId id="308" r:id="rId45"/>
    <p:sldId id="306" r:id="rId46"/>
    <p:sldId id="269" r:id="rId47"/>
    <p:sldId id="312" r:id="rId48"/>
    <p:sldId id="313" r:id="rId49"/>
    <p:sldId id="314" r:id="rId50"/>
    <p:sldId id="315" r:id="rId51"/>
    <p:sldId id="270" r:id="rId52"/>
    <p:sldId id="271" r:id="rId53"/>
    <p:sldId id="316" r:id="rId54"/>
    <p:sldId id="318" r:id="rId55"/>
    <p:sldId id="317" r:id="rId56"/>
    <p:sldId id="272" r:id="rId57"/>
    <p:sldId id="273" r:id="rId58"/>
    <p:sldId id="274" r:id="rId59"/>
    <p:sldId id="319" r:id="rId60"/>
    <p:sldId id="320" r:id="rId61"/>
    <p:sldId id="321" r:id="rId62"/>
    <p:sldId id="322" r:id="rId63"/>
    <p:sldId id="275" r:id="rId64"/>
    <p:sldId id="276" r:id="rId65"/>
    <p:sldId id="277" r:id="rId6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 id="28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90"/>
            <p14:sldId id="291"/>
            <p14:sldId id="292"/>
            <p14:sldId id="264"/>
            <p14:sldId id="265"/>
            <p14:sldId id="293"/>
            <p14:sldId id="299"/>
            <p14:sldId id="297"/>
            <p14:sldId id="298"/>
            <p14:sldId id="294"/>
            <p14:sldId id="295"/>
            <p14:sldId id="266"/>
            <p14:sldId id="267"/>
          </p14:sldIdLst>
        </p14:section>
        <p14:section name="Untitled Section" id="{33F090DD-C11E-4D8F-8CDE-3BF7844375C2}">
          <p14:sldIdLst>
            <p14:sldId id="268"/>
            <p14:sldId id="302"/>
            <p14:sldId id="303"/>
            <p14:sldId id="304"/>
            <p14:sldId id="305"/>
            <p14:sldId id="300"/>
            <p14:sldId id="301"/>
            <p14:sldId id="309"/>
            <p14:sldId id="310"/>
            <p14:sldId id="307"/>
            <p14:sldId id="311"/>
            <p14:sldId id="308"/>
            <p14:sldId id="306"/>
            <p14:sldId id="269"/>
          </p14:sldIdLst>
        </p14:section>
        <p14:section name="Untitled Section" id="{F2CC3F05-DE84-4955-9B94-F0C765EE8DE9}">
          <p14:sldIdLst>
            <p14:sldId id="312"/>
            <p14:sldId id="313"/>
            <p14:sldId id="314"/>
            <p14:sldId id="315"/>
            <p14:sldId id="270"/>
            <p14:sldId id="271"/>
            <p14:sldId id="316"/>
            <p14:sldId id="318"/>
            <p14:sldId id="317"/>
            <p14:sldId id="272"/>
            <p14:sldId id="273"/>
            <p14:sldId id="274"/>
            <p14:sldId id="319"/>
            <p14:sldId id="320"/>
            <p14:sldId id="321"/>
            <p14:sldId id="322"/>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Combining technical innovation with human-cantered design.</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Methodology</a:t>
            </a:r>
            <a:endParaRPr dirty="0">
              <a:solidFill>
                <a:srgbClr val="FF0000"/>
              </a:solidFill>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FA69-B56A-BD9C-3816-6A85DA6CF056}"/>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D8DDE7AE-8572-43B0-07AD-55A95EB01A4A}"/>
              </a:ext>
            </a:extLst>
          </p:cNvPr>
          <p:cNvSpPr>
            <a:spLocks noGrp="1"/>
          </p:cNvSpPr>
          <p:nvPr>
            <p:ph type="body" idx="1"/>
          </p:nvPr>
        </p:nvSpPr>
        <p:spPr/>
        <p:txBody>
          <a:bodyPr/>
          <a:lstStyle/>
          <a:p>
            <a:pPr marL="114300" indent="0">
              <a:buNone/>
            </a:pPr>
            <a:r>
              <a:rPr lang="en-US" dirty="0"/>
              <a:t>Flow Chart Explanation:</a:t>
            </a: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Authentication/Login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(Admin or Org Rep) logs into the platform securely using RBAC-controlled access and MFA.</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Campaign Creation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defines phishing campaign parameters such as target groups, email templates, timing (burst/batch), and scenarios.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Email Template Customization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selects or creates a phishing email template, optionally embedding tracking pixels and redirection links.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Recipient Selection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uploads or selects predefined user lists, often organized by department or role.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PK" dirty="0"/>
          </a:p>
        </p:txBody>
      </p:sp>
    </p:spTree>
    <p:extLst>
      <p:ext uri="{BB962C8B-B14F-4D97-AF65-F5344CB8AC3E}">
        <p14:creationId xmlns:p14="http://schemas.microsoft.com/office/powerpoint/2010/main" val="375707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A060-5614-AAEB-1CC5-FD4166E8A1A3}"/>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1A2F52BA-D49C-5FFD-AF6F-CA3401FAE876}"/>
              </a:ext>
            </a:extLst>
          </p:cNvPr>
          <p:cNvSpPr>
            <a:spLocks noGrp="1"/>
          </p:cNvSpPr>
          <p:nvPr>
            <p:ph type="body" idx="1"/>
          </p:nvPr>
        </p:nvSpPr>
        <p:spPr/>
        <p:txBody>
          <a:bodyPr/>
          <a:lstStyle/>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Schedule Campaign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Campaign is scheduled to run immediately or at a defined future time.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US" sz="1400" b="1" dirty="0">
                <a:solidFill>
                  <a:srgbClr val="000000"/>
                </a:solidFill>
                <a:latin typeface="Times New Roman" panose="02020603050405020304" pitchFamily="18" charset="0"/>
                <a:ea typeface="Times New Roman" panose="02020603050405020304" pitchFamily="18" charset="0"/>
              </a:rPr>
              <a:t>Campaign Launch</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communicates with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relevant APIs and </a:t>
            </a: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initiates email delivery.</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Phishing Email Delivered to Target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are sent to selected recipients.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Interaction Track</a:t>
            </a:r>
            <a:r>
              <a:rPr lang="en-US" sz="1400" b="1" dirty="0" err="1">
                <a:solidFill>
                  <a:srgbClr val="000000"/>
                </a:solidFill>
                <a:effectLst/>
                <a:latin typeface="Times New Roman" panose="02020603050405020304" pitchFamily="18" charset="0"/>
                <a:ea typeface="Times New Roman" panose="02020603050405020304" pitchFamily="18" charset="0"/>
              </a:rPr>
              <a:t>ing</a:t>
            </a:r>
            <a:r>
              <a:rPr lang="en-PK" sz="1400" b="1" dirty="0">
                <a:solidFill>
                  <a:srgbClr val="000000"/>
                </a:solidFill>
                <a:effectLst/>
                <a:latin typeface="Times New Roman" panose="02020603050405020304" pitchFamily="18" charset="0"/>
                <a:ea typeface="Times New Roman" panose="02020603050405020304" pitchFamily="18" charset="0"/>
              </a:rPr>
              <a:t> (Open/Click/Submit)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tracking captures whether the recipient opens the email, clicks the link, or submits credentials.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Data Stored in PostgreSQL</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data is logged into the PostgreSQL database for analysis.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PK" dirty="0"/>
          </a:p>
        </p:txBody>
      </p:sp>
    </p:spTree>
    <p:extLst>
      <p:ext uri="{BB962C8B-B14F-4D97-AF65-F5344CB8AC3E}">
        <p14:creationId xmlns:p14="http://schemas.microsoft.com/office/powerpoint/2010/main" val="312269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F4FC-6510-1518-8493-BA86B3EB50A1}"/>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5545F4EC-D476-9F3B-0660-DEC840ED89C8}"/>
              </a:ext>
            </a:extLst>
          </p:cNvPr>
          <p:cNvSpPr>
            <a:spLocks noGrp="1"/>
          </p:cNvSpPr>
          <p:nvPr>
            <p:ph type="body" idx="1"/>
          </p:nvPr>
        </p:nvSpPr>
        <p:spPr/>
        <p:txBody>
          <a:bodyPr/>
          <a:lstStyle/>
          <a:p>
            <a:pPr marL="742950" lvl="1" indent="-285750" algn="just">
              <a:lnSpc>
                <a:spcPct val="150000"/>
              </a:lnSpc>
              <a:buSzPts val="1000"/>
              <a:buFont typeface="Courier New" panose="02070309020205020404" pitchFamily="49" charset="0"/>
              <a:buChar char="o"/>
              <a:tabLst>
                <a:tab pos="9144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 dashboard displays campaign effectiveness, user vulnerabilities, and statistical metrics.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Feedback and Recommendations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PK"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utomated</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feedback to users and recommend</a:t>
            </a:r>
            <a:r>
              <a:rPr lang="en-US"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ing</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improvement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training</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spTree>
    <p:extLst>
      <p:ext uri="{BB962C8B-B14F-4D97-AF65-F5344CB8AC3E}">
        <p14:creationId xmlns:p14="http://schemas.microsoft.com/office/powerpoint/2010/main" val="257207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of Different Users:</a:t>
            </a:r>
            <a:endParaRPr dirty="0"/>
          </a:p>
          <a:p>
            <a:pPr marL="742950" lvl="1" indent="-285750" algn="l" rtl="0">
              <a:lnSpc>
                <a:spcPct val="100000"/>
              </a:lnSpc>
              <a:spcBef>
                <a:spcPts val="560"/>
              </a:spcBef>
              <a:spcAft>
                <a:spcPts val="0"/>
              </a:spcAft>
              <a:buClr>
                <a:schemeClr val="dk1"/>
              </a:buClr>
              <a:buSzPts val="2800"/>
              <a:buChar char="–"/>
            </a:pPr>
            <a:r>
              <a:rPr lang="en-US" dirty="0"/>
              <a:t>Super Admin</a:t>
            </a:r>
          </a:p>
          <a:p>
            <a:pPr marL="742950" lvl="1" indent="-285750" algn="l" rtl="0">
              <a:lnSpc>
                <a:spcPct val="100000"/>
              </a:lnSpc>
              <a:spcBef>
                <a:spcPts val="560"/>
              </a:spcBef>
              <a:spcAft>
                <a:spcPts val="0"/>
              </a:spcAft>
              <a:buClr>
                <a:schemeClr val="dk1"/>
              </a:buClr>
              <a:buSzPts val="2800"/>
              <a:buChar char="–"/>
            </a:pPr>
            <a:r>
              <a:rPr lang="en-US" dirty="0"/>
              <a:t>Manager</a:t>
            </a:r>
          </a:p>
          <a:p>
            <a:pPr marL="742950" lvl="1" indent="-285750" algn="l" rtl="0">
              <a:lnSpc>
                <a:spcPct val="100000"/>
              </a:lnSpc>
              <a:spcBef>
                <a:spcPts val="560"/>
              </a:spcBef>
              <a:spcAft>
                <a:spcPts val="0"/>
              </a:spcAft>
              <a:buClr>
                <a:schemeClr val="dk1"/>
              </a:buClr>
              <a:buSzPts val="2800"/>
              <a:buChar char="–"/>
            </a:pPr>
            <a:r>
              <a:rPr lang="en-US" dirty="0"/>
              <a:t>Admin</a:t>
            </a:r>
          </a:p>
          <a:p>
            <a:pPr marL="742950" lvl="1" indent="-285750" algn="l" rtl="0">
              <a:lnSpc>
                <a:spcPct val="100000"/>
              </a:lnSpc>
              <a:spcBef>
                <a:spcPts val="560"/>
              </a:spcBef>
              <a:spcAft>
                <a:spcPts val="0"/>
              </a:spcAft>
              <a:buClr>
                <a:schemeClr val="dk1"/>
              </a:buClr>
              <a:buSzPts val="2800"/>
              <a:buChar char="–"/>
            </a:pPr>
            <a:r>
              <a:rPr lang="en-US" dirty="0"/>
              <a:t>IT</a:t>
            </a:r>
          </a:p>
          <a:p>
            <a:pPr marL="742950" lvl="1" indent="-285750" algn="l" rtl="0">
              <a:lnSpc>
                <a:spcPct val="100000"/>
              </a:lnSpc>
              <a:spcBef>
                <a:spcPts val="560"/>
              </a:spcBef>
              <a:spcAft>
                <a:spcPts val="0"/>
              </a:spcAft>
              <a:buClr>
                <a:schemeClr val="dk1"/>
              </a:buClr>
              <a:buSzPts val="2800"/>
              <a:buChar char="–"/>
            </a:pPr>
            <a:r>
              <a:rPr lang="en-US" dirty="0"/>
              <a:t>Cyber Consultant</a:t>
            </a:r>
          </a:p>
          <a:p>
            <a:pPr marL="742950" lvl="1" indent="-285750" algn="l" rtl="0">
              <a:lnSpc>
                <a:spcPct val="100000"/>
              </a:lnSpc>
              <a:spcBef>
                <a:spcPts val="560"/>
              </a:spcBef>
              <a:spcAft>
                <a:spcPts val="0"/>
              </a:spcAft>
              <a:buClr>
                <a:schemeClr val="dk1"/>
              </a:buClr>
              <a:buSzPts val="2800"/>
              <a:buChar char="–"/>
            </a:pPr>
            <a:r>
              <a:rPr lang="en-US" dirty="0"/>
              <a:t>Creator </a:t>
            </a:r>
          </a:p>
          <a:p>
            <a:pPr marL="742950" lvl="1" indent="-285750" algn="l" rtl="0">
              <a:lnSpc>
                <a:spcPct val="100000"/>
              </a:lnSpc>
              <a:spcBef>
                <a:spcPts val="560"/>
              </a:spcBef>
              <a:spcAft>
                <a:spcPts val="0"/>
              </a:spcAft>
              <a:buClr>
                <a:schemeClr val="dk1"/>
              </a:buClr>
              <a:buSzPts val="2800"/>
              <a:buChar char="–"/>
            </a:pPr>
            <a:r>
              <a:rPr lang="en-US" dirty="0"/>
              <a:t>Tutor</a:t>
            </a:r>
          </a:p>
          <a:p>
            <a:pPr marL="742950" lvl="1" indent="-285750" algn="l" rtl="0">
              <a:lnSpc>
                <a:spcPct val="100000"/>
              </a:lnSpc>
              <a:spcBef>
                <a:spcPts val="560"/>
              </a:spcBef>
              <a:spcAft>
                <a:spcPts val="0"/>
              </a:spcAft>
              <a:buClr>
                <a:schemeClr val="dk1"/>
              </a:buClr>
              <a:buSzPts val="2800"/>
              <a:buChar char="–"/>
            </a:pPr>
            <a:r>
              <a:rPr lang="en-US" dirty="0"/>
              <a:t>Team Lead</a:t>
            </a:r>
          </a:p>
          <a:p>
            <a:pPr marL="742950" lvl="1" indent="-285750" algn="l" rtl="0">
              <a:lnSpc>
                <a:spcPct val="100000"/>
              </a:lnSpc>
              <a:spcBef>
                <a:spcPts val="560"/>
              </a:spcBef>
              <a:spcAft>
                <a:spcPts val="0"/>
              </a:spcAft>
              <a:buClr>
                <a:schemeClr val="dk1"/>
              </a:buClr>
              <a:buSzPts val="2800"/>
              <a:buChar char="–"/>
            </a:pPr>
            <a:r>
              <a:rPr lang="en-US" dirty="0"/>
              <a:t>User</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960-6F60-AA5E-C8FB-88592B82C9F5}"/>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64ADA514-7E6E-9616-CA85-E515E9172424}"/>
              </a:ext>
            </a:extLst>
          </p:cNvPr>
          <p:cNvSpPr>
            <a:spLocks noGrp="1"/>
          </p:cNvSpPr>
          <p:nvPr>
            <p:ph type="body" idx="1"/>
          </p:nvPr>
        </p:nvSpPr>
        <p:spPr/>
        <p:txBody>
          <a:bodyPr/>
          <a:lstStyle/>
          <a:p>
            <a:pPr marL="342900" lvl="0" indent="-342900" algn="l" rtl="0">
              <a:lnSpc>
                <a:spcPct val="100000"/>
              </a:lnSpc>
              <a:spcBef>
                <a:spcPts val="640"/>
              </a:spcBef>
              <a:spcAft>
                <a:spcPts val="0"/>
              </a:spcAft>
              <a:buClr>
                <a:schemeClr val="dk1"/>
              </a:buClr>
              <a:buSzPts val="3200"/>
              <a:buChar char="•"/>
            </a:pPr>
            <a:r>
              <a:rPr lang="en-US" dirty="0"/>
              <a:t>Use Cases:</a:t>
            </a:r>
          </a:p>
          <a:p>
            <a:pPr algn="just">
              <a:buNone/>
            </a:pPr>
            <a:r>
              <a:rPr lang="en-US" sz="1800" b="1" dirty="0">
                <a:solidFill>
                  <a:srgbClr val="000000"/>
                </a:solidFill>
                <a:effectLst/>
                <a:latin typeface="Times New Roman" panose="02020603050405020304" pitchFamily="18" charset="0"/>
                <a:ea typeface="Times New Roman" panose="02020603050405020304" pitchFamily="18" charset="0"/>
              </a:rPr>
              <a:t>Senior</a:t>
            </a:r>
            <a:r>
              <a:rPr lang="en-PK" sz="1800" b="1" dirty="0">
                <a:solidFill>
                  <a:srgbClr val="000000"/>
                </a:solidFill>
                <a:effectLst/>
                <a:latin typeface="Times New Roman" panose="02020603050405020304" pitchFamily="18" charset="0"/>
                <a:ea typeface="Times New Roman" panose="02020603050405020304" pitchFamily="18" charset="0"/>
              </a:rPr>
              <a:t> Admin</a:t>
            </a:r>
            <a:endParaRPr lang="en-PK" sz="18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all user roles and permissions across the platform.</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platform-wide settings (e.g., SMTP, API keys).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Oversee system monitoring and audit logs.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Enable/disable modules or plugins.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 system-wide backups and updates.</a:t>
            </a:r>
          </a:p>
          <a:p>
            <a:pPr algn="just"/>
            <a:endParaRPr lang="en-US" sz="1800" dirty="0"/>
          </a:p>
          <a:p>
            <a:pPr>
              <a:buNone/>
            </a:pPr>
            <a:r>
              <a:rPr lang="en-PK" sz="1800" b="1" dirty="0">
                <a:solidFill>
                  <a:srgbClr val="000000"/>
                </a:solidFill>
                <a:effectLst/>
                <a:latin typeface="Times New Roman" panose="02020603050405020304" pitchFamily="18" charset="0"/>
                <a:ea typeface="Times New Roman" panose="02020603050405020304" pitchFamily="18" charset="0"/>
              </a:rPr>
              <a:t>Manager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analytics and campaign performance for the entire organization.</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Assign admins or creators to departments or teams.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Schedule organization-wide phishing awareness sessions.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Review security reports across departments.</a:t>
            </a:r>
          </a:p>
          <a:p>
            <a:pPr algn="just"/>
            <a:endParaRPr lang="en-US" sz="900" dirty="0"/>
          </a:p>
          <a:p>
            <a:endParaRPr lang="en-PK" dirty="0"/>
          </a:p>
        </p:txBody>
      </p:sp>
    </p:spTree>
    <p:extLst>
      <p:ext uri="{BB962C8B-B14F-4D97-AF65-F5344CB8AC3E}">
        <p14:creationId xmlns:p14="http://schemas.microsoft.com/office/powerpoint/2010/main" val="421971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CBA1-1CF3-F1EE-0BAB-6F6F6F5C69B0}"/>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F2A577CD-BC7A-417F-007E-88FD01BDC215}"/>
              </a:ext>
            </a:extLst>
          </p:cNvPr>
          <p:cNvSpPr>
            <a:spLocks noGrp="1"/>
          </p:cNvSpPr>
          <p:nvPr>
            <p:ph type="body"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Junior </a:t>
            </a:r>
            <a:r>
              <a:rPr lang="en-PK" sz="1800" b="1" dirty="0">
                <a:solidFill>
                  <a:srgbClr val="000000"/>
                </a:solidFill>
                <a:effectLst/>
                <a:latin typeface="Times New Roman" panose="02020603050405020304" pitchFamily="18" charset="0"/>
                <a:ea typeface="Times New Roman" panose="02020603050405020304" pitchFamily="18" charset="0"/>
              </a:rPr>
              <a:t>Admin</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users within their assigned department.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department-specific settings and templates.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Monitor department-level phishing campaign statistics.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Approve or reject phishing simulations proposed by creators.</a:t>
            </a:r>
          </a:p>
          <a:p>
            <a:endParaRPr lang="en-US" sz="1600" dirty="0"/>
          </a:p>
          <a:p>
            <a:pPr>
              <a:buNone/>
            </a:pPr>
            <a:r>
              <a:rPr lang="en-PK" sz="1600" b="1" dirty="0">
                <a:solidFill>
                  <a:srgbClr val="000000"/>
                </a:solidFill>
                <a:effectLst/>
                <a:latin typeface="Times New Roman" panose="02020603050405020304" pitchFamily="18" charset="0"/>
                <a:ea typeface="Times New Roman" panose="02020603050405020304" pitchFamily="18" charset="0"/>
              </a:rPr>
              <a:t>IT</a:t>
            </a:r>
            <a:endParaRPr lang="en-PK"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Set up and maintain email and server configurations.</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Ensure integration with organizational tools (e.g., LDAP, SIEM).</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Monitor system performance and uptime.</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Implement firewall and security policies.</a:t>
            </a:r>
          </a:p>
          <a:p>
            <a:endParaRPr lang="en-PK" sz="1600" dirty="0"/>
          </a:p>
        </p:txBody>
      </p:sp>
    </p:spTree>
    <p:extLst>
      <p:ext uri="{BB962C8B-B14F-4D97-AF65-F5344CB8AC3E}">
        <p14:creationId xmlns:p14="http://schemas.microsoft.com/office/powerpoint/2010/main" val="178453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CC73-DC84-1F0D-2876-5BFBDACD7F9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9FEB88F5-D9A4-1CC3-E83A-931C486D19E6}"/>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Cyber Consultant</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Analyse phishing trends and advise on simulation strategies.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Evaluate campaign results to improve awareness outcomes.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 countermeasures based on test results.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Conduct training sessions and awareness evaluations.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b="1" dirty="0">
              <a:solidFill>
                <a:srgbClr val="000000"/>
              </a:solidFill>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Creator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Design and launch phishing email templates and landing pages.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Create phishing scenarios with varying difficulty levels.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Test campaign templates before deployment.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Submit templates for admin or manager approval.</a:t>
            </a: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260194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809B-45ED-C0C0-9C9E-24E34C9FB6E3}"/>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00F43F96-936E-9D12-7455-70DA1336104C}"/>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Tutor</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Deliver cybersecurity awareness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Track learner progress and quiz results.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Customize learning paths based on department needs.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Provide feedback and best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algn="l">
              <a:buNone/>
            </a:pPr>
            <a:r>
              <a:rPr lang="en-US" sz="1800" b="1" i="0" dirty="0">
                <a:solidFill>
                  <a:schemeClr val="tx1"/>
                </a:solidFill>
                <a:effectLst/>
                <a:latin typeface="Times New Roman" panose="02020603050405020304" pitchFamily="18" charset="0"/>
                <a:cs typeface="Times New Roman" panose="02020603050405020304" pitchFamily="18" charset="0"/>
              </a:rPr>
              <a:t>Team Lead</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Schedule phishing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Suggest improvements to former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View campaign results and generate reports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Manage departments/teams within their organization</a:t>
            </a:r>
            <a:endPar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User (Employee/Target)</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Participate in phishing simulation campaigns.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Receive and respond to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personal security awareness reports.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Take security awareness quizzes and assessments.</a:t>
            </a:r>
          </a:p>
          <a:p>
            <a:endParaRPr lang="en-PK" dirty="0"/>
          </a:p>
        </p:txBody>
      </p:sp>
    </p:spTree>
    <p:extLst>
      <p:ext uri="{BB962C8B-B14F-4D97-AF65-F5344CB8AC3E}">
        <p14:creationId xmlns:p14="http://schemas.microsoft.com/office/powerpoint/2010/main" val="256838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CAA-BA72-7C59-A949-A8719195E23A}"/>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B6D86ED5-076A-1E87-74D3-0F18A6581A2C}"/>
              </a:ext>
            </a:extLst>
          </p:cNvPr>
          <p:cNvSpPr>
            <a:spLocks noGrp="1"/>
          </p:cNvSpPr>
          <p:nvPr>
            <p:ph type="body" idx="1"/>
          </p:nvPr>
        </p:nvSpPr>
        <p:spPr/>
        <p:txBody>
          <a:bodyPr/>
          <a:lstStyle/>
          <a:p>
            <a:r>
              <a:rPr lang="en-US" dirty="0"/>
              <a:t>Functional Requirements: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User Registration and Authentication (RBAC)</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Campaign creation and email template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Email scheduling (batch, burst, normal modes)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Real-time tracking of email interactions (open, click, submit)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Organization and department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 phishing scenario deployment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Reporting and analytics dashboard</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API integration for automation and SIEM compatibility</a:t>
            </a:r>
          </a:p>
          <a:p>
            <a:pPr lvl="1">
              <a:buFont typeface="Arial" panose="020B0604020202020204" pitchFamily="34" charset="0"/>
              <a:buChar char="•"/>
            </a:pPr>
            <a:endParaRPr lang="en-PK" dirty="0"/>
          </a:p>
        </p:txBody>
      </p:sp>
    </p:spTree>
    <p:extLst>
      <p:ext uri="{BB962C8B-B14F-4D97-AF65-F5344CB8AC3E}">
        <p14:creationId xmlns:p14="http://schemas.microsoft.com/office/powerpoint/2010/main" val="36652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130B-BE08-2F06-6FBD-3F33391C557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2AE4D330-3AB3-3976-B5E1-A2C11E0A854C}"/>
              </a:ext>
            </a:extLst>
          </p:cNvPr>
          <p:cNvSpPr>
            <a:spLocks noGrp="1"/>
          </p:cNvSpPr>
          <p:nvPr>
            <p:ph type="body" idx="1"/>
          </p:nvPr>
        </p:nvSpPr>
        <p:spPr/>
        <p:txBody>
          <a:bodyPr/>
          <a:lstStyle/>
          <a:p>
            <a:r>
              <a:rPr lang="en-US" dirty="0"/>
              <a:t>Non-Functional Requirements: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Scalability: Should handle multiple organizations and user groups concurrently</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Security: Must protect against unauthorized access and data breaches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Usability: Intuitive UI/UX for non-technical users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Performance: Real-time response tracking and minimal latency</a:t>
            </a: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Maintainability:</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 Modular codebase for easy updates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Availability: High uptime and reliable hosting</a:t>
            </a:r>
          </a:p>
          <a:p>
            <a:endParaRPr lang="en-PK" dirty="0"/>
          </a:p>
        </p:txBody>
      </p:sp>
    </p:spTree>
    <p:extLst>
      <p:ext uri="{BB962C8B-B14F-4D97-AF65-F5344CB8AC3E}">
        <p14:creationId xmlns:p14="http://schemas.microsoft.com/office/powerpoint/2010/main" val="201783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Deployment Diagram </a:t>
            </a:r>
          </a:p>
          <a:p>
            <a:pPr marL="0" lvl="0" indent="0" algn="l" rtl="0">
              <a:lnSpc>
                <a:spcPct val="100000"/>
              </a:lnSpc>
              <a:spcBef>
                <a:spcPts val="0"/>
              </a:spcBef>
              <a:spcAft>
                <a:spcPts val="0"/>
              </a:spcAft>
              <a:buClr>
                <a:schemeClr val="dk1"/>
              </a:buClr>
              <a:buSzPts val="3200"/>
              <a:buNone/>
            </a:pPr>
            <a:r>
              <a:rPr lang="en-US" dirty="0"/>
              <a:t>            - Hardware/Software Components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Detailed Design</a:t>
            </a:r>
            <a:endParaRPr dirty="0"/>
          </a:p>
          <a:p>
            <a:pPr marL="742950" lvl="1" indent="-285750" algn="l" rtl="0">
              <a:lnSpc>
                <a:spcPct val="100000"/>
              </a:lnSpc>
              <a:spcBef>
                <a:spcPts val="560"/>
              </a:spcBef>
              <a:spcAft>
                <a:spcPts val="0"/>
              </a:spcAft>
              <a:buClr>
                <a:schemeClr val="dk1"/>
              </a:buClr>
              <a:buSzPts val="2800"/>
              <a:buChar char="–"/>
            </a:pPr>
            <a:r>
              <a:rPr lang="en-US" dirty="0"/>
              <a:t>UML Diagrams</a:t>
            </a:r>
            <a:endParaRPr dirty="0"/>
          </a:p>
          <a:p>
            <a:pPr marL="742950" lvl="1" indent="-285750" algn="l" rtl="0">
              <a:lnSpc>
                <a:spcPct val="100000"/>
              </a:lnSpc>
              <a:spcBef>
                <a:spcPts val="560"/>
              </a:spcBef>
              <a:spcAft>
                <a:spcPts val="0"/>
              </a:spcAft>
              <a:buClr>
                <a:schemeClr val="dk1"/>
              </a:buClr>
              <a:buSzPts val="2800"/>
              <a:buChar char="–"/>
            </a:pPr>
            <a:r>
              <a:rPr lang="en-US" dirty="0"/>
              <a:t>ERD (if DB used)</a:t>
            </a:r>
            <a:endParaRPr dirty="0"/>
          </a:p>
          <a:p>
            <a:pPr marL="742950" lvl="1" indent="-285750" algn="l" rtl="0">
              <a:lnSpc>
                <a:spcPct val="100000"/>
              </a:lnSpc>
              <a:spcBef>
                <a:spcPts val="560"/>
              </a:spcBef>
              <a:spcAft>
                <a:spcPts val="0"/>
              </a:spcAft>
              <a:buClr>
                <a:schemeClr val="dk1"/>
              </a:buClr>
              <a:buSzPts val="2800"/>
              <a:buChar char="–"/>
            </a:pPr>
            <a:r>
              <a:rPr lang="en-US" dirty="0"/>
              <a:t>etc.</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Implementation</a:t>
            </a:r>
            <a:endParaRPr dirty="0"/>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Development Tools &amp; Technologies</a:t>
            </a:r>
            <a:endParaRPr dirty="0"/>
          </a:p>
          <a:p>
            <a:pPr>
              <a:buNone/>
            </a:pPr>
            <a:r>
              <a:rPr lang="en-US" dirty="0"/>
              <a:t>    - </a:t>
            </a:r>
            <a:r>
              <a:rPr lang="en-GB" b="1" dirty="0"/>
              <a:t>Frontend Technologies:</a:t>
            </a:r>
          </a:p>
          <a:p>
            <a:pPr>
              <a:buFont typeface="Arial" panose="020B0604020202020204" pitchFamily="34" charset="0"/>
              <a:buChar char="•"/>
            </a:pPr>
            <a:r>
              <a:rPr lang="en-GB" b="1" dirty="0"/>
              <a:t>React.js</a:t>
            </a:r>
            <a:r>
              <a:rPr lang="en-GB" dirty="0"/>
              <a:t> – For building the user interface</a:t>
            </a:r>
          </a:p>
          <a:p>
            <a:pPr>
              <a:buFont typeface="Arial" panose="020B0604020202020204" pitchFamily="34" charset="0"/>
              <a:buChar char="•"/>
            </a:pPr>
            <a:r>
              <a:rPr lang="en-GB" b="1" dirty="0"/>
              <a:t>Vite</a:t>
            </a:r>
            <a:r>
              <a:rPr lang="en-GB" dirty="0"/>
              <a:t> – Fast build tool and development server</a:t>
            </a:r>
          </a:p>
          <a:p>
            <a:pPr>
              <a:buFont typeface="Arial" panose="020B0604020202020204" pitchFamily="34" charset="0"/>
              <a:buChar char="•"/>
            </a:pPr>
            <a:r>
              <a:rPr lang="en-GB" b="1" dirty="0"/>
              <a:t>Tailwind CSS</a:t>
            </a:r>
            <a:r>
              <a:rPr lang="en-GB" dirty="0"/>
              <a:t> – Utility-first CSS framework for styling</a:t>
            </a:r>
          </a:p>
          <a:p>
            <a:pPr>
              <a:buNone/>
            </a:pPr>
            <a:r>
              <a:rPr lang="en-GB" b="1" dirty="0"/>
              <a:t>    </a:t>
            </a:r>
            <a:r>
              <a:rPr lang="en-GB" dirty="0"/>
              <a:t>-</a:t>
            </a:r>
            <a:r>
              <a:rPr lang="en-GB" b="1" dirty="0"/>
              <a:t> Backend Technologies:</a:t>
            </a:r>
          </a:p>
          <a:p>
            <a:pPr>
              <a:buFont typeface="Arial" panose="020B0604020202020204" pitchFamily="34" charset="0"/>
              <a:buChar char="•"/>
            </a:pPr>
            <a:r>
              <a:rPr lang="en-GB" b="1" dirty="0"/>
              <a:t>Django (Python)</a:t>
            </a:r>
            <a:r>
              <a:rPr lang="en-GB" dirty="0"/>
              <a:t> – Backend web framework</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7A87-B4DF-E054-E1D6-94E9EC0C3C77}"/>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49CA9F76-1928-7241-8CB5-C901A00B0F65}"/>
              </a:ext>
            </a:extLst>
          </p:cNvPr>
          <p:cNvSpPr>
            <a:spLocks noGrp="1"/>
          </p:cNvSpPr>
          <p:nvPr>
            <p:ph type="body" idx="1"/>
          </p:nvPr>
        </p:nvSpPr>
        <p:spPr/>
        <p:txBody>
          <a:bodyPr/>
          <a:lstStyle/>
          <a:p>
            <a:pPr>
              <a:buFont typeface="Arial" panose="020B0604020202020204" pitchFamily="34" charset="0"/>
              <a:buChar char="•"/>
            </a:pPr>
            <a:r>
              <a:rPr lang="en-GB" b="1" dirty="0" err="1"/>
              <a:t>Gophish</a:t>
            </a:r>
            <a:r>
              <a:rPr lang="en-GB" dirty="0"/>
              <a:t> – Open-source phishing campaign framework</a:t>
            </a:r>
          </a:p>
          <a:p>
            <a:pPr>
              <a:buNone/>
            </a:pPr>
            <a:r>
              <a:rPr lang="en-US" dirty="0"/>
              <a:t>-</a:t>
            </a:r>
            <a:r>
              <a:rPr lang="en-PK" b="1" dirty="0"/>
              <a:t> </a:t>
            </a:r>
            <a:r>
              <a:rPr lang="en-GB" b="1" dirty="0"/>
              <a:t>Database:</a:t>
            </a:r>
          </a:p>
          <a:p>
            <a:pPr>
              <a:buFont typeface="Arial" panose="020B0604020202020204" pitchFamily="34" charset="0"/>
              <a:buChar char="•"/>
            </a:pPr>
            <a:r>
              <a:rPr lang="en-GB" b="1" dirty="0"/>
              <a:t>PostgreSQL</a:t>
            </a:r>
            <a:r>
              <a:rPr lang="en-GB" dirty="0"/>
              <a:t> – Relational database management system</a:t>
            </a:r>
          </a:p>
          <a:p>
            <a:pPr>
              <a:buNone/>
            </a:pPr>
            <a:r>
              <a:rPr lang="en-US" dirty="0"/>
              <a:t>-</a:t>
            </a:r>
            <a:r>
              <a:rPr lang="en-PK" b="1" dirty="0"/>
              <a:t> </a:t>
            </a:r>
            <a:r>
              <a:rPr lang="en-GB" b="1" dirty="0"/>
              <a:t>Testing Tools:</a:t>
            </a:r>
          </a:p>
          <a:p>
            <a:pPr>
              <a:buFont typeface="Arial" panose="020B0604020202020204" pitchFamily="34" charset="0"/>
              <a:buChar char="•"/>
            </a:pPr>
            <a:r>
              <a:rPr lang="en-GB" b="1" dirty="0"/>
              <a:t>Jest</a:t>
            </a:r>
            <a:r>
              <a:rPr lang="en-GB" dirty="0"/>
              <a:t> – JavaScript testing framework</a:t>
            </a:r>
          </a:p>
          <a:p>
            <a:pPr>
              <a:buFont typeface="Arial" panose="020B0604020202020204" pitchFamily="34" charset="0"/>
              <a:buChar char="•"/>
            </a:pPr>
            <a:r>
              <a:rPr lang="en-GB" b="1" dirty="0"/>
              <a:t>Cypress</a:t>
            </a:r>
            <a:r>
              <a:rPr lang="en-GB" dirty="0"/>
              <a:t> – End-to-end testing for frontend</a:t>
            </a:r>
          </a:p>
          <a:p>
            <a:pPr>
              <a:buNone/>
            </a:pPr>
            <a:r>
              <a:rPr lang="en-GB" dirty="0"/>
              <a:t>authentication</a:t>
            </a:r>
          </a:p>
          <a:p>
            <a:endParaRPr lang="en-PK" dirty="0"/>
          </a:p>
        </p:txBody>
      </p:sp>
    </p:spTree>
    <p:extLst>
      <p:ext uri="{BB962C8B-B14F-4D97-AF65-F5344CB8AC3E}">
        <p14:creationId xmlns:p14="http://schemas.microsoft.com/office/powerpoint/2010/main" val="120083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6DDE-DDF6-198C-1CE2-0ACDBB677C4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719A41B-6884-DCEA-F323-1561DBB2C37D}"/>
              </a:ext>
            </a:extLst>
          </p:cNvPr>
          <p:cNvSpPr>
            <a:spLocks noGrp="1"/>
          </p:cNvSpPr>
          <p:nvPr>
            <p:ph type="body" idx="1"/>
          </p:nvPr>
        </p:nvSpPr>
        <p:spPr/>
        <p:txBody>
          <a:bodyPr/>
          <a:lstStyle/>
          <a:p>
            <a:pPr>
              <a:buNone/>
            </a:pPr>
            <a:r>
              <a:rPr lang="en-GB" b="1" dirty="0"/>
              <a:t>Security &amp; Authentication:</a:t>
            </a:r>
          </a:p>
          <a:p>
            <a:pPr>
              <a:buFont typeface="Arial" panose="020B0604020202020204" pitchFamily="34" charset="0"/>
              <a:buChar char="•"/>
            </a:pPr>
            <a:r>
              <a:rPr lang="en-GB" b="1" dirty="0"/>
              <a:t>JWT (JSON Web Tokens)</a:t>
            </a:r>
            <a:r>
              <a:rPr lang="en-GB" dirty="0"/>
              <a:t> – Token-based</a:t>
            </a:r>
            <a:endParaRPr lang="en-GB" b="1" dirty="0"/>
          </a:p>
          <a:p>
            <a:pPr>
              <a:buFont typeface="Arial" panose="020B0604020202020204" pitchFamily="34" charset="0"/>
              <a:buChar char="•"/>
            </a:pPr>
            <a:r>
              <a:rPr lang="en-GB" b="1" dirty="0"/>
              <a:t>OAuth</a:t>
            </a:r>
            <a:r>
              <a:rPr lang="en-GB" dirty="0"/>
              <a:t> – Open standard for access delegation</a:t>
            </a:r>
          </a:p>
          <a:p>
            <a:pPr>
              <a:buFont typeface="Arial" panose="020B0604020202020204" pitchFamily="34" charset="0"/>
              <a:buChar char="•"/>
            </a:pPr>
            <a:r>
              <a:rPr lang="en-GB" b="1" dirty="0"/>
              <a:t>Google reCAPTCHA</a:t>
            </a:r>
            <a:r>
              <a:rPr lang="en-GB" dirty="0"/>
              <a:t> – Bot detection and spam prevention</a:t>
            </a:r>
          </a:p>
          <a:p>
            <a:pPr>
              <a:buFont typeface="Arial" panose="020B0604020202020204" pitchFamily="34" charset="0"/>
              <a:buChar char="•"/>
            </a:pPr>
            <a:r>
              <a:rPr lang="en-GB" b="1" dirty="0"/>
              <a:t>MFA (Multi-Factor Authentication)</a:t>
            </a:r>
            <a:r>
              <a:rPr lang="en-GB" dirty="0"/>
              <a:t> – Enhanced access control</a:t>
            </a:r>
          </a:p>
          <a:p>
            <a:endParaRPr lang="en-PK" dirty="0"/>
          </a:p>
        </p:txBody>
      </p:sp>
    </p:spTree>
    <p:extLst>
      <p:ext uri="{BB962C8B-B14F-4D97-AF65-F5344CB8AC3E}">
        <p14:creationId xmlns:p14="http://schemas.microsoft.com/office/powerpoint/2010/main" val="11374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DF4F-693F-01AF-B494-6155991B657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C65B92E4-AC16-A82F-161C-D06000732C2D}"/>
              </a:ext>
            </a:extLst>
          </p:cNvPr>
          <p:cNvSpPr>
            <a:spLocks noGrp="1"/>
          </p:cNvSpPr>
          <p:nvPr>
            <p:ph type="body" idx="1"/>
          </p:nvPr>
        </p:nvSpPr>
        <p:spPr/>
        <p:txBody>
          <a:bodyPr/>
          <a:lstStyle/>
          <a:p>
            <a:pPr>
              <a:buNone/>
            </a:pPr>
            <a:r>
              <a:rPr lang="en-US" dirty="0"/>
              <a:t>-</a:t>
            </a:r>
            <a:r>
              <a:rPr lang="en-PK" b="1" dirty="0"/>
              <a:t> </a:t>
            </a:r>
            <a:r>
              <a:rPr lang="en-GB" b="1" dirty="0"/>
              <a:t>DevOps &amp; Containerization:</a:t>
            </a:r>
          </a:p>
          <a:p>
            <a:pPr>
              <a:buFont typeface="Arial" panose="020B0604020202020204" pitchFamily="34" charset="0"/>
              <a:buChar char="•"/>
            </a:pPr>
            <a:r>
              <a:rPr lang="en-GB" b="1" dirty="0"/>
              <a:t>Docker</a:t>
            </a:r>
            <a:r>
              <a:rPr lang="en-GB" dirty="0"/>
              <a:t> – Containerization and deployment</a:t>
            </a:r>
          </a:p>
          <a:p>
            <a:pPr>
              <a:buFont typeface="Arial" panose="020B0604020202020204" pitchFamily="34" charset="0"/>
              <a:buChar char="•"/>
            </a:pPr>
            <a:r>
              <a:rPr lang="en-GB" b="1" dirty="0"/>
              <a:t>GitHub</a:t>
            </a:r>
            <a:r>
              <a:rPr lang="en-GB" dirty="0"/>
              <a:t> – Source code repository and version control</a:t>
            </a:r>
            <a:endParaRPr lang="en-GB" b="1" dirty="0"/>
          </a:p>
          <a:p>
            <a:pPr>
              <a:buFont typeface="Arial" panose="020B0604020202020204" pitchFamily="34" charset="0"/>
              <a:buChar char="•"/>
            </a:pPr>
            <a:r>
              <a:rPr lang="en-GB" b="1" dirty="0"/>
              <a:t>GitHub Actions</a:t>
            </a:r>
            <a:r>
              <a:rPr lang="en-GB" dirty="0"/>
              <a:t> – CI/CD automation tool</a:t>
            </a:r>
          </a:p>
        </p:txBody>
      </p:sp>
    </p:spTree>
    <p:extLst>
      <p:ext uri="{BB962C8B-B14F-4D97-AF65-F5344CB8AC3E}">
        <p14:creationId xmlns:p14="http://schemas.microsoft.com/office/powerpoint/2010/main" val="2066457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3EF-7EFC-0C95-D466-3350C31D9F2F}"/>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B62AFADD-DCC0-3212-E26F-440B6A0AD7B7}"/>
              </a:ext>
            </a:extLst>
          </p:cNvPr>
          <p:cNvSpPr>
            <a:spLocks noGrp="1"/>
          </p:cNvSpPr>
          <p:nvPr>
            <p:ph type="body" idx="1"/>
          </p:nvPr>
        </p:nvSpPr>
        <p:spPr/>
        <p:txBody>
          <a:bodyPr/>
          <a:lstStyle/>
          <a:p>
            <a:pPr>
              <a:buNone/>
            </a:pPr>
            <a:r>
              <a:rPr lang="en-GB" b="1" dirty="0"/>
              <a:t>Monitoring &amp; Analytics:</a:t>
            </a:r>
          </a:p>
          <a:p>
            <a:pPr>
              <a:buFont typeface="Arial" panose="020B0604020202020204" pitchFamily="34" charset="0"/>
              <a:buChar char="•"/>
            </a:pPr>
            <a:r>
              <a:rPr lang="en-GB" b="1" dirty="0"/>
              <a:t>Logging Services</a:t>
            </a:r>
            <a:r>
              <a:rPr lang="en-GB" dirty="0"/>
              <a:t> – For system event tracking</a:t>
            </a:r>
          </a:p>
          <a:p>
            <a:pPr>
              <a:buFont typeface="Arial" panose="020B0604020202020204" pitchFamily="34" charset="0"/>
              <a:buChar char="•"/>
            </a:pPr>
            <a:r>
              <a:rPr lang="en-GB" b="1" dirty="0"/>
              <a:t>Dashboard Analytics (custom)</a:t>
            </a:r>
            <a:r>
              <a:rPr lang="en-GB" dirty="0"/>
              <a:t> – For campaign reporting and user interaction metrics</a:t>
            </a:r>
          </a:p>
          <a:p>
            <a:endParaRPr lang="en-PK" dirty="0"/>
          </a:p>
        </p:txBody>
      </p:sp>
    </p:spTree>
    <p:extLst>
      <p:ext uri="{BB962C8B-B14F-4D97-AF65-F5344CB8AC3E}">
        <p14:creationId xmlns:p14="http://schemas.microsoft.com/office/powerpoint/2010/main" val="158745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DB74-B7BD-2CA1-4287-03E8B30D48D5}"/>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F024F22-07FD-B291-F9BE-13E6EDC360C2}"/>
              </a:ext>
            </a:extLst>
          </p:cNvPr>
          <p:cNvSpPr>
            <a:spLocks noGrp="1"/>
          </p:cNvSpPr>
          <p:nvPr>
            <p:ph type="body" idx="1"/>
          </p:nvPr>
        </p:nvSpPr>
        <p:spPr/>
        <p:txBody>
          <a:bodyPr/>
          <a:lstStyle/>
          <a:p>
            <a:r>
              <a:rPr lang="en-US" dirty="0"/>
              <a:t>Best Practices / Coding Standards</a:t>
            </a:r>
          </a:p>
          <a:p>
            <a:pPr lvl="1"/>
            <a:r>
              <a:rPr lang="en-PK" sz="1400" dirty="0">
                <a:solidFill>
                  <a:srgbClr val="000000"/>
                </a:solidFill>
                <a:effectLst/>
                <a:latin typeface="Times New Roman" panose="02020603050405020304" pitchFamily="18" charset="0"/>
                <a:ea typeface="Times New Roman" panose="02020603050405020304" pitchFamily="18" charset="0"/>
              </a:rPr>
              <a:t>Agile development practices with bi-weekly sprints and retrospective meetings. Clean coding principles and modular architecture ensured scalability and maintainability. Continuous integration and delivery (CI/CD) practices using GitHub for automated testing, building and deployment via its workflows – for least manual interaction and human error probability.</a:t>
            </a:r>
            <a:endParaRPr lang="en-US" dirty="0"/>
          </a:p>
          <a:p>
            <a:pPr marL="914400">
              <a:lnSpc>
                <a:spcPct val="150000"/>
              </a:lnSpc>
              <a:buNone/>
            </a:pPr>
            <a:r>
              <a:rPr lang="en-GB" sz="1800" dirty="0">
                <a:solidFill>
                  <a:srgbClr val="000000"/>
                </a:solidFill>
                <a:effectLst/>
                <a:latin typeface="Times New Roman" panose="02020603050405020304" pitchFamily="18" charset="0"/>
                <a:ea typeface="Times New Roman" panose="02020603050405020304" pitchFamily="18" charset="0"/>
              </a:rPr>
              <a:t>Code Validation</a:t>
            </a:r>
            <a:endParaRPr lang="en-PK" sz="1800" dirty="0">
              <a:effectLst/>
              <a:latin typeface="Times New Roman" panose="02020603050405020304" pitchFamily="18" charset="0"/>
              <a:ea typeface="Times New Roman" panose="02020603050405020304" pitchFamily="18" charset="0"/>
            </a:endParaRPr>
          </a:p>
          <a:p>
            <a:pPr marL="914400" algn="just">
              <a:lnSpc>
                <a:spcPct val="150000"/>
              </a:lnSpc>
            </a:pPr>
            <a:r>
              <a:rPr lang="en-PK" sz="1800" dirty="0">
                <a:solidFill>
                  <a:srgbClr val="000000"/>
                </a:solidFill>
                <a:effectLst/>
                <a:latin typeface="Times New Roman" panose="02020603050405020304" pitchFamily="18" charset="0"/>
                <a:ea typeface="Times New Roman" panose="02020603050405020304" pitchFamily="18" charset="0"/>
              </a:rPr>
              <a:t>Code quality was maintained using linters (</a:t>
            </a:r>
            <a:r>
              <a:rPr lang="en-PK" sz="1800" dirty="0" err="1">
                <a:solidFill>
                  <a:srgbClr val="000000"/>
                </a:solidFill>
                <a:effectLst/>
                <a:latin typeface="Times New Roman" panose="02020603050405020304" pitchFamily="18" charset="0"/>
                <a:ea typeface="Times New Roman" panose="02020603050405020304" pitchFamily="18" charset="0"/>
              </a:rPr>
              <a:t>ESLint</a:t>
            </a:r>
            <a:r>
              <a:rPr lang="en-PK" sz="1800" dirty="0">
                <a:solidFill>
                  <a:srgbClr val="000000"/>
                </a:solidFill>
                <a:effectLst/>
                <a:latin typeface="Times New Roman" panose="02020603050405020304" pitchFamily="18" charset="0"/>
                <a:ea typeface="Times New Roman" panose="02020603050405020304" pitchFamily="18" charset="0"/>
              </a:rPr>
              <a:t> for JavaScript, </a:t>
            </a:r>
            <a:r>
              <a:rPr lang="en-PK" sz="1800" dirty="0" err="1">
                <a:solidFill>
                  <a:srgbClr val="000000"/>
                </a:solidFill>
                <a:effectLst/>
                <a:latin typeface="Times New Roman" panose="02020603050405020304" pitchFamily="18" charset="0"/>
                <a:ea typeface="Times New Roman" panose="02020603050405020304" pitchFamily="18" charset="0"/>
              </a:rPr>
              <a:t>Pylint</a:t>
            </a:r>
            <a:r>
              <a:rPr lang="en-PK" sz="1800" dirty="0">
                <a:solidFill>
                  <a:srgbClr val="000000"/>
                </a:solidFill>
                <a:effectLst/>
                <a:latin typeface="Times New Roman" panose="02020603050405020304" pitchFamily="18" charset="0"/>
                <a:ea typeface="Times New Roman" panose="02020603050405020304" pitchFamily="18" charset="0"/>
              </a:rPr>
              <a:t> for Python) and formatters (Prettier, Black). Static code analysis was practised in the evaluation phase to catch potential vulnerabilities early on. Code reviews were mandatory before merging into the main branch, ensuring adherence to security and performance guidelines.</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293950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BEB3-355F-C1A8-983F-CF9DF7742A6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92B24276-2C5E-C5E7-FF7B-CAF157774712}"/>
              </a:ext>
            </a:extLst>
          </p:cNvPr>
          <p:cNvSpPr>
            <a:spLocks noGrp="1"/>
          </p:cNvSpPr>
          <p:nvPr>
            <p:ph type="body" idx="1"/>
          </p:nvPr>
        </p:nvSpPr>
        <p:spPr/>
        <p:txBody>
          <a:bodyPr/>
          <a:lstStyle/>
          <a:p>
            <a:r>
              <a:rPr lang="en-US" dirty="0"/>
              <a:t>List Libraries</a:t>
            </a:r>
          </a:p>
          <a:p>
            <a:pPr>
              <a:buNone/>
            </a:pPr>
            <a:r>
              <a:rPr lang="en-GB" b="1" dirty="0"/>
              <a:t>Frontend (React):</a:t>
            </a:r>
          </a:p>
          <a:p>
            <a:pPr>
              <a:buFont typeface="Arial" panose="020B0604020202020204" pitchFamily="34" charset="0"/>
              <a:buChar char="•"/>
            </a:pPr>
            <a:r>
              <a:rPr lang="en-GB" b="1" dirty="0"/>
              <a:t>Axios</a:t>
            </a:r>
            <a:r>
              <a:rPr lang="en-GB" dirty="0"/>
              <a:t> – For making HTTP requests to backend APIs</a:t>
            </a:r>
          </a:p>
          <a:p>
            <a:pPr>
              <a:buFont typeface="Arial" panose="020B0604020202020204" pitchFamily="34" charset="0"/>
              <a:buChar char="•"/>
            </a:pPr>
            <a:r>
              <a:rPr lang="en-GB" b="1" dirty="0"/>
              <a:t>React Router DOM</a:t>
            </a:r>
            <a:r>
              <a:rPr lang="en-GB" dirty="0"/>
              <a:t> – For SPA routing and navigation</a:t>
            </a:r>
          </a:p>
          <a:p>
            <a:pPr>
              <a:buFont typeface="Arial" panose="020B0604020202020204" pitchFamily="34" charset="0"/>
              <a:buChar char="•"/>
            </a:pPr>
            <a:r>
              <a:rPr lang="en-GB" b="1" dirty="0"/>
              <a:t>React Hook Form</a:t>
            </a:r>
            <a:r>
              <a:rPr lang="en-GB" dirty="0"/>
              <a:t> – For form handling and validation</a:t>
            </a:r>
          </a:p>
          <a:p>
            <a:pPr>
              <a:buFont typeface="Arial" panose="020B0604020202020204" pitchFamily="34" charset="0"/>
              <a:buChar char="•"/>
            </a:pPr>
            <a:r>
              <a:rPr lang="en-GB" b="1" dirty="0"/>
              <a:t>Recharts</a:t>
            </a:r>
            <a:r>
              <a:rPr lang="en-GB" dirty="0"/>
              <a:t> – For displaying interactive charts</a:t>
            </a:r>
          </a:p>
          <a:p>
            <a:pPr>
              <a:buFont typeface="Arial" panose="020B0604020202020204" pitchFamily="34" charset="0"/>
              <a:buChar char="•"/>
            </a:pPr>
            <a:r>
              <a:rPr lang="en-GB" b="1" dirty="0"/>
              <a:t>Framer Motion</a:t>
            </a:r>
            <a:r>
              <a:rPr lang="en-GB" dirty="0"/>
              <a:t> – For animation and transitions</a:t>
            </a:r>
          </a:p>
        </p:txBody>
      </p:sp>
    </p:spTree>
    <p:extLst>
      <p:ext uri="{BB962C8B-B14F-4D97-AF65-F5344CB8AC3E}">
        <p14:creationId xmlns:p14="http://schemas.microsoft.com/office/powerpoint/2010/main" val="29383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080D-DB6E-5951-07D5-C470113F8A21}"/>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F8A65EC5-D0B7-0782-3C3C-DA1D127B9AEC}"/>
              </a:ext>
            </a:extLst>
          </p:cNvPr>
          <p:cNvSpPr>
            <a:spLocks noGrp="1"/>
          </p:cNvSpPr>
          <p:nvPr>
            <p:ph type="body" idx="1"/>
          </p:nvPr>
        </p:nvSpPr>
        <p:spPr/>
        <p:txBody>
          <a:bodyPr/>
          <a:lstStyle/>
          <a:p>
            <a:pPr>
              <a:buFont typeface="Arial" panose="020B0604020202020204" pitchFamily="34" charset="0"/>
              <a:buChar char="•"/>
            </a:pPr>
            <a:r>
              <a:rPr lang="en-GB" b="1" dirty="0" err="1"/>
              <a:t>ShadCN</a:t>
            </a:r>
            <a:r>
              <a:rPr lang="en-GB" b="1" dirty="0"/>
              <a:t>/UI</a:t>
            </a:r>
            <a:r>
              <a:rPr lang="en-GB" dirty="0"/>
              <a:t> – Component library for Tailwind-based UIs</a:t>
            </a:r>
          </a:p>
          <a:p>
            <a:pPr>
              <a:buFont typeface="Arial" panose="020B0604020202020204" pitchFamily="34" charset="0"/>
              <a:buChar char="•"/>
            </a:pPr>
            <a:r>
              <a:rPr lang="en-GB" b="1" dirty="0" err="1"/>
              <a:t>Lucide</a:t>
            </a:r>
            <a:r>
              <a:rPr lang="en-GB" b="1" dirty="0"/>
              <a:t> React</a:t>
            </a:r>
            <a:r>
              <a:rPr lang="en-GB" dirty="0"/>
              <a:t> – Icon set used in UI</a:t>
            </a:r>
          </a:p>
          <a:p>
            <a:pPr>
              <a:buNone/>
            </a:pPr>
            <a:r>
              <a:rPr lang="en-PK" b="1" dirty="0"/>
              <a:t>🔹 </a:t>
            </a:r>
            <a:r>
              <a:rPr lang="en-GB" b="1" dirty="0"/>
              <a:t>Backend (Django):</a:t>
            </a:r>
          </a:p>
          <a:p>
            <a:pPr>
              <a:buFont typeface="Arial" panose="020B0604020202020204" pitchFamily="34" charset="0"/>
              <a:buChar char="•"/>
            </a:pPr>
            <a:r>
              <a:rPr lang="en-GB" b="1" dirty="0"/>
              <a:t>Django REST Framework</a:t>
            </a:r>
            <a:r>
              <a:rPr lang="en-GB" dirty="0"/>
              <a:t> – For creating REST APIs</a:t>
            </a:r>
          </a:p>
          <a:p>
            <a:pPr>
              <a:buFont typeface="Arial" panose="020B0604020202020204" pitchFamily="34" charset="0"/>
              <a:buChar char="•"/>
            </a:pPr>
            <a:r>
              <a:rPr lang="en-GB" b="1" dirty="0"/>
              <a:t>Django CORS Headers</a:t>
            </a:r>
            <a:r>
              <a:rPr lang="en-GB" dirty="0"/>
              <a:t> – To handle cross-origin requests</a:t>
            </a:r>
          </a:p>
          <a:p>
            <a:r>
              <a:rPr lang="en-US" dirty="0"/>
              <a:t> </a:t>
            </a:r>
            <a:endParaRPr lang="en-PK" dirty="0"/>
          </a:p>
          <a:p>
            <a:endParaRPr lang="en-PK" dirty="0"/>
          </a:p>
        </p:txBody>
      </p:sp>
    </p:spTree>
    <p:extLst>
      <p:ext uri="{BB962C8B-B14F-4D97-AF65-F5344CB8AC3E}">
        <p14:creationId xmlns:p14="http://schemas.microsoft.com/office/powerpoint/2010/main" val="338177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79C-7F31-0264-3F06-1DE80167D30C}"/>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6F3CEBD9-A9F8-77A4-F0E6-3B0A2AC77BE6}"/>
              </a:ext>
            </a:extLst>
          </p:cNvPr>
          <p:cNvSpPr>
            <a:spLocks noGrp="1"/>
          </p:cNvSpPr>
          <p:nvPr>
            <p:ph type="body" idx="1"/>
          </p:nvPr>
        </p:nvSpPr>
        <p:spPr/>
        <p:txBody>
          <a:bodyPr/>
          <a:lstStyle/>
          <a:p>
            <a:pPr>
              <a:buFont typeface="Arial" panose="020B0604020202020204" pitchFamily="34" charset="0"/>
              <a:buChar char="•"/>
            </a:pPr>
            <a:r>
              <a:rPr lang="en-GB" b="1" dirty="0" err="1"/>
              <a:t>PyJWT</a:t>
            </a:r>
            <a:r>
              <a:rPr lang="en-GB" dirty="0"/>
              <a:t> – For JSON Web Token encoding/decoding</a:t>
            </a:r>
          </a:p>
          <a:p>
            <a:pPr>
              <a:buFont typeface="Arial" panose="020B0604020202020204" pitchFamily="34" charset="0"/>
              <a:buChar char="•"/>
            </a:pPr>
            <a:r>
              <a:rPr lang="en-GB" b="1" dirty="0"/>
              <a:t>Requests</a:t>
            </a:r>
            <a:r>
              <a:rPr lang="en-GB" dirty="0"/>
              <a:t> – For server-side HTTP requests (e.g., </a:t>
            </a:r>
            <a:r>
              <a:rPr lang="en-GB" dirty="0" err="1"/>
              <a:t>Gophish</a:t>
            </a:r>
            <a:r>
              <a:rPr lang="en-GB" dirty="0"/>
              <a:t> API)</a:t>
            </a:r>
          </a:p>
          <a:p>
            <a:pPr>
              <a:buFont typeface="Arial" panose="020B0604020202020204" pitchFamily="34" charset="0"/>
              <a:buChar char="•"/>
            </a:pPr>
            <a:r>
              <a:rPr lang="en-GB" b="1" dirty="0"/>
              <a:t>Django </a:t>
            </a:r>
            <a:r>
              <a:rPr lang="en-GB" b="1" dirty="0" err="1"/>
              <a:t>Allauth</a:t>
            </a:r>
            <a:r>
              <a:rPr lang="en-GB" b="1" dirty="0"/>
              <a:t> / Social Auth</a:t>
            </a:r>
            <a:r>
              <a:rPr lang="en-GB" dirty="0"/>
              <a:t> – For OAuth integration</a:t>
            </a:r>
          </a:p>
          <a:p>
            <a:endParaRPr lang="en-PK" dirty="0"/>
          </a:p>
        </p:txBody>
      </p:sp>
    </p:spTree>
    <p:extLst>
      <p:ext uri="{BB962C8B-B14F-4D97-AF65-F5344CB8AC3E}">
        <p14:creationId xmlns:p14="http://schemas.microsoft.com/office/powerpoint/2010/main" val="361106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25E4-16FF-AD16-E9B3-4ABDFA47214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83A6D601-79D5-1CD6-F84D-B3BF0CA013DE}"/>
              </a:ext>
            </a:extLst>
          </p:cNvPr>
          <p:cNvSpPr>
            <a:spLocks noGrp="1"/>
          </p:cNvSpPr>
          <p:nvPr>
            <p:ph type="body" idx="1"/>
          </p:nvPr>
        </p:nvSpPr>
        <p:spPr/>
        <p:txBody>
          <a:bodyPr/>
          <a:lstStyle/>
          <a:p>
            <a:r>
              <a:rPr lang="en-US" dirty="0"/>
              <a:t>Components</a:t>
            </a:r>
          </a:p>
          <a:p>
            <a:pPr>
              <a:buNone/>
            </a:pPr>
            <a:r>
              <a:rPr lang="en-GB" b="1" dirty="0"/>
              <a:t>Components</a:t>
            </a:r>
          </a:p>
          <a:p>
            <a:pPr>
              <a:buFont typeface="Arial" panose="020B0604020202020204" pitchFamily="34" charset="0"/>
              <a:buChar char="•"/>
            </a:pPr>
            <a:r>
              <a:rPr lang="en-GB" b="1" dirty="0"/>
              <a:t>Authentication System</a:t>
            </a:r>
            <a:r>
              <a:rPr lang="en-GB" dirty="0"/>
              <a:t> – Login, registration, MFA, and token management</a:t>
            </a:r>
          </a:p>
          <a:p>
            <a:pPr>
              <a:buFont typeface="Arial" panose="020B0604020202020204" pitchFamily="34" charset="0"/>
              <a:buChar char="•"/>
            </a:pPr>
            <a:r>
              <a:rPr lang="en-GB" b="1" dirty="0"/>
              <a:t>Email Campaign Manager</a:t>
            </a:r>
            <a:r>
              <a:rPr lang="en-GB" dirty="0"/>
              <a:t> – Interface for phishing campaign creation and scheduling</a:t>
            </a:r>
          </a:p>
          <a:p>
            <a:pPr>
              <a:buFont typeface="Arial" panose="020B0604020202020204" pitchFamily="34" charset="0"/>
              <a:buChar char="•"/>
            </a:pPr>
            <a:r>
              <a:rPr lang="en-GB" b="1" dirty="0"/>
              <a:t>Real-Time Tracker</a:t>
            </a:r>
            <a:r>
              <a:rPr lang="en-GB" dirty="0"/>
              <a:t> – Tracks email interactions (open, click, submit)</a:t>
            </a:r>
          </a:p>
        </p:txBody>
      </p:sp>
    </p:spTree>
    <p:extLst>
      <p:ext uri="{BB962C8B-B14F-4D97-AF65-F5344CB8AC3E}">
        <p14:creationId xmlns:p14="http://schemas.microsoft.com/office/powerpoint/2010/main" val="373665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6E5-1673-F3D3-513D-470B4C641816}"/>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EE6A84A2-E9FD-7BD2-DD45-FC3AD176ADBE}"/>
              </a:ext>
            </a:extLst>
          </p:cNvPr>
          <p:cNvSpPr>
            <a:spLocks noGrp="1"/>
          </p:cNvSpPr>
          <p:nvPr>
            <p:ph type="body" idx="1"/>
          </p:nvPr>
        </p:nvSpPr>
        <p:spPr/>
        <p:txBody>
          <a:bodyPr/>
          <a:lstStyle/>
          <a:p>
            <a:pPr>
              <a:buFont typeface="Arial" panose="020B0604020202020204" pitchFamily="34" charset="0"/>
              <a:buChar char="•"/>
            </a:pPr>
            <a:r>
              <a:rPr lang="en-GB" b="1" dirty="0"/>
              <a:t>Dashboard Analytics</a:t>
            </a:r>
            <a:r>
              <a:rPr lang="en-GB" dirty="0"/>
              <a:t> – Provides campaign statistics and engagement metrics</a:t>
            </a:r>
          </a:p>
          <a:p>
            <a:pPr>
              <a:buFont typeface="Arial" panose="020B0604020202020204" pitchFamily="34" charset="0"/>
              <a:buChar char="•"/>
            </a:pPr>
            <a:r>
              <a:rPr lang="en-GB" b="1" dirty="0"/>
              <a:t>Template Builder</a:t>
            </a:r>
            <a:r>
              <a:rPr lang="en-GB" dirty="0"/>
              <a:t> – For customizable phishing email and landing pages</a:t>
            </a:r>
          </a:p>
          <a:p>
            <a:pPr>
              <a:buFont typeface="Arial" panose="020B0604020202020204" pitchFamily="34" charset="0"/>
              <a:buChar char="•"/>
            </a:pPr>
            <a:r>
              <a:rPr lang="en-GB" b="1" dirty="0"/>
              <a:t>User &amp; Role Management</a:t>
            </a:r>
            <a:r>
              <a:rPr lang="en-GB" dirty="0"/>
              <a:t> – Based on RBAC (Super Admin, Admin, Manager, etc.)</a:t>
            </a:r>
          </a:p>
          <a:p>
            <a:r>
              <a:rPr lang="en-US" dirty="0"/>
              <a:t>ponents</a:t>
            </a:r>
            <a:endParaRPr lang="en-PK" dirty="0"/>
          </a:p>
          <a:p>
            <a:endParaRPr lang="en-PK" dirty="0"/>
          </a:p>
        </p:txBody>
      </p:sp>
    </p:spTree>
    <p:extLst>
      <p:ext uri="{BB962C8B-B14F-4D97-AF65-F5344CB8AC3E}">
        <p14:creationId xmlns:p14="http://schemas.microsoft.com/office/powerpoint/2010/main" val="3380671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1B03-4EF1-5F9F-E9F6-C25EA369624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A6B868DC-6504-08F7-C5EA-98C7BF255E9F}"/>
              </a:ext>
            </a:extLst>
          </p:cNvPr>
          <p:cNvSpPr>
            <a:spLocks noGrp="1"/>
          </p:cNvSpPr>
          <p:nvPr>
            <p:ph type="body" idx="1"/>
          </p:nvPr>
        </p:nvSpPr>
        <p:spPr/>
        <p:txBody>
          <a:bodyPr/>
          <a:lstStyle/>
          <a:p>
            <a:pPr>
              <a:buNone/>
            </a:pPr>
            <a:r>
              <a:rPr lang="en-GB" b="1" dirty="0"/>
              <a:t>Web Services / APIs</a:t>
            </a:r>
          </a:p>
          <a:p>
            <a:pPr>
              <a:buFont typeface="Arial" panose="020B0604020202020204" pitchFamily="34" charset="0"/>
              <a:buChar char="•"/>
            </a:pPr>
            <a:r>
              <a:rPr lang="en-GB" b="1" dirty="0" err="1"/>
              <a:t>Gophish</a:t>
            </a:r>
            <a:r>
              <a:rPr lang="en-GB" b="1" dirty="0"/>
              <a:t> API</a:t>
            </a:r>
            <a:r>
              <a:rPr lang="en-GB" dirty="0"/>
              <a:t> – For launching, managing, and tracking phishing campaigns</a:t>
            </a:r>
          </a:p>
          <a:p>
            <a:pPr>
              <a:buFont typeface="Arial" panose="020B0604020202020204" pitchFamily="34" charset="0"/>
              <a:buChar char="•"/>
            </a:pPr>
            <a:r>
              <a:rPr lang="en-GB" b="1" dirty="0"/>
              <a:t>Google reCAPTCHA API</a:t>
            </a:r>
            <a:r>
              <a:rPr lang="en-GB" dirty="0"/>
              <a:t> – For bot prevention on login/registration forms</a:t>
            </a:r>
          </a:p>
          <a:p>
            <a:pPr>
              <a:buFont typeface="Arial" panose="020B0604020202020204" pitchFamily="34" charset="0"/>
              <a:buChar char="•"/>
            </a:pPr>
            <a:r>
              <a:rPr lang="en-GB" b="1" dirty="0"/>
              <a:t>OAuth 2.0 Providers (e.g., Google)</a:t>
            </a:r>
            <a:r>
              <a:rPr lang="en-GB" dirty="0"/>
              <a:t> – For secure federated login</a:t>
            </a:r>
          </a:p>
          <a:p>
            <a:pPr>
              <a:buFont typeface="Arial" panose="020B0604020202020204" pitchFamily="34" charset="0"/>
              <a:buChar char="•"/>
            </a:pPr>
            <a:r>
              <a:rPr lang="en-GB" b="1" dirty="0"/>
              <a:t>Custom REST API</a:t>
            </a:r>
            <a:r>
              <a:rPr lang="en-GB" dirty="0"/>
              <a:t> – Secure communication between frontend and backend</a:t>
            </a:r>
          </a:p>
          <a:p>
            <a:endParaRPr lang="en-PK" dirty="0"/>
          </a:p>
        </p:txBody>
      </p:sp>
    </p:spTree>
    <p:extLst>
      <p:ext uri="{BB962C8B-B14F-4D97-AF65-F5344CB8AC3E}">
        <p14:creationId xmlns:p14="http://schemas.microsoft.com/office/powerpoint/2010/main" val="242985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DF53-4FC4-034E-8F87-E1876E4A2FF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122F6545-1316-BFFC-5DCB-821B4828AA83}"/>
              </a:ext>
            </a:extLst>
          </p:cNvPr>
          <p:cNvSpPr>
            <a:spLocks noGrp="1"/>
          </p:cNvSpPr>
          <p:nvPr>
            <p:ph type="body" idx="1"/>
          </p:nvPr>
        </p:nvSpPr>
        <p:spPr/>
        <p:txBody>
          <a:bodyPr/>
          <a:lstStyle/>
          <a:p>
            <a:pPr>
              <a:lnSpc>
                <a:spcPct val="150000"/>
              </a:lnSpc>
              <a:buNone/>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 &amp; Software Components:</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are thew hardware and software intakes that are required by the project:</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Minimum: 8 GB RAM, i5 Processor, 250 GB SSD</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Recommended: 16 GB RAM, i7 Processor, 500 GB SSD</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Frontend: React, Tailwind CSS, Vite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Backend: Django (Python), Database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PostgreSQL</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Tools: Docker, GitHub, GitHub Actions, Jest, Cypress</a:t>
            </a:r>
          </a:p>
          <a:p>
            <a:endParaRPr lang="en-PK" sz="1200" dirty="0"/>
          </a:p>
        </p:txBody>
      </p:sp>
    </p:spTree>
    <p:extLst>
      <p:ext uri="{BB962C8B-B14F-4D97-AF65-F5344CB8AC3E}">
        <p14:creationId xmlns:p14="http://schemas.microsoft.com/office/powerpoint/2010/main" val="1143149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buNone/>
            </a:pPr>
            <a:r>
              <a:rPr lang="en-GB" b="1" dirty="0"/>
              <a:t>Testing Strategy &amp; Approaches</a:t>
            </a:r>
          </a:p>
          <a:p>
            <a:pPr>
              <a:buNone/>
            </a:pPr>
            <a:r>
              <a:rPr lang="en-PK" b="1" dirty="0"/>
              <a:t>1. </a:t>
            </a:r>
            <a:r>
              <a:rPr lang="en-GB" b="1" dirty="0"/>
              <a:t>Testing Objectives</a:t>
            </a:r>
          </a:p>
          <a:p>
            <a:pPr>
              <a:buFont typeface="Arial" panose="020B0604020202020204" pitchFamily="34" charset="0"/>
              <a:buChar char="•"/>
            </a:pPr>
            <a:r>
              <a:rPr lang="en-GB" dirty="0"/>
              <a:t>Ensure system security, accuracy, and robustness</a:t>
            </a:r>
          </a:p>
          <a:p>
            <a:pPr>
              <a:buFont typeface="Arial" panose="020B0604020202020204" pitchFamily="34" charset="0"/>
              <a:buChar char="•"/>
            </a:pPr>
            <a:r>
              <a:rPr lang="en-GB" dirty="0"/>
              <a:t>Validate role-based access (RBAC) </a:t>
            </a:r>
            <a:r>
              <a:rPr lang="en-GB" dirty="0" err="1"/>
              <a:t>behavior</a:t>
            </a:r>
            <a:endParaRPr lang="en-GB" dirty="0"/>
          </a:p>
          <a:p>
            <a:pPr>
              <a:buFont typeface="Arial" panose="020B0604020202020204" pitchFamily="34" charset="0"/>
              <a:buChar char="•"/>
            </a:pPr>
            <a:r>
              <a:rPr lang="en-GB" dirty="0"/>
              <a:t>Identify vulnerabilities through penetration testing</a:t>
            </a:r>
          </a:p>
          <a:p>
            <a:pPr>
              <a:buFont typeface="Arial" panose="020B0604020202020204" pitchFamily="34" charset="0"/>
              <a:buChar char="•"/>
            </a:pPr>
            <a:r>
              <a:rPr lang="en-GB" dirty="0"/>
              <a:t>Confirm seamless integration of all components</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7C5F-5260-6FEA-F413-16FA3EDB507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5015BBC5-D63B-71DF-1A59-1123880C39F9}"/>
              </a:ext>
            </a:extLst>
          </p:cNvPr>
          <p:cNvSpPr>
            <a:spLocks noGrp="1"/>
          </p:cNvSpPr>
          <p:nvPr>
            <p:ph type="body" idx="1"/>
          </p:nvPr>
        </p:nvSpPr>
        <p:spPr/>
        <p:txBody>
          <a:bodyPr/>
          <a:lstStyle/>
          <a:p>
            <a:pPr>
              <a:buNone/>
            </a:pPr>
            <a:r>
              <a:rPr lang="en-PK" b="1" dirty="0"/>
              <a:t> 2. </a:t>
            </a:r>
            <a:r>
              <a:rPr lang="en-GB" b="1" dirty="0"/>
              <a:t>Types of Testing Conducted</a:t>
            </a:r>
          </a:p>
          <a:p>
            <a:pPr>
              <a:buFont typeface="Arial" panose="020B0604020202020204" pitchFamily="34" charset="0"/>
              <a:buChar char="•"/>
            </a:pPr>
            <a:r>
              <a:rPr lang="en-GB" b="1" dirty="0"/>
              <a:t>Unit Testing</a:t>
            </a:r>
            <a:endParaRPr lang="en-GB" dirty="0"/>
          </a:p>
          <a:p>
            <a:pPr marL="742950" lvl="1" indent="-285750">
              <a:buFont typeface="Arial" panose="020B0604020202020204" pitchFamily="34" charset="0"/>
              <a:buChar char="•"/>
            </a:pPr>
            <a:r>
              <a:rPr lang="en-GB" sz="1100" dirty="0"/>
              <a:t>Tested individual components (e.g., form validation, API responses)</a:t>
            </a:r>
          </a:p>
          <a:p>
            <a:pPr>
              <a:buFont typeface="Arial" panose="020B0604020202020204" pitchFamily="34" charset="0"/>
              <a:buChar char="•"/>
            </a:pPr>
            <a:r>
              <a:rPr lang="en-GB" sz="1200" b="1" dirty="0"/>
              <a:t>Integration Testing</a:t>
            </a:r>
            <a:endParaRPr lang="en-GB" sz="1200" dirty="0"/>
          </a:p>
          <a:p>
            <a:pPr marL="742950" lvl="1" indent="-285750">
              <a:buFont typeface="Arial" panose="020B0604020202020204" pitchFamily="34" charset="0"/>
              <a:buChar char="•"/>
            </a:pPr>
            <a:r>
              <a:rPr lang="en-GB" sz="1100" dirty="0"/>
              <a:t>Verified interactions between frontend, backend, and </a:t>
            </a:r>
            <a:r>
              <a:rPr lang="en-GB" sz="1100" dirty="0" err="1"/>
              <a:t>Gophish</a:t>
            </a:r>
            <a:endParaRPr lang="en-GB" sz="1100" dirty="0"/>
          </a:p>
          <a:p>
            <a:pPr>
              <a:buFont typeface="Arial" panose="020B0604020202020204" pitchFamily="34" charset="0"/>
              <a:buChar char="•"/>
            </a:pPr>
            <a:r>
              <a:rPr lang="en-GB" sz="1200" b="1" dirty="0"/>
              <a:t>System Testing</a:t>
            </a:r>
            <a:endParaRPr lang="en-GB" sz="1200" dirty="0"/>
          </a:p>
          <a:p>
            <a:pPr marL="742950" lvl="1" indent="-285750">
              <a:buFont typeface="Arial" panose="020B0604020202020204" pitchFamily="34" charset="0"/>
              <a:buChar char="•"/>
            </a:pPr>
            <a:r>
              <a:rPr lang="en-GB" sz="1100" dirty="0"/>
              <a:t>End-to-end testing with real-world phishing simulation scenarios</a:t>
            </a:r>
          </a:p>
          <a:p>
            <a:pPr>
              <a:buFont typeface="Arial" panose="020B0604020202020204" pitchFamily="34" charset="0"/>
              <a:buChar char="•"/>
            </a:pPr>
            <a:r>
              <a:rPr lang="en-GB" sz="1200" b="1" dirty="0"/>
              <a:t>Security Testing</a:t>
            </a:r>
            <a:endParaRPr lang="en-GB" sz="1200" dirty="0"/>
          </a:p>
          <a:p>
            <a:pPr marL="742950" lvl="1" indent="-285750">
              <a:buFont typeface="Arial" panose="020B0604020202020204" pitchFamily="34" charset="0"/>
              <a:buChar char="•"/>
            </a:pPr>
            <a:r>
              <a:rPr lang="en-GB" sz="1100" dirty="0"/>
              <a:t>XSS, CSRF, SQL Injection, and session hijacking scenarios</a:t>
            </a:r>
          </a:p>
          <a:p>
            <a:pPr>
              <a:buFont typeface="Arial" panose="020B0604020202020204" pitchFamily="34" charset="0"/>
              <a:buChar char="•"/>
            </a:pPr>
            <a:r>
              <a:rPr lang="en-GB" sz="1200" b="1" dirty="0"/>
              <a:t>Usability Testing</a:t>
            </a:r>
            <a:endParaRPr lang="en-GB" sz="1200" dirty="0"/>
          </a:p>
          <a:p>
            <a:pPr marL="742950" lvl="1" indent="-285750">
              <a:buFont typeface="Arial" panose="020B0604020202020204" pitchFamily="34" charset="0"/>
              <a:buChar char="•"/>
            </a:pPr>
            <a:r>
              <a:rPr lang="en-GB" sz="1100" dirty="0"/>
              <a:t>Interface tested with non-technical users for ease-of-use feedback</a:t>
            </a:r>
          </a:p>
          <a:p>
            <a:pPr>
              <a:buNone/>
            </a:pPr>
            <a:r>
              <a:rPr lang="en-PK" sz="1200" b="1" dirty="0"/>
              <a:t> </a:t>
            </a:r>
            <a:r>
              <a:rPr lang="en-PK" sz="2000" b="1" dirty="0"/>
              <a:t>3. </a:t>
            </a:r>
            <a:r>
              <a:rPr lang="en-GB" sz="2000" b="1" dirty="0"/>
              <a:t>Tools Used</a:t>
            </a:r>
          </a:p>
          <a:p>
            <a:pPr>
              <a:buFont typeface="Arial" panose="020B0604020202020204" pitchFamily="34" charset="0"/>
              <a:buChar char="•"/>
            </a:pPr>
            <a:r>
              <a:rPr lang="en-GB" sz="1200" b="1" dirty="0"/>
              <a:t>Jest</a:t>
            </a:r>
            <a:r>
              <a:rPr lang="en-GB" sz="1200" dirty="0"/>
              <a:t> – Unit testing frontend components</a:t>
            </a:r>
          </a:p>
          <a:p>
            <a:pPr>
              <a:buFont typeface="Arial" panose="020B0604020202020204" pitchFamily="34" charset="0"/>
              <a:buChar char="•"/>
            </a:pPr>
            <a:r>
              <a:rPr lang="en-GB" sz="1200" b="1" dirty="0"/>
              <a:t>Postman</a:t>
            </a:r>
            <a:r>
              <a:rPr lang="en-GB" sz="1200" dirty="0"/>
              <a:t> – API integration and security testing</a:t>
            </a:r>
          </a:p>
          <a:p>
            <a:pPr>
              <a:buFont typeface="Arial" panose="020B0604020202020204" pitchFamily="34" charset="0"/>
              <a:buChar char="•"/>
            </a:pPr>
            <a:r>
              <a:rPr lang="en-GB" sz="1200" b="1" dirty="0"/>
              <a:t>OWASP ZAP</a:t>
            </a:r>
            <a:r>
              <a:rPr lang="en-GB" sz="1200" dirty="0"/>
              <a:t> – Automated security scans</a:t>
            </a:r>
          </a:p>
          <a:p>
            <a:pPr>
              <a:buFont typeface="Arial" panose="020B0604020202020204" pitchFamily="34" charset="0"/>
              <a:buChar char="•"/>
            </a:pPr>
            <a:r>
              <a:rPr lang="en-GB" sz="1200" b="1" dirty="0"/>
              <a:t>Cypress</a:t>
            </a:r>
            <a:r>
              <a:rPr lang="en-GB" sz="1200" dirty="0"/>
              <a:t> – End-to-end and UI interaction testing</a:t>
            </a:r>
          </a:p>
          <a:p>
            <a:pPr>
              <a:buFont typeface="Arial" panose="020B0604020202020204" pitchFamily="34" charset="0"/>
              <a:buChar char="•"/>
            </a:pPr>
            <a:r>
              <a:rPr lang="en-GB" sz="1200" b="1" dirty="0"/>
              <a:t>Docker Compose Logs</a:t>
            </a:r>
            <a:r>
              <a:rPr lang="en-GB" sz="1200" dirty="0"/>
              <a:t> – System </a:t>
            </a:r>
            <a:r>
              <a:rPr lang="en-GB" sz="1200" dirty="0" err="1"/>
              <a:t>behavior</a:t>
            </a:r>
            <a:r>
              <a:rPr lang="en-GB" sz="1200" dirty="0"/>
              <a:t> monitoring during load tests</a:t>
            </a:r>
          </a:p>
          <a:p>
            <a:endParaRPr lang="en-PK" dirty="0"/>
          </a:p>
        </p:txBody>
      </p:sp>
    </p:spTree>
    <p:extLst>
      <p:ext uri="{BB962C8B-B14F-4D97-AF65-F5344CB8AC3E}">
        <p14:creationId xmlns:p14="http://schemas.microsoft.com/office/powerpoint/2010/main" val="560955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9982-A8D8-606C-9BCF-54F962B417C7}"/>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C13BA4B0-2276-39AA-B6D9-C90533372096}"/>
              </a:ext>
            </a:extLst>
          </p:cNvPr>
          <p:cNvSpPr>
            <a:spLocks noGrp="1"/>
          </p:cNvSpPr>
          <p:nvPr>
            <p:ph type="body" idx="1"/>
          </p:nvPr>
        </p:nvSpPr>
        <p:spPr/>
        <p:txBody>
          <a:bodyPr/>
          <a:lstStyle/>
          <a:p>
            <a:pPr>
              <a:buNone/>
            </a:pPr>
            <a:r>
              <a:rPr lang="en-GB" b="1" dirty="0"/>
              <a:t>Test Cases, Results &amp; Validation</a:t>
            </a:r>
          </a:p>
          <a:p>
            <a:pPr>
              <a:buNone/>
            </a:pPr>
            <a:r>
              <a:rPr lang="en-PK" b="1" dirty="0"/>
              <a:t>4. </a:t>
            </a:r>
            <a:r>
              <a:rPr lang="en-GB" b="1" dirty="0"/>
              <a:t>Sample Test Cases</a:t>
            </a:r>
          </a:p>
          <a:p>
            <a:pPr>
              <a:buFont typeface="Arial" panose="020B0604020202020204" pitchFamily="34" charset="0"/>
              <a:buChar char="•"/>
            </a:pPr>
            <a:r>
              <a:rPr lang="en-GB" b="1" dirty="0"/>
              <a:t>Login Role Enforcement</a:t>
            </a:r>
            <a:r>
              <a:rPr lang="en-GB" dirty="0"/>
              <a:t> – Ensure Super Admin, Manager, etc. get correct views</a:t>
            </a:r>
          </a:p>
          <a:p>
            <a:pPr>
              <a:buFont typeface="Arial" panose="020B0604020202020204" pitchFamily="34" charset="0"/>
              <a:buChar char="•"/>
            </a:pPr>
            <a:r>
              <a:rPr lang="en-GB" b="1" dirty="0"/>
              <a:t>Email Campaign Launch</a:t>
            </a:r>
            <a:r>
              <a:rPr lang="en-GB" dirty="0"/>
              <a:t> – Validate emails are sent as scheduled</a:t>
            </a:r>
          </a:p>
          <a:p>
            <a:pPr>
              <a:buFont typeface="Arial" panose="020B0604020202020204" pitchFamily="34" charset="0"/>
              <a:buChar char="•"/>
            </a:pPr>
            <a:r>
              <a:rPr lang="en-GB" b="1" dirty="0"/>
              <a:t>Form Submission Security</a:t>
            </a:r>
            <a:r>
              <a:rPr lang="en-GB" dirty="0"/>
              <a:t> – Block invalid/malicious payloads</a:t>
            </a:r>
          </a:p>
          <a:p>
            <a:endParaRPr lang="en-PK" dirty="0"/>
          </a:p>
        </p:txBody>
      </p:sp>
    </p:spTree>
    <p:extLst>
      <p:ext uri="{BB962C8B-B14F-4D97-AF65-F5344CB8AC3E}">
        <p14:creationId xmlns:p14="http://schemas.microsoft.com/office/powerpoint/2010/main" val="337265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7CB-0F73-69D5-F49B-BC7B91944829}"/>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6D498138-668B-D5EA-1ED8-CCB41528F22E}"/>
              </a:ext>
            </a:extLst>
          </p:cNvPr>
          <p:cNvSpPr>
            <a:spLocks noGrp="1"/>
          </p:cNvSpPr>
          <p:nvPr>
            <p:ph type="body" idx="1"/>
          </p:nvPr>
        </p:nvSpPr>
        <p:spPr/>
        <p:txBody>
          <a:bodyPr/>
          <a:lstStyle/>
          <a:p>
            <a:pPr>
              <a:buFont typeface="Arial" panose="020B0604020202020204" pitchFamily="34" charset="0"/>
              <a:buChar char="•"/>
            </a:pPr>
            <a:r>
              <a:rPr lang="en-GB" b="1" dirty="0"/>
              <a:t>Analytics Dashboard Accuracy</a:t>
            </a:r>
            <a:r>
              <a:rPr lang="en-GB" dirty="0"/>
              <a:t> – Ensure real-time updates reflect actual clicks</a:t>
            </a:r>
          </a:p>
          <a:p>
            <a:pPr>
              <a:buFont typeface="Arial" panose="020B0604020202020204" pitchFamily="34" charset="0"/>
              <a:buChar char="•"/>
            </a:pPr>
            <a:r>
              <a:rPr lang="en-GB" b="1" dirty="0"/>
              <a:t>ReCAPTCHA Check</a:t>
            </a:r>
            <a:r>
              <a:rPr lang="en-GB" dirty="0"/>
              <a:t> – Prevent automated login attempts</a:t>
            </a:r>
          </a:p>
          <a:p>
            <a:pPr>
              <a:buNone/>
            </a:pPr>
            <a:r>
              <a:rPr lang="en-PK" b="1" dirty="0"/>
              <a:t>5. </a:t>
            </a:r>
            <a:r>
              <a:rPr lang="en-GB" b="1" dirty="0"/>
              <a:t>Results &amp; Observations</a:t>
            </a:r>
          </a:p>
          <a:p>
            <a:pPr>
              <a:buFont typeface="Arial" panose="020B0604020202020204" pitchFamily="34" charset="0"/>
              <a:buChar char="•"/>
            </a:pPr>
            <a:r>
              <a:rPr lang="en-GB" b="1" dirty="0"/>
              <a:t>All critical paths passed</a:t>
            </a:r>
            <a:r>
              <a:rPr lang="en-GB" dirty="0"/>
              <a:t> (login, campaign, tracking, RBAC enforcement)</a:t>
            </a:r>
          </a:p>
          <a:p>
            <a:pPr>
              <a:buFont typeface="Arial" panose="020B0604020202020204" pitchFamily="34" charset="0"/>
              <a:buChar char="•"/>
            </a:pPr>
            <a:r>
              <a:rPr lang="en-GB" b="1" dirty="0"/>
              <a:t>Security vulnerabilities mitigated</a:t>
            </a:r>
            <a:r>
              <a:rPr lang="en-GB" dirty="0"/>
              <a:t> with WAF, token auth, and rate limits</a:t>
            </a:r>
          </a:p>
          <a:p>
            <a:endParaRPr lang="en-PK" dirty="0"/>
          </a:p>
        </p:txBody>
      </p:sp>
    </p:spTree>
    <p:extLst>
      <p:ext uri="{BB962C8B-B14F-4D97-AF65-F5344CB8AC3E}">
        <p14:creationId xmlns:p14="http://schemas.microsoft.com/office/powerpoint/2010/main" val="67126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A162-197E-A31B-C10A-4947F517368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EBC22F7F-6CA5-9354-197C-F8CEDFE914C3}"/>
              </a:ext>
            </a:extLst>
          </p:cNvPr>
          <p:cNvSpPr>
            <a:spLocks noGrp="1"/>
          </p:cNvSpPr>
          <p:nvPr>
            <p:ph type="body" idx="1"/>
          </p:nvPr>
        </p:nvSpPr>
        <p:spPr/>
        <p:txBody>
          <a:bodyPr/>
          <a:lstStyle/>
          <a:p>
            <a:pPr>
              <a:buFont typeface="Arial" panose="020B0604020202020204" pitchFamily="34" charset="0"/>
              <a:buChar char="•"/>
            </a:pPr>
            <a:r>
              <a:rPr lang="en-GB" b="1" dirty="0"/>
              <a:t>Load tested with 100+ users</a:t>
            </a:r>
            <a:r>
              <a:rPr lang="en-GB" dirty="0"/>
              <a:t> across organizations—no breakdowns</a:t>
            </a:r>
          </a:p>
          <a:p>
            <a:pPr>
              <a:buFont typeface="Arial" panose="020B0604020202020204" pitchFamily="34" charset="0"/>
              <a:buChar char="•"/>
            </a:pPr>
            <a:r>
              <a:rPr lang="en-GB" b="1" dirty="0"/>
              <a:t>UI tested with 5+ user roles</a:t>
            </a:r>
            <a:r>
              <a:rPr lang="en-GB" dirty="0"/>
              <a:t>—minimal confusion, high usability rating</a:t>
            </a:r>
          </a:p>
          <a:p>
            <a:pPr>
              <a:buNone/>
            </a:pPr>
            <a:r>
              <a:rPr lang="en-PK" b="1" dirty="0"/>
              <a:t>6. </a:t>
            </a:r>
            <a:r>
              <a:rPr lang="en-GB" b="1" dirty="0"/>
              <a:t>Validation Summary</a:t>
            </a:r>
          </a:p>
          <a:p>
            <a:pPr>
              <a:buFont typeface="Arial" panose="020B0604020202020204" pitchFamily="34" charset="0"/>
              <a:buChar char="•"/>
            </a:pPr>
            <a:r>
              <a:rPr lang="en-GB" b="1" dirty="0"/>
              <a:t>Compliance</a:t>
            </a:r>
            <a:r>
              <a:rPr lang="en-GB" dirty="0"/>
              <a:t> with non-functional requirements (scalability, security, usability)</a:t>
            </a:r>
          </a:p>
          <a:p>
            <a:pPr>
              <a:buFont typeface="Arial" panose="020B0604020202020204" pitchFamily="34" charset="0"/>
              <a:buChar char="•"/>
            </a:pPr>
            <a:r>
              <a:rPr lang="en-GB" b="1" dirty="0"/>
              <a:t>RBAC verified</a:t>
            </a:r>
            <a:r>
              <a:rPr lang="en-GB" dirty="0"/>
              <a:t> through multi-role login testing</a:t>
            </a:r>
          </a:p>
          <a:p>
            <a:pPr>
              <a:buFont typeface="Arial" panose="020B0604020202020204" pitchFamily="34" charset="0"/>
              <a:buChar char="•"/>
            </a:pPr>
            <a:r>
              <a:rPr lang="en-GB" b="1" dirty="0"/>
              <a:t>SIEM/API logging</a:t>
            </a:r>
            <a:r>
              <a:rPr lang="en-GB" dirty="0"/>
              <a:t> tested for external integration readiness</a:t>
            </a:r>
          </a:p>
          <a:p>
            <a:endParaRPr lang="en-PK" dirty="0"/>
          </a:p>
        </p:txBody>
      </p:sp>
    </p:spTree>
    <p:extLst>
      <p:ext uri="{BB962C8B-B14F-4D97-AF65-F5344CB8AC3E}">
        <p14:creationId xmlns:p14="http://schemas.microsoft.com/office/powerpoint/2010/main" val="2397828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Endeavour</a:t>
            </a:r>
            <a:endParaRPr dirty="0"/>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b="1" dirty="0"/>
              <a:t>Member Roles</a:t>
            </a:r>
            <a:endParaRPr b="1" dirty="0"/>
          </a:p>
          <a:p>
            <a:pPr marL="0" lvl="0" indent="0" algn="l" rtl="0">
              <a:lnSpc>
                <a:spcPct val="100000"/>
              </a:lnSpc>
              <a:spcBef>
                <a:spcPts val="640"/>
              </a:spcBef>
              <a:spcAft>
                <a:spcPts val="0"/>
              </a:spcAft>
              <a:buClr>
                <a:schemeClr val="dk1"/>
              </a:buClr>
              <a:buSzPts val="3200"/>
              <a:buNone/>
            </a:pPr>
            <a:r>
              <a:rPr lang="en-US" sz="1800" b="1" dirty="0"/>
              <a:t>        - Ali Kayani</a:t>
            </a:r>
          </a:p>
          <a:p>
            <a:pPr marL="1200150" lvl="2" indent="-285750">
              <a:spcBef>
                <a:spcPts val="640"/>
              </a:spcBef>
              <a:buSzPts val="3200"/>
            </a:pPr>
            <a:r>
              <a:rPr lang="en-US" sz="1000" b="1" dirty="0"/>
              <a:t>Diagrams</a:t>
            </a:r>
          </a:p>
          <a:p>
            <a:pPr marL="1200150" lvl="2" indent="-285750">
              <a:spcBef>
                <a:spcPts val="640"/>
              </a:spcBef>
              <a:buSzPts val="3200"/>
            </a:pPr>
            <a:r>
              <a:rPr lang="en-US" sz="1000" b="1" dirty="0"/>
              <a:t>Project Management</a:t>
            </a:r>
          </a:p>
          <a:p>
            <a:pPr marL="1200150" lvl="2" indent="-285750">
              <a:spcBef>
                <a:spcPts val="640"/>
              </a:spcBef>
              <a:buSzPts val="3200"/>
            </a:pPr>
            <a:r>
              <a:rPr lang="en-US" sz="1000" b="1" dirty="0"/>
              <a:t>Quality Testing/Assurance</a:t>
            </a:r>
          </a:p>
          <a:p>
            <a:pPr marL="1200150" lvl="2" indent="-285750">
              <a:spcBef>
                <a:spcPts val="640"/>
              </a:spcBef>
              <a:buSzPts val="3200"/>
            </a:pPr>
            <a:r>
              <a:rPr lang="en-US" sz="1000" b="1" dirty="0"/>
              <a:t>Documentation</a:t>
            </a:r>
          </a:p>
          <a:p>
            <a:pPr marL="1200150" lvl="2" indent="-285750">
              <a:spcBef>
                <a:spcPts val="640"/>
              </a:spcBef>
              <a:buSzPts val="3200"/>
            </a:pPr>
            <a:r>
              <a:rPr lang="en-US" sz="1000" b="1" dirty="0"/>
              <a:t>GUI</a:t>
            </a:r>
          </a:p>
          <a:p>
            <a:pPr marL="1200150" lvl="2" indent="-285750">
              <a:spcBef>
                <a:spcPts val="640"/>
              </a:spcBef>
              <a:buSzPts val="3200"/>
            </a:pPr>
            <a:r>
              <a:rPr lang="en-US" sz="1000" b="1" dirty="0"/>
              <a:t>Database	</a:t>
            </a:r>
          </a:p>
          <a:p>
            <a:pPr marL="0" lvl="0" indent="0" algn="l" rtl="0">
              <a:lnSpc>
                <a:spcPct val="100000"/>
              </a:lnSpc>
              <a:spcBef>
                <a:spcPts val="640"/>
              </a:spcBef>
              <a:spcAft>
                <a:spcPts val="0"/>
              </a:spcAft>
              <a:buClr>
                <a:schemeClr val="dk1"/>
              </a:buClr>
              <a:buSzPts val="3200"/>
              <a:buNone/>
            </a:pPr>
            <a:r>
              <a:rPr lang="en-US" sz="1800" b="1" dirty="0"/>
              <a:t>        - Umar Waqar</a:t>
            </a:r>
          </a:p>
          <a:p>
            <a:pPr marL="1200150" lvl="2" indent="-285750">
              <a:spcBef>
                <a:spcPts val="640"/>
              </a:spcBef>
              <a:buSzPts val="3200"/>
            </a:pPr>
            <a:r>
              <a:rPr lang="en-US" sz="1100" b="1" dirty="0"/>
              <a:t>Coding</a:t>
            </a:r>
          </a:p>
          <a:p>
            <a:pPr marL="1200150" lvl="2" indent="-285750">
              <a:spcBef>
                <a:spcPts val="640"/>
              </a:spcBef>
              <a:buSzPts val="3200"/>
            </a:pPr>
            <a:r>
              <a:rPr lang="en-US" sz="1100" b="1" dirty="0"/>
              <a:t>Front-end</a:t>
            </a:r>
          </a:p>
          <a:p>
            <a:pPr marL="1200150" lvl="2" indent="-285750">
              <a:spcBef>
                <a:spcPts val="640"/>
              </a:spcBef>
              <a:buSzPts val="3200"/>
            </a:pPr>
            <a:r>
              <a:rPr lang="en-US" sz="1100" b="1" dirty="0"/>
              <a:t>Back-end</a:t>
            </a:r>
          </a:p>
          <a:p>
            <a:pPr marL="1200150" lvl="2" indent="-285750">
              <a:spcBef>
                <a:spcPts val="640"/>
              </a:spcBef>
              <a:buSzPts val="3200"/>
            </a:pPr>
            <a:r>
              <a:rPr lang="en-US" sz="1100" b="1" dirty="0"/>
              <a:t>Database &amp; Backend	</a:t>
            </a:r>
          </a:p>
          <a:p>
            <a:pPr marL="0" lvl="0" indent="0" algn="l" rtl="0">
              <a:lnSpc>
                <a:spcPct val="100000"/>
              </a:lnSpc>
              <a:spcBef>
                <a:spcPts val="640"/>
              </a:spcBef>
              <a:spcAft>
                <a:spcPts val="0"/>
              </a:spcAft>
              <a:buClr>
                <a:schemeClr val="dk1"/>
              </a:buClr>
              <a:buSzPts val="3200"/>
              <a:buNone/>
            </a:pPr>
            <a:endParaRPr lang="en-US" sz="1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9681-43BE-851F-B451-139810008CD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77665501-CA17-5E1B-1C17-D33B8DD67E1A}"/>
              </a:ext>
            </a:extLst>
          </p:cNvPr>
          <p:cNvSpPr>
            <a:spLocks noGrp="1"/>
          </p:cNvSpPr>
          <p:nvPr>
            <p:ph type="body" idx="1"/>
          </p:nvPr>
        </p:nvSpPr>
        <p:spPr/>
        <p:txBody>
          <a:bodyPr/>
          <a:lstStyle/>
          <a:p>
            <a:pPr>
              <a:buNone/>
            </a:pPr>
            <a:r>
              <a:rPr lang="en-GB" b="1" dirty="0"/>
              <a:t>Software Development Lifecycle</a:t>
            </a:r>
          </a:p>
          <a:p>
            <a:pPr>
              <a:buNone/>
            </a:pPr>
            <a:endParaRPr lang="en-US" sz="1800" b="1" dirty="0"/>
          </a:p>
          <a:p>
            <a:pPr>
              <a:buNone/>
            </a:pPr>
            <a:r>
              <a:rPr lang="en-PK" sz="1800" b="1" dirty="0"/>
              <a:t>1. </a:t>
            </a:r>
            <a:r>
              <a:rPr lang="en-GB" sz="1800" b="1" dirty="0"/>
              <a:t>Development Methodology: Agile</a:t>
            </a:r>
          </a:p>
          <a:p>
            <a:pPr>
              <a:buFont typeface="Arial" panose="020B0604020202020204" pitchFamily="34" charset="0"/>
              <a:buChar char="•"/>
            </a:pPr>
            <a:r>
              <a:rPr lang="en-GB" sz="1800" dirty="0"/>
              <a:t>Iterative development with regular feedback loops</a:t>
            </a:r>
          </a:p>
          <a:p>
            <a:pPr>
              <a:buFont typeface="Arial" panose="020B0604020202020204" pitchFamily="34" charset="0"/>
              <a:buChar char="•"/>
            </a:pPr>
            <a:r>
              <a:rPr lang="en-GB" sz="1800" dirty="0"/>
              <a:t>Weekly sprint planning and review sessions</a:t>
            </a:r>
          </a:p>
          <a:p>
            <a:pPr>
              <a:buFont typeface="Arial" panose="020B0604020202020204" pitchFamily="34" charset="0"/>
              <a:buChar char="•"/>
            </a:pPr>
            <a:r>
              <a:rPr lang="en-GB" sz="1800" dirty="0"/>
              <a:t>Continuous integration and delivery using GitHub Actions</a:t>
            </a:r>
          </a:p>
          <a:p>
            <a:pPr>
              <a:buFont typeface="Arial" panose="020B0604020202020204" pitchFamily="34" charset="0"/>
              <a:buChar char="•"/>
            </a:pPr>
            <a:endParaRPr lang="en-GB" sz="1800" dirty="0"/>
          </a:p>
          <a:p>
            <a:pPr>
              <a:buNone/>
            </a:pPr>
            <a:r>
              <a:rPr lang="en-US" sz="1800" b="1" dirty="0"/>
              <a:t>2. </a:t>
            </a:r>
            <a:r>
              <a:rPr lang="en-GB" sz="1800" b="1" dirty="0"/>
              <a:t>Requirements Gathering</a:t>
            </a:r>
          </a:p>
          <a:p>
            <a:pPr>
              <a:buFont typeface="Arial" panose="020B0604020202020204" pitchFamily="34" charset="0"/>
              <a:buChar char="•"/>
            </a:pPr>
            <a:r>
              <a:rPr lang="en-GB" sz="1800" dirty="0"/>
              <a:t>Conducted initial stakeholder meetings</a:t>
            </a:r>
          </a:p>
          <a:p>
            <a:pPr>
              <a:buFont typeface="Arial" panose="020B0604020202020204" pitchFamily="34" charset="0"/>
              <a:buChar char="•"/>
            </a:pPr>
            <a:r>
              <a:rPr lang="en-GB" sz="1800" dirty="0"/>
              <a:t>Identified functional needs (campaign creation, role-based access, analytics)</a:t>
            </a:r>
          </a:p>
          <a:p>
            <a:pPr>
              <a:buFont typeface="Arial" panose="020B0604020202020204" pitchFamily="34" charset="0"/>
              <a:buChar char="•"/>
            </a:pPr>
            <a:r>
              <a:rPr lang="en-GB" sz="1800" dirty="0"/>
              <a:t>Mapped non-functional expectations (security, scalability, usability)</a:t>
            </a:r>
          </a:p>
          <a:p>
            <a:pPr>
              <a:buNone/>
            </a:pPr>
            <a:endParaRPr lang="en-PK" sz="1800" dirty="0"/>
          </a:p>
        </p:txBody>
      </p:sp>
    </p:spTree>
    <p:extLst>
      <p:ext uri="{BB962C8B-B14F-4D97-AF65-F5344CB8AC3E}">
        <p14:creationId xmlns:p14="http://schemas.microsoft.com/office/powerpoint/2010/main" val="3886331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33F1-E3CC-963E-FE53-BC25E02508E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39568B9E-85AD-F6A4-FD2D-CF9CD6149A48}"/>
              </a:ext>
            </a:extLst>
          </p:cNvPr>
          <p:cNvSpPr>
            <a:spLocks noGrp="1"/>
          </p:cNvSpPr>
          <p:nvPr>
            <p:ph type="body" idx="1"/>
          </p:nvPr>
        </p:nvSpPr>
        <p:spPr/>
        <p:txBody>
          <a:bodyPr/>
          <a:lstStyle/>
          <a:p>
            <a:pPr>
              <a:buNone/>
            </a:pPr>
            <a:r>
              <a:rPr lang="en-PK" sz="1800" b="1" dirty="0"/>
              <a:t>3. </a:t>
            </a:r>
            <a:r>
              <a:rPr lang="en-GB" sz="1800" b="1" dirty="0"/>
              <a:t>System Design</a:t>
            </a:r>
          </a:p>
          <a:p>
            <a:pPr>
              <a:buFont typeface="Arial" panose="020B0604020202020204" pitchFamily="34" charset="0"/>
              <a:buChar char="•"/>
            </a:pPr>
            <a:r>
              <a:rPr lang="en-GB" sz="1800" dirty="0"/>
              <a:t>Designed modular, scalable client-server architecture</a:t>
            </a:r>
          </a:p>
          <a:p>
            <a:pPr>
              <a:buFont typeface="Arial" panose="020B0604020202020204" pitchFamily="34" charset="0"/>
              <a:buChar char="•"/>
            </a:pPr>
            <a:r>
              <a:rPr lang="en-GB" sz="1800" dirty="0"/>
              <a:t>Tools: Draw.io for UML, Figma for UI mock-ups</a:t>
            </a:r>
          </a:p>
          <a:p>
            <a:pPr>
              <a:buFont typeface="Arial" panose="020B0604020202020204" pitchFamily="34" charset="0"/>
              <a:buChar char="•"/>
            </a:pPr>
            <a:r>
              <a:rPr lang="en-GB" sz="1800" dirty="0"/>
              <a:t>Security-first design with STRIDE threat modelling</a:t>
            </a:r>
          </a:p>
          <a:p>
            <a:pPr>
              <a:buNone/>
            </a:pPr>
            <a:endParaRPr lang="en-US" sz="1800" dirty="0"/>
          </a:p>
          <a:p>
            <a:pPr>
              <a:buNone/>
            </a:pPr>
            <a:r>
              <a:rPr lang="en-GB" sz="1800" b="1" dirty="0"/>
              <a:t>4. Development Phases</a:t>
            </a:r>
          </a:p>
          <a:p>
            <a:pPr>
              <a:buFont typeface="Arial" panose="020B0604020202020204" pitchFamily="34" charset="0"/>
              <a:buChar char="•"/>
            </a:pPr>
            <a:r>
              <a:rPr lang="en-GB" sz="1800" dirty="0"/>
              <a:t>Frontend</a:t>
            </a:r>
            <a:r>
              <a:rPr lang="en-GB" sz="1800" b="1" dirty="0"/>
              <a:t> </a:t>
            </a:r>
            <a:r>
              <a:rPr lang="en-GB" sz="1800" dirty="0"/>
              <a:t>(React + Vite + Tailwind)</a:t>
            </a:r>
          </a:p>
          <a:p>
            <a:pPr>
              <a:buFont typeface="Arial" panose="020B0604020202020204" pitchFamily="34" charset="0"/>
              <a:buChar char="•"/>
            </a:pPr>
            <a:r>
              <a:rPr lang="en-GB" sz="1800" dirty="0"/>
              <a:t>Backend</a:t>
            </a:r>
            <a:r>
              <a:rPr lang="en-GB" sz="1800" b="1" dirty="0"/>
              <a:t> </a:t>
            </a:r>
            <a:r>
              <a:rPr lang="en-GB" sz="1800" dirty="0"/>
              <a:t>(Django REST + Integration)</a:t>
            </a:r>
          </a:p>
          <a:p>
            <a:pPr>
              <a:buFont typeface="Arial" panose="020B0604020202020204" pitchFamily="34" charset="0"/>
              <a:buChar char="•"/>
            </a:pPr>
            <a:r>
              <a:rPr lang="en-GB" sz="1800" dirty="0"/>
              <a:t>Developed API endpoints for campaign creation, user tracking, and reporting</a:t>
            </a:r>
          </a:p>
          <a:p>
            <a:pPr>
              <a:buFont typeface="Arial" panose="020B0604020202020204" pitchFamily="34" charset="0"/>
              <a:buChar char="•"/>
            </a:pPr>
            <a:r>
              <a:rPr lang="en-GB" sz="1800" dirty="0"/>
              <a:t>Implemented JWT-based auth with MFA, reCAPTCHA</a:t>
            </a:r>
          </a:p>
          <a:p>
            <a:pPr>
              <a:buNone/>
            </a:pPr>
            <a:endParaRPr lang="en-PK" sz="1800" dirty="0"/>
          </a:p>
        </p:txBody>
      </p:sp>
    </p:spTree>
    <p:extLst>
      <p:ext uri="{BB962C8B-B14F-4D97-AF65-F5344CB8AC3E}">
        <p14:creationId xmlns:p14="http://schemas.microsoft.com/office/powerpoint/2010/main" val="2356590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D96C-AC9F-06DE-EDB1-670237C75B17}"/>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CF28C419-777D-CE18-80D9-027771AF731D}"/>
              </a:ext>
            </a:extLst>
          </p:cNvPr>
          <p:cNvSpPr>
            <a:spLocks noGrp="1"/>
          </p:cNvSpPr>
          <p:nvPr>
            <p:ph type="body" idx="1"/>
          </p:nvPr>
        </p:nvSpPr>
        <p:spPr/>
        <p:txBody>
          <a:bodyPr/>
          <a:lstStyle/>
          <a:p>
            <a:pPr>
              <a:buNone/>
            </a:pPr>
            <a:r>
              <a:rPr lang="en-US" sz="1800" b="1" dirty="0"/>
              <a:t>Team Collaboration &amp; Roles Overview</a:t>
            </a:r>
          </a:p>
          <a:p>
            <a:pPr>
              <a:buNone/>
            </a:pPr>
            <a:r>
              <a:rPr lang="en-US" sz="1800" b="1" dirty="0"/>
              <a:t>🤝 Team Collaboration Approach</a:t>
            </a:r>
          </a:p>
          <a:p>
            <a:pPr>
              <a:buFont typeface="Arial" panose="020B0604020202020204" pitchFamily="34" charset="0"/>
              <a:buChar char="•"/>
            </a:pPr>
            <a:r>
              <a:rPr lang="en-US" sz="1800" dirty="0"/>
              <a:t>Followed </a:t>
            </a:r>
            <a:r>
              <a:rPr lang="en-US" sz="1800" b="1" dirty="0"/>
              <a:t>Agile</a:t>
            </a:r>
            <a:r>
              <a:rPr lang="en-US" sz="1800" dirty="0"/>
              <a:t> methodology with weekly sprint meetings</a:t>
            </a:r>
          </a:p>
          <a:p>
            <a:pPr>
              <a:buFont typeface="Arial" panose="020B0604020202020204" pitchFamily="34" charset="0"/>
              <a:buChar char="•"/>
            </a:pPr>
            <a:r>
              <a:rPr lang="en-US" sz="1800" dirty="0"/>
              <a:t>Tasks tracked via </a:t>
            </a:r>
            <a:r>
              <a:rPr lang="en-US" sz="1800" b="1" dirty="0"/>
              <a:t>GitHub Projects</a:t>
            </a:r>
            <a:r>
              <a:rPr lang="en-US" sz="1800" dirty="0"/>
              <a:t> and Trello boards</a:t>
            </a:r>
          </a:p>
          <a:p>
            <a:pPr>
              <a:buFont typeface="Arial" panose="020B0604020202020204" pitchFamily="34" charset="0"/>
              <a:buChar char="•"/>
            </a:pPr>
            <a:r>
              <a:rPr lang="en-US" sz="1800" dirty="0"/>
              <a:t>Roles divided based on specialization and expertise</a:t>
            </a:r>
          </a:p>
          <a:p>
            <a:pPr>
              <a:buFont typeface="Arial" panose="020B0604020202020204" pitchFamily="34" charset="0"/>
              <a:buChar char="•"/>
            </a:pPr>
            <a:r>
              <a:rPr lang="en-US" sz="1800" dirty="0"/>
              <a:t>Strong communication via WhatsApp, Google Meet, and shared Google Docs</a:t>
            </a:r>
          </a:p>
          <a:p>
            <a:pPr>
              <a:buFont typeface="Arial" panose="020B0604020202020204" pitchFamily="34" charset="0"/>
              <a:buChar char="•"/>
            </a:pPr>
            <a:endParaRPr lang="en-US" sz="1800" dirty="0"/>
          </a:p>
          <a:p>
            <a:pPr>
              <a:buNone/>
            </a:pPr>
            <a:r>
              <a:rPr lang="en-GB" sz="1800" b="1" dirty="0"/>
              <a:t>Individual Roles &amp; Responsibilities</a:t>
            </a:r>
          </a:p>
          <a:p>
            <a:pPr>
              <a:buNone/>
            </a:pPr>
            <a:r>
              <a:rPr lang="en-PK" sz="1800" b="1" dirty="0"/>
              <a:t>🎯 </a:t>
            </a:r>
            <a:r>
              <a:rPr lang="en-GB" sz="1800" b="1" dirty="0"/>
              <a:t>Ali Kayani – Project Lead &amp; Analyst</a:t>
            </a:r>
          </a:p>
          <a:p>
            <a:pPr>
              <a:buFont typeface="Arial" panose="020B0604020202020204" pitchFamily="34" charset="0"/>
              <a:buChar char="•"/>
            </a:pPr>
            <a:r>
              <a:rPr lang="en-GB" sz="1800" b="1" dirty="0"/>
              <a:t>Project Management:</a:t>
            </a:r>
            <a:r>
              <a:rPr lang="en-GB" sz="1800" dirty="0"/>
              <a:t> Oversaw sprint goals, team coordination</a:t>
            </a:r>
          </a:p>
          <a:p>
            <a:pPr>
              <a:buFont typeface="Arial" panose="020B0604020202020204" pitchFamily="34" charset="0"/>
              <a:buChar char="•"/>
            </a:pPr>
            <a:r>
              <a:rPr lang="en-GB" sz="1800" b="1" dirty="0"/>
              <a:t>Diagrams:</a:t>
            </a:r>
            <a:r>
              <a:rPr lang="en-GB" sz="1800" dirty="0"/>
              <a:t> Designed use case, class, sequence, deployment diagrams</a:t>
            </a:r>
          </a:p>
          <a:p>
            <a:pPr>
              <a:buFont typeface="Arial" panose="020B0604020202020204" pitchFamily="34" charset="0"/>
              <a:buChar char="•"/>
            </a:pPr>
            <a:r>
              <a:rPr lang="en-GB" sz="1800" b="1" dirty="0"/>
              <a:t>Testing/QA:</a:t>
            </a:r>
            <a:r>
              <a:rPr lang="en-GB" sz="1800" dirty="0"/>
              <a:t> Conducted unit and penetration testing, OWASP ZAP, functional validation</a:t>
            </a:r>
          </a:p>
          <a:p>
            <a:pPr>
              <a:buFont typeface="Arial" panose="020B0604020202020204" pitchFamily="34" charset="0"/>
              <a:buChar char="•"/>
            </a:pPr>
            <a:r>
              <a:rPr lang="en-GB" sz="1800" b="1" dirty="0"/>
              <a:t>Documentation:</a:t>
            </a:r>
            <a:r>
              <a:rPr lang="en-GB" sz="1800" dirty="0"/>
              <a:t> Structured FYP report, threat </a:t>
            </a:r>
            <a:r>
              <a:rPr lang="en-GB" sz="1800" dirty="0" err="1"/>
              <a:t>modeling</a:t>
            </a:r>
            <a:r>
              <a:rPr lang="en-GB" sz="1800" dirty="0"/>
              <a:t>, technical sections</a:t>
            </a:r>
          </a:p>
          <a:p>
            <a:pPr>
              <a:buFont typeface="Arial" panose="020B0604020202020204" pitchFamily="34" charset="0"/>
              <a:buChar char="•"/>
            </a:pPr>
            <a:r>
              <a:rPr lang="en-GB" sz="1800" b="1" dirty="0"/>
              <a:t>GUI Design:</a:t>
            </a:r>
            <a:r>
              <a:rPr lang="en-GB" sz="1800" dirty="0"/>
              <a:t> Created UI </a:t>
            </a:r>
            <a:r>
              <a:rPr lang="en-GB" sz="1800" dirty="0" err="1"/>
              <a:t>mockups</a:t>
            </a:r>
            <a:r>
              <a:rPr lang="en-GB" sz="1800" dirty="0"/>
              <a:t> and implemented Tailwind-based layouts</a:t>
            </a:r>
          </a:p>
          <a:p>
            <a:pPr>
              <a:buFont typeface="Arial" panose="020B0604020202020204" pitchFamily="34" charset="0"/>
              <a:buChar char="•"/>
            </a:pPr>
            <a:r>
              <a:rPr lang="en-GB" sz="1800" b="1" dirty="0"/>
              <a:t>Database:</a:t>
            </a:r>
            <a:r>
              <a:rPr lang="en-GB" sz="1800" dirty="0"/>
              <a:t> Helped model schema, normalization, indexing</a:t>
            </a:r>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1955207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br>
              <a:rPr lang="en-US" dirty="0"/>
            </a:br>
            <a:r>
              <a:rPr lang="en-US" dirty="0"/>
              <a:t>Work Breakdown Structure</a:t>
            </a:r>
            <a:br>
              <a:rPr lang="en-US" dirty="0"/>
            </a:br>
            <a:endParaRPr dirty="0"/>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dirty="0"/>
              <a:t>Front-End</a:t>
            </a:r>
            <a:endParaRPr dirty="0"/>
          </a:p>
          <a:p>
            <a:pPr marL="742950" lvl="1" indent="-285750" algn="l" rtl="0">
              <a:lnSpc>
                <a:spcPct val="100000"/>
              </a:lnSpc>
              <a:spcBef>
                <a:spcPts val="400"/>
              </a:spcBef>
              <a:spcAft>
                <a:spcPts val="0"/>
              </a:spcAft>
              <a:buClr>
                <a:schemeClr val="dk1"/>
              </a:buClr>
              <a:buSzPts val="2000"/>
              <a:buChar char="–"/>
            </a:pPr>
            <a:r>
              <a:rPr lang="en-US" sz="2000" strike="sngStrike" dirty="0"/>
              <a:t>Authentication</a:t>
            </a:r>
            <a:endParaRPr dirty="0"/>
          </a:p>
          <a:p>
            <a:pPr marL="742950" lvl="1" indent="-285750" algn="l" rtl="0">
              <a:lnSpc>
                <a:spcPct val="100000"/>
              </a:lnSpc>
              <a:spcBef>
                <a:spcPts val="400"/>
              </a:spcBef>
              <a:spcAft>
                <a:spcPts val="0"/>
              </a:spcAft>
              <a:buClr>
                <a:schemeClr val="dk1"/>
              </a:buClr>
              <a:buSzPts val="2000"/>
              <a:buChar char="–"/>
            </a:pPr>
            <a:r>
              <a:rPr lang="en-US" sz="2000" dirty="0"/>
              <a:t>User Management System</a:t>
            </a:r>
            <a:endParaRPr dirty="0"/>
          </a:p>
          <a:p>
            <a:pPr marL="742950" lvl="1" indent="-285750" algn="l" rtl="0">
              <a:lnSpc>
                <a:spcPct val="100000"/>
              </a:lnSpc>
              <a:spcBef>
                <a:spcPts val="400"/>
              </a:spcBef>
              <a:spcAft>
                <a:spcPts val="0"/>
              </a:spcAft>
              <a:buClr>
                <a:schemeClr val="dk1"/>
              </a:buClr>
              <a:buSzPts val="2000"/>
              <a:buChar char="–"/>
            </a:pPr>
            <a:r>
              <a:rPr lang="en-US" sz="2000" dirty="0"/>
              <a:t>User Profiles</a:t>
            </a:r>
          </a:p>
          <a:p>
            <a:pPr marL="742950" lvl="1" indent="-285750" algn="l" rtl="0">
              <a:lnSpc>
                <a:spcPct val="100000"/>
              </a:lnSpc>
              <a:spcBef>
                <a:spcPts val="400"/>
              </a:spcBef>
              <a:spcAft>
                <a:spcPts val="0"/>
              </a:spcAft>
              <a:buClr>
                <a:schemeClr val="dk1"/>
              </a:buClr>
              <a:buSzPts val="2000"/>
              <a:buChar char="–"/>
            </a:pPr>
            <a:r>
              <a:rPr lang="en-US" sz="2000" dirty="0"/>
              <a:t>User Privileges</a:t>
            </a:r>
          </a:p>
          <a:p>
            <a:pPr marL="742950" lvl="1" indent="-285750">
              <a:spcBef>
                <a:spcPts val="400"/>
              </a:spcBef>
              <a:buSzPts val="2000"/>
            </a:pPr>
            <a:r>
              <a:rPr lang="en-US" sz="2000" strike="sngStrike" dirty="0"/>
              <a:t>User Dashboards</a:t>
            </a:r>
            <a:endParaRPr lang="en-US" strike="sngStrike" dirty="0"/>
          </a:p>
          <a:p>
            <a:pPr marL="342900" lvl="0" indent="-342900" algn="l" rtl="0">
              <a:lnSpc>
                <a:spcPct val="100000"/>
              </a:lnSpc>
              <a:spcBef>
                <a:spcPts val="480"/>
              </a:spcBef>
              <a:spcAft>
                <a:spcPts val="0"/>
              </a:spcAft>
              <a:buClr>
                <a:schemeClr val="dk1"/>
              </a:buClr>
              <a:buSzPts val="2400"/>
              <a:buChar char="•"/>
            </a:pPr>
            <a:r>
              <a:rPr lang="en-US" sz="2400" dirty="0"/>
              <a:t>Back-End</a:t>
            </a:r>
            <a:endParaRPr dirty="0"/>
          </a:p>
          <a:p>
            <a:pPr marL="742950" lvl="1" indent="-285750" algn="l" rtl="0">
              <a:lnSpc>
                <a:spcPct val="100000"/>
              </a:lnSpc>
              <a:spcBef>
                <a:spcPts val="400"/>
              </a:spcBef>
              <a:spcAft>
                <a:spcPts val="0"/>
              </a:spcAft>
              <a:buClr>
                <a:schemeClr val="dk1"/>
              </a:buClr>
              <a:buSzPts val="2000"/>
              <a:buChar char="–"/>
            </a:pPr>
            <a:r>
              <a:rPr lang="en-US" sz="2000" dirty="0"/>
              <a:t>Database</a:t>
            </a:r>
            <a:endParaRPr dirty="0"/>
          </a:p>
          <a:p>
            <a:pPr marL="742950" lvl="1" indent="-285750" algn="l" rtl="0">
              <a:lnSpc>
                <a:spcPct val="100000"/>
              </a:lnSpc>
              <a:spcBef>
                <a:spcPts val="400"/>
              </a:spcBef>
              <a:spcAft>
                <a:spcPts val="0"/>
              </a:spcAft>
              <a:buClr>
                <a:schemeClr val="dk1"/>
              </a:buClr>
              <a:buSzPts val="2000"/>
              <a:buChar char="–"/>
            </a:pPr>
            <a:r>
              <a:rPr lang="en-US" sz="2000" dirty="0"/>
              <a:t>API Integration</a:t>
            </a:r>
            <a:endParaRPr dirty="0"/>
          </a:p>
          <a:p>
            <a:pPr marL="742950" lvl="1" indent="-285750" algn="l" rtl="0">
              <a:lnSpc>
                <a:spcPct val="100000"/>
              </a:lnSpc>
              <a:spcBef>
                <a:spcPts val="400"/>
              </a:spcBef>
              <a:spcAft>
                <a:spcPts val="0"/>
              </a:spcAft>
              <a:buClr>
                <a:schemeClr val="dk1"/>
              </a:buClr>
              <a:buSzPts val="2000"/>
              <a:buChar char="–"/>
            </a:pPr>
            <a:r>
              <a:rPr lang="en-US" sz="2000" dirty="0"/>
              <a:t>Back &amp; Front Linkage</a:t>
            </a:r>
            <a:endParaRPr lang="en-US" sz="2800" dirty="0"/>
          </a:p>
          <a:p>
            <a:pPr marL="342900" indent="-342900">
              <a:spcBef>
                <a:spcPts val="400"/>
              </a:spcBef>
              <a:buSzPts val="2000"/>
              <a:buFont typeface="Arial" panose="020B0604020202020204" pitchFamily="34" charset="0"/>
              <a:buChar char="•"/>
            </a:pPr>
            <a:r>
              <a:rPr lang="en-US" sz="2000" dirty="0"/>
              <a:t>Notification Mechanism</a:t>
            </a:r>
          </a:p>
          <a:p>
            <a:pPr marL="742950" lvl="1" indent="-285750" algn="l" rtl="0">
              <a:lnSpc>
                <a:spcPct val="100000"/>
              </a:lnSpc>
              <a:spcBef>
                <a:spcPts val="400"/>
              </a:spcBef>
              <a:spcAft>
                <a:spcPts val="0"/>
              </a:spcAft>
              <a:buClr>
                <a:schemeClr val="dk1"/>
              </a:buClr>
              <a:buSzPts val="2000"/>
              <a:buChar char="–"/>
            </a:pPr>
            <a:r>
              <a:rPr lang="en-US" sz="1600" dirty="0"/>
              <a:t>Email Sending</a:t>
            </a:r>
          </a:p>
          <a:p>
            <a:pPr marL="742950" lvl="1" indent="-285750" algn="l" rtl="0">
              <a:lnSpc>
                <a:spcPct val="100000"/>
              </a:lnSpc>
              <a:spcBef>
                <a:spcPts val="400"/>
              </a:spcBef>
              <a:spcAft>
                <a:spcPts val="0"/>
              </a:spcAft>
              <a:buClr>
                <a:schemeClr val="dk1"/>
              </a:buClr>
              <a:buSzPts val="2000"/>
              <a:buChar char="–"/>
            </a:pPr>
            <a:r>
              <a:rPr lang="en-US" sz="1600" dirty="0"/>
              <a:t>Alerting</a:t>
            </a:r>
          </a:p>
          <a:p>
            <a:pPr marL="0" indent="0">
              <a:spcBef>
                <a:spcPts val="400"/>
              </a:spcBef>
              <a:buSzPts val="2000"/>
              <a:buNone/>
            </a:pPr>
            <a:endParaRPr lang="en-US" sz="2000" dirty="0"/>
          </a:p>
          <a:p>
            <a:pPr marL="342900" lvl="0" indent="-165100" algn="l" rtl="0">
              <a:lnSpc>
                <a:spcPct val="100000"/>
              </a:lnSpc>
              <a:spcBef>
                <a:spcPts val="560"/>
              </a:spcBef>
              <a:spcAft>
                <a:spcPts val="0"/>
              </a:spcAft>
              <a:buClr>
                <a:schemeClr val="dk1"/>
              </a:buClr>
              <a:buSzPts val="2800"/>
              <a:buNone/>
            </a:pPr>
            <a:endParaRPr dirty="0"/>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dirty="0"/>
              <a:t>Template Engine</a:t>
            </a:r>
            <a:endParaRPr dirty="0"/>
          </a:p>
          <a:p>
            <a:pPr marL="742950" lvl="1" indent="-285750" algn="l" rtl="0">
              <a:lnSpc>
                <a:spcPct val="100000"/>
              </a:lnSpc>
              <a:spcBef>
                <a:spcPts val="400"/>
              </a:spcBef>
              <a:spcAft>
                <a:spcPts val="0"/>
              </a:spcAft>
              <a:buClr>
                <a:schemeClr val="dk1"/>
              </a:buClr>
              <a:buSzPts val="2000"/>
              <a:buChar char="–"/>
            </a:pPr>
            <a:r>
              <a:rPr lang="en-US" sz="2000" dirty="0"/>
              <a:t>Email Builder</a:t>
            </a:r>
            <a:endParaRPr dirty="0"/>
          </a:p>
          <a:p>
            <a:pPr marL="742950" lvl="1" indent="-285750" algn="l" rtl="0">
              <a:lnSpc>
                <a:spcPct val="100000"/>
              </a:lnSpc>
              <a:spcBef>
                <a:spcPts val="400"/>
              </a:spcBef>
              <a:spcAft>
                <a:spcPts val="0"/>
              </a:spcAft>
              <a:buClr>
                <a:schemeClr val="dk1"/>
              </a:buClr>
              <a:buSzPts val="2000"/>
              <a:buChar char="–"/>
            </a:pPr>
            <a:r>
              <a:rPr lang="en-US" sz="2000" dirty="0"/>
              <a:t>Sample Templates</a:t>
            </a:r>
            <a:endParaRPr dirty="0"/>
          </a:p>
          <a:p>
            <a:pPr marL="742950" lvl="1" indent="-285750" algn="l" rtl="0">
              <a:lnSpc>
                <a:spcPct val="100000"/>
              </a:lnSpc>
              <a:spcBef>
                <a:spcPts val="400"/>
              </a:spcBef>
              <a:spcAft>
                <a:spcPts val="0"/>
              </a:spcAft>
              <a:buClr>
                <a:schemeClr val="dk1"/>
              </a:buClr>
              <a:buSzPts val="2000"/>
              <a:buChar char="–"/>
            </a:pPr>
            <a:r>
              <a:rPr lang="en-US" sz="2000" dirty="0"/>
              <a:t>Template Import/Export</a:t>
            </a:r>
            <a:endParaRPr dirty="0"/>
          </a:p>
          <a:p>
            <a:pPr marL="342900" lvl="0" indent="-342900" algn="l" rtl="0">
              <a:lnSpc>
                <a:spcPct val="100000"/>
              </a:lnSpc>
              <a:spcBef>
                <a:spcPts val="480"/>
              </a:spcBef>
              <a:spcAft>
                <a:spcPts val="0"/>
              </a:spcAft>
              <a:buClr>
                <a:schemeClr val="dk1"/>
              </a:buClr>
              <a:buSzPts val="2400"/>
              <a:buChar char="•"/>
            </a:pPr>
            <a:r>
              <a:rPr lang="en-US" sz="2000" dirty="0"/>
              <a:t>Analytics</a:t>
            </a:r>
          </a:p>
          <a:p>
            <a:pPr marL="342900" lvl="0" indent="-342900" algn="l" rtl="0">
              <a:lnSpc>
                <a:spcPct val="100000"/>
              </a:lnSpc>
              <a:spcBef>
                <a:spcPts val="480"/>
              </a:spcBef>
              <a:spcAft>
                <a:spcPts val="0"/>
              </a:spcAft>
              <a:buClr>
                <a:schemeClr val="dk1"/>
              </a:buClr>
              <a:buSzPts val="2400"/>
              <a:buChar char="•"/>
            </a:pPr>
            <a:r>
              <a:rPr lang="en-US" sz="2000" dirty="0"/>
              <a:t>Reporting</a:t>
            </a:r>
          </a:p>
          <a:p>
            <a:pPr marL="342900" lvl="0" indent="-342900" algn="l" rtl="0">
              <a:lnSpc>
                <a:spcPct val="100000"/>
              </a:lnSpc>
              <a:spcBef>
                <a:spcPts val="480"/>
              </a:spcBef>
              <a:spcAft>
                <a:spcPts val="0"/>
              </a:spcAft>
              <a:buClr>
                <a:schemeClr val="dk1"/>
              </a:buClr>
              <a:buSzPts val="2400"/>
              <a:buChar char="•"/>
            </a:pPr>
            <a:r>
              <a:rPr lang="en-US" sz="2000" dirty="0"/>
              <a:t>Phishing Campaigns</a:t>
            </a:r>
          </a:p>
          <a:p>
            <a:pPr marL="742950" lvl="1" indent="-285750" algn="l" rtl="0">
              <a:lnSpc>
                <a:spcPct val="100000"/>
              </a:lnSpc>
              <a:spcBef>
                <a:spcPts val="400"/>
              </a:spcBef>
              <a:spcAft>
                <a:spcPts val="0"/>
              </a:spcAft>
              <a:buClr>
                <a:schemeClr val="dk1"/>
              </a:buClr>
              <a:buSzPts val="2000"/>
              <a:buChar char="–"/>
            </a:pPr>
            <a:r>
              <a:rPr lang="en-US" sz="2000" dirty="0"/>
              <a:t>Simulations</a:t>
            </a:r>
          </a:p>
          <a:p>
            <a:pPr marL="742950" lvl="1" indent="-285750" algn="l" rtl="0">
              <a:lnSpc>
                <a:spcPct val="100000"/>
              </a:lnSpc>
              <a:spcBef>
                <a:spcPts val="400"/>
              </a:spcBef>
              <a:spcAft>
                <a:spcPts val="0"/>
              </a:spcAft>
              <a:buClr>
                <a:schemeClr val="dk1"/>
              </a:buClr>
              <a:buSzPts val="2000"/>
              <a:buChar char="–"/>
            </a:pPr>
            <a:r>
              <a:rPr lang="en-US" sz="2000" dirty="0"/>
              <a:t>?</a:t>
            </a:r>
          </a:p>
          <a:p>
            <a:pPr marL="342900" lvl="0" indent="-342900" algn="l" rtl="0">
              <a:lnSpc>
                <a:spcPct val="100000"/>
              </a:lnSpc>
              <a:spcBef>
                <a:spcPts val="480"/>
              </a:spcBef>
              <a:spcAft>
                <a:spcPts val="0"/>
              </a:spcAft>
              <a:buClr>
                <a:schemeClr val="dk1"/>
              </a:buClr>
              <a:buSzPts val="2400"/>
              <a:buChar char="•"/>
            </a:pPr>
            <a:r>
              <a:rPr lang="en-US" sz="2000" dirty="0"/>
              <a:t>Evaluation</a:t>
            </a:r>
          </a:p>
          <a:p>
            <a:pPr marL="800100" lvl="1" indent="-342900"/>
            <a:r>
              <a:rPr lang="en-US" sz="2000" dirty="0"/>
              <a:t>Testing</a:t>
            </a:r>
          </a:p>
          <a:p>
            <a:pPr marL="800100" lvl="1" indent="-342900"/>
            <a:r>
              <a:rPr lang="en-US" sz="2000" dirty="0"/>
              <a:t>Debugging &amp; Improvements</a:t>
            </a:r>
            <a:endParaRPr lang="en-US" dirty="0"/>
          </a:p>
          <a:p>
            <a:pPr marL="342900" lvl="0" indent="-342900" algn="l" rtl="0">
              <a:lnSpc>
                <a:spcPct val="100000"/>
              </a:lnSpc>
              <a:spcBef>
                <a:spcPts val="480"/>
              </a:spcBef>
              <a:spcAft>
                <a:spcPts val="0"/>
              </a:spcAft>
              <a:buClr>
                <a:schemeClr val="dk1"/>
              </a:buClr>
              <a:buSzPts val="2400"/>
              <a:buChar char="•"/>
            </a:pP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Challenges</a:t>
            </a:r>
            <a:endParaRPr dirty="0"/>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a:lnSpc>
                <a:spcPct val="150000"/>
              </a:lnSpc>
              <a:buSzPts val="1000"/>
              <a:buNone/>
              <a:tabLst>
                <a:tab pos="457200" algn="l"/>
              </a:tabLst>
            </a:pPr>
            <a:r>
              <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are the key challenges expected to be encountered:</a:t>
            </a:r>
          </a:p>
          <a:p>
            <a:pPr marL="0" lvl="0" indent="0" algn="just">
              <a:lnSpc>
                <a:spcPct val="150000"/>
              </a:lnSpc>
              <a:buSzPts val="1000"/>
              <a:buNone/>
              <a:tabLst>
                <a:tab pos="457200" algn="l"/>
              </a:tabLst>
            </a:pPr>
            <a:endParaRPr lang="en-US" sz="20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buNone/>
            </a:pPr>
            <a:r>
              <a:rPr lang="en-GB" sz="2000" b="1" dirty="0"/>
              <a:t>1. Ensuring Email Deliverability While Avoiding Spam Filters</a:t>
            </a:r>
          </a:p>
          <a:p>
            <a:pPr>
              <a:buFont typeface="Arial" panose="020B0604020202020204" pitchFamily="34" charset="0"/>
              <a:buChar char="•"/>
            </a:pPr>
            <a:r>
              <a:rPr lang="en-GB" sz="2000" dirty="0"/>
              <a:t>Managing SPF, DKIM, and DMARC records for domain verification.</a:t>
            </a:r>
          </a:p>
          <a:p>
            <a:pPr>
              <a:buFont typeface="Arial" panose="020B0604020202020204" pitchFamily="34" charset="0"/>
              <a:buChar char="•"/>
            </a:pPr>
            <a:r>
              <a:rPr lang="en-GB" sz="2000" dirty="0"/>
              <a:t>Configuring email headers and avoiding common phishing red flags.</a:t>
            </a:r>
          </a:p>
          <a:p>
            <a:pPr>
              <a:buFont typeface="Arial" panose="020B0604020202020204" pitchFamily="34" charset="0"/>
              <a:buChar char="•"/>
            </a:pPr>
            <a:r>
              <a:rPr lang="en-GB" sz="2000" dirty="0"/>
              <a:t>Using randomized content and headers to evade spam detection algorithms.</a:t>
            </a:r>
          </a:p>
          <a:p>
            <a:pPr>
              <a:buFont typeface="Arial" panose="020B0604020202020204" pitchFamily="34" charset="0"/>
              <a:buChar char="•"/>
            </a:pPr>
            <a:r>
              <a:rPr lang="en-GB" sz="2000" dirty="0"/>
              <a:t>Testing deliverability across Gmail, Outlook, and corporate mail clients.</a:t>
            </a:r>
          </a:p>
          <a:p>
            <a:pPr>
              <a:buFont typeface="Arial" panose="020B0604020202020204" pitchFamily="34" charset="0"/>
              <a:buChar char="•"/>
            </a:pPr>
            <a:r>
              <a:rPr lang="en-GB" sz="2000" dirty="0"/>
              <a:t>Ensuring </a:t>
            </a:r>
            <a:r>
              <a:rPr lang="en-GB" sz="2000" dirty="0" err="1"/>
              <a:t>Gophish</a:t>
            </a:r>
            <a:r>
              <a:rPr lang="en-GB" sz="2000" dirty="0"/>
              <a:t>-generated emails pass through without being blacklisted.</a:t>
            </a:r>
          </a:p>
          <a:p>
            <a:pPr marL="342900" lvl="0" indent="-139700" algn="l" rtl="0">
              <a:lnSpc>
                <a:spcPct val="100000"/>
              </a:lnSpc>
              <a:spcBef>
                <a:spcPts val="0"/>
              </a:spcBef>
              <a:spcAft>
                <a:spcPts val="0"/>
              </a:spcAft>
              <a:buClr>
                <a:schemeClr val="dk1"/>
              </a:buClr>
              <a:buSzPts val="3200"/>
              <a:buNone/>
            </a:pPr>
            <a:endParaRPr sz="3600" dirty="0">
              <a:latin typeface="Calibri" panose="020F0502020204030204" pitchFamily="34" charset="0"/>
              <a:cs typeface="Calibri" panose="020F050202020403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1FC7-4BF2-4FCD-C7E8-6E208B07CFD4}"/>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3B65BCDD-F5F4-641E-CD5F-9EB59F65CFFA}"/>
              </a:ext>
            </a:extLst>
          </p:cNvPr>
          <p:cNvSpPr>
            <a:spLocks noGrp="1"/>
          </p:cNvSpPr>
          <p:nvPr>
            <p:ph type="body" idx="1"/>
          </p:nvPr>
        </p:nvSpPr>
        <p:spPr/>
        <p:txBody>
          <a:bodyPr/>
          <a:lstStyle/>
          <a:p>
            <a:pPr>
              <a:buNone/>
            </a:pPr>
            <a:r>
              <a:rPr lang="en-GB" sz="2000" b="1" dirty="0"/>
              <a:t>2. Developing User-Friendly Yet Robust Interfaces</a:t>
            </a:r>
          </a:p>
          <a:p>
            <a:pPr>
              <a:buNone/>
            </a:pPr>
            <a:endParaRPr lang="en-GB" sz="2000" b="1" dirty="0"/>
          </a:p>
          <a:p>
            <a:pPr>
              <a:buFont typeface="Arial" panose="020B0604020202020204" pitchFamily="34" charset="0"/>
              <a:buChar char="•"/>
            </a:pPr>
            <a:r>
              <a:rPr lang="en-GB" sz="2000" dirty="0"/>
              <a:t>Balancing intuitive design with the technical complexity of phishing campaign controls.</a:t>
            </a:r>
          </a:p>
          <a:p>
            <a:pPr>
              <a:buFont typeface="Arial" panose="020B0604020202020204" pitchFamily="34" charset="0"/>
              <a:buChar char="•"/>
            </a:pPr>
            <a:r>
              <a:rPr lang="en-GB" sz="2000" dirty="0"/>
              <a:t>Implementing dynamic visualizations for analytics and reporting (charts, timelines).</a:t>
            </a:r>
          </a:p>
          <a:p>
            <a:pPr>
              <a:buFont typeface="Arial" panose="020B0604020202020204" pitchFamily="34" charset="0"/>
              <a:buChar char="•"/>
            </a:pPr>
            <a:r>
              <a:rPr lang="en-GB" sz="2000" dirty="0"/>
              <a:t>Designing responsive UI using Tailwind CSS for cross-device compatibility.</a:t>
            </a:r>
          </a:p>
          <a:p>
            <a:pPr>
              <a:buFont typeface="Arial" panose="020B0604020202020204" pitchFamily="34" charset="0"/>
              <a:buChar char="•"/>
            </a:pPr>
            <a:r>
              <a:rPr lang="en-GB" sz="2000" dirty="0"/>
              <a:t>Maintaining accessibility and performance without overloading the frontend.</a:t>
            </a:r>
          </a:p>
          <a:p>
            <a:pPr>
              <a:buFont typeface="Arial" panose="020B0604020202020204" pitchFamily="34" charset="0"/>
              <a:buChar char="•"/>
            </a:pPr>
            <a:r>
              <a:rPr lang="en-GB" sz="2000" dirty="0"/>
              <a:t>Integrating error handling and UX feedback loops for non-technical users.</a:t>
            </a:r>
          </a:p>
          <a:p>
            <a:endParaRPr lang="en-PK" sz="2000" dirty="0"/>
          </a:p>
        </p:txBody>
      </p:sp>
    </p:spTree>
    <p:extLst>
      <p:ext uri="{BB962C8B-B14F-4D97-AF65-F5344CB8AC3E}">
        <p14:creationId xmlns:p14="http://schemas.microsoft.com/office/powerpoint/2010/main" val="1125660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DE7-401E-7BE3-19B6-42A3BA555BF7}"/>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15FDD03E-3584-26F8-C8BB-716973488621}"/>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dirty="0"/>
          </a:p>
        </p:txBody>
      </p:sp>
    </p:spTree>
    <p:extLst>
      <p:ext uri="{BB962C8B-B14F-4D97-AF65-F5344CB8AC3E}">
        <p14:creationId xmlns:p14="http://schemas.microsoft.com/office/powerpoint/2010/main" val="152180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70B4-7619-F1F5-08DB-80B3E3EE9AE2}"/>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FD4D4B82-4614-9F6B-CB44-3EA05409752A}"/>
              </a:ext>
            </a:extLst>
          </p:cNvPr>
          <p:cNvSpPr>
            <a:spLocks noGrp="1"/>
          </p:cNvSpPr>
          <p:nvPr>
            <p:ph type="body" idx="1"/>
          </p:nvPr>
        </p:nvSpPr>
        <p:spPr/>
        <p:txBody>
          <a:bodyPr/>
          <a:lstStyle/>
          <a:p>
            <a:pPr>
              <a:buNone/>
            </a:pPr>
            <a:r>
              <a:rPr lang="en-US" sz="2000" b="1" dirty="0"/>
              <a:t>3. Maintaining System Security Against Platform Misuse</a:t>
            </a:r>
          </a:p>
          <a:p>
            <a:pPr>
              <a:buNone/>
            </a:pPr>
            <a:endParaRPr lang="en-US" sz="2000" b="1" dirty="0"/>
          </a:p>
          <a:p>
            <a:pPr>
              <a:buFont typeface="Arial" panose="020B0604020202020204" pitchFamily="34" charset="0"/>
              <a:buChar char="•"/>
            </a:pPr>
            <a:r>
              <a:rPr lang="en-US" sz="2000" dirty="0"/>
              <a:t>Enforcing secure authentication using JWT and Multi-Factor Authentication (MFA).</a:t>
            </a:r>
          </a:p>
          <a:p>
            <a:pPr>
              <a:buFont typeface="Arial" panose="020B0604020202020204" pitchFamily="34" charset="0"/>
              <a:buChar char="•"/>
            </a:pPr>
            <a:r>
              <a:rPr lang="en-US" sz="2000" dirty="0"/>
              <a:t>Preventing abuse by rogue insiders or external attackers through activity monitoring.</a:t>
            </a:r>
          </a:p>
          <a:p>
            <a:pPr>
              <a:buFont typeface="Arial" panose="020B0604020202020204" pitchFamily="34" charset="0"/>
              <a:buChar char="•"/>
            </a:pPr>
            <a:r>
              <a:rPr lang="en-US" sz="2000" dirty="0"/>
              <a:t>Implementing CAPTCHA and rate-limiting on high-risk routes.</a:t>
            </a:r>
          </a:p>
          <a:p>
            <a:pPr>
              <a:buFont typeface="Arial" panose="020B0604020202020204" pitchFamily="34" charset="0"/>
              <a:buChar char="•"/>
            </a:pPr>
            <a:r>
              <a:rPr lang="en-US" sz="2000" dirty="0"/>
              <a:t>Sanitizing all input to mitigate injection attacks and XSS threats.</a:t>
            </a:r>
          </a:p>
          <a:p>
            <a:pPr>
              <a:buFont typeface="Arial" panose="020B0604020202020204" pitchFamily="34" charset="0"/>
              <a:buChar char="•"/>
            </a:pPr>
            <a:r>
              <a:rPr lang="en-US" sz="2000" dirty="0"/>
              <a:t>Logging and alerting for unusual user behavior or access patterns.</a:t>
            </a:r>
          </a:p>
          <a:p>
            <a:endParaRPr lang="en-PK" sz="2000" dirty="0"/>
          </a:p>
        </p:txBody>
      </p:sp>
    </p:spTree>
    <p:extLst>
      <p:ext uri="{BB962C8B-B14F-4D97-AF65-F5344CB8AC3E}">
        <p14:creationId xmlns:p14="http://schemas.microsoft.com/office/powerpoint/2010/main" val="20184071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3515-8541-597A-39C6-6DA3B4343788}"/>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5D629454-0A86-9FC5-5BED-C83BBC2FDDF3}"/>
              </a:ext>
            </a:extLst>
          </p:cNvPr>
          <p:cNvSpPr>
            <a:spLocks noGrp="1"/>
          </p:cNvSpPr>
          <p:nvPr>
            <p:ph type="body" idx="1"/>
          </p:nvPr>
        </p:nvSpPr>
        <p:spPr/>
        <p:txBody>
          <a:bodyPr/>
          <a:lstStyle/>
          <a:p>
            <a:pPr>
              <a:buNone/>
            </a:pPr>
            <a:r>
              <a:rPr lang="en-GB" sz="2000" b="1" dirty="0"/>
              <a:t>4. Ensuring Access Controls and Privilege Integrity</a:t>
            </a:r>
          </a:p>
          <a:p>
            <a:pPr>
              <a:buNone/>
            </a:pPr>
            <a:endParaRPr lang="en-GB" sz="2000" b="1" dirty="0"/>
          </a:p>
          <a:p>
            <a:pPr>
              <a:buFont typeface="Arial" panose="020B0604020202020204" pitchFamily="34" charset="0"/>
              <a:buChar char="•"/>
            </a:pPr>
            <a:r>
              <a:rPr lang="en-GB" sz="2000" dirty="0"/>
              <a:t>Implementing strict Role-Based Access Control (RBAC) across all modules.</a:t>
            </a:r>
          </a:p>
          <a:p>
            <a:pPr>
              <a:buFont typeface="Arial" panose="020B0604020202020204" pitchFamily="34" charset="0"/>
              <a:buChar char="•"/>
            </a:pPr>
            <a:r>
              <a:rPr lang="en-GB" sz="2000" dirty="0"/>
              <a:t>Defining and enforcing privilege separation (e.g., Super Admin vs. Tutor vs. User).</a:t>
            </a:r>
          </a:p>
          <a:p>
            <a:pPr>
              <a:buFont typeface="Arial" panose="020B0604020202020204" pitchFamily="34" charset="0"/>
              <a:buChar char="•"/>
            </a:pPr>
            <a:r>
              <a:rPr lang="en-GB" sz="2000" dirty="0"/>
              <a:t>Conducting privilege escalation testing to ensure vertical and horizontal access control.</a:t>
            </a:r>
          </a:p>
          <a:p>
            <a:pPr>
              <a:buFont typeface="Arial" panose="020B0604020202020204" pitchFamily="34" charset="0"/>
              <a:buChar char="•"/>
            </a:pPr>
            <a:r>
              <a:rPr lang="en-GB" sz="2000" dirty="0"/>
              <a:t>Protecting sensitive operations (e.g., campaign launch, data exports) behind elevated roles.</a:t>
            </a:r>
          </a:p>
          <a:p>
            <a:pPr>
              <a:buFont typeface="Arial" panose="020B0604020202020204" pitchFamily="34" charset="0"/>
              <a:buChar char="•"/>
            </a:pPr>
            <a:r>
              <a:rPr lang="en-GB" sz="2000" dirty="0"/>
              <a:t>Regular audit trail generation for accountability and transparency.</a:t>
            </a:r>
          </a:p>
          <a:p>
            <a:endParaRPr lang="en-PK" sz="2000" dirty="0"/>
          </a:p>
        </p:txBody>
      </p:sp>
    </p:spTree>
    <p:extLst>
      <p:ext uri="{BB962C8B-B14F-4D97-AF65-F5344CB8AC3E}">
        <p14:creationId xmlns:p14="http://schemas.microsoft.com/office/powerpoint/2010/main" val="1857450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030B-1FFA-966B-B703-E9F49142441D}"/>
              </a:ext>
            </a:extLst>
          </p:cNvPr>
          <p:cNvSpPr>
            <a:spLocks noGrp="1"/>
          </p:cNvSpPr>
          <p:nvPr>
            <p:ph type="title"/>
          </p:nvPr>
        </p:nvSpPr>
        <p:spPr/>
        <p:txBody>
          <a:bodyPr/>
          <a:lstStyle/>
          <a:p>
            <a:r>
              <a:rPr lang="en-US" dirty="0"/>
              <a:t>Challenges</a:t>
            </a:r>
            <a:endParaRPr lang="en-PK" dirty="0"/>
          </a:p>
        </p:txBody>
      </p:sp>
      <p:sp>
        <p:nvSpPr>
          <p:cNvPr id="3" name="Text Placeholder 2">
            <a:extLst>
              <a:ext uri="{FF2B5EF4-FFF2-40B4-BE49-F238E27FC236}">
                <a16:creationId xmlns:a16="http://schemas.microsoft.com/office/drawing/2014/main" id="{78321B6A-DC2C-AC5B-266F-60E6EE345F8D}"/>
              </a:ext>
            </a:extLst>
          </p:cNvPr>
          <p:cNvSpPr>
            <a:spLocks noGrp="1"/>
          </p:cNvSpPr>
          <p:nvPr>
            <p:ph type="body" idx="1"/>
          </p:nvPr>
        </p:nvSpPr>
        <p:spPr/>
        <p:txBody>
          <a:bodyPr/>
          <a:lstStyle/>
          <a:p>
            <a:pPr>
              <a:buNone/>
            </a:pPr>
            <a:r>
              <a:rPr lang="en-US" sz="2000" b="1" dirty="0"/>
              <a:t>5. Handling Scalability Across Organizations </a:t>
            </a:r>
            <a:r>
              <a:rPr lang="en-US" sz="2000" b="1"/>
              <a:t>and Roles</a:t>
            </a:r>
          </a:p>
          <a:p>
            <a:pPr>
              <a:buNone/>
            </a:pPr>
            <a:endParaRPr lang="en-US" sz="2000" b="1" dirty="0"/>
          </a:p>
          <a:p>
            <a:pPr>
              <a:buFont typeface="Arial" panose="020B0604020202020204" pitchFamily="34" charset="0"/>
              <a:buChar char="•"/>
            </a:pPr>
            <a:r>
              <a:rPr lang="en-US" sz="2000" dirty="0"/>
              <a:t>Designing a multi-tenant architecture with organization-level data isolation.</a:t>
            </a:r>
          </a:p>
          <a:p>
            <a:pPr>
              <a:buFont typeface="Arial" panose="020B0604020202020204" pitchFamily="34" charset="0"/>
              <a:buChar char="•"/>
            </a:pPr>
            <a:r>
              <a:rPr lang="en-US" sz="2000" dirty="0"/>
              <a:t>Optimizing database queries and indexes for performance under load.</a:t>
            </a:r>
          </a:p>
          <a:p>
            <a:pPr>
              <a:buFont typeface="Arial" panose="020B0604020202020204" pitchFamily="34" charset="0"/>
              <a:buChar char="•"/>
            </a:pPr>
            <a:r>
              <a:rPr lang="en-US" sz="2000" dirty="0"/>
              <a:t>Supporting concurrent simulations for multiple departments across clients.</a:t>
            </a:r>
          </a:p>
          <a:p>
            <a:pPr>
              <a:buFont typeface="Arial" panose="020B0604020202020204" pitchFamily="34" charset="0"/>
              <a:buChar char="•"/>
            </a:pPr>
            <a:r>
              <a:rPr lang="en-US" sz="2000" dirty="0"/>
              <a:t>Managing real-time email tracking and dashboard metrics under high volume.</a:t>
            </a:r>
          </a:p>
          <a:p>
            <a:pPr>
              <a:buFont typeface="Arial" panose="020B0604020202020204" pitchFamily="34" charset="0"/>
              <a:buChar char="•"/>
            </a:pPr>
            <a:r>
              <a:rPr lang="en-US" sz="2000" dirty="0"/>
              <a:t>Using Docker containers and GitHub Actions for streamlined deployment and CI/CD scalability.</a:t>
            </a:r>
          </a:p>
          <a:p>
            <a:endParaRPr lang="en-PK" sz="2000" dirty="0"/>
          </a:p>
        </p:txBody>
      </p:sp>
    </p:spTree>
    <p:extLst>
      <p:ext uri="{BB962C8B-B14F-4D97-AF65-F5344CB8AC3E}">
        <p14:creationId xmlns:p14="http://schemas.microsoft.com/office/powerpoint/2010/main" val="4019554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organizational cybersecurity.</a:t>
            </a:r>
          </a:p>
          <a:p>
            <a:pPr algn="just"/>
            <a:r>
              <a:rPr lang="en-GB"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imulate real-world phishing attacks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enerating detailed and thorough analytics.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I</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enhances cybersecurity awareness programs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adapting their training strategies based on the people’s response patterns and user behavioural analytics, editable templates and campaigns.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2972</Words>
  <Application>Microsoft Office PowerPoint</Application>
  <PresentationFormat>On-screen Show (4:3)</PresentationFormat>
  <Paragraphs>488</Paragraphs>
  <Slides>65</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Courier New</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Methodology</vt:lpstr>
      <vt:lpstr>Methodology</vt:lpstr>
      <vt:lpstr>Methodology</vt:lpstr>
      <vt:lpstr>PROGRESS REPORT SUMMARY</vt:lpstr>
      <vt:lpstr>Requirements</vt:lpstr>
      <vt:lpstr>Requirements</vt:lpstr>
      <vt:lpstr>Requirements</vt:lpstr>
      <vt:lpstr>Requirements</vt:lpstr>
      <vt:lpstr>Requirements</vt:lpstr>
      <vt:lpstr>Requirements</vt:lpstr>
      <vt:lpstr>Requirements</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Testing</vt:lpstr>
      <vt:lpstr>Testing</vt:lpstr>
      <vt:lpstr>ENDEAVOUR</vt:lpstr>
      <vt:lpstr>Endeavour</vt:lpstr>
      <vt:lpstr>Endeavour</vt:lpstr>
      <vt:lpstr>Endeavour</vt:lpstr>
      <vt:lpstr>Endeavour</vt:lpstr>
      <vt:lpstr>NEXT STEPS</vt:lpstr>
      <vt:lpstr> Work Breakdown Structure </vt:lpstr>
      <vt:lpstr>Challenges</vt:lpstr>
      <vt:lpstr>Challenges</vt:lpstr>
      <vt:lpstr>Challenges</vt:lpstr>
      <vt:lpstr>Challenges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207</cp:revision>
  <dcterms:created xsi:type="dcterms:W3CDTF">2013-01-22T07:04:44Z</dcterms:created>
  <dcterms:modified xsi:type="dcterms:W3CDTF">2025-05-14T02:18:19Z</dcterms:modified>
</cp:coreProperties>
</file>