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325" r:id="rId7"/>
    <p:sldId id="278" r:id="rId8"/>
    <p:sldId id="281" r:id="rId9"/>
    <p:sldId id="261" r:id="rId10"/>
    <p:sldId id="286" r:id="rId11"/>
    <p:sldId id="284" r:id="rId12"/>
    <p:sldId id="285" r:id="rId13"/>
    <p:sldId id="287" r:id="rId14"/>
    <p:sldId id="262" r:id="rId15"/>
    <p:sldId id="289" r:id="rId16"/>
    <p:sldId id="290" r:id="rId17"/>
    <p:sldId id="291" r:id="rId18"/>
    <p:sldId id="292" r:id="rId19"/>
    <p:sldId id="264" r:id="rId20"/>
    <p:sldId id="265" r:id="rId21"/>
    <p:sldId id="294" r:id="rId22"/>
    <p:sldId id="331" r:id="rId23"/>
    <p:sldId id="295" r:id="rId24"/>
    <p:sldId id="332" r:id="rId25"/>
    <p:sldId id="268" r:id="rId26"/>
    <p:sldId id="302" r:id="rId27"/>
    <p:sldId id="304" r:id="rId28"/>
    <p:sldId id="309" r:id="rId29"/>
    <p:sldId id="307" r:id="rId30"/>
    <p:sldId id="308" r:id="rId31"/>
    <p:sldId id="306" r:id="rId32"/>
    <p:sldId id="334" r:id="rId33"/>
    <p:sldId id="269" r:id="rId34"/>
    <p:sldId id="312" r:id="rId35"/>
    <p:sldId id="335" r:id="rId36"/>
    <p:sldId id="270" r:id="rId37"/>
    <p:sldId id="271" r:id="rId38"/>
    <p:sldId id="316" r:id="rId39"/>
    <p:sldId id="272" r:id="rId40"/>
    <p:sldId id="273" r:id="rId41"/>
    <p:sldId id="274" r:id="rId42"/>
    <p:sldId id="320" r:id="rId43"/>
    <p:sldId id="275" r:id="rId44"/>
    <p:sldId id="276" r:id="rId45"/>
    <p:sldId id="337" r:id="rId46"/>
    <p:sldId id="338" r:id="rId47"/>
    <p:sldId id="277" r:id="rId48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AD3DCE2-EF79-40AC-84C2-D579C789C6FF}">
          <p14:sldIdLst>
            <p14:sldId id="256"/>
            <p14:sldId id="257"/>
            <p14:sldId id="258"/>
            <p14:sldId id="259"/>
            <p14:sldId id="260"/>
            <p14:sldId id="325"/>
          </p14:sldIdLst>
        </p14:section>
        <p14:section name="Untitled Section" id="{3DA1470F-FAAD-49F9-B4B4-90302CB11E63}">
          <p14:sldIdLst>
            <p14:sldId id="278"/>
            <p14:sldId id="281"/>
            <p14:sldId id="261"/>
            <p14:sldId id="286"/>
            <p14:sldId id="284"/>
            <p14:sldId id="285"/>
            <p14:sldId id="287"/>
            <p14:sldId id="262"/>
            <p14:sldId id="289"/>
            <p14:sldId id="290"/>
            <p14:sldId id="291"/>
            <p14:sldId id="292"/>
            <p14:sldId id="264"/>
            <p14:sldId id="265"/>
          </p14:sldIdLst>
        </p14:section>
        <p14:section name="Untitled Section" id="{DAA7D540-FC94-4361-BBC3-AF9FB305C546}">
          <p14:sldIdLst>
            <p14:sldId id="294"/>
            <p14:sldId id="331"/>
            <p14:sldId id="295"/>
            <p14:sldId id="332"/>
          </p14:sldIdLst>
        </p14:section>
        <p14:section name="Untitled Section" id="{33F090DD-C11E-4D8F-8CDE-3BF7844375C2}">
          <p14:sldIdLst>
            <p14:sldId id="268"/>
            <p14:sldId id="302"/>
            <p14:sldId id="304"/>
            <p14:sldId id="309"/>
            <p14:sldId id="307"/>
            <p14:sldId id="308"/>
            <p14:sldId id="306"/>
            <p14:sldId id="334"/>
            <p14:sldId id="269"/>
          </p14:sldIdLst>
        </p14:section>
        <p14:section name="Untitled Section" id="{F2CC3F05-DE84-4955-9B94-F0C765EE8DE9}">
          <p14:sldIdLst>
            <p14:sldId id="312"/>
            <p14:sldId id="335"/>
            <p14:sldId id="270"/>
            <p14:sldId id="271"/>
            <p14:sldId id="316"/>
          </p14:sldIdLst>
        </p14:section>
        <p14:section name="Untitled Section" id="{81B8FACF-4415-4277-86AF-0204BBAD0D4F}">
          <p14:sldIdLst>
            <p14:sldId id="272"/>
            <p14:sldId id="273"/>
            <p14:sldId id="274"/>
            <p14:sldId id="320"/>
            <p14:sldId id="275"/>
            <p14:sldId id="276"/>
            <p14:sldId id="337"/>
            <p14:sldId id="33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6" roundtripDataSignature="AMtx7mgD4Kl0eymbPsSACaHDcTfhYrGF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86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0" name="Google Shape;21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00494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3715cfd4a_0_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203715cfd4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Final Year Project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dirty="0"/>
              <a:t>Phish Net</a:t>
            </a: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dirty="0"/>
              <a:t>(Phishing Simulation Toolkit)</a:t>
            </a:r>
            <a:endParaRPr dirty="0"/>
          </a:p>
          <a:p>
            <a:pPr marL="63500" lvl="0" indent="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</a:pPr>
            <a:r>
              <a:rPr lang="en-US" sz="1400" dirty="0"/>
              <a:t>Supervised By: Dr. Jawaid Iqbal (Asst. Professor)</a:t>
            </a:r>
            <a:endParaRPr dirty="0"/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DD42-7002-54E6-4755-887934B8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 and Summary Table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2CDEB-6F89-59F3-0BD3-247299207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KnowBe4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Offers security awareness training and simulated phishing attacks. Known for a vast template library and analytics.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Cofense (formerly PhishMe)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Focuses on phishing threat management and user behaviour tracking.</a:t>
            </a:r>
          </a:p>
          <a:p>
            <a:pPr>
              <a:buNone/>
            </a:pPr>
            <a:r>
              <a:rPr lang="en-GB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PK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59736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05AD-1C38-0993-6B74-C0930B9A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 and Summary Table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91743-C084-2941-0914-6965F34A9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Limitations of Existing Products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While these platforms are robust, 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they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present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limitations: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High costs and subscription fees.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Lack of localization for our regional contexts.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Little to no template customization.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Specific domains</a:t>
            </a:r>
            <a:endParaRPr lang="en-PK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486055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BC17-3B3D-0CE8-A3E7-9411F3DC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 and Summary Table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AA0DB-F31E-368A-A972-902308071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Dependence on foreign cloud infrastructure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privacy concerns.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Lack of system tailoring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Lack of Modularity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 Customization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PK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2675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DCBE-7B7C-BF22-55C5-9560B9D3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Survey and Summary Table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2D58-CAB7-A7CF-7532-49A9757E0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Comparative Analysis </a:t>
            </a:r>
            <a:endParaRPr lang="en-PK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14300" indent="0" algn="just">
              <a:buNone/>
            </a:pP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a brief comparison following could be viewed:</a:t>
            </a:r>
          </a:p>
          <a:p>
            <a:pPr marL="114300" indent="0" algn="just">
              <a:lnSpc>
                <a:spcPct val="150000"/>
              </a:lnSpc>
              <a:buNone/>
            </a:pP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en-PK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691D63-20A8-A456-EA2C-C08A9123E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657195"/>
              </p:ext>
            </p:extLst>
          </p:nvPr>
        </p:nvGraphicFramePr>
        <p:xfrm>
          <a:off x="457200" y="2581192"/>
          <a:ext cx="7812705" cy="3275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1438">
                  <a:extLst>
                    <a:ext uri="{9D8B030D-6E8A-4147-A177-3AD203B41FA5}">
                      <a16:colId xmlns:a16="http://schemas.microsoft.com/office/drawing/2014/main" val="1510378734"/>
                    </a:ext>
                  </a:extLst>
                </a:gridCol>
                <a:gridCol w="1526880">
                  <a:extLst>
                    <a:ext uri="{9D8B030D-6E8A-4147-A177-3AD203B41FA5}">
                      <a16:colId xmlns:a16="http://schemas.microsoft.com/office/drawing/2014/main" val="735681601"/>
                    </a:ext>
                  </a:extLst>
                </a:gridCol>
                <a:gridCol w="49780">
                  <a:extLst>
                    <a:ext uri="{9D8B030D-6E8A-4147-A177-3AD203B41FA5}">
                      <a16:colId xmlns:a16="http://schemas.microsoft.com/office/drawing/2014/main" val="2993007575"/>
                    </a:ext>
                  </a:extLst>
                </a:gridCol>
                <a:gridCol w="1256260">
                  <a:extLst>
                    <a:ext uri="{9D8B030D-6E8A-4147-A177-3AD203B41FA5}">
                      <a16:colId xmlns:a16="http://schemas.microsoft.com/office/drawing/2014/main" val="397619625"/>
                    </a:ext>
                  </a:extLst>
                </a:gridCol>
                <a:gridCol w="1383877">
                  <a:extLst>
                    <a:ext uri="{9D8B030D-6E8A-4147-A177-3AD203B41FA5}">
                      <a16:colId xmlns:a16="http://schemas.microsoft.com/office/drawing/2014/main" val="3470087547"/>
                    </a:ext>
                  </a:extLst>
                </a:gridCol>
                <a:gridCol w="49780">
                  <a:extLst>
                    <a:ext uri="{9D8B030D-6E8A-4147-A177-3AD203B41FA5}">
                      <a16:colId xmlns:a16="http://schemas.microsoft.com/office/drawing/2014/main" val="4140960375"/>
                    </a:ext>
                  </a:extLst>
                </a:gridCol>
                <a:gridCol w="994690">
                  <a:extLst>
                    <a:ext uri="{9D8B030D-6E8A-4147-A177-3AD203B41FA5}">
                      <a16:colId xmlns:a16="http://schemas.microsoft.com/office/drawing/2014/main" val="1550980116"/>
                    </a:ext>
                  </a:extLst>
                </a:gridCol>
              </a:tblGrid>
              <a:tr h="55308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 dirty="0">
                          <a:effectLst/>
                        </a:rPr>
                        <a:t>Features</a:t>
                      </a:r>
                      <a:endParaRPr lang="en-P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KnowBe4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Cofense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Proofpoint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Phish Net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767637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Local Language Support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  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627914"/>
                  </a:ext>
                </a:extLst>
              </a:tr>
              <a:tr h="6311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Custom Template Creation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 dirty="0">
                          <a:effectLst/>
                        </a:rPr>
                        <a:t>    ✔</a:t>
                      </a:r>
                      <a:endParaRPr lang="en-P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91015063"/>
                  </a:ext>
                </a:extLst>
              </a:tr>
              <a:tr h="4292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Behavioural Analytics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3180451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API Integration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1472394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Deployment Options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100">
                          <a:effectLst/>
                        </a:rPr>
                        <a:t>  Cloud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100">
                          <a:effectLst/>
                        </a:rPr>
                        <a:t>Cloud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100">
                          <a:effectLst/>
                        </a:rPr>
                        <a:t>Self-hosted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100">
                          <a:effectLst/>
                        </a:rPr>
                        <a:t>Cloud / </a:t>
                      </a:r>
                      <a:endParaRPr lang="en-PK" sz="120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100">
                          <a:effectLst/>
                        </a:rPr>
                        <a:t>Self-hosted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664303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200">
                          <a:effectLst/>
                        </a:rPr>
                        <a:t>Cost Efficiency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✘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>
                          <a:effectLst/>
                        </a:rPr>
                        <a:t>    ✔</a:t>
                      </a:r>
                      <a:endParaRPr lang="en-PK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PK" sz="1400" dirty="0">
                          <a:effectLst/>
                        </a:rPr>
                        <a:t>     ✔</a:t>
                      </a:r>
                      <a:endParaRPr lang="en-PK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53171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11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3715cfd4a_0_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22" name="Google Shape;122;g203715cfd4a_0_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Problem Statement 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Organizations in Pakistan lack access to a secure, affordable, and locally adaptable phishing simulation platform that can: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Mimic real-world phishing attacks relevant to the regional context.</a:t>
            </a:r>
          </a:p>
          <a:p>
            <a:pPr marL="34290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8AFC-6B3B-6118-5AD9-28FEBEE7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78866-963F-9785-B5F9-2EDC0955F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Offer customizable templates and dynamic campaign options.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Generate actionable behavioural insights through detailed analytics.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PK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acing lack of control and customization in their operations.</a:t>
            </a:r>
            <a:endParaRPr lang="en-PK" sz="28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951425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FA69-B56A-BD9C-3816-6A85DA6C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DE7AE-8572-43B0-07AD-55A95EB01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Explanation:</a:t>
            </a: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Authentication/Login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(Admin or Org Rep) logs into the platform securely using RBAC-controlled access and MFA.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Campaign Creation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Admin defines phishing campaign parameters such as target groups, email templates, timing (burst/batch), and scenarios.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Email Template Customization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selects or creates a phishing email template, optionally embedding tracking pixels and redirection links.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Recipient Selection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uploads or selects predefined user lists, often organized by department or role.</a:t>
            </a:r>
            <a:endParaRPr lang="en-PK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079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A060-5614-AAEB-1CC5-FD4166E8A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F52BA-D49C-5FFD-AF6F-CA3401FAE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Schedule Campaign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Campaign is scheduled to run immediately or at a defined future time.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Campaign Launch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Backend communicates with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relevant APIs and </a:t>
            </a: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initiates email delivery.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Phishing Email Delivered to Target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Emails are sent to selected recipients.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Interaction Track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ing</a:t>
            </a: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(Open/Click/Submit)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Real-time tracking captures whether the recipient opens the email, clicks the link, or submits credentials.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Stored in PostgreSQL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Interaction data is logged into the PostgreSQL database for analysis.</a:t>
            </a:r>
            <a:endParaRPr lang="en-PK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P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690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F4FC-6510-1518-8493-BA86B3EB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5F4EC-D476-9F3B-0660-DEC840ED8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Analytics dashboard displays campaign effectiveness, user vulnerabilities, and statistical metrics.</a:t>
            </a:r>
            <a:endParaRPr lang="en-PK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indent="-457200" algn="just">
              <a:lnSpc>
                <a:spcPct val="150000"/>
              </a:lnSpc>
              <a:tabLst>
                <a:tab pos="457200" algn="l"/>
              </a:tabLst>
            </a:pP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Security Feedback and Recommendations</a:t>
            </a:r>
            <a:endParaRPr lang="en-PK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en-PK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utomated</a:t>
            </a: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feedback to users and recommend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ing</a:t>
            </a: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improvement 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&amp;</a:t>
            </a: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training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PK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PK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2572070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PROGRESS REPORT</a:t>
            </a:r>
            <a:br>
              <a:rPr lang="en-US"/>
            </a:br>
            <a:r>
              <a:rPr lang="en-US"/>
              <a:t>SUMMARY</a:t>
            </a: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Team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Ali Kayani (37539)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Umar </a:t>
            </a:r>
            <a:r>
              <a:rPr lang="en-US"/>
              <a:t>Waqar (27668)</a:t>
            </a:r>
            <a:endParaRPr dirty="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Requirements</a:t>
            </a:r>
            <a:endParaRPr dirty="0"/>
          </a:p>
        </p:txBody>
      </p:sp>
      <p:sp>
        <p:nvSpPr>
          <p:cNvPr id="140" name="Google Shape;140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List of Different Users: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Super Admin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Manager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Admin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IT Department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Cyber Consultant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Creator 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Tutor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Team Lead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000" dirty="0"/>
              <a:t>User</a:t>
            </a:r>
            <a:endParaRPr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CCAA-BA72-7C59-A949-A8719195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86ED5-076A-1E87-74D3-0F18A6581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Functional Requirements: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User Registration and Authentication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Campaign creation and email template management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Email scheduling (batch, burst, normal modes)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Real-time tracking of email interactions (open, click, submit)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299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2A75-EF38-B923-21A9-8BCC50EB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5B994-05F2-C88E-7BE2-0FE1EEF4D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SzPts val="1000"/>
              <a:buNone/>
              <a:tabLst>
                <a:tab pos="457200" algn="l"/>
              </a:tabLst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Functional Requirements: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Organization phishing scenario deployment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Reporting and analytics dashboard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API integration for automation and SIEM compatibility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482235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130B-BE08-2F06-6FBD-3F33391C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D330-3AB3-3976-B5E1-A2C11E0A8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800" b="1" dirty="0"/>
              <a:t>Non-Functional Requirements: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Scalability: Should handle multiple organizations and user groups concurrently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Security: Must protect against unauthorized access and data breaches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Usability: Intuitive UI/UX for non-technical users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17832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8A53-C201-E8D6-72BD-A65EA918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40B82-5851-9861-FCF9-E86A64EE0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SzPts val="1000"/>
              <a:buNone/>
              <a:tabLst>
                <a:tab pos="457200" algn="l"/>
              </a:tabLst>
            </a:pPr>
            <a:r>
              <a:rPr lang="en-US" sz="2800" b="1" dirty="0"/>
              <a:t>Non-Functional Requirements: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Performance: Real-time response tracking and minimal latency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Maintainability:</a:t>
            </a:r>
            <a:r>
              <a:rPr lang="en-US" sz="28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Modular codebase for easy updates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Availability: High uptime and reliable hosting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649262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tx1"/>
                </a:solidFill>
              </a:rPr>
              <a:t>Implementation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800" dirty="0"/>
              <a:t>Development Tools &amp; Technologies</a:t>
            </a:r>
          </a:p>
          <a:p>
            <a:pPr marL="114300" indent="0">
              <a:buNone/>
            </a:pPr>
            <a:endParaRPr lang="en-GB" sz="2800" b="1" dirty="0"/>
          </a:p>
          <a:p>
            <a:pPr marL="114300" indent="0">
              <a:buNone/>
            </a:pPr>
            <a:r>
              <a:rPr lang="en-GB" sz="2800" b="1" dirty="0"/>
              <a:t>- Frontend: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React.js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For building the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Tailwind CSS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Utility-first CSS framework for styling</a:t>
            </a:r>
          </a:p>
          <a:p>
            <a:pPr>
              <a:buNone/>
            </a:pPr>
            <a:r>
              <a:rPr lang="en-GB" sz="2800" b="1" dirty="0"/>
              <a:t>    </a:t>
            </a:r>
            <a:endParaRPr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7A87-B4DF-E054-E1D6-94E9EC0C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Implementation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A9F76-1928-7241-8CB5-C901A00B0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/>
              <a:t>-</a:t>
            </a:r>
            <a:r>
              <a:rPr lang="en-PK" sz="2800" b="1" dirty="0"/>
              <a:t> </a:t>
            </a:r>
            <a:r>
              <a:rPr lang="en-GB" sz="2800" b="1" dirty="0"/>
              <a:t>Database: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PostgreSQL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Relational database management system</a:t>
            </a:r>
          </a:p>
          <a:p>
            <a:pPr>
              <a:buNone/>
            </a:pPr>
            <a:r>
              <a:rPr lang="en-GB" sz="2800" b="1" dirty="0"/>
              <a:t>- Security &amp; Authentication: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JWT (JSON Web Tokens)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Token-based</a:t>
            </a:r>
            <a:endParaRPr lang="en-GB" sz="2400" b="1" dirty="0"/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200839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DF4F-693F-01AF-B494-6155991B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Implementation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B92E4-AC16-A82F-161C-D06000732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/>
              <a:t>-</a:t>
            </a:r>
            <a:r>
              <a:rPr lang="en-PK" sz="2800" b="1" dirty="0"/>
              <a:t> </a:t>
            </a:r>
            <a:r>
              <a:rPr lang="en-GB" sz="2800" b="1" dirty="0"/>
              <a:t>Containerization: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Docker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Containerization and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GitHub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Source code repository and version control</a:t>
            </a:r>
          </a:p>
          <a:p>
            <a:pPr>
              <a:buNone/>
            </a:pPr>
            <a:r>
              <a:rPr lang="en-GB" sz="2800" dirty="0"/>
              <a:t>-</a:t>
            </a:r>
            <a:r>
              <a:rPr lang="en-GB" sz="2800" b="1" dirty="0"/>
              <a:t> Backend: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Express (</a:t>
            </a:r>
            <a:r>
              <a:rPr lang="en-GB" sz="2800" b="1" dirty="0" err="1"/>
              <a:t>js</a:t>
            </a:r>
            <a:r>
              <a:rPr lang="en-GB" sz="2800" b="1" dirty="0"/>
              <a:t>)</a:t>
            </a:r>
            <a:r>
              <a:rPr lang="en-GB" sz="2800" dirty="0"/>
              <a:t> </a:t>
            </a:r>
          </a:p>
          <a:p>
            <a:pPr marL="571500" lvl="1" indent="0">
              <a:buNone/>
            </a:pPr>
            <a:r>
              <a:rPr lang="en-GB" sz="2400" dirty="0"/>
              <a:t>	– Backend web framework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66457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080D-DB6E-5951-07D5-C470113F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Implementation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65EC5-D0B7-0782-3C3C-DA1D127B9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 err="1"/>
              <a:t>Lucide</a:t>
            </a:r>
            <a:r>
              <a:rPr lang="en-GB" sz="2800" b="1" dirty="0"/>
              <a:t> React</a:t>
            </a:r>
            <a:r>
              <a:rPr lang="en-GB" sz="2800" dirty="0"/>
              <a:t> – Icon set used in UI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None/>
            </a:pPr>
            <a:r>
              <a:rPr lang="en-GB" sz="2800" b="1" dirty="0"/>
              <a:t>Backend (Express.js):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Express</a:t>
            </a:r>
            <a:r>
              <a:rPr lang="en-GB" sz="2800" dirty="0"/>
              <a:t> – For creating APIs</a:t>
            </a:r>
            <a:endParaRPr lang="en-PK" sz="2800" dirty="0"/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381778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25E4-16FF-AD16-E9B3-4ABDFA47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Implementation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6D601-79D5-1CD6-F84D-B3BF0CA01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2800" b="1" dirty="0"/>
              <a:t>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Authentication System</a:t>
            </a:r>
            <a:r>
              <a:rPr lang="en-GB" sz="2800" dirty="0"/>
              <a:t> – Login, registration, and token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Email Campaign Manager</a:t>
            </a:r>
            <a:r>
              <a:rPr lang="en-GB" sz="2800" dirty="0"/>
              <a:t> – Interface for phishing campaign creation and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Real-Time Tracker</a:t>
            </a:r>
            <a:r>
              <a:rPr lang="en-GB" sz="2800" dirty="0"/>
              <a:t> – Tracks email interactions</a:t>
            </a:r>
          </a:p>
          <a:p>
            <a:r>
              <a:rPr lang="en-GB" sz="2800" b="1" dirty="0"/>
              <a:t>Dashboard Analytics</a:t>
            </a:r>
            <a:r>
              <a:rPr lang="en-GB" sz="2800" dirty="0"/>
              <a:t> – Provides campaign statistics and engagement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Template Builder</a:t>
            </a:r>
            <a:r>
              <a:rPr lang="en-GB" sz="2800" dirty="0"/>
              <a:t> – Customizable emails and pages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3665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Introduction and Background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Literature Review and Summary Table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Problem Statement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Methodology</a:t>
            </a:r>
            <a:endParaRPr sz="2800"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Progress Report Summary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Requirements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Software System (Design + Implementation + Testing)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Endeavour (Team)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Next Steps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Prototype / Report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1B03-4EF1-5F9F-E9F6-C25EA369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Implementation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868DC-6504-08F7-C5EA-98C7BF255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2800" b="1" dirty="0"/>
              <a:t>Web Services / APIs</a:t>
            </a:r>
          </a:p>
          <a:p>
            <a:pPr marL="114300" indent="0">
              <a:buNone/>
            </a:pPr>
            <a:endParaRPr lang="en-GB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Custom API</a:t>
            </a:r>
            <a:r>
              <a:rPr lang="en-GB" sz="2800" dirty="0"/>
              <a:t> – Secure communication between frontend and backend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429851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DF53-4FC4-034E-8F87-E1876E4A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F6545-1316-BFFC-5DCB-821B4828A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Hardware &amp; Software Components:</a:t>
            </a:r>
            <a:endParaRPr lang="en-PK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Following are thew hardware and software intakes that are required by the project: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Hardware:</a:t>
            </a:r>
            <a:endParaRPr lang="en-PK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Minimum: 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GB RAM, i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3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Processor, 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GB SSD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Recommend: 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8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GB RAM, i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Processor, 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GB SSD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1143149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3F62-6445-89C3-DD38-D3B764F7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Implementation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8470B-DD5D-6FCB-9FF4-EFEBBA3CE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PK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Software:</a:t>
            </a:r>
            <a:endParaRPr lang="en-PK" sz="2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Frontend: React, Tailwind CSS, Vite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Backend: 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Express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js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), Database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Database: PostgreSQL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Tools:GitHub,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VScode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postman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Cypress</a:t>
            </a:r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504246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tx1"/>
                </a:solidFill>
              </a:rPr>
              <a:t>Testing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4" name="Google Shape;164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GB" sz="2800" b="1" dirty="0"/>
              <a:t>Testing Strategy &amp; Approaches:</a:t>
            </a:r>
          </a:p>
          <a:p>
            <a:pPr>
              <a:buNone/>
            </a:pPr>
            <a:r>
              <a:rPr lang="en-PK" sz="2800" b="1" dirty="0"/>
              <a:t>1. </a:t>
            </a:r>
            <a:r>
              <a:rPr lang="en-GB" sz="2800" b="1" dirty="0"/>
              <a:t>Testing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Ensure system security, accuracy, and robustness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Validate RBAC. Confirm seamless integration</a:t>
            </a:r>
          </a:p>
          <a:p>
            <a:pPr>
              <a:buNone/>
            </a:pPr>
            <a:r>
              <a:rPr lang="en-GB" sz="2800" b="1" dirty="0"/>
              <a:t>2</a:t>
            </a:r>
            <a:r>
              <a:rPr lang="en-PK" sz="2800" b="1" dirty="0"/>
              <a:t>. </a:t>
            </a:r>
            <a:r>
              <a:rPr lang="en-GB" sz="2800" b="1" dirty="0"/>
              <a:t>Tools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Jest</a:t>
            </a:r>
            <a:r>
              <a:rPr lang="en-GB" sz="2800" dirty="0"/>
              <a:t> – Unit testing frontend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Postman</a:t>
            </a:r>
            <a:r>
              <a:rPr lang="en-GB" sz="2800" dirty="0"/>
              <a:t> – API integration and security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OWASP ZAP</a:t>
            </a:r>
            <a:r>
              <a:rPr lang="en-GB" sz="2800" dirty="0"/>
              <a:t> – Automated security scans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Cypress</a:t>
            </a:r>
            <a:r>
              <a:rPr lang="en-GB" sz="2800" dirty="0"/>
              <a:t> – End-to-end and UI interaction testing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47C5F-5260-6FEA-F413-16FA3EDB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5BBC5-D63B-71DF-1A59-1123880C39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PK" sz="2800" b="1" dirty="0"/>
              <a:t> </a:t>
            </a:r>
            <a:r>
              <a:rPr lang="en-GB" sz="2800" b="1" dirty="0"/>
              <a:t>3</a:t>
            </a:r>
            <a:r>
              <a:rPr lang="en-PK" sz="2800" b="1" dirty="0"/>
              <a:t>. </a:t>
            </a:r>
            <a:r>
              <a:rPr lang="en-GB" sz="2800" b="1" dirty="0"/>
              <a:t>Types of Testing Conducted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Unit - </a:t>
            </a:r>
            <a:r>
              <a:rPr lang="en-GB" dirty="0"/>
              <a:t>Tested individual components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(e.g., form validation, API responses)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Integration -  </a:t>
            </a:r>
            <a:r>
              <a:rPr lang="en-GB" dirty="0"/>
              <a:t>End-to-end testing with real-world phishing 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Security -</a:t>
            </a:r>
            <a:r>
              <a:rPr lang="en-GB" dirty="0"/>
              <a:t> SQL Injection, and session hijack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Usability - </a:t>
            </a:r>
            <a:r>
              <a:rPr lang="en-GB" dirty="0"/>
              <a:t>Interface tested with non-technical users</a:t>
            </a:r>
          </a:p>
          <a:p>
            <a:pPr>
              <a:buNone/>
            </a:pPr>
            <a:r>
              <a:rPr lang="en-PK" sz="1200" b="1" dirty="0"/>
              <a:t> </a:t>
            </a:r>
            <a:endParaRPr lang="en-PK" dirty="0"/>
          </a:p>
          <a:p>
            <a:endParaRPr lang="en-PK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955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BBF32-5F99-95EE-94A0-892B8045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Testing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8846E-E37B-FBC4-1B10-0D0763307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PK" sz="2800" b="1" dirty="0"/>
              <a:t>4. </a:t>
            </a:r>
            <a:r>
              <a:rPr lang="en-GB" sz="2800" b="1" dirty="0"/>
              <a:t>Sample Test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Analytics Dashboard Accuracy</a:t>
            </a:r>
            <a:r>
              <a:rPr lang="en-GB" sz="2800" dirty="0"/>
              <a:t> – Ensure real-time updates reflect actual clicks</a:t>
            </a:r>
          </a:p>
          <a:p>
            <a:pPr>
              <a:buNone/>
            </a:pPr>
            <a:r>
              <a:rPr lang="en-PK" sz="2800" b="1" dirty="0"/>
              <a:t>5. </a:t>
            </a:r>
            <a:r>
              <a:rPr lang="en-GB" sz="2800" b="1" dirty="0"/>
              <a:t>Results &amp;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All critical paths passed</a:t>
            </a:r>
            <a:r>
              <a:rPr lang="en-GB" sz="2800" dirty="0"/>
              <a:t> (login, campaign, tracking, RBAC enforcement)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Sec. vulnerabilities </a:t>
            </a:r>
            <a:r>
              <a:rPr lang="en-GB" sz="2800" dirty="0"/>
              <a:t>- token auth, rate limits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642909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ENDEAVOUR</a:t>
            </a: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tx1"/>
                </a:solidFill>
              </a:rPr>
              <a:t>Endeavour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76" name="Google Shape;176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/>
              <a:t>Member Roles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b="1" dirty="0"/>
              <a:t>       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b="1" dirty="0"/>
              <a:t>         - Ali Kayani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Database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GUI</a:t>
            </a:r>
            <a:r>
              <a:rPr lang="en-US" b="1" dirty="0"/>
              <a:t> (</a:t>
            </a:r>
            <a:r>
              <a:rPr lang="en-US" dirty="0"/>
              <a:t>UI/UX)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System Architecture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Project Management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Quality Testing/Assurance</a:t>
            </a:r>
          </a:p>
          <a:p>
            <a:pPr marL="1200150" lvl="2" indent="-285750">
              <a:spcBef>
                <a:spcPts val="640"/>
              </a:spcBef>
              <a:buSzPts val="3200"/>
            </a:pPr>
            <a:r>
              <a:rPr lang="en-US" dirty="0"/>
              <a:t>Documentation</a:t>
            </a:r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b="1" dirty="0"/>
              <a:t>        </a:t>
            </a:r>
            <a:endParaRPr lang="en-US" sz="1100"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E3CB95-C0FE-0EEA-4321-88C9924D9575}"/>
              </a:ext>
            </a:extLst>
          </p:cNvPr>
          <p:cNvSpPr txBox="1"/>
          <p:nvPr/>
        </p:nvSpPr>
        <p:spPr>
          <a:xfrm>
            <a:off x="4432151" y="2521059"/>
            <a:ext cx="42546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/>
              <a:t>-</a:t>
            </a:r>
            <a:r>
              <a:rPr lang="en-US" sz="2800" b="1" dirty="0"/>
              <a:t> Umar Waqar</a:t>
            </a:r>
          </a:p>
          <a:p>
            <a:pPr marL="1200150" indent="-28575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</a:p>
          <a:p>
            <a:pPr marL="1200150" lvl="2" indent="-28575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Front-end</a:t>
            </a:r>
          </a:p>
          <a:p>
            <a:pPr marL="1200150" lvl="2" indent="-28575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Back-end</a:t>
            </a:r>
          </a:p>
          <a:p>
            <a:pPr marL="1200150" lvl="2" indent="-285750">
              <a:spcBef>
                <a:spcPts val="64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Database &amp; APIs</a:t>
            </a:r>
            <a:endParaRPr lang="en-PK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9681-43BE-851F-B451-13981000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5501-CA17-5E1B-1C17-D33B8DD67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GB" sz="2400" b="1" dirty="0"/>
              <a:t>Software Development Lifecycle</a:t>
            </a:r>
            <a:endParaRPr lang="en-US" sz="2400" b="1" dirty="0"/>
          </a:p>
          <a:p>
            <a:pPr algn="just">
              <a:buNone/>
            </a:pPr>
            <a:r>
              <a:rPr lang="en-PK" sz="2400" b="1" dirty="0"/>
              <a:t>1. </a:t>
            </a:r>
            <a:r>
              <a:rPr lang="en-GB" sz="2400" b="1" dirty="0"/>
              <a:t>Development Methodology: Agile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/>
              <a:t>Weekly sprint planning and review sessions</a:t>
            </a:r>
          </a:p>
          <a:p>
            <a:pPr algn="just">
              <a:buNone/>
            </a:pPr>
            <a:r>
              <a:rPr lang="en-US" sz="2400" b="1" dirty="0"/>
              <a:t>2. </a:t>
            </a:r>
            <a:r>
              <a:rPr lang="en-GB" sz="2400" b="1" dirty="0"/>
              <a:t>Requirements Gathering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/>
              <a:t>Functional needs &amp; non-functional expectations</a:t>
            </a:r>
            <a:endParaRPr lang="en-PK" sz="2400" dirty="0"/>
          </a:p>
          <a:p>
            <a:pPr algn="just">
              <a:buNone/>
            </a:pPr>
            <a:r>
              <a:rPr lang="en-PK" sz="2400" b="1" dirty="0"/>
              <a:t>3. </a:t>
            </a:r>
            <a:r>
              <a:rPr lang="en-GB" sz="2400" b="1" dirty="0"/>
              <a:t>System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Modular, scalable client-server architecture</a:t>
            </a:r>
          </a:p>
          <a:p>
            <a:pPr algn="just">
              <a:buNone/>
            </a:pPr>
            <a:r>
              <a:rPr lang="en-GB" sz="2400" b="1" dirty="0"/>
              <a:t>4. Development Phases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/>
              <a:t>Frontend</a:t>
            </a:r>
            <a:r>
              <a:rPr lang="en-GB" sz="2400" b="1" dirty="0"/>
              <a:t> </a:t>
            </a:r>
            <a:r>
              <a:rPr lang="en-GB" sz="2400" dirty="0"/>
              <a:t>(React + Tailwind)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dirty="0"/>
              <a:t>Backend</a:t>
            </a:r>
            <a:r>
              <a:rPr lang="en-GB" sz="2400" b="1" dirty="0"/>
              <a:t> </a:t>
            </a:r>
            <a:r>
              <a:rPr lang="en-GB" sz="2400" dirty="0"/>
              <a:t>(Express.js + </a:t>
            </a:r>
            <a:r>
              <a:rPr lang="en-GB" sz="2400" dirty="0" err="1"/>
              <a:t>api</a:t>
            </a:r>
            <a:r>
              <a:rPr lang="en-GB" sz="2400" dirty="0"/>
              <a:t>)</a:t>
            </a:r>
          </a:p>
          <a:p>
            <a:pPr marL="114300" indent="0">
              <a:buNone/>
            </a:pPr>
            <a:endParaRPr lang="en-GB" sz="2400" dirty="0"/>
          </a:p>
          <a:p>
            <a:pPr algn="just">
              <a:buNone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en-GB" sz="2400" dirty="0"/>
          </a:p>
          <a:p>
            <a:pPr algn="just">
              <a:buNone/>
            </a:pPr>
            <a:endParaRPr lang="en-PK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en-GB" sz="2400" dirty="0"/>
          </a:p>
          <a:p>
            <a:pPr algn="just">
              <a:buNone/>
            </a:pP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886331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AND BACKGROUND 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Work Breakdown Structure</a:t>
            </a:r>
            <a:br>
              <a:rPr lang="en-US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  <p:sp>
        <p:nvSpPr>
          <p:cNvPr id="188" name="Google Shape;18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/>
              <a:t>Front-End</a:t>
            </a:r>
            <a:endParaRPr b="1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Authentication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User Management System</a:t>
            </a:r>
            <a:endParaRPr strike="sngStrike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User Profiles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User Privileges</a:t>
            </a:r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-US" sz="2000" strike="sngStrike" dirty="0"/>
              <a:t>User Dashboards</a:t>
            </a:r>
            <a:endParaRPr lang="en-US" strike="sngStrike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/>
              <a:t>Back-End</a:t>
            </a:r>
            <a:endParaRPr b="1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Database</a:t>
            </a:r>
            <a:endParaRPr strike="sngStrike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API Integration</a:t>
            </a:r>
            <a:endParaRPr strike="sngStrike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Back &amp; Front Linkage</a:t>
            </a:r>
            <a:endParaRPr lang="en-US" sz="2800" strike="sngStrike" dirty="0"/>
          </a:p>
          <a:p>
            <a:pPr marL="342900" indent="-342900">
              <a:spcBef>
                <a:spcPts val="4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000" b="1" dirty="0"/>
              <a:t>Notification Mechanism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600" dirty="0"/>
              <a:t>Email Sending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600" dirty="0"/>
              <a:t>Alerting</a:t>
            </a:r>
          </a:p>
          <a:p>
            <a:pPr marL="0" indent="0">
              <a:spcBef>
                <a:spcPts val="400"/>
              </a:spcBef>
              <a:buSzPts val="2000"/>
              <a:buNone/>
            </a:pPr>
            <a:endParaRPr lang="en-US" sz="2000"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89" name="Google Shape;189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/>
              <a:t>Template Engine</a:t>
            </a:r>
            <a:endParaRPr b="1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Email Builder</a:t>
            </a:r>
            <a:endParaRPr strike="sngStrike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Sample Templates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strike="sngStrike" dirty="0"/>
              <a:t>Template Import/Export</a:t>
            </a:r>
            <a:endParaRPr strike="sngStrike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b="1" strike="sngStrike" dirty="0"/>
              <a:t>Analytics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b="1" dirty="0"/>
              <a:t>Reporting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b="1" dirty="0"/>
              <a:t>Phishing Campaigns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Simulations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Automation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b="1" dirty="0"/>
              <a:t>Evaluation</a:t>
            </a:r>
          </a:p>
          <a:p>
            <a:pPr marL="800100" lvl="1" indent="-342900"/>
            <a:r>
              <a:rPr lang="en-US" sz="2000" dirty="0"/>
              <a:t>Testing</a:t>
            </a:r>
          </a:p>
          <a:p>
            <a:pPr marL="800100" lvl="1" indent="-342900"/>
            <a:r>
              <a:rPr lang="en-US" sz="2000" dirty="0"/>
              <a:t>Debugging &amp; Improvements</a:t>
            </a:r>
            <a:endParaRPr 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Challenges</a:t>
            </a:r>
            <a:endParaRPr dirty="0"/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457200">
              <a:buAutoNum type="arabicPeriod"/>
            </a:pPr>
            <a:r>
              <a:rPr lang="en-GB" sz="2400" b="1" dirty="0"/>
              <a:t>Ensuring Email Deliverability &amp; Avoiding Spam Filters</a:t>
            </a:r>
            <a:endParaRPr lang="en-GB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Managing SPF, DKIM, and DMARC records for domain verification.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Evading spam detection algorithms. Not Blacklisted.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Deliverability - Gmail, Outlook, and corporate mail clients.</a:t>
            </a:r>
          </a:p>
          <a:p>
            <a:pPr>
              <a:buNone/>
            </a:pPr>
            <a:r>
              <a:rPr lang="en-GB" sz="2400" b="1" dirty="0"/>
              <a:t>2. Developing User-Friendly &amp; Robust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Balancing intuitive design with the technical complexity of phishing campaign controls.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Implementing dynamic visualizations for analytics and reporting (charts, timelines).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70B4-7619-F1F5-08DB-80B3E3EE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D4B82-4614-9F6B-CB44-3EA054097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b="1" dirty="0"/>
              <a:t>3. Ensuring System Integrity</a:t>
            </a: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Enforcing secure authentication using JWT and Multi-Factor Authentication (MFA).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Implementing CAPTCHA and rate-limiting on high-risk routes.</a:t>
            </a:r>
          </a:p>
          <a:p>
            <a:pPr>
              <a:buNone/>
            </a:pPr>
            <a:r>
              <a:rPr lang="en-GB" sz="2400" b="1" dirty="0"/>
              <a:t>4. Ensuring Access Controls and Privileges</a:t>
            </a:r>
            <a:endParaRPr lang="en-GB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Implementing strict Role-Based Access Control (RBAC) across all modules.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Conducting privilege escalation testing FOR Acs.</a:t>
            </a:r>
          </a:p>
          <a:p>
            <a:pPr>
              <a:buNone/>
            </a:pPr>
            <a:r>
              <a:rPr lang="en-US" sz="2400" b="1" dirty="0"/>
              <a:t>5. Scalability Across Organizations &amp; Roles</a:t>
            </a: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Designing a multi-tenant architecture with organization-level</a:t>
            </a:r>
            <a:endParaRPr lang="en-PK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20184071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PROTOTYPE &amp; REPORT</a:t>
            </a:r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Prototype</a:t>
            </a:r>
            <a:endParaRPr dirty="0"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GB" sz="2800" b="1" dirty="0"/>
              <a:t>Core Modules Developed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Graphical User Interface (GUI):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Designed using React with Tailwind CSS for a clean, responsive layout.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Authentication Mechanism: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JWT-based login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Notification Mechanism: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Real-time feedback for campaign results and system alerts.</a:t>
            </a: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PK" sz="2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13E0-967E-E673-8DFF-D93A3DE6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997B6-038D-1952-4887-0CA6CED4A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Dashboards: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Specific dashboards for every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Campaign statistics, email interaction alerts.</a:t>
            </a:r>
          </a:p>
          <a:p>
            <a:pPr>
              <a:buNone/>
            </a:pPr>
            <a:r>
              <a:rPr lang="en-GB" sz="2800" b="1" dirty="0"/>
              <a:t>Backend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Database &amp; Backend: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Backend - </a:t>
            </a:r>
            <a:r>
              <a:rPr lang="en-GB" dirty="0">
                <a:solidFill>
                  <a:schemeClr val="tx1"/>
                </a:solidFill>
              </a:rPr>
              <a:t>Expres.js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Database – </a:t>
            </a:r>
            <a:r>
              <a:rPr lang="en-GB" dirty="0" err="1">
                <a:solidFill>
                  <a:schemeClr val="tx1"/>
                </a:solidFill>
              </a:rPr>
              <a:t>Postgre</a:t>
            </a:r>
            <a:r>
              <a:rPr lang="en-GB" dirty="0">
                <a:solidFill>
                  <a:schemeClr val="tx1"/>
                </a:solidFill>
              </a:rPr>
              <a:t> SQL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1436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1CD4-1BAE-AEAF-0326-2BF7A4FD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14DE0-90E2-37F1-BB50-2B3A3BA7B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Reporting &amp; Analytics: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Generated reports on dashboard.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Prototype Validation:</a:t>
            </a:r>
            <a:endParaRPr lang="en-GB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Functional modules for testing phishing scenarios in a controlled environment.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63710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Report</a:t>
            </a:r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1: Introduction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2: Literature Review / Market Survey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3: Requirements and Design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4: Implementation and Test Cases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5: Experiment Results and Analysis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Chapter 6: Conclusion &amp; Future Direction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Introduction and Background </a:t>
            </a:r>
            <a:endParaRPr dirty="0"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today’s world, the digital landscape is full of vulnerabilities </a:t>
            </a:r>
          </a:p>
          <a:p>
            <a:pPr algn="just"/>
            <a:endParaRPr lang="en-GB" sz="2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specially phishing attacks - the most pervasive 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Exploiting the human vulnerabilities more than technological ones. 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3646-949B-5E6D-F308-FEAB1D3D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Background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E01D6-52CB-4911-7A62-FDE83F85B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Pakistan — we suffer due to the lack of accessible, realistic, and localized training tools, </a:t>
            </a:r>
          </a:p>
          <a:p>
            <a:pPr algn="just"/>
            <a:endParaRPr lang="en-GB" sz="18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uiding through experience to tackle these pervasive phishing threats. </a:t>
            </a:r>
          </a:p>
          <a:p>
            <a:pPr algn="just"/>
            <a:endParaRPr lang="en-GB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Phish Net</a:t>
            </a: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—</a:t>
            </a: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calable, customizable, and locally adaptable platform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04397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476C-128D-B092-2C5E-595DDEBF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Background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A82C3-B21B-AB3C-0C60-62E9C7E2A1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Reporting &amp; Training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for organizational cybersecurity.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imulate real-world phishing attacks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in controlled sandbox environment. 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Monitoring each and every users’ interactions.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enerating detailed and thorough analytics.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GB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PK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indent="0">
              <a:buNone/>
            </a:pP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33553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FC6C-FEA6-F9D3-1882-1843CAEA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Background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3606E-3F19-4DA2-65F0-3557B4BF4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Measuring company’s awareness and behavioural risk.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nternational solutions are prohibitively expensive, rigid, disconnected from regional threats.</a:t>
            </a:r>
          </a:p>
          <a:p>
            <a:pPr algn="just"/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/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Phish Net </a:t>
            </a: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— </a:t>
            </a:r>
            <a:r>
              <a:rPr lang="en-GB" sz="2800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</a:t>
            </a: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ynamic phishing campaign management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role-based access control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and </a:t>
            </a:r>
            <a:r>
              <a:rPr lang="en-GB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real-time behavioural insights</a:t>
            </a: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 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96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Market Survey and Summary Table</a:t>
            </a:r>
            <a:endParaRPr dirty="0"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There are several well-known phishing simulation platforms currently dominating the global cybersecurity training market. </a:t>
            </a:r>
            <a:endParaRPr lang="en-GB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GB" sz="2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  <a:buNone/>
            </a:pP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PK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Notable among them are:</a:t>
            </a:r>
            <a:endParaRPr lang="en-PK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1638</Words>
  <Application>Microsoft Office PowerPoint</Application>
  <PresentationFormat>On-screen Show (4:3)</PresentationFormat>
  <Paragraphs>355</Paragraphs>
  <Slides>47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Courier New</vt:lpstr>
      <vt:lpstr>Symbol</vt:lpstr>
      <vt:lpstr>Times New Roman</vt:lpstr>
      <vt:lpstr>Office Theme</vt:lpstr>
      <vt:lpstr>Final Year Project</vt:lpstr>
      <vt:lpstr>Project Team</vt:lpstr>
      <vt:lpstr>Table of Content</vt:lpstr>
      <vt:lpstr>INTRODUCTION AND BACKGROUND </vt:lpstr>
      <vt:lpstr>Introduction and Background </vt:lpstr>
      <vt:lpstr>Introduction and Background </vt:lpstr>
      <vt:lpstr>Introduction and Background </vt:lpstr>
      <vt:lpstr>Introduction and Background </vt:lpstr>
      <vt:lpstr>Market Survey and Summary Table</vt:lpstr>
      <vt:lpstr>Market Survey and Summary Table</vt:lpstr>
      <vt:lpstr>Market Survey and Summary Table</vt:lpstr>
      <vt:lpstr>Market Survey and Summary Table</vt:lpstr>
      <vt:lpstr>Market Survey and Summary Table</vt:lpstr>
      <vt:lpstr>Problem Statement</vt:lpstr>
      <vt:lpstr>Problem Statement</vt:lpstr>
      <vt:lpstr>Methodology</vt:lpstr>
      <vt:lpstr>Methodology</vt:lpstr>
      <vt:lpstr>Methodology</vt:lpstr>
      <vt:lpstr>PROGRESS REPORT SUMMARY</vt:lpstr>
      <vt:lpstr>Requirements</vt:lpstr>
      <vt:lpstr>Requirements</vt:lpstr>
      <vt:lpstr>Requirements</vt:lpstr>
      <vt:lpstr>Requirements</vt:lpstr>
      <vt:lpstr>Requirements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Testing</vt:lpstr>
      <vt:lpstr>Testing</vt:lpstr>
      <vt:lpstr>Testing</vt:lpstr>
      <vt:lpstr>ENDEAVOUR</vt:lpstr>
      <vt:lpstr>Endeavour</vt:lpstr>
      <vt:lpstr>Endeavour</vt:lpstr>
      <vt:lpstr>NEXT STEPS</vt:lpstr>
      <vt:lpstr> Work Breakdown Structure </vt:lpstr>
      <vt:lpstr>Challenges</vt:lpstr>
      <vt:lpstr>Challenges</vt:lpstr>
      <vt:lpstr>PROTOTYPE &amp; REPORT</vt:lpstr>
      <vt:lpstr>Prototype</vt:lpstr>
      <vt:lpstr>Prototype</vt:lpstr>
      <vt:lpstr>Prototype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Khan</dc:creator>
  <cp:lastModifiedBy>Umar Waqar 27668</cp:lastModifiedBy>
  <cp:revision>467</cp:revision>
  <dcterms:created xsi:type="dcterms:W3CDTF">2013-01-22T07:04:44Z</dcterms:created>
  <dcterms:modified xsi:type="dcterms:W3CDTF">2025-06-24T06:52:18Z</dcterms:modified>
</cp:coreProperties>
</file>