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1853" r:id="rId2"/>
    <p:sldId id="1854" r:id="rId3"/>
    <p:sldId id="1857" r:id="rId4"/>
    <p:sldId id="1860" r:id="rId5"/>
    <p:sldId id="1858" r:id="rId6"/>
    <p:sldId id="1859" r:id="rId7"/>
    <p:sldId id="1861" r:id="rId8"/>
    <p:sldId id="1862" r:id="rId9"/>
    <p:sldId id="1863" r:id="rId10"/>
    <p:sldId id="1864" r:id="rId11"/>
    <p:sldId id="1865" r:id="rId12"/>
    <p:sldId id="1866" r:id="rId13"/>
    <p:sldId id="1868" r:id="rId14"/>
    <p:sldId id="1867" r:id="rId15"/>
    <p:sldId id="1871" r:id="rId16"/>
    <p:sldId id="1869" r:id="rId17"/>
    <p:sldId id="1870" r:id="rId18"/>
    <p:sldId id="1872" r:id="rId19"/>
    <p:sldId id="185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7"/>
    <p:restoredTop sz="96314" autoAdjust="0"/>
  </p:normalViewPr>
  <p:slideViewPr>
    <p:cSldViewPr snapToGrid="0">
      <p:cViewPr varScale="1">
        <p:scale>
          <a:sx n="93" d="100"/>
          <a:sy n="93" d="100"/>
        </p:scale>
        <p:origin x="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F4AC4C-AA4B-49DA-A846-033AD3E91B54}" type="datetimeFigureOut">
              <a:rPr lang="zh-CN" altLang="en-US" smtClean="0"/>
              <a:t>2021/11/21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C25B8B-3784-46F6-964B-E71104D32574}" type="slidenum">
              <a:rPr lang="zh-CN" altLang="en-US" smtClean="0"/>
              <a:t>‹#›</a:t>
            </a:fld>
            <a:endParaRPr lang="zh-CN" altLang="en-US"/>
          </a:p>
        </p:txBody>
      </p:sp>
    </p:spTree>
    <p:extLst>
      <p:ext uri="{BB962C8B-B14F-4D97-AF65-F5344CB8AC3E}">
        <p14:creationId xmlns:p14="http://schemas.microsoft.com/office/powerpoint/2010/main" val="1046344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E089FB5-4EB1-49B0-A09D-841C3778DD41}" type="datetimeFigureOut">
              <a:rPr lang="zh-CN" altLang="en-US" smtClean="0"/>
              <a:t>2021/11/21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E089FB5-4EB1-49B0-A09D-841C3778DD41}" type="datetimeFigureOut">
              <a:rPr lang="zh-CN" altLang="en-US" smtClean="0"/>
              <a:t>2021/11/21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E089FB5-4EB1-49B0-A09D-841C3778DD41}" type="datetimeFigureOut">
              <a:rPr lang="zh-CN" altLang="en-US" smtClean="0"/>
              <a:t>2021/11/21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0E089FB5-4EB1-49B0-A09D-841C3778DD41}" type="datetimeFigureOut">
              <a:rPr lang="zh-CN" altLang="en-US" smtClean="0"/>
              <a:t>2021/11/21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0E089FB5-4EB1-49B0-A09D-841C3778DD41}" type="datetimeFigureOut">
              <a:rPr lang="zh-CN" altLang="en-US" smtClean="0"/>
              <a:t>2021/11/21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E089FB5-4EB1-49B0-A09D-841C3778DD41}" type="datetimeFigureOut">
              <a:rPr lang="zh-CN" altLang="en-US" smtClean="0"/>
              <a:t>2021/11/21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E089FB5-4EB1-49B0-A09D-841C3778DD41}" type="datetimeFigureOut">
              <a:rPr lang="zh-CN" altLang="en-US" smtClean="0"/>
              <a:t>2021/11/21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E089FB5-4EB1-49B0-A09D-841C3778DD41}" type="datetimeFigureOut">
              <a:rPr lang="zh-CN" altLang="en-US" smtClean="0"/>
              <a:t>2021/11/21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E089FB5-4EB1-49B0-A09D-841C3778DD41}" type="datetimeFigureOut">
              <a:rPr lang="zh-CN" altLang="en-US" smtClean="0"/>
              <a:t>2021/11/21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E089FB5-4EB1-49B0-A09D-841C3778DD41}" type="datetimeFigureOut">
              <a:rPr lang="zh-CN" altLang="en-US" smtClean="0"/>
              <a:t>2021/11/21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89FB5-4EB1-49B0-A09D-841C3778DD41}" type="datetimeFigureOut">
              <a:rPr lang="zh-CN" altLang="en-US" smtClean="0"/>
              <a:t>2021/11/21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9A749D-F503-45C3-AA1D-00E0FE3AF12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接点 3"/>
          <p:cNvSpPr/>
          <p:nvPr/>
        </p:nvSpPr>
        <p:spPr>
          <a:xfrm>
            <a:off x="-3316755" y="-4576421"/>
            <a:ext cx="7054950" cy="70549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接点 4"/>
          <p:cNvSpPr/>
          <p:nvPr/>
        </p:nvSpPr>
        <p:spPr>
          <a:xfrm>
            <a:off x="10210800" y="-853440"/>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接点 5"/>
          <p:cNvSpPr/>
          <p:nvPr/>
        </p:nvSpPr>
        <p:spPr>
          <a:xfrm>
            <a:off x="10761880" y="5695949"/>
            <a:ext cx="681991" cy="681991"/>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接点 12"/>
          <p:cNvSpPr/>
          <p:nvPr/>
        </p:nvSpPr>
        <p:spPr>
          <a:xfrm>
            <a:off x="-2293189" y="4989072"/>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接点 6"/>
          <p:cNvSpPr/>
          <p:nvPr/>
        </p:nvSpPr>
        <p:spPr>
          <a:xfrm>
            <a:off x="10989311" y="2478529"/>
            <a:ext cx="382170" cy="38217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流程图: 接点 7"/>
          <p:cNvSpPr/>
          <p:nvPr/>
        </p:nvSpPr>
        <p:spPr>
          <a:xfrm>
            <a:off x="1042570" y="4698827"/>
            <a:ext cx="580490" cy="58049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接点 8"/>
          <p:cNvSpPr/>
          <p:nvPr/>
        </p:nvSpPr>
        <p:spPr>
          <a:xfrm>
            <a:off x="1172310" y="1223236"/>
            <a:ext cx="450750" cy="45075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459403" y="2291149"/>
            <a:ext cx="7319652" cy="1446550"/>
          </a:xfrm>
          <a:prstGeom prst="rect">
            <a:avLst/>
          </a:prstGeom>
          <a:effectLst/>
        </p:spPr>
        <p:txBody>
          <a:bodyPr wrap="square">
            <a:spAutoFit/>
          </a:bodyPr>
          <a:lstStyle/>
          <a:p>
            <a:pPr>
              <a:defRPr/>
            </a:pPr>
            <a:r>
              <a:rPr lang="en-US" altLang="zh-CN" sz="8800" spc="-300" dirty="0" err="1">
                <a:solidFill>
                  <a:schemeClr val="bg2">
                    <a:lumMod val="25000"/>
                  </a:schemeClr>
                </a:solidFill>
                <a:effectLst>
                  <a:outerShdw blurRad="76200" dist="88900" dir="2700000" algn="tl" rotWithShape="0">
                    <a:schemeClr val="accent2">
                      <a:alpha val="35000"/>
                    </a:schemeClr>
                  </a:outerShdw>
                </a:effectLst>
                <a:latin typeface="优设标题黑" panose="00000500000000000000" pitchFamily="2" charset="-122"/>
                <a:ea typeface="优设标题黑" panose="00000500000000000000" pitchFamily="2" charset="-122"/>
                <a:cs typeface="OPPOSans L" panose="00020600040101010101" pitchFamily="18" charset="-122"/>
                <a:sym typeface="优设标题黑" panose="00000500000000000000" pitchFamily="2" charset="-122"/>
              </a:rPr>
              <a:t>IdBench</a:t>
            </a:r>
            <a:r>
              <a:rPr lang="en-US" altLang="zh-CN" sz="8800" spc="-300" dirty="0">
                <a:solidFill>
                  <a:schemeClr val="bg2">
                    <a:lumMod val="25000"/>
                  </a:schemeClr>
                </a:solidFill>
                <a:effectLst>
                  <a:outerShdw blurRad="76200" dist="88900" dir="2700000" algn="tl" rotWithShape="0">
                    <a:schemeClr val="accent2">
                      <a:alpha val="35000"/>
                    </a:schemeClr>
                  </a:outerShdw>
                </a:effectLst>
                <a:latin typeface="优设标题黑" panose="00000500000000000000" pitchFamily="2" charset="-122"/>
                <a:ea typeface="优设标题黑" panose="00000500000000000000" pitchFamily="2" charset="-122"/>
                <a:cs typeface="OPPOSans L" panose="00020600040101010101" pitchFamily="18" charset="-122"/>
                <a:sym typeface="优设标题黑" panose="00000500000000000000" pitchFamily="2" charset="-122"/>
              </a:rPr>
              <a:t> </a:t>
            </a:r>
            <a:r>
              <a:rPr lang="zh-CN" altLang="en-US" sz="8800" spc="-300" dirty="0">
                <a:solidFill>
                  <a:schemeClr val="bg2">
                    <a:lumMod val="25000"/>
                  </a:schemeClr>
                </a:solidFill>
                <a:effectLst>
                  <a:outerShdw blurRad="76200" dist="88900" dir="2700000" algn="tl" rotWithShape="0">
                    <a:schemeClr val="accent2">
                      <a:alpha val="35000"/>
                    </a:schemeClr>
                  </a:outerShdw>
                </a:effectLst>
                <a:latin typeface="优设标题黑" panose="00000500000000000000" pitchFamily="2" charset="-122"/>
                <a:ea typeface="优设标题黑" panose="00000500000000000000" pitchFamily="2" charset="-122"/>
                <a:cs typeface="OPPOSans L" panose="00020600040101010101" pitchFamily="18" charset="-122"/>
                <a:sym typeface="优设标题黑" panose="00000500000000000000" pitchFamily="2" charset="-122"/>
              </a:rPr>
              <a:t>工具</a:t>
            </a:r>
          </a:p>
        </p:txBody>
      </p:sp>
      <p:sp>
        <p:nvSpPr>
          <p:cNvPr id="16" name="矩形: 圆角 23"/>
          <p:cNvSpPr/>
          <p:nvPr/>
        </p:nvSpPr>
        <p:spPr>
          <a:xfrm rot="10800000" flipV="1">
            <a:off x="5030995" y="4401571"/>
            <a:ext cx="2344358" cy="40503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latin typeface="Source Han Sans SC" panose="020B0500000000000000" pitchFamily="34" charset="-128"/>
              <a:ea typeface="Source Han Sans SC" panose="020B0500000000000000" pitchFamily="34" charset="-128"/>
            </a:endParaRPr>
          </a:p>
        </p:txBody>
      </p:sp>
      <p:sp>
        <p:nvSpPr>
          <p:cNvPr id="17" name="文本框 16"/>
          <p:cNvSpPr txBox="1"/>
          <p:nvPr/>
        </p:nvSpPr>
        <p:spPr>
          <a:xfrm>
            <a:off x="5332393" y="4449001"/>
            <a:ext cx="1882003" cy="338554"/>
          </a:xfrm>
          <a:prstGeom prst="rect">
            <a:avLst/>
          </a:prstGeom>
          <a:noFill/>
        </p:spPr>
        <p:txBody>
          <a:bodyPr wrap="square" rtlCol="0">
            <a:spAutoFit/>
            <a:scene3d>
              <a:camera prst="orthographicFront"/>
              <a:lightRig rig="threePt" dir="t"/>
            </a:scene3d>
            <a:sp3d contourW="12700"/>
          </a:bodyPr>
          <a:lstStyle/>
          <a:p>
            <a:pPr algn="dist"/>
            <a:r>
              <a:rPr lang="en-US" altLang="zh-CN" sz="1600" dirty="0">
                <a:solidFill>
                  <a:schemeClr val="bg1"/>
                </a:solidFill>
                <a:latin typeface="Source Han Sans SC" panose="020B0500000000000000" pitchFamily="34" charset="-128"/>
                <a:ea typeface="宋体" panose="02010600030101010101" pitchFamily="2" charset="-122"/>
                <a:cs typeface="+mn-ea"/>
                <a:sym typeface="OPPOSans R" panose="00020600040101010101" pitchFamily="18" charset="-122"/>
              </a:rPr>
              <a:t>191250158 </a:t>
            </a:r>
            <a:r>
              <a:rPr lang="zh-CN" altLang="en-US" sz="1600" dirty="0">
                <a:solidFill>
                  <a:schemeClr val="bg1"/>
                </a:solidFill>
                <a:latin typeface="Source Han Sans SC" panose="020B0500000000000000" pitchFamily="34" charset="-128"/>
                <a:ea typeface="宋体" panose="02010600030101010101" pitchFamily="2" charset="-122"/>
                <a:cs typeface="+mn-ea"/>
                <a:sym typeface="OPPOSans R" panose="00020600040101010101" pitchFamily="18" charset="-122"/>
              </a:rPr>
              <a:t>谢昊澄</a:t>
            </a:r>
            <a:endParaRPr lang="en-US" altLang="zh-CN" sz="1600" dirty="0">
              <a:solidFill>
                <a:schemeClr val="bg1"/>
              </a:solidFill>
              <a:latin typeface="Source Han Sans SC" panose="020B0500000000000000" pitchFamily="34" charset="-128"/>
              <a:ea typeface="宋体" panose="02010600030101010101" pitchFamily="2" charset="-122"/>
              <a:cs typeface="+mn-ea"/>
              <a:sym typeface="OPPOSans R" panose="00020600040101010101" pitchFamily="18"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流程图: 接点 12"/>
          <p:cNvSpPr/>
          <p:nvPr/>
        </p:nvSpPr>
        <p:spPr>
          <a:xfrm>
            <a:off x="8057196" y="4309773"/>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流程图: 接点 4"/>
          <p:cNvSpPr/>
          <p:nvPr/>
        </p:nvSpPr>
        <p:spPr>
          <a:xfrm>
            <a:off x="10566986" y="-1310640"/>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接点 5"/>
          <p:cNvSpPr/>
          <p:nvPr/>
        </p:nvSpPr>
        <p:spPr>
          <a:xfrm>
            <a:off x="640299" y="5841553"/>
            <a:ext cx="502702" cy="50270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接点 12"/>
          <p:cNvSpPr/>
          <p:nvPr/>
        </p:nvSpPr>
        <p:spPr>
          <a:xfrm>
            <a:off x="-1950289" y="-5583678"/>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接点 6"/>
          <p:cNvSpPr/>
          <p:nvPr/>
        </p:nvSpPr>
        <p:spPr>
          <a:xfrm>
            <a:off x="10566986" y="573529"/>
            <a:ext cx="382170" cy="38217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接点 5"/>
          <p:cNvSpPr/>
          <p:nvPr/>
        </p:nvSpPr>
        <p:spPr>
          <a:xfrm>
            <a:off x="10758071" y="4997046"/>
            <a:ext cx="743324" cy="743324"/>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7">
            <a:extLst>
              <a:ext uri="{FF2B5EF4-FFF2-40B4-BE49-F238E27FC236}">
                <a16:creationId xmlns:a16="http://schemas.microsoft.com/office/drawing/2014/main" id="{CE61F487-0D22-401F-82A4-BF186BA854D6}"/>
              </a:ext>
            </a:extLst>
          </p:cNvPr>
          <p:cNvSpPr txBox="1"/>
          <p:nvPr/>
        </p:nvSpPr>
        <p:spPr>
          <a:xfrm>
            <a:off x="442592" y="322146"/>
            <a:ext cx="5570756" cy="1015663"/>
          </a:xfrm>
          <a:prstGeom prst="rect">
            <a:avLst/>
          </a:prstGeom>
          <a:noFill/>
        </p:spPr>
        <p:txBody>
          <a:bodyPr wrap="none" rtlCol="0">
            <a:spAutoFit/>
          </a:bodyPr>
          <a:lstStyle/>
          <a:p>
            <a:r>
              <a:rPr lang="zh-CN" altLang="en-US" sz="6000" dirty="0">
                <a:solidFill>
                  <a:schemeClr val="tx1">
                    <a:lumMod val="75000"/>
                    <a:lumOff val="25000"/>
                  </a:schemeClr>
                </a:solidFill>
                <a:latin typeface="仿宋" panose="02010609060101010101" pitchFamily="49" charset="-122"/>
                <a:ea typeface="仿宋" panose="02010609060101010101" pitchFamily="49" charset="-122"/>
              </a:rPr>
              <a:t>核心思想与算法</a:t>
            </a:r>
          </a:p>
        </p:txBody>
      </p:sp>
      <p:sp>
        <p:nvSpPr>
          <p:cNvPr id="23" name="文本框 22">
            <a:extLst>
              <a:ext uri="{FF2B5EF4-FFF2-40B4-BE49-F238E27FC236}">
                <a16:creationId xmlns:a16="http://schemas.microsoft.com/office/drawing/2014/main" id="{90415C1B-373A-4EBA-B6A4-4CBAFA4EBC41}"/>
              </a:ext>
            </a:extLst>
          </p:cNvPr>
          <p:cNvSpPr txBox="1"/>
          <p:nvPr/>
        </p:nvSpPr>
        <p:spPr>
          <a:xfrm>
            <a:off x="1464414" y="2435954"/>
            <a:ext cx="8339603" cy="3139321"/>
          </a:xfrm>
          <a:prstGeom prst="rect">
            <a:avLst/>
          </a:prstGeom>
          <a:noFill/>
        </p:spPr>
        <p:txBody>
          <a:bodyPr wrap="square">
            <a:spAutoFit/>
          </a:bodyPr>
          <a:lstStyle/>
          <a:p>
            <a:pPr algn="just"/>
            <a:r>
              <a:rPr lang="zh-CN" altLang="zh-CN" sz="1800" b="1" kern="100" spc="75" dirty="0">
                <a:effectLst/>
                <a:latin typeface="Arial" panose="020B0604020202020204" pitchFamily="34" charset="0"/>
                <a:ea typeface="等线" panose="02010600030101010101" pitchFamily="2" charset="-122"/>
                <a:cs typeface="Arial" panose="020B0604020202020204" pitchFamily="34" charset="0"/>
              </a:rPr>
              <a:t>去除离群值对：</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30200" algn="just"/>
            <a:r>
              <a:rPr lang="zh-CN" altLang="en-US" sz="1800" kern="100" spc="75" dirty="0">
                <a:effectLst/>
                <a:latin typeface="Arial" panose="020B0604020202020204" pitchFamily="34" charset="0"/>
                <a:ea typeface="等线" panose="02010600030101010101" pitchFamily="2" charset="-122"/>
                <a:cs typeface="Arial" panose="020B0604020202020204" pitchFamily="34" charset="0"/>
              </a:rPr>
              <a:t>此步骤</a:t>
            </a:r>
            <a:r>
              <a:rPr lang="zh-CN" altLang="zh-CN" sz="1800" kern="100" spc="75" dirty="0">
                <a:effectLst/>
                <a:latin typeface="Arial" panose="020B0604020202020204" pitchFamily="34" charset="0"/>
                <a:ea typeface="等线" panose="02010600030101010101" pitchFamily="2" charset="-122"/>
                <a:cs typeface="Arial" panose="020B0604020202020204" pitchFamily="34" charset="0"/>
              </a:rPr>
              <a:t>消除了间接调查中使用的一些标识符对。由于随机选择的代码上下文可能包括对决定最合适的标识符没有帮助的上下文，因此某些对的评级可能会产生误导。例如，对于包含简短且无意义的标识符或主要由与缺少的标识符无关的注释组成的代码上下文。为了缓解这个问题，如果在直接和间接调查中评定的相似性差异超过某个阈值</a:t>
            </a:r>
            <a:r>
              <a:rPr lang="en-US" altLang="zh-CN" sz="1800" kern="100" spc="75" dirty="0">
                <a:effectLst/>
                <a:latin typeface="Arial" panose="020B0604020202020204" pitchFamily="34" charset="0"/>
                <a:ea typeface="等线" panose="02010600030101010101" pitchFamily="2" charset="-122"/>
                <a:cs typeface="Times New Roman" panose="02020603050405020304" pitchFamily="18" charset="0"/>
              </a:rPr>
              <a:t>θ</a:t>
            </a:r>
            <a:r>
              <a:rPr lang="zh-CN" altLang="zh-CN" sz="1800" kern="100" spc="75" dirty="0">
                <a:effectLst/>
                <a:latin typeface="Arial" panose="020B0604020202020204" pitchFamily="34" charset="0"/>
                <a:ea typeface="等线" panose="02010600030101010101" pitchFamily="2" charset="-122"/>
                <a:cs typeface="Arial" panose="020B0604020202020204" pitchFamily="34" charset="0"/>
              </a:rPr>
              <a:t>，将删除</a:t>
            </a:r>
            <a:r>
              <a:rPr lang="zh-CN" altLang="en-US" sz="1800" kern="100" spc="75" dirty="0">
                <a:effectLst/>
                <a:latin typeface="Arial" panose="020B0604020202020204" pitchFamily="34" charset="0"/>
                <a:ea typeface="等线" panose="02010600030101010101" pitchFamily="2" charset="-122"/>
                <a:cs typeface="Arial" panose="020B0604020202020204" pitchFamily="34" charset="0"/>
              </a:rPr>
              <a:t>这</a:t>
            </a:r>
            <a:r>
              <a:rPr lang="zh-CN" altLang="zh-CN" sz="1800" kern="100" spc="75" dirty="0">
                <a:effectLst/>
                <a:latin typeface="Arial" panose="020B0604020202020204" pitchFamily="34" charset="0"/>
                <a:ea typeface="等线" panose="02010600030101010101" pitchFamily="2" charset="-122"/>
                <a:cs typeface="Arial" panose="020B0604020202020204" pitchFamily="34" charset="0"/>
              </a:rPr>
              <a:t>一</a:t>
            </a:r>
            <a:r>
              <a:rPr lang="zh-CN" altLang="en-US" sz="1800" kern="100" spc="75" dirty="0">
                <a:effectLst/>
                <a:latin typeface="Arial" panose="020B0604020202020204" pitchFamily="34" charset="0"/>
                <a:ea typeface="等线" panose="02010600030101010101" pitchFamily="2" charset="-122"/>
                <a:cs typeface="Arial" panose="020B0604020202020204" pitchFamily="34" charset="0"/>
              </a:rPr>
              <a:t>标识符</a:t>
            </a:r>
            <a:r>
              <a:rPr lang="zh-CN" altLang="zh-CN" sz="1800" kern="100" spc="75" dirty="0">
                <a:effectLst/>
                <a:latin typeface="Arial" panose="020B0604020202020204" pitchFamily="34" charset="0"/>
                <a:ea typeface="等线" panose="02010600030101010101" pitchFamily="2" charset="-122"/>
                <a:cs typeface="Arial" panose="020B0604020202020204" pitchFamily="34" charset="0"/>
              </a:rPr>
              <a:t>对。</a:t>
            </a:r>
            <a:endParaRPr lang="en-US" altLang="zh-CN" sz="1800" kern="100" spc="75" dirty="0">
              <a:effectLst/>
              <a:latin typeface="Arial" panose="020B0604020202020204" pitchFamily="34" charset="0"/>
              <a:ea typeface="等线" panose="02010600030101010101" pitchFamily="2" charset="-122"/>
              <a:cs typeface="Arial" panose="020B0604020202020204" pitchFamily="34" charset="0"/>
            </a:endParaRPr>
          </a:p>
          <a:p>
            <a:pPr indent="330200" algn="just"/>
            <a:r>
              <a:rPr lang="zh-CN" altLang="en-US" sz="1800" kern="100" spc="75" dirty="0">
                <a:effectLst/>
                <a:latin typeface="Arial" panose="020B0604020202020204" pitchFamily="34" charset="0"/>
                <a:ea typeface="等线" panose="02010600030101010101" pitchFamily="2" charset="-122"/>
                <a:cs typeface="Arial" panose="020B0604020202020204" pitchFamily="34" charset="0"/>
              </a:rPr>
              <a:t>按照</a:t>
            </a:r>
            <a:r>
              <a:rPr lang="zh-CN" altLang="zh-CN" sz="1800" kern="100" spc="75" dirty="0">
                <a:effectLst/>
                <a:latin typeface="Arial" panose="020B0604020202020204" pitchFamily="34" charset="0"/>
                <a:ea typeface="等线" panose="02010600030101010101" pitchFamily="2" charset="-122"/>
                <a:cs typeface="Arial" panose="020B0604020202020204" pitchFamily="34" charset="0"/>
              </a:rPr>
              <a:t>数据清理期间使用的阈值</a:t>
            </a:r>
            <a:r>
              <a:rPr lang="en-US" altLang="zh-CN" sz="1800" kern="100" spc="75" dirty="0">
                <a:effectLst/>
                <a:latin typeface="Arial" panose="020B0604020202020204" pitchFamily="34" charset="0"/>
                <a:ea typeface="等线" panose="02010600030101010101" pitchFamily="2" charset="-122"/>
                <a:cs typeface="Times New Roman" panose="02020603050405020304" pitchFamily="18" charset="0"/>
              </a:rPr>
              <a:t>θ</a:t>
            </a:r>
            <a:r>
              <a:rPr lang="zh-CN" altLang="zh-CN" sz="1800" kern="100" spc="75" dirty="0">
                <a:effectLst/>
                <a:latin typeface="Arial" panose="020B0604020202020204" pitchFamily="34" charset="0"/>
                <a:ea typeface="等线" panose="02010600030101010101" pitchFamily="2" charset="-122"/>
                <a:cs typeface="Arial" panose="020B0604020202020204" pitchFamily="34" charset="0"/>
              </a:rPr>
              <a:t>不同。</a:t>
            </a:r>
            <a:r>
              <a:rPr lang="zh-CN" altLang="en-US" sz="1800" kern="100" spc="75" dirty="0">
                <a:effectLst/>
                <a:latin typeface="Arial" panose="020B0604020202020204" pitchFamily="34" charset="0"/>
                <a:ea typeface="等线" panose="02010600030101010101" pitchFamily="2" charset="-122"/>
                <a:cs typeface="Arial" panose="020B0604020202020204" pitchFamily="34" charset="0"/>
              </a:rPr>
              <a:t>将分为</a:t>
            </a:r>
            <a:r>
              <a:rPr lang="en-US" altLang="zh-CN" sz="1800" kern="100" spc="75" dirty="0">
                <a:effectLst/>
                <a:latin typeface="Arial" panose="020B0604020202020204" pitchFamily="34" charset="0"/>
                <a:ea typeface="等线" panose="02010600030101010101" pitchFamily="2" charset="-122"/>
                <a:cs typeface="Times New Roman" panose="02020603050405020304" pitchFamily="18" charset="0"/>
              </a:rPr>
              <a:t>small</a:t>
            </a:r>
            <a:r>
              <a:rPr lang="zh-CN" altLang="zh-CN" sz="1800" kern="100" spc="75" dirty="0">
                <a:effectLst/>
                <a:latin typeface="Arial" panose="020B0604020202020204" pitchFamily="34" charset="0"/>
                <a:ea typeface="等线" panose="02010600030101010101" pitchFamily="2" charset="-122"/>
                <a:cs typeface="Arial" panose="020B0604020202020204" pitchFamily="34" charset="0"/>
              </a:rPr>
              <a:t>、</a:t>
            </a:r>
            <a:r>
              <a:rPr lang="en-US" altLang="zh-CN" sz="1800" kern="100" spc="75" dirty="0">
                <a:effectLst/>
                <a:latin typeface="Arial" panose="020B0604020202020204" pitchFamily="34" charset="0"/>
                <a:ea typeface="等线" panose="02010600030101010101" pitchFamily="2" charset="-122"/>
                <a:cs typeface="Times New Roman" panose="02020603050405020304" pitchFamily="18" charset="0"/>
              </a:rPr>
              <a:t>medium</a:t>
            </a:r>
            <a:r>
              <a:rPr lang="zh-CN" altLang="zh-CN" sz="1800" kern="100" spc="75" dirty="0">
                <a:effectLst/>
                <a:latin typeface="Arial" panose="020B0604020202020204" pitchFamily="34" charset="0"/>
                <a:ea typeface="等线" panose="02010600030101010101" pitchFamily="2" charset="-122"/>
                <a:cs typeface="Arial" panose="020B0604020202020204" pitchFamily="34" charset="0"/>
              </a:rPr>
              <a:t>和</a:t>
            </a:r>
            <a:r>
              <a:rPr lang="en-US" altLang="zh-CN" sz="1800" kern="100" spc="75" dirty="0">
                <a:effectLst/>
                <a:latin typeface="Arial" panose="020B0604020202020204" pitchFamily="34" charset="0"/>
                <a:ea typeface="等线" panose="02010600030101010101" pitchFamily="2" charset="-122"/>
                <a:cs typeface="Times New Roman" panose="02020603050405020304" pitchFamily="18" charset="0"/>
              </a:rPr>
              <a:t>Large </a:t>
            </a:r>
            <a:r>
              <a:rPr lang="zh-CN" altLang="en-US" sz="1800" kern="100" spc="75" dirty="0">
                <a:effectLst/>
                <a:latin typeface="Arial" panose="020B0604020202020204" pitchFamily="34" charset="0"/>
                <a:ea typeface="等线" panose="02010600030101010101" pitchFamily="2" charset="-122"/>
                <a:cs typeface="Times New Roman" panose="02020603050405020304" pitchFamily="18" charset="0"/>
              </a:rPr>
              <a:t>三种</a:t>
            </a:r>
            <a:r>
              <a:rPr lang="en-US" altLang="zh-CN" sz="1800" kern="100" spc="75" dirty="0">
                <a:effectLst/>
                <a:latin typeface="Arial" panose="020B0604020202020204" pitchFamily="34" charset="0"/>
                <a:ea typeface="等线" panose="02010600030101010101" pitchFamily="2" charset="-122"/>
                <a:cs typeface="Times New Roman" panose="02020603050405020304" pitchFamily="18" charset="0"/>
              </a:rPr>
              <a:t>Benchmark</a:t>
            </a:r>
            <a:r>
              <a:rPr lang="zh-CN" altLang="zh-CN" sz="1800" kern="100" spc="75" dirty="0">
                <a:effectLst/>
                <a:latin typeface="Arial" panose="020B0604020202020204" pitchFamily="34" charset="0"/>
                <a:ea typeface="等线" panose="02010600030101010101" pitchFamily="2" charset="-122"/>
                <a:cs typeface="Arial" panose="020B0604020202020204" pitchFamily="34" charset="0"/>
              </a:rPr>
              <a:t>，较小的基准使用更严格的阈值，因此在参与者之间提供了更高的协议，而较大的基准提供了更多的对。选择阈值是为了在增加总体评级者之间的协议，同时保持足够的对和评级以形成代表性基准之间取得平衡。</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30200"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TextBox 7">
            <a:extLst>
              <a:ext uri="{FF2B5EF4-FFF2-40B4-BE49-F238E27FC236}">
                <a16:creationId xmlns:a16="http://schemas.microsoft.com/office/drawing/2014/main" id="{75AA22C2-9C94-4740-ACA2-2713725CA1B9}"/>
              </a:ext>
            </a:extLst>
          </p:cNvPr>
          <p:cNvSpPr txBox="1"/>
          <p:nvPr/>
        </p:nvSpPr>
        <p:spPr>
          <a:xfrm>
            <a:off x="640299" y="1456159"/>
            <a:ext cx="2723823" cy="646331"/>
          </a:xfrm>
          <a:prstGeom prst="rect">
            <a:avLst/>
          </a:prstGeom>
          <a:noFill/>
        </p:spPr>
        <p:txBody>
          <a:bodyPr wrap="none" rtlCol="0">
            <a:spAutoFit/>
          </a:bodyPr>
          <a:lstStyle/>
          <a:p>
            <a:r>
              <a:rPr lang="en-US" altLang="zh-CN" sz="3600" dirty="0">
                <a:solidFill>
                  <a:schemeClr val="tx1">
                    <a:lumMod val="75000"/>
                    <a:lumOff val="25000"/>
                  </a:schemeClr>
                </a:solidFill>
                <a:latin typeface="仿宋" panose="02010609060101010101" pitchFamily="49" charset="-122"/>
                <a:ea typeface="仿宋" panose="02010609060101010101" pitchFamily="49" charset="-122"/>
              </a:rPr>
              <a:t>2.</a:t>
            </a:r>
            <a:r>
              <a:rPr lang="zh-CN" altLang="en-US" sz="3600" dirty="0">
                <a:solidFill>
                  <a:schemeClr val="tx1">
                    <a:lumMod val="75000"/>
                    <a:lumOff val="25000"/>
                  </a:schemeClr>
                </a:solidFill>
                <a:latin typeface="仿宋" panose="02010609060101010101" pitchFamily="49" charset="-122"/>
                <a:ea typeface="仿宋" panose="02010609060101010101" pitchFamily="49" charset="-122"/>
              </a:rPr>
              <a:t> 数据整理</a:t>
            </a:r>
          </a:p>
        </p:txBody>
      </p:sp>
    </p:spTree>
    <p:extLst>
      <p:ext uri="{BB962C8B-B14F-4D97-AF65-F5344CB8AC3E}">
        <p14:creationId xmlns:p14="http://schemas.microsoft.com/office/powerpoint/2010/main" val="2825709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流程图: 接点 12"/>
          <p:cNvSpPr/>
          <p:nvPr/>
        </p:nvSpPr>
        <p:spPr>
          <a:xfrm>
            <a:off x="8057196" y="4309773"/>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流程图: 接点 4"/>
          <p:cNvSpPr/>
          <p:nvPr/>
        </p:nvSpPr>
        <p:spPr>
          <a:xfrm>
            <a:off x="10566986" y="-1310640"/>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接点 5"/>
          <p:cNvSpPr/>
          <p:nvPr/>
        </p:nvSpPr>
        <p:spPr>
          <a:xfrm>
            <a:off x="640299" y="5841553"/>
            <a:ext cx="502702" cy="50270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接点 12"/>
          <p:cNvSpPr/>
          <p:nvPr/>
        </p:nvSpPr>
        <p:spPr>
          <a:xfrm>
            <a:off x="-1950289" y="-5583678"/>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接点 6"/>
          <p:cNvSpPr/>
          <p:nvPr/>
        </p:nvSpPr>
        <p:spPr>
          <a:xfrm>
            <a:off x="10566986" y="573529"/>
            <a:ext cx="382170" cy="38217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接点 5"/>
          <p:cNvSpPr/>
          <p:nvPr/>
        </p:nvSpPr>
        <p:spPr>
          <a:xfrm>
            <a:off x="10758071" y="4997046"/>
            <a:ext cx="743324" cy="743324"/>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7">
            <a:extLst>
              <a:ext uri="{FF2B5EF4-FFF2-40B4-BE49-F238E27FC236}">
                <a16:creationId xmlns:a16="http://schemas.microsoft.com/office/drawing/2014/main" id="{CE61F487-0D22-401F-82A4-BF186BA854D6}"/>
              </a:ext>
            </a:extLst>
          </p:cNvPr>
          <p:cNvSpPr txBox="1"/>
          <p:nvPr/>
        </p:nvSpPr>
        <p:spPr>
          <a:xfrm>
            <a:off x="442592" y="322146"/>
            <a:ext cx="5570756" cy="1015663"/>
          </a:xfrm>
          <a:prstGeom prst="rect">
            <a:avLst/>
          </a:prstGeom>
          <a:noFill/>
        </p:spPr>
        <p:txBody>
          <a:bodyPr wrap="none" rtlCol="0">
            <a:spAutoFit/>
          </a:bodyPr>
          <a:lstStyle/>
          <a:p>
            <a:r>
              <a:rPr lang="zh-CN" altLang="en-US" sz="6000" dirty="0">
                <a:solidFill>
                  <a:schemeClr val="tx1">
                    <a:lumMod val="75000"/>
                    <a:lumOff val="25000"/>
                  </a:schemeClr>
                </a:solidFill>
                <a:latin typeface="仿宋" panose="02010609060101010101" pitchFamily="49" charset="-122"/>
                <a:ea typeface="仿宋" panose="02010609060101010101" pitchFamily="49" charset="-122"/>
              </a:rPr>
              <a:t>核心思想与算法</a:t>
            </a:r>
          </a:p>
        </p:txBody>
      </p:sp>
      <p:sp>
        <p:nvSpPr>
          <p:cNvPr id="23" name="文本框 22">
            <a:extLst>
              <a:ext uri="{FF2B5EF4-FFF2-40B4-BE49-F238E27FC236}">
                <a16:creationId xmlns:a16="http://schemas.microsoft.com/office/drawing/2014/main" id="{90415C1B-373A-4EBA-B6A4-4CBAFA4EBC41}"/>
              </a:ext>
            </a:extLst>
          </p:cNvPr>
          <p:cNvSpPr txBox="1"/>
          <p:nvPr/>
        </p:nvSpPr>
        <p:spPr>
          <a:xfrm>
            <a:off x="1464414" y="2435954"/>
            <a:ext cx="8339603" cy="2585323"/>
          </a:xfrm>
          <a:prstGeom prst="rect">
            <a:avLst/>
          </a:prstGeom>
          <a:noFill/>
        </p:spPr>
        <p:txBody>
          <a:bodyPr wrap="square">
            <a:spAutoFit/>
          </a:bodyPr>
          <a:lstStyle/>
          <a:p>
            <a:pPr algn="just"/>
            <a:r>
              <a:rPr lang="zh-CN" altLang="en-US" sz="1800" b="1" kern="100" spc="75" dirty="0">
                <a:effectLst/>
                <a:latin typeface="Arial" panose="020B0604020202020204" pitchFamily="34" charset="0"/>
                <a:ea typeface="等线" panose="02010600030101010101" pitchFamily="2" charset="-122"/>
                <a:cs typeface="Arial" panose="020B0604020202020204" pitchFamily="34" charset="0"/>
              </a:rPr>
              <a:t>将评分转换为分数</a:t>
            </a:r>
          </a:p>
          <a:p>
            <a:pPr algn="just"/>
            <a:r>
              <a:rPr lang="zh-CN" altLang="en-US" sz="1800" kern="100" spc="75" dirty="0">
                <a:effectLst/>
                <a:latin typeface="Arial" panose="020B0604020202020204" pitchFamily="34" charset="0"/>
                <a:ea typeface="等线" panose="02010600030101010101" pitchFamily="2" charset="-122"/>
                <a:cs typeface="Arial" panose="020B0604020202020204" pitchFamily="34" charset="0"/>
              </a:rPr>
              <a:t>       为了便于度量与处理，将开发者调查期间收集的特定对的评分转换为</a:t>
            </a:r>
            <a:r>
              <a:rPr lang="en-US" altLang="zh-CN" sz="1800" kern="100" spc="75" dirty="0">
                <a:effectLst/>
                <a:latin typeface="Arial" panose="020B0604020202020204" pitchFamily="34" charset="0"/>
                <a:ea typeface="等线" panose="02010600030101010101" pitchFamily="2" charset="-122"/>
                <a:cs typeface="Arial" panose="020B0604020202020204" pitchFamily="34" charset="0"/>
              </a:rPr>
              <a:t>[0,1]</a:t>
            </a:r>
            <a:r>
              <a:rPr lang="zh-CN" altLang="en-US" sz="1800" kern="100" spc="75" dirty="0">
                <a:effectLst/>
                <a:latin typeface="Arial" panose="020B0604020202020204" pitchFamily="34" charset="0"/>
                <a:ea typeface="等线" panose="02010600030101010101" pitchFamily="2" charset="-122"/>
                <a:cs typeface="Arial" panose="020B0604020202020204" pitchFamily="34" charset="0"/>
              </a:rPr>
              <a:t>范围内的相似性分数。对于直接调查，将</a:t>
            </a:r>
            <a:r>
              <a:rPr lang="en-US" altLang="zh-CN" sz="1800" kern="100" spc="75" dirty="0">
                <a:effectLst/>
                <a:latin typeface="Arial" panose="020B0604020202020204" pitchFamily="34" charset="0"/>
                <a:ea typeface="等线" panose="02010600030101010101" pitchFamily="2" charset="-122"/>
                <a:cs typeface="Arial" panose="020B0604020202020204" pitchFamily="34" charset="0"/>
              </a:rPr>
              <a:t>1-5</a:t>
            </a:r>
            <a:r>
              <a:rPr lang="zh-CN" altLang="en-US" sz="1800" kern="100" spc="75" dirty="0">
                <a:effectLst/>
                <a:latin typeface="Arial" panose="020B0604020202020204" pitchFamily="34" charset="0"/>
                <a:ea typeface="等线" panose="02010600030101010101" pitchFamily="2" charset="-122"/>
                <a:cs typeface="Arial" panose="020B0604020202020204" pitchFamily="34" charset="0"/>
              </a:rPr>
              <a:t>评分量表评分定为</a:t>
            </a:r>
            <a:r>
              <a:rPr lang="en-US" altLang="zh-CN" sz="1800" kern="100" spc="75" dirty="0">
                <a:effectLst/>
                <a:latin typeface="Arial" panose="020B0604020202020204" pitchFamily="34" charset="0"/>
                <a:ea typeface="等线" panose="02010600030101010101" pitchFamily="2" charset="-122"/>
                <a:cs typeface="Arial" panose="020B0604020202020204" pitchFamily="34" charset="0"/>
              </a:rPr>
              <a:t>[0,1]</a:t>
            </a:r>
            <a:r>
              <a:rPr lang="zh-CN" altLang="en-US" sz="1800" kern="100" spc="75" dirty="0">
                <a:effectLst/>
                <a:latin typeface="Arial" panose="020B0604020202020204" pitchFamily="34" charset="0"/>
                <a:ea typeface="等线" panose="02010600030101010101" pitchFamily="2" charset="-122"/>
                <a:cs typeface="Arial" panose="020B0604020202020204" pitchFamily="34" charset="0"/>
              </a:rPr>
              <a:t>范围，并对特定标识符对的所有评分取平均值。对于间接调查，使用基于信号检测理论的方法将收集到的评分转换为数值，该方法以前曾用于创建自然语言的相似性基准。这种转换为每一对测量产生了一个无界的距离</a:t>
            </a:r>
            <a:r>
              <a:rPr lang="en-US" altLang="zh-CN" sz="1800" kern="100" spc="75" dirty="0">
                <a:effectLst/>
                <a:latin typeface="Arial" panose="020B0604020202020204" pitchFamily="34" charset="0"/>
                <a:ea typeface="等线" panose="02010600030101010101" pitchFamily="2" charset="-122"/>
                <a:cs typeface="Arial" panose="020B0604020202020204" pitchFamily="34" charset="0"/>
              </a:rPr>
              <a:t>d</a:t>
            </a:r>
            <a:r>
              <a:rPr lang="zh-CN" altLang="en-US" sz="1800" kern="100" spc="75" dirty="0">
                <a:effectLst/>
                <a:latin typeface="Arial" panose="020B0604020202020204" pitchFamily="34" charset="0"/>
                <a:ea typeface="等线" panose="02010600030101010101" pitchFamily="2" charset="-122"/>
                <a:cs typeface="Arial" panose="020B0604020202020204" pitchFamily="34" charset="0"/>
              </a:rPr>
              <a:t>，我们将其转换成一个相似性分数，通过标准化和反转距离                  其中</a:t>
            </a:r>
            <a:r>
              <a:rPr lang="en-US" altLang="zh-CN" kern="100" spc="75" dirty="0">
                <a:latin typeface="Arial" panose="020B0604020202020204" pitchFamily="34" charset="0"/>
                <a:ea typeface="等线" panose="02010600030101010101" pitchFamily="2" charset="-122"/>
                <a:cs typeface="Arial" panose="020B0604020202020204" pitchFamily="34" charset="0"/>
              </a:rPr>
              <a:t>m</a:t>
            </a:r>
            <a:r>
              <a:rPr lang="en-US" altLang="zh-CN" sz="1800" kern="100" spc="75" dirty="0">
                <a:effectLst/>
                <a:latin typeface="Arial" panose="020B0604020202020204" pitchFamily="34" charset="0"/>
                <a:ea typeface="等线" panose="02010600030101010101" pitchFamily="2" charset="-122"/>
                <a:cs typeface="Arial" panose="020B0604020202020204" pitchFamily="34" charset="0"/>
              </a:rPr>
              <a:t>in</a:t>
            </a:r>
            <a:r>
              <a:rPr lang="en-US" altLang="zh-CN" sz="1050" kern="100" spc="75" dirty="0">
                <a:effectLst/>
                <a:latin typeface="Arial" panose="020B0604020202020204" pitchFamily="34" charset="0"/>
                <a:ea typeface="等线" panose="02010600030101010101" pitchFamily="2" charset="-122"/>
                <a:cs typeface="Arial" panose="020B0604020202020204" pitchFamily="34" charset="0"/>
              </a:rPr>
              <a:t>d</a:t>
            </a:r>
            <a:r>
              <a:rPr lang="zh-CN" altLang="en-US" sz="1800" kern="100" spc="75" dirty="0">
                <a:effectLst/>
                <a:latin typeface="Arial" panose="020B0604020202020204" pitchFamily="34" charset="0"/>
                <a:ea typeface="等线" panose="02010600030101010101" pitchFamily="2" charset="-122"/>
                <a:cs typeface="Arial" panose="020B0604020202020204" pitchFamily="34" charset="0"/>
              </a:rPr>
              <a:t>和</a:t>
            </a:r>
            <a:r>
              <a:rPr lang="en-US" altLang="zh-CN" kern="100" spc="75" dirty="0" err="1">
                <a:latin typeface="Arial" panose="020B0604020202020204" pitchFamily="34" charset="0"/>
                <a:ea typeface="等线" panose="02010600030101010101" pitchFamily="2" charset="-122"/>
                <a:cs typeface="Arial" panose="020B0604020202020204" pitchFamily="34" charset="0"/>
              </a:rPr>
              <a:t>m</a:t>
            </a:r>
            <a:r>
              <a:rPr lang="en-US" altLang="zh-CN" sz="1800" kern="100" spc="75" dirty="0" err="1">
                <a:effectLst/>
                <a:latin typeface="Arial" panose="020B0604020202020204" pitchFamily="34" charset="0"/>
                <a:ea typeface="等线" panose="02010600030101010101" pitchFamily="2" charset="-122"/>
                <a:cs typeface="Arial" panose="020B0604020202020204" pitchFamily="34" charset="0"/>
              </a:rPr>
              <a:t>ax</a:t>
            </a:r>
            <a:r>
              <a:rPr lang="en-US" altLang="zh-CN" sz="1050" kern="100" spc="75" dirty="0" err="1">
                <a:effectLst/>
                <a:latin typeface="Arial" panose="020B0604020202020204" pitchFamily="34" charset="0"/>
                <a:ea typeface="等线" panose="02010600030101010101" pitchFamily="2" charset="-122"/>
                <a:cs typeface="Arial" panose="020B0604020202020204" pitchFamily="34" charset="0"/>
              </a:rPr>
              <a:t>d</a:t>
            </a:r>
            <a:r>
              <a:rPr lang="zh-CN" altLang="en-US" sz="1800" kern="100" spc="75" dirty="0">
                <a:effectLst/>
                <a:latin typeface="Arial" panose="020B0604020202020204" pitchFamily="34" charset="0"/>
                <a:ea typeface="等线" panose="02010600030101010101" pitchFamily="2" charset="-122"/>
                <a:cs typeface="Arial" panose="020B0604020202020204" pitchFamily="34" charset="0"/>
              </a:rPr>
              <a:t>是所有对之间的最小和最大距离。</a:t>
            </a:r>
          </a:p>
          <a:p>
            <a:pPr indent="330200"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TextBox 7">
            <a:extLst>
              <a:ext uri="{FF2B5EF4-FFF2-40B4-BE49-F238E27FC236}">
                <a16:creationId xmlns:a16="http://schemas.microsoft.com/office/drawing/2014/main" id="{75AA22C2-9C94-4740-ACA2-2713725CA1B9}"/>
              </a:ext>
            </a:extLst>
          </p:cNvPr>
          <p:cNvSpPr txBox="1"/>
          <p:nvPr/>
        </p:nvSpPr>
        <p:spPr>
          <a:xfrm>
            <a:off x="640299" y="1456159"/>
            <a:ext cx="6647974" cy="646331"/>
          </a:xfrm>
          <a:prstGeom prst="rect">
            <a:avLst/>
          </a:prstGeom>
          <a:noFill/>
        </p:spPr>
        <p:txBody>
          <a:bodyPr wrap="none" rtlCol="0">
            <a:spAutoFit/>
          </a:bodyPr>
          <a:lstStyle/>
          <a:p>
            <a:r>
              <a:rPr lang="en-US" altLang="zh-CN" sz="3600" dirty="0">
                <a:solidFill>
                  <a:schemeClr val="tx1">
                    <a:lumMod val="75000"/>
                    <a:lumOff val="25000"/>
                  </a:schemeClr>
                </a:solidFill>
                <a:latin typeface="仿宋" panose="02010609060101010101" pitchFamily="49" charset="-122"/>
                <a:ea typeface="仿宋" panose="02010609060101010101" pitchFamily="49" charset="-122"/>
              </a:rPr>
              <a:t>3.</a:t>
            </a:r>
            <a:r>
              <a:rPr lang="zh-CN" altLang="en-US" sz="3600" dirty="0">
                <a:solidFill>
                  <a:schemeClr val="tx1">
                    <a:lumMod val="75000"/>
                    <a:lumOff val="25000"/>
                  </a:schemeClr>
                </a:solidFill>
                <a:latin typeface="仿宋" panose="02010609060101010101" pitchFamily="49" charset="-122"/>
                <a:ea typeface="仿宋" panose="02010609060101010101" pitchFamily="49" charset="-122"/>
              </a:rPr>
              <a:t>衡量语义表示与基准的一致性</a:t>
            </a:r>
          </a:p>
        </p:txBody>
      </p:sp>
      <p:pic>
        <p:nvPicPr>
          <p:cNvPr id="17" name="图片 16">
            <a:extLst>
              <a:ext uri="{FF2B5EF4-FFF2-40B4-BE49-F238E27FC236}">
                <a16:creationId xmlns:a16="http://schemas.microsoft.com/office/drawing/2014/main" id="{12227E11-93C5-4212-8DC8-A8873CC66058}"/>
              </a:ext>
            </a:extLst>
          </p:cNvPr>
          <p:cNvPicPr>
            <a:picLocks noChangeAspect="1"/>
          </p:cNvPicPr>
          <p:nvPr/>
        </p:nvPicPr>
        <p:blipFill>
          <a:blip r:embed="rId2"/>
          <a:stretch>
            <a:fillRect/>
          </a:stretch>
        </p:blipFill>
        <p:spPr>
          <a:xfrm>
            <a:off x="5473700" y="4182773"/>
            <a:ext cx="1244600" cy="254000"/>
          </a:xfrm>
          <a:prstGeom prst="rect">
            <a:avLst/>
          </a:prstGeom>
        </p:spPr>
      </p:pic>
    </p:spTree>
    <p:extLst>
      <p:ext uri="{BB962C8B-B14F-4D97-AF65-F5344CB8AC3E}">
        <p14:creationId xmlns:p14="http://schemas.microsoft.com/office/powerpoint/2010/main" val="1603533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流程图: 接点 12"/>
          <p:cNvSpPr/>
          <p:nvPr/>
        </p:nvSpPr>
        <p:spPr>
          <a:xfrm>
            <a:off x="8057196" y="4309773"/>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流程图: 接点 4"/>
          <p:cNvSpPr/>
          <p:nvPr/>
        </p:nvSpPr>
        <p:spPr>
          <a:xfrm>
            <a:off x="10566986" y="-1310640"/>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接点 5"/>
          <p:cNvSpPr/>
          <p:nvPr/>
        </p:nvSpPr>
        <p:spPr>
          <a:xfrm>
            <a:off x="640299" y="5841553"/>
            <a:ext cx="502702" cy="50270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接点 12"/>
          <p:cNvSpPr/>
          <p:nvPr/>
        </p:nvSpPr>
        <p:spPr>
          <a:xfrm>
            <a:off x="-1950289" y="-5583678"/>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接点 6"/>
          <p:cNvSpPr/>
          <p:nvPr/>
        </p:nvSpPr>
        <p:spPr>
          <a:xfrm>
            <a:off x="10566986" y="573529"/>
            <a:ext cx="382170" cy="38217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接点 5"/>
          <p:cNvSpPr/>
          <p:nvPr/>
        </p:nvSpPr>
        <p:spPr>
          <a:xfrm>
            <a:off x="10758071" y="4997046"/>
            <a:ext cx="743324" cy="743324"/>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7">
            <a:extLst>
              <a:ext uri="{FF2B5EF4-FFF2-40B4-BE49-F238E27FC236}">
                <a16:creationId xmlns:a16="http://schemas.microsoft.com/office/drawing/2014/main" id="{CE61F487-0D22-401F-82A4-BF186BA854D6}"/>
              </a:ext>
            </a:extLst>
          </p:cNvPr>
          <p:cNvSpPr txBox="1"/>
          <p:nvPr/>
        </p:nvSpPr>
        <p:spPr>
          <a:xfrm>
            <a:off x="442592" y="322146"/>
            <a:ext cx="5570756" cy="1015663"/>
          </a:xfrm>
          <a:prstGeom prst="rect">
            <a:avLst/>
          </a:prstGeom>
          <a:noFill/>
        </p:spPr>
        <p:txBody>
          <a:bodyPr wrap="none" rtlCol="0">
            <a:spAutoFit/>
          </a:bodyPr>
          <a:lstStyle/>
          <a:p>
            <a:r>
              <a:rPr lang="zh-CN" altLang="en-US" sz="6000" dirty="0">
                <a:solidFill>
                  <a:schemeClr val="tx1">
                    <a:lumMod val="75000"/>
                    <a:lumOff val="25000"/>
                  </a:schemeClr>
                </a:solidFill>
                <a:latin typeface="仿宋" panose="02010609060101010101" pitchFamily="49" charset="-122"/>
                <a:ea typeface="仿宋" panose="02010609060101010101" pitchFamily="49" charset="-122"/>
              </a:rPr>
              <a:t>核心思想与算法</a:t>
            </a:r>
          </a:p>
        </p:txBody>
      </p:sp>
      <p:sp>
        <p:nvSpPr>
          <p:cNvPr id="23" name="文本框 22">
            <a:extLst>
              <a:ext uri="{FF2B5EF4-FFF2-40B4-BE49-F238E27FC236}">
                <a16:creationId xmlns:a16="http://schemas.microsoft.com/office/drawing/2014/main" id="{90415C1B-373A-4EBA-B6A4-4CBAFA4EBC41}"/>
              </a:ext>
            </a:extLst>
          </p:cNvPr>
          <p:cNvSpPr txBox="1"/>
          <p:nvPr/>
        </p:nvSpPr>
        <p:spPr>
          <a:xfrm>
            <a:off x="1010651" y="2334993"/>
            <a:ext cx="7383954" cy="369332"/>
          </a:xfrm>
          <a:prstGeom prst="rect">
            <a:avLst/>
          </a:prstGeom>
          <a:noFill/>
        </p:spPr>
        <p:txBody>
          <a:bodyPr wrap="square">
            <a:spAutoFit/>
          </a:bodyPr>
          <a:lstStyle/>
          <a:p>
            <a:pPr indent="330200" algn="just"/>
            <a:r>
              <a:rPr lang="zh-CN" altLang="en-US" sz="1800" b="1" kern="100" spc="75" dirty="0">
                <a:effectLst/>
                <a:latin typeface="Arial" panose="020B0604020202020204" pitchFamily="34" charset="0"/>
                <a:ea typeface="等线" panose="02010600030101010101" pitchFamily="2" charset="-122"/>
                <a:cs typeface="Arial" panose="020B0604020202020204" pitchFamily="34" charset="0"/>
              </a:rPr>
              <a:t>将评分转换为分数：</a:t>
            </a:r>
            <a:r>
              <a:rPr lang="zh-CN" altLang="en-US" sz="1800" kern="100" spc="75" dirty="0">
                <a:effectLst/>
                <a:latin typeface="Arial" panose="020B0604020202020204" pitchFamily="34" charset="0"/>
                <a:ea typeface="等线" panose="02010600030101010101" pitchFamily="2" charset="-122"/>
                <a:cs typeface="Arial" panose="020B0604020202020204" pitchFamily="34" charset="0"/>
              </a:rPr>
              <a:t>标识符对的相关性，相似性处理</a:t>
            </a:r>
            <a:r>
              <a:rPr lang="zh-CN" altLang="en-US" kern="100" dirty="0">
                <a:latin typeface="等线" panose="02010600030101010101" pitchFamily="2" charset="-122"/>
                <a:ea typeface="等线" panose="02010600030101010101" pitchFamily="2" charset="-122"/>
                <a:cs typeface="Times New Roman" panose="02020603050405020304" pitchFamily="18" charset="0"/>
              </a:rPr>
              <a:t>示例如下</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TextBox 7">
            <a:extLst>
              <a:ext uri="{FF2B5EF4-FFF2-40B4-BE49-F238E27FC236}">
                <a16:creationId xmlns:a16="http://schemas.microsoft.com/office/drawing/2014/main" id="{75AA22C2-9C94-4740-ACA2-2713725CA1B9}"/>
              </a:ext>
            </a:extLst>
          </p:cNvPr>
          <p:cNvSpPr txBox="1"/>
          <p:nvPr/>
        </p:nvSpPr>
        <p:spPr>
          <a:xfrm>
            <a:off x="640299" y="1456159"/>
            <a:ext cx="6647974" cy="646331"/>
          </a:xfrm>
          <a:prstGeom prst="rect">
            <a:avLst/>
          </a:prstGeom>
          <a:noFill/>
        </p:spPr>
        <p:txBody>
          <a:bodyPr wrap="none" rtlCol="0">
            <a:spAutoFit/>
          </a:bodyPr>
          <a:lstStyle/>
          <a:p>
            <a:r>
              <a:rPr lang="en-US" altLang="zh-CN" sz="3600" dirty="0">
                <a:solidFill>
                  <a:schemeClr val="tx1">
                    <a:lumMod val="75000"/>
                    <a:lumOff val="25000"/>
                  </a:schemeClr>
                </a:solidFill>
                <a:latin typeface="仿宋" panose="02010609060101010101" pitchFamily="49" charset="-122"/>
                <a:ea typeface="仿宋" panose="02010609060101010101" pitchFamily="49" charset="-122"/>
              </a:rPr>
              <a:t>3.</a:t>
            </a:r>
            <a:r>
              <a:rPr lang="zh-CN" altLang="en-US" sz="3600" dirty="0">
                <a:solidFill>
                  <a:schemeClr val="tx1">
                    <a:lumMod val="75000"/>
                    <a:lumOff val="25000"/>
                  </a:schemeClr>
                </a:solidFill>
                <a:latin typeface="仿宋" panose="02010609060101010101" pitchFamily="49" charset="-122"/>
                <a:ea typeface="仿宋" panose="02010609060101010101" pitchFamily="49" charset="-122"/>
              </a:rPr>
              <a:t>衡量语义表示与基准的一致性</a:t>
            </a:r>
          </a:p>
        </p:txBody>
      </p:sp>
      <p:pic>
        <p:nvPicPr>
          <p:cNvPr id="12" name="图片 11">
            <a:extLst>
              <a:ext uri="{FF2B5EF4-FFF2-40B4-BE49-F238E27FC236}">
                <a16:creationId xmlns:a16="http://schemas.microsoft.com/office/drawing/2014/main" id="{D95507F9-10D6-4353-B315-281FFB076C6A}"/>
              </a:ext>
            </a:extLst>
          </p:cNvPr>
          <p:cNvPicPr>
            <a:picLocks noChangeAspect="1"/>
          </p:cNvPicPr>
          <p:nvPr/>
        </p:nvPicPr>
        <p:blipFill>
          <a:blip r:embed="rId2"/>
          <a:stretch>
            <a:fillRect/>
          </a:stretch>
        </p:blipFill>
        <p:spPr>
          <a:xfrm>
            <a:off x="2992829" y="3064014"/>
            <a:ext cx="4624879" cy="2491517"/>
          </a:xfrm>
          <a:prstGeom prst="rect">
            <a:avLst/>
          </a:prstGeom>
        </p:spPr>
      </p:pic>
    </p:spTree>
    <p:extLst>
      <p:ext uri="{BB962C8B-B14F-4D97-AF65-F5344CB8AC3E}">
        <p14:creationId xmlns:p14="http://schemas.microsoft.com/office/powerpoint/2010/main" val="1065174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流程图: 接点 12"/>
          <p:cNvSpPr/>
          <p:nvPr/>
        </p:nvSpPr>
        <p:spPr>
          <a:xfrm>
            <a:off x="8057196" y="4309773"/>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流程图: 接点 4"/>
          <p:cNvSpPr/>
          <p:nvPr/>
        </p:nvSpPr>
        <p:spPr>
          <a:xfrm>
            <a:off x="10566986" y="-1310640"/>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接点 5"/>
          <p:cNvSpPr/>
          <p:nvPr/>
        </p:nvSpPr>
        <p:spPr>
          <a:xfrm>
            <a:off x="640299" y="5841553"/>
            <a:ext cx="502702" cy="50270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接点 12"/>
          <p:cNvSpPr/>
          <p:nvPr/>
        </p:nvSpPr>
        <p:spPr>
          <a:xfrm>
            <a:off x="-1950289" y="-5583678"/>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接点 6"/>
          <p:cNvSpPr/>
          <p:nvPr/>
        </p:nvSpPr>
        <p:spPr>
          <a:xfrm>
            <a:off x="10566986" y="573529"/>
            <a:ext cx="382170" cy="38217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接点 5"/>
          <p:cNvSpPr/>
          <p:nvPr/>
        </p:nvSpPr>
        <p:spPr>
          <a:xfrm>
            <a:off x="10758071" y="4997046"/>
            <a:ext cx="743324" cy="743324"/>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7">
            <a:extLst>
              <a:ext uri="{FF2B5EF4-FFF2-40B4-BE49-F238E27FC236}">
                <a16:creationId xmlns:a16="http://schemas.microsoft.com/office/drawing/2014/main" id="{CE61F487-0D22-401F-82A4-BF186BA854D6}"/>
              </a:ext>
            </a:extLst>
          </p:cNvPr>
          <p:cNvSpPr txBox="1"/>
          <p:nvPr/>
        </p:nvSpPr>
        <p:spPr>
          <a:xfrm>
            <a:off x="442592" y="322146"/>
            <a:ext cx="5570756" cy="1015663"/>
          </a:xfrm>
          <a:prstGeom prst="rect">
            <a:avLst/>
          </a:prstGeom>
          <a:noFill/>
        </p:spPr>
        <p:txBody>
          <a:bodyPr wrap="none" rtlCol="0">
            <a:spAutoFit/>
          </a:bodyPr>
          <a:lstStyle/>
          <a:p>
            <a:r>
              <a:rPr lang="zh-CN" altLang="en-US" sz="6000" dirty="0">
                <a:solidFill>
                  <a:schemeClr val="tx1">
                    <a:lumMod val="75000"/>
                    <a:lumOff val="25000"/>
                  </a:schemeClr>
                </a:solidFill>
                <a:latin typeface="仿宋" panose="02010609060101010101" pitchFamily="49" charset="-122"/>
                <a:ea typeface="仿宋" panose="02010609060101010101" pitchFamily="49" charset="-122"/>
              </a:rPr>
              <a:t>核心思想与算法</a:t>
            </a:r>
          </a:p>
        </p:txBody>
      </p:sp>
      <p:sp>
        <p:nvSpPr>
          <p:cNvPr id="23" name="文本框 22">
            <a:extLst>
              <a:ext uri="{FF2B5EF4-FFF2-40B4-BE49-F238E27FC236}">
                <a16:creationId xmlns:a16="http://schemas.microsoft.com/office/drawing/2014/main" id="{90415C1B-373A-4EBA-B6A4-4CBAFA4EBC41}"/>
              </a:ext>
            </a:extLst>
          </p:cNvPr>
          <p:cNvSpPr txBox="1"/>
          <p:nvPr/>
        </p:nvSpPr>
        <p:spPr>
          <a:xfrm>
            <a:off x="1210031" y="2216070"/>
            <a:ext cx="7487081" cy="2862322"/>
          </a:xfrm>
          <a:prstGeom prst="rect">
            <a:avLst/>
          </a:prstGeom>
          <a:noFill/>
        </p:spPr>
        <p:txBody>
          <a:bodyPr wrap="square">
            <a:spAutoFit/>
          </a:bodyPr>
          <a:lstStyle/>
          <a:p>
            <a:pPr indent="330200" algn="just"/>
            <a:r>
              <a:rPr lang="zh-CN" altLang="en-US" sz="1800" b="1" kern="100" spc="75" dirty="0">
                <a:effectLst/>
                <a:latin typeface="Arial" panose="020B0604020202020204" pitchFamily="34" charset="0"/>
                <a:ea typeface="等线" panose="02010600030101010101" pitchFamily="2" charset="-122"/>
                <a:cs typeface="Arial" panose="020B0604020202020204" pitchFamily="34" charset="0"/>
              </a:rPr>
              <a:t>选取语义表示：</a:t>
            </a:r>
          </a:p>
          <a:p>
            <a:pPr indent="330200" algn="just"/>
            <a:r>
              <a:rPr lang="zh-CN" altLang="zh-CN" sz="1800" spc="75" dirty="0">
                <a:effectLst/>
                <a:latin typeface="Arial" panose="020B0604020202020204" pitchFamily="34" charset="0"/>
                <a:ea typeface="等线" panose="02010600030101010101" pitchFamily="2" charset="-122"/>
                <a:cs typeface="Arial" panose="020B0604020202020204" pitchFamily="34" charset="0"/>
              </a:rPr>
              <a:t>为了评估现有语义表示如何准确地编码标识符的相关性和相似性，针对</a:t>
            </a:r>
            <a:r>
              <a:rPr lang="en-US" altLang="zh-CN" sz="1800" spc="75" dirty="0" err="1">
                <a:effectLst/>
                <a:latin typeface="Arial" panose="020B0604020202020204" pitchFamily="34" charset="0"/>
                <a:ea typeface="等线" panose="02010600030101010101" pitchFamily="2" charset="-122"/>
              </a:rPr>
              <a:t>IdBench</a:t>
            </a:r>
            <a:r>
              <a:rPr lang="zh-CN" altLang="zh-CN" sz="1800" spc="75" dirty="0">
                <a:effectLst/>
                <a:latin typeface="Arial" panose="020B0604020202020204" pitchFamily="34" charset="0"/>
                <a:ea typeface="等线" panose="02010600030101010101" pitchFamily="2" charset="-122"/>
                <a:cs typeface="Arial" panose="020B0604020202020204" pitchFamily="34" charset="0"/>
              </a:rPr>
              <a:t>评估了七种语义表示：</a:t>
            </a:r>
            <a:endParaRPr lang="en-US" altLang="zh-CN" sz="1800" spc="75" dirty="0">
              <a:effectLst/>
              <a:latin typeface="Arial" panose="020B0604020202020204" pitchFamily="34" charset="0"/>
              <a:ea typeface="等线" panose="02010600030101010101" pitchFamily="2" charset="-122"/>
              <a:cs typeface="Arial" panose="020B0604020202020204" pitchFamily="34" charset="0"/>
            </a:endParaRPr>
          </a:p>
          <a:p>
            <a:pPr indent="330200" algn="just"/>
            <a:r>
              <a:rPr lang="zh-CN" altLang="zh-CN" sz="1800" dirty="0">
                <a:effectLst/>
                <a:ea typeface="等线" panose="02010600030101010101" pitchFamily="2" charset="-122"/>
                <a:cs typeface="Times New Roman" panose="02020603050405020304" pitchFamily="18" charset="0"/>
              </a:rPr>
              <a:t>“</a:t>
            </a:r>
            <a:r>
              <a:rPr lang="en-US" altLang="zh-CN" sz="1800" dirty="0">
                <a:effectLst/>
                <a:ea typeface="等线" panose="02010600030101010101" pitchFamily="2" charset="-122"/>
                <a:cs typeface="Times New Roman" panose="02020603050405020304" pitchFamily="18" charset="0"/>
              </a:rPr>
              <a:t>LV”</a:t>
            </a:r>
            <a:r>
              <a:rPr lang="zh-CN" altLang="zh-CN" sz="1800" dirty="0">
                <a:effectLst/>
                <a:ea typeface="等线" panose="02010600030101010101" pitchFamily="2" charset="-122"/>
                <a:cs typeface="Times New Roman" panose="02020603050405020304" pitchFamily="18" charset="0"/>
              </a:rPr>
              <a:t>：</a:t>
            </a:r>
            <a:r>
              <a:rPr lang="en-US" altLang="zh-CN" sz="1800" dirty="0" err="1">
                <a:effectLst/>
                <a:ea typeface="等线" panose="02010600030101010101" pitchFamily="2" charset="-122"/>
                <a:cs typeface="Times New Roman" panose="02020603050405020304" pitchFamily="18" charset="0"/>
              </a:rPr>
              <a:t>Levenshtein’s</a:t>
            </a:r>
            <a:r>
              <a:rPr lang="en-US" altLang="zh-CN" sz="1800" dirty="0">
                <a:effectLst/>
                <a:ea typeface="等线" panose="02010600030101010101" pitchFamily="2" charset="-122"/>
                <a:cs typeface="Times New Roman" panose="02020603050405020304" pitchFamily="18" charset="0"/>
              </a:rPr>
              <a:t> edit distance</a:t>
            </a:r>
            <a:endParaRPr lang="en-US" altLang="zh-CN" spc="75" dirty="0">
              <a:latin typeface="Arial" panose="020B0604020202020204" pitchFamily="34" charset="0"/>
              <a:ea typeface="等线" panose="02010600030101010101" pitchFamily="2" charset="-122"/>
              <a:cs typeface="Arial" panose="020B0604020202020204" pitchFamily="34" charset="0"/>
            </a:endParaRPr>
          </a:p>
          <a:p>
            <a:pPr indent="330200" algn="just"/>
            <a:r>
              <a:rPr lang="zh-CN" altLang="zh-CN" sz="1800" dirty="0">
                <a:effectLst/>
                <a:ea typeface="等线" panose="02010600030101010101" pitchFamily="2" charset="-122"/>
                <a:cs typeface="Times New Roman" panose="02020603050405020304" pitchFamily="18" charset="0"/>
              </a:rPr>
              <a:t>“</a:t>
            </a:r>
            <a:r>
              <a:rPr lang="en-US" altLang="zh-CN" sz="1800" dirty="0">
                <a:effectLst/>
                <a:ea typeface="等线" panose="02010600030101010101" pitchFamily="2" charset="-122"/>
                <a:cs typeface="Times New Roman" panose="02020603050405020304" pitchFamily="18" charset="0"/>
              </a:rPr>
              <a:t>NW”</a:t>
            </a:r>
            <a:r>
              <a:rPr lang="zh-CN" altLang="zh-CN" sz="1800" dirty="0">
                <a:effectLst/>
                <a:ea typeface="等线" panose="02010600030101010101" pitchFamily="2" charset="-122"/>
                <a:cs typeface="Times New Roman" panose="02020603050405020304" pitchFamily="18" charset="0"/>
              </a:rPr>
              <a:t>：</a:t>
            </a:r>
            <a:r>
              <a:rPr lang="en-US" altLang="zh-CN" sz="1800" dirty="0">
                <a:effectLst/>
                <a:ea typeface="等线" panose="02010600030101010101" pitchFamily="2" charset="-122"/>
                <a:cs typeface="Times New Roman" panose="02020603050405020304" pitchFamily="18" charset="0"/>
              </a:rPr>
              <a:t>Needleman-Wunsch distance</a:t>
            </a:r>
          </a:p>
          <a:p>
            <a:pPr indent="330200" algn="just"/>
            <a:r>
              <a:rPr lang="zh-CN" altLang="en-US" sz="1800" kern="100" spc="75" dirty="0">
                <a:effectLst/>
                <a:latin typeface="Arial" panose="020B0604020202020204" pitchFamily="34" charset="0"/>
                <a:ea typeface="等线" panose="02010600030101010101" pitchFamily="2" charset="-122"/>
                <a:cs typeface="Arial" panose="020B0604020202020204" pitchFamily="34" charset="0"/>
              </a:rPr>
              <a:t>“</a:t>
            </a:r>
            <a:r>
              <a:rPr lang="en-US" altLang="zh-CN" sz="1800" kern="100" spc="75" dirty="0">
                <a:effectLst/>
                <a:latin typeface="+mn-ea"/>
                <a:cs typeface="Arial" panose="020B0604020202020204" pitchFamily="34" charset="0"/>
              </a:rPr>
              <a:t>w2v-cbow</a:t>
            </a:r>
            <a:r>
              <a:rPr lang="zh-CN" altLang="en-US" sz="1800" kern="100" spc="75" dirty="0">
                <a:effectLst/>
                <a:latin typeface="Arial" panose="020B0604020202020204" pitchFamily="34" charset="0"/>
                <a:ea typeface="等线" panose="02010600030101010101" pitchFamily="2" charset="-122"/>
                <a:cs typeface="Arial" panose="020B0604020202020204" pitchFamily="34" charset="0"/>
              </a:rPr>
              <a:t>”</a:t>
            </a:r>
            <a:endParaRPr lang="en-US" altLang="zh-CN" sz="1800" kern="100" spc="75" dirty="0">
              <a:effectLst/>
              <a:latin typeface="Arial" panose="020B0604020202020204" pitchFamily="34" charset="0"/>
              <a:ea typeface="等线" panose="02010600030101010101" pitchFamily="2" charset="-122"/>
              <a:cs typeface="Arial" panose="020B0604020202020204" pitchFamily="34" charset="0"/>
            </a:endParaRPr>
          </a:p>
          <a:p>
            <a:pPr indent="330200" algn="just"/>
            <a:r>
              <a:rPr lang="en-US" altLang="zh-CN" sz="1800" kern="100" spc="75" dirty="0">
                <a:effectLst/>
                <a:latin typeface="+mn-ea"/>
                <a:cs typeface="Arial" panose="020B0604020202020204" pitchFamily="34" charset="0"/>
              </a:rPr>
              <a:t>“w2v-sg”</a:t>
            </a:r>
            <a:endParaRPr lang="en-US" altLang="zh-CN" kern="100" spc="75" dirty="0">
              <a:latin typeface="+mn-ea"/>
              <a:cs typeface="Arial" panose="020B0604020202020204" pitchFamily="34" charset="0"/>
            </a:endParaRPr>
          </a:p>
          <a:p>
            <a:pPr indent="330200" algn="just"/>
            <a:r>
              <a:rPr lang="en-US" altLang="zh-CN" sz="1800" kern="100" spc="75" dirty="0">
                <a:effectLst/>
                <a:latin typeface="+mn-ea"/>
                <a:cs typeface="Arial" panose="020B0604020202020204" pitchFamily="34" charset="0"/>
              </a:rPr>
              <a:t>“FT-</a:t>
            </a:r>
            <a:r>
              <a:rPr lang="en-US" altLang="zh-CN" sz="1800" kern="100" spc="75" dirty="0" err="1">
                <a:effectLst/>
                <a:latin typeface="+mn-ea"/>
                <a:cs typeface="Arial" panose="020B0604020202020204" pitchFamily="34" charset="0"/>
              </a:rPr>
              <a:t>cbow</a:t>
            </a:r>
            <a:r>
              <a:rPr lang="en-US" altLang="zh-CN" sz="1800" kern="100" spc="75" dirty="0">
                <a:effectLst/>
                <a:latin typeface="+mn-ea"/>
                <a:cs typeface="Arial" panose="020B0604020202020204" pitchFamily="34" charset="0"/>
              </a:rPr>
              <a:t>”</a:t>
            </a:r>
          </a:p>
          <a:p>
            <a:pPr indent="330200" algn="just"/>
            <a:r>
              <a:rPr lang="en-US" altLang="zh-CN" sz="1800" kern="100" spc="75" dirty="0">
                <a:effectLst/>
                <a:latin typeface="+mn-ea"/>
                <a:cs typeface="Arial" panose="020B0604020202020204" pitchFamily="34" charset="0"/>
              </a:rPr>
              <a:t>“FT-sg”</a:t>
            </a:r>
            <a:endParaRPr lang="en-US" altLang="zh-CN" kern="100" spc="75" dirty="0">
              <a:latin typeface="+mn-ea"/>
              <a:cs typeface="Arial" panose="020B0604020202020204" pitchFamily="34" charset="0"/>
            </a:endParaRPr>
          </a:p>
          <a:p>
            <a:pPr indent="330200" algn="just"/>
            <a:r>
              <a:rPr lang="en-US" altLang="zh-CN" sz="1800" kern="100" spc="75" dirty="0">
                <a:effectLst/>
                <a:latin typeface="+mn-ea"/>
                <a:cs typeface="Arial" panose="020B0604020202020204" pitchFamily="34" charset="0"/>
              </a:rPr>
              <a:t>“path-based”</a:t>
            </a:r>
            <a:endParaRPr lang="zh-CN" altLang="en-US" sz="1800" kern="100" spc="75" dirty="0">
              <a:effectLst/>
              <a:latin typeface="+mn-ea"/>
              <a:cs typeface="Arial" panose="020B0604020202020204" pitchFamily="34" charset="0"/>
            </a:endParaRPr>
          </a:p>
        </p:txBody>
      </p:sp>
      <p:sp>
        <p:nvSpPr>
          <p:cNvPr id="11" name="TextBox 7">
            <a:extLst>
              <a:ext uri="{FF2B5EF4-FFF2-40B4-BE49-F238E27FC236}">
                <a16:creationId xmlns:a16="http://schemas.microsoft.com/office/drawing/2014/main" id="{75AA22C2-9C94-4740-ACA2-2713725CA1B9}"/>
              </a:ext>
            </a:extLst>
          </p:cNvPr>
          <p:cNvSpPr txBox="1"/>
          <p:nvPr/>
        </p:nvSpPr>
        <p:spPr>
          <a:xfrm>
            <a:off x="640299" y="1456159"/>
            <a:ext cx="6647974" cy="646331"/>
          </a:xfrm>
          <a:prstGeom prst="rect">
            <a:avLst/>
          </a:prstGeom>
          <a:noFill/>
        </p:spPr>
        <p:txBody>
          <a:bodyPr wrap="none" rtlCol="0">
            <a:spAutoFit/>
          </a:bodyPr>
          <a:lstStyle/>
          <a:p>
            <a:r>
              <a:rPr lang="en-US" altLang="zh-CN" sz="3600" dirty="0">
                <a:solidFill>
                  <a:schemeClr val="tx1">
                    <a:lumMod val="75000"/>
                    <a:lumOff val="25000"/>
                  </a:schemeClr>
                </a:solidFill>
                <a:latin typeface="仿宋" panose="02010609060101010101" pitchFamily="49" charset="-122"/>
                <a:ea typeface="仿宋" panose="02010609060101010101" pitchFamily="49" charset="-122"/>
              </a:rPr>
              <a:t>3.</a:t>
            </a:r>
            <a:r>
              <a:rPr lang="zh-CN" altLang="en-US" sz="3600" dirty="0">
                <a:solidFill>
                  <a:schemeClr val="tx1">
                    <a:lumMod val="75000"/>
                    <a:lumOff val="25000"/>
                  </a:schemeClr>
                </a:solidFill>
                <a:latin typeface="仿宋" panose="02010609060101010101" pitchFamily="49" charset="-122"/>
                <a:ea typeface="仿宋" panose="02010609060101010101" pitchFamily="49" charset="-122"/>
              </a:rPr>
              <a:t>衡量语义表示与基准的一致性</a:t>
            </a:r>
          </a:p>
        </p:txBody>
      </p:sp>
    </p:spTree>
    <p:extLst>
      <p:ext uri="{BB962C8B-B14F-4D97-AF65-F5344CB8AC3E}">
        <p14:creationId xmlns:p14="http://schemas.microsoft.com/office/powerpoint/2010/main" val="747323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流程图: 接点 12"/>
          <p:cNvSpPr/>
          <p:nvPr/>
        </p:nvSpPr>
        <p:spPr>
          <a:xfrm>
            <a:off x="8057196" y="4309773"/>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流程图: 接点 4"/>
          <p:cNvSpPr/>
          <p:nvPr/>
        </p:nvSpPr>
        <p:spPr>
          <a:xfrm>
            <a:off x="10566986" y="-1310640"/>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接点 5"/>
          <p:cNvSpPr/>
          <p:nvPr/>
        </p:nvSpPr>
        <p:spPr>
          <a:xfrm>
            <a:off x="640299" y="5841553"/>
            <a:ext cx="502702" cy="50270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接点 12"/>
          <p:cNvSpPr/>
          <p:nvPr/>
        </p:nvSpPr>
        <p:spPr>
          <a:xfrm>
            <a:off x="-1950289" y="-5583678"/>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接点 6"/>
          <p:cNvSpPr/>
          <p:nvPr/>
        </p:nvSpPr>
        <p:spPr>
          <a:xfrm>
            <a:off x="10566986" y="573529"/>
            <a:ext cx="382170" cy="38217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接点 5"/>
          <p:cNvSpPr/>
          <p:nvPr/>
        </p:nvSpPr>
        <p:spPr>
          <a:xfrm>
            <a:off x="10758071" y="4997046"/>
            <a:ext cx="743324" cy="743324"/>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7">
            <a:extLst>
              <a:ext uri="{FF2B5EF4-FFF2-40B4-BE49-F238E27FC236}">
                <a16:creationId xmlns:a16="http://schemas.microsoft.com/office/drawing/2014/main" id="{CE61F487-0D22-401F-82A4-BF186BA854D6}"/>
              </a:ext>
            </a:extLst>
          </p:cNvPr>
          <p:cNvSpPr txBox="1"/>
          <p:nvPr/>
        </p:nvSpPr>
        <p:spPr>
          <a:xfrm>
            <a:off x="442592" y="322146"/>
            <a:ext cx="5570756" cy="1015663"/>
          </a:xfrm>
          <a:prstGeom prst="rect">
            <a:avLst/>
          </a:prstGeom>
          <a:noFill/>
        </p:spPr>
        <p:txBody>
          <a:bodyPr wrap="none" rtlCol="0">
            <a:spAutoFit/>
          </a:bodyPr>
          <a:lstStyle/>
          <a:p>
            <a:r>
              <a:rPr lang="zh-CN" altLang="en-US" sz="6000" dirty="0">
                <a:solidFill>
                  <a:schemeClr val="tx1">
                    <a:lumMod val="75000"/>
                    <a:lumOff val="25000"/>
                  </a:schemeClr>
                </a:solidFill>
                <a:latin typeface="仿宋" panose="02010609060101010101" pitchFamily="49" charset="-122"/>
                <a:ea typeface="仿宋" panose="02010609060101010101" pitchFamily="49" charset="-122"/>
              </a:rPr>
              <a:t>核心思想与算法</a:t>
            </a:r>
          </a:p>
        </p:txBody>
      </p:sp>
      <p:sp>
        <p:nvSpPr>
          <p:cNvPr id="23" name="文本框 22">
            <a:extLst>
              <a:ext uri="{FF2B5EF4-FFF2-40B4-BE49-F238E27FC236}">
                <a16:creationId xmlns:a16="http://schemas.microsoft.com/office/drawing/2014/main" id="{90415C1B-373A-4EBA-B6A4-4CBAFA4EBC41}"/>
              </a:ext>
            </a:extLst>
          </p:cNvPr>
          <p:cNvSpPr txBox="1"/>
          <p:nvPr/>
        </p:nvSpPr>
        <p:spPr>
          <a:xfrm>
            <a:off x="1210031" y="2216070"/>
            <a:ext cx="7487081" cy="3139321"/>
          </a:xfrm>
          <a:prstGeom prst="rect">
            <a:avLst/>
          </a:prstGeom>
          <a:noFill/>
        </p:spPr>
        <p:txBody>
          <a:bodyPr wrap="square">
            <a:spAutoFit/>
          </a:bodyPr>
          <a:lstStyle/>
          <a:p>
            <a:pPr indent="330200" algn="just"/>
            <a:r>
              <a:rPr lang="zh-CN" altLang="en-US" sz="1800" b="1" kern="100" spc="75" dirty="0">
                <a:effectLst/>
                <a:latin typeface="Arial" panose="020B0604020202020204" pitchFamily="34" charset="0"/>
                <a:ea typeface="等线" panose="02010600030101010101" pitchFamily="2" charset="-122"/>
                <a:cs typeface="Arial" panose="020B0604020202020204" pitchFamily="34" charset="0"/>
              </a:rPr>
              <a:t>与基准的相关性：</a:t>
            </a:r>
          </a:p>
          <a:p>
            <a:pPr indent="330200" algn="just"/>
            <a:r>
              <a:rPr lang="zh-CN" altLang="en-US" sz="1800" kern="100" spc="75" dirty="0">
                <a:effectLst/>
                <a:latin typeface="Arial" panose="020B0604020202020204" pitchFamily="34" charset="0"/>
                <a:ea typeface="等线" panose="02010600030101010101" pitchFamily="2" charset="-122"/>
                <a:cs typeface="Arial" panose="020B0604020202020204" pitchFamily="34" charset="0"/>
              </a:rPr>
              <a:t>根据语义表示和相似性得分金标准</a:t>
            </a:r>
            <a:r>
              <a:rPr lang="en-US" altLang="zh-CN" sz="1800" kern="100" spc="75" dirty="0">
                <a:effectLst/>
                <a:latin typeface="Arial" panose="020B0604020202020204" pitchFamily="34" charset="0"/>
                <a:ea typeface="等线" panose="02010600030101010101" pitchFamily="2" charset="-122"/>
                <a:cs typeface="Arial" panose="020B0604020202020204" pitchFamily="34" charset="0"/>
              </a:rPr>
              <a:t>(</a:t>
            </a:r>
            <a:r>
              <a:rPr lang="en-US" altLang="zh-CN" sz="1800" spc="75" dirty="0">
                <a:effectLst/>
                <a:latin typeface="Arial" panose="020B0604020202020204" pitchFamily="34" charset="0"/>
                <a:ea typeface="等线" panose="02010600030101010101" pitchFamily="2" charset="-122"/>
                <a:cs typeface="Arial" panose="020B0604020202020204" pitchFamily="34" charset="0"/>
              </a:rPr>
              <a:t>gold standard</a:t>
            </a:r>
            <a:r>
              <a:rPr lang="en-US" altLang="zh-CN" sz="1800" kern="100" spc="75" dirty="0">
                <a:effectLst/>
                <a:latin typeface="Arial" panose="020B0604020202020204" pitchFamily="34" charset="0"/>
                <a:ea typeface="等线" panose="02010600030101010101" pitchFamily="2" charset="-122"/>
                <a:cs typeface="Arial" panose="020B0604020202020204" pitchFamily="34" charset="0"/>
              </a:rPr>
              <a:t>)</a:t>
            </a:r>
            <a:r>
              <a:rPr lang="zh-CN" altLang="en-US" sz="1800" kern="100" spc="75" dirty="0">
                <a:effectLst/>
                <a:latin typeface="Arial" panose="020B0604020202020204" pitchFamily="34" charset="0"/>
                <a:ea typeface="等线" panose="02010600030101010101" pitchFamily="2" charset="-122"/>
                <a:cs typeface="Arial" panose="020B0604020202020204" pitchFamily="34" charset="0"/>
              </a:rPr>
              <a:t>，通过计算标识符向量对之间的相似性之间的</a:t>
            </a:r>
            <a:r>
              <a:rPr lang="en-US" altLang="zh-CN" sz="1800" kern="100" spc="75" dirty="0">
                <a:effectLst/>
                <a:latin typeface="Arial" panose="020B0604020202020204" pitchFamily="34" charset="0"/>
                <a:ea typeface="等线" panose="02010600030101010101" pitchFamily="2" charset="-122"/>
                <a:cs typeface="Arial" panose="020B0604020202020204" pitchFamily="34" charset="0"/>
              </a:rPr>
              <a:t>Spearman</a:t>
            </a:r>
            <a:r>
              <a:rPr lang="zh-CN" altLang="en-US" sz="1800" kern="100" spc="75" dirty="0">
                <a:effectLst/>
                <a:latin typeface="Arial" panose="020B0604020202020204" pitchFamily="34" charset="0"/>
                <a:ea typeface="等线" panose="02010600030101010101" pitchFamily="2" charset="-122"/>
                <a:cs typeface="Arial" panose="020B0604020202020204" pitchFamily="34" charset="0"/>
              </a:rPr>
              <a:t>相关性，来衡量语义表示与</a:t>
            </a:r>
            <a:r>
              <a:rPr lang="en-US" altLang="zh-CN" sz="1800" kern="100" spc="75" dirty="0" err="1">
                <a:effectLst/>
                <a:latin typeface="Arial" panose="020B0604020202020204" pitchFamily="34" charset="0"/>
                <a:ea typeface="等线" panose="02010600030101010101" pitchFamily="2" charset="-122"/>
                <a:cs typeface="Arial" panose="020B0604020202020204" pitchFamily="34" charset="0"/>
              </a:rPr>
              <a:t>IdBench</a:t>
            </a:r>
            <a:r>
              <a:rPr lang="zh-CN" altLang="en-US" sz="1800" kern="100" spc="75" dirty="0">
                <a:effectLst/>
                <a:latin typeface="Arial" panose="020B0604020202020204" pitchFamily="34" charset="0"/>
                <a:ea typeface="等线" panose="02010600030101010101" pitchFamily="2" charset="-122"/>
                <a:cs typeface="Arial" panose="020B0604020202020204" pitchFamily="34" charset="0"/>
              </a:rPr>
              <a:t>的一致性程度</a:t>
            </a:r>
          </a:p>
          <a:p>
            <a:pPr indent="330200" algn="just"/>
            <a:r>
              <a:rPr lang="zh-CN" altLang="en-US" sz="1800" kern="100" spc="75" dirty="0">
                <a:effectLst/>
                <a:latin typeface="Arial" panose="020B0604020202020204" pitchFamily="34" charset="0"/>
                <a:ea typeface="等线" panose="02010600030101010101" pitchFamily="2" charset="-122"/>
                <a:cs typeface="Arial" panose="020B0604020202020204" pitchFamily="34" charset="0"/>
              </a:rPr>
              <a:t>与基准的相关性：给出相似性得分的配对（</a:t>
            </a:r>
            <a:r>
              <a:rPr lang="en-US" altLang="zh-CN" sz="1800" kern="100" spc="75" dirty="0" err="1">
                <a:effectLst/>
                <a:latin typeface="Arial" panose="020B0604020202020204" pitchFamily="34" charset="0"/>
                <a:ea typeface="等线" panose="02010600030101010101" pitchFamily="2" charset="-122"/>
                <a:cs typeface="Arial" panose="020B0604020202020204" pitchFamily="34" charset="0"/>
              </a:rPr>
              <a:t>si</a:t>
            </a:r>
            <a:r>
              <a:rPr lang="zh-CN" altLang="en-US" sz="1800" kern="100" spc="75" dirty="0">
                <a:effectLst/>
                <a:latin typeface="Arial" panose="020B0604020202020204" pitchFamily="34" charset="0"/>
                <a:ea typeface="等线" panose="02010600030101010101" pitchFamily="2" charset="-122"/>
                <a:cs typeface="Arial" panose="020B0604020202020204" pitchFamily="34" charset="0"/>
              </a:rPr>
              <a:t>，</a:t>
            </a:r>
            <a:r>
              <a:rPr lang="en-US" altLang="zh-CN" sz="1800" kern="100" spc="75" dirty="0" err="1">
                <a:effectLst/>
                <a:latin typeface="Arial" panose="020B0604020202020204" pitchFamily="34" charset="0"/>
                <a:ea typeface="等线" panose="02010600030101010101" pitchFamily="2" charset="-122"/>
                <a:cs typeface="Arial" panose="020B0604020202020204" pitchFamily="34" charset="0"/>
              </a:rPr>
              <a:t>gi</a:t>
            </a:r>
            <a:r>
              <a:rPr lang="zh-CN" altLang="en-US" sz="1800" kern="100" spc="75" dirty="0">
                <a:effectLst/>
                <a:latin typeface="Arial" panose="020B0604020202020204" pitchFamily="34" charset="0"/>
                <a:ea typeface="等线" panose="02010600030101010101" pitchFamily="2" charset="-122"/>
                <a:cs typeface="Arial" panose="020B0604020202020204" pitchFamily="34" charset="0"/>
              </a:rPr>
              <a:t>），其中</a:t>
            </a:r>
            <a:r>
              <a:rPr lang="en-US" altLang="zh-CN" sz="1800" kern="100" spc="75" dirty="0" err="1">
                <a:effectLst/>
                <a:latin typeface="Arial" panose="020B0604020202020204" pitchFamily="34" charset="0"/>
                <a:ea typeface="等线" panose="02010600030101010101" pitchFamily="2" charset="-122"/>
                <a:cs typeface="Arial" panose="020B0604020202020204" pitchFamily="34" charset="0"/>
              </a:rPr>
              <a:t>si</a:t>
            </a:r>
            <a:r>
              <a:rPr lang="zh-CN" altLang="en-US" sz="1800" kern="100" spc="75" dirty="0">
                <a:effectLst/>
                <a:latin typeface="Arial" panose="020B0604020202020204" pitchFamily="34" charset="0"/>
                <a:ea typeface="等线" panose="02010600030101010101" pitchFamily="2" charset="-122"/>
                <a:cs typeface="Arial" panose="020B0604020202020204" pitchFamily="34" charset="0"/>
              </a:rPr>
              <a:t>由语义表示计算，</a:t>
            </a:r>
            <a:r>
              <a:rPr lang="en-US" altLang="zh-CN" sz="1800" kern="100" spc="75" dirty="0" err="1">
                <a:effectLst/>
                <a:latin typeface="Arial" panose="020B0604020202020204" pitchFamily="34" charset="0"/>
                <a:ea typeface="等线" panose="02010600030101010101" pitchFamily="2" charset="-122"/>
                <a:cs typeface="Arial" panose="020B0604020202020204" pitchFamily="34" charset="0"/>
              </a:rPr>
              <a:t>gi</a:t>
            </a:r>
            <a:r>
              <a:rPr lang="zh-CN" altLang="en-US" sz="1800" kern="100" spc="75" dirty="0">
                <a:effectLst/>
                <a:latin typeface="Arial" panose="020B0604020202020204" pitchFamily="34" charset="0"/>
                <a:ea typeface="等线" panose="02010600030101010101" pitchFamily="2" charset="-122"/>
                <a:cs typeface="Arial" panose="020B0604020202020204" pitchFamily="34" charset="0"/>
              </a:rPr>
              <a:t>为金标准，</a:t>
            </a:r>
            <a:r>
              <a:rPr lang="en-US" altLang="zh-CN" sz="1800" kern="100" spc="75" dirty="0">
                <a:effectLst/>
                <a:latin typeface="Arial" panose="020B0604020202020204" pitchFamily="34" charset="0"/>
                <a:ea typeface="等线" panose="02010600030101010101" pitchFamily="2" charset="-122"/>
                <a:cs typeface="Arial" panose="020B0604020202020204" pitchFamily="34" charset="0"/>
              </a:rPr>
              <a:t>rank(</a:t>
            </a:r>
            <a:r>
              <a:rPr lang="en-US" altLang="zh-CN" sz="1800" kern="100" spc="75" dirty="0" err="1">
                <a:effectLst/>
                <a:latin typeface="Arial" panose="020B0604020202020204" pitchFamily="34" charset="0"/>
                <a:ea typeface="等线" panose="02010600030101010101" pitchFamily="2" charset="-122"/>
                <a:cs typeface="Arial" panose="020B0604020202020204" pitchFamily="34" charset="0"/>
              </a:rPr>
              <a:t>si</a:t>
            </a:r>
            <a:r>
              <a:rPr lang="en-US" altLang="zh-CN" sz="1800" kern="100" spc="75" dirty="0">
                <a:effectLst/>
                <a:latin typeface="Arial" panose="020B0604020202020204" pitchFamily="34" charset="0"/>
                <a:ea typeface="等线" panose="02010600030101010101" pitchFamily="2" charset="-122"/>
                <a:cs typeface="Arial" panose="020B0604020202020204" pitchFamily="34" charset="0"/>
              </a:rPr>
              <a:t>)</a:t>
            </a:r>
            <a:r>
              <a:rPr lang="zh-CN" altLang="en-US" sz="1800" kern="100" spc="75" dirty="0">
                <a:effectLst/>
                <a:latin typeface="Arial" panose="020B0604020202020204" pitchFamily="34" charset="0"/>
                <a:ea typeface="等线" panose="02010600030101010101" pitchFamily="2" charset="-122"/>
                <a:cs typeface="Arial" panose="020B0604020202020204" pitchFamily="34" charset="0"/>
              </a:rPr>
              <a:t>和</a:t>
            </a:r>
            <a:r>
              <a:rPr lang="en-US" altLang="zh-CN" sz="1800" kern="100" spc="75" dirty="0">
                <a:effectLst/>
                <a:latin typeface="Arial" panose="020B0604020202020204" pitchFamily="34" charset="0"/>
                <a:ea typeface="等线" panose="02010600030101010101" pitchFamily="2" charset="-122"/>
                <a:cs typeface="Arial" panose="020B0604020202020204" pitchFamily="34" charset="0"/>
              </a:rPr>
              <a:t>rank(</a:t>
            </a:r>
            <a:r>
              <a:rPr lang="en-US" altLang="zh-CN" sz="1800" kern="100" spc="75" dirty="0" err="1">
                <a:effectLst/>
                <a:latin typeface="Arial" panose="020B0604020202020204" pitchFamily="34" charset="0"/>
                <a:ea typeface="等线" panose="02010600030101010101" pitchFamily="2" charset="-122"/>
                <a:cs typeface="Arial" panose="020B0604020202020204" pitchFamily="34" charset="0"/>
              </a:rPr>
              <a:t>gi</a:t>
            </a:r>
            <a:r>
              <a:rPr lang="en-US" altLang="zh-CN" sz="1800" kern="100" spc="75" dirty="0">
                <a:effectLst/>
                <a:latin typeface="Arial" panose="020B0604020202020204" pitchFamily="34" charset="0"/>
                <a:ea typeface="等线" panose="02010600030101010101" pitchFamily="2" charset="-122"/>
                <a:cs typeface="Arial" panose="020B0604020202020204" pitchFamily="34" charset="0"/>
              </a:rPr>
              <a:t>)</a:t>
            </a:r>
            <a:r>
              <a:rPr lang="zh-CN" altLang="en-US" sz="1800" kern="100" spc="75" dirty="0">
                <a:effectLst/>
                <a:latin typeface="Arial" panose="020B0604020202020204" pitchFamily="34" charset="0"/>
                <a:ea typeface="等线" panose="02010600030101010101" pitchFamily="2" charset="-122"/>
                <a:cs typeface="Arial" panose="020B0604020202020204" pitchFamily="34" charset="0"/>
              </a:rPr>
              <a:t>分别为</a:t>
            </a:r>
            <a:r>
              <a:rPr lang="en-US" altLang="zh-CN" sz="1800" kern="100" spc="75" dirty="0" err="1">
                <a:effectLst/>
                <a:latin typeface="Arial" panose="020B0604020202020204" pitchFamily="34" charset="0"/>
                <a:ea typeface="等线" panose="02010600030101010101" pitchFamily="2" charset="-122"/>
                <a:cs typeface="Arial" panose="020B0604020202020204" pitchFamily="34" charset="0"/>
              </a:rPr>
              <a:t>si</a:t>
            </a:r>
            <a:r>
              <a:rPr lang="zh-CN" altLang="en-US" sz="1800" kern="100" spc="75" dirty="0">
                <a:effectLst/>
                <a:latin typeface="Arial" panose="020B0604020202020204" pitchFamily="34" charset="0"/>
                <a:ea typeface="等线" panose="02010600030101010101" pitchFamily="2" charset="-122"/>
                <a:cs typeface="Arial" panose="020B0604020202020204" pitchFamily="34" charset="0"/>
              </a:rPr>
              <a:t>和</a:t>
            </a:r>
            <a:r>
              <a:rPr lang="en-US" altLang="zh-CN" sz="1800" kern="100" spc="75" dirty="0" err="1">
                <a:effectLst/>
                <a:latin typeface="Arial" panose="020B0604020202020204" pitchFamily="34" charset="0"/>
                <a:ea typeface="等线" panose="02010600030101010101" pitchFamily="2" charset="-122"/>
                <a:cs typeface="Arial" panose="020B0604020202020204" pitchFamily="34" charset="0"/>
              </a:rPr>
              <a:t>gi</a:t>
            </a:r>
            <a:r>
              <a:rPr lang="zh-CN" altLang="en-US" sz="1800" kern="100" spc="75" dirty="0">
                <a:effectLst/>
                <a:latin typeface="Arial" panose="020B0604020202020204" pitchFamily="34" charset="0"/>
                <a:ea typeface="等线" panose="02010600030101010101" pitchFamily="2" charset="-122"/>
                <a:cs typeface="Arial" panose="020B0604020202020204" pitchFamily="34" charset="0"/>
              </a:rPr>
              <a:t>的得分。语义表示与基准的相关性是：</a:t>
            </a:r>
            <a:endParaRPr lang="en-US" altLang="zh-CN" sz="1800" kern="100" spc="75" dirty="0">
              <a:effectLst/>
              <a:latin typeface="Arial" panose="020B0604020202020204" pitchFamily="34" charset="0"/>
              <a:ea typeface="等线" panose="02010600030101010101" pitchFamily="2" charset="-122"/>
              <a:cs typeface="Arial" panose="020B0604020202020204" pitchFamily="34" charset="0"/>
            </a:endParaRPr>
          </a:p>
          <a:p>
            <a:pPr indent="330200" algn="just"/>
            <a:endParaRPr lang="en-US" altLang="zh-CN" kern="100" spc="75" dirty="0">
              <a:latin typeface="Arial" panose="020B0604020202020204" pitchFamily="34" charset="0"/>
              <a:ea typeface="等线" panose="02010600030101010101" pitchFamily="2" charset="-122"/>
              <a:cs typeface="Arial" panose="020B0604020202020204" pitchFamily="34" charset="0"/>
            </a:endParaRPr>
          </a:p>
          <a:p>
            <a:pPr indent="330200" algn="just"/>
            <a:endParaRPr lang="en-US" altLang="zh-CN" sz="1800" kern="100" spc="75" dirty="0">
              <a:effectLst/>
              <a:latin typeface="Arial" panose="020B0604020202020204" pitchFamily="34" charset="0"/>
              <a:ea typeface="等线" panose="02010600030101010101" pitchFamily="2" charset="-122"/>
              <a:cs typeface="Arial" panose="020B0604020202020204" pitchFamily="34" charset="0"/>
            </a:endParaRPr>
          </a:p>
          <a:p>
            <a:pPr indent="330200" algn="just"/>
            <a:r>
              <a:rPr lang="zh-CN" altLang="en-US" sz="1800" kern="100" spc="75" dirty="0">
                <a:effectLst/>
                <a:latin typeface="Arial" panose="020B0604020202020204" pitchFamily="34" charset="0"/>
                <a:ea typeface="等线" panose="02010600030101010101" pitchFamily="2" charset="-122"/>
                <a:cs typeface="Arial" panose="020B0604020202020204" pitchFamily="34" charset="0"/>
              </a:rPr>
              <a:t>其中</a:t>
            </a:r>
            <a:r>
              <a:rPr lang="en-US" altLang="zh-CN" sz="1800" kern="100" spc="75" dirty="0" err="1">
                <a:effectLst/>
                <a:latin typeface="Arial" panose="020B0604020202020204" pitchFamily="34" charset="0"/>
                <a:ea typeface="等线" panose="02010600030101010101" pitchFamily="2" charset="-122"/>
                <a:cs typeface="Arial" panose="020B0604020202020204" pitchFamily="34" charset="0"/>
              </a:rPr>
              <a:t>cov</a:t>
            </a:r>
            <a:r>
              <a:rPr lang="zh-CN" altLang="en-US" sz="1800" kern="100" spc="75" dirty="0">
                <a:effectLst/>
                <a:latin typeface="Arial" panose="020B0604020202020204" pitchFamily="34" charset="0"/>
                <a:ea typeface="等线" panose="02010600030101010101" pitchFamily="2" charset="-122"/>
                <a:cs typeface="Arial" panose="020B0604020202020204" pitchFamily="34" charset="0"/>
              </a:rPr>
              <a:t>和</a:t>
            </a:r>
            <a:r>
              <a:rPr lang="en-US" altLang="zh-CN" sz="1800" kern="100" spc="75" dirty="0">
                <a:effectLst/>
                <a:latin typeface="Arial" panose="020B0604020202020204" pitchFamily="34" charset="0"/>
                <a:ea typeface="等线" panose="02010600030101010101" pitchFamily="2" charset="-122"/>
                <a:cs typeface="Arial" panose="020B0604020202020204" pitchFamily="34" charset="0"/>
              </a:rPr>
              <a:t>σ</a:t>
            </a:r>
            <a:r>
              <a:rPr lang="zh-CN" altLang="en-US" sz="1800" kern="100" spc="75" dirty="0">
                <a:effectLst/>
                <a:latin typeface="Arial" panose="020B0604020202020204" pitchFamily="34" charset="0"/>
                <a:ea typeface="等线" panose="02010600030101010101" pitchFamily="2" charset="-122"/>
                <a:cs typeface="Arial" panose="020B0604020202020204" pitchFamily="34" charset="0"/>
              </a:rPr>
              <a:t>分别是</a:t>
            </a:r>
            <a:r>
              <a:rPr lang="en-US" altLang="zh-CN" sz="1800" kern="100" spc="75" dirty="0">
                <a:effectLst/>
                <a:latin typeface="Arial" panose="020B0604020202020204" pitchFamily="34" charset="0"/>
                <a:ea typeface="等线" panose="02010600030101010101" pitchFamily="2" charset="-122"/>
                <a:cs typeface="Arial" panose="020B0604020202020204" pitchFamily="34" charset="0"/>
              </a:rPr>
              <a:t>rank</a:t>
            </a:r>
            <a:r>
              <a:rPr lang="zh-CN" altLang="en-US" sz="1800" kern="100" spc="75" dirty="0">
                <a:effectLst/>
                <a:latin typeface="Arial" panose="020B0604020202020204" pitchFamily="34" charset="0"/>
                <a:ea typeface="等线" panose="02010600030101010101" pitchFamily="2" charset="-122"/>
                <a:cs typeface="Arial" panose="020B0604020202020204" pitchFamily="34" charset="0"/>
              </a:rPr>
              <a:t>变量的协方差和标准差。</a:t>
            </a:r>
            <a:endParaRPr lang="en-US" altLang="zh-CN" sz="1800" kern="100" spc="75" dirty="0">
              <a:effectLst/>
              <a:latin typeface="Arial" panose="020B0604020202020204" pitchFamily="34" charset="0"/>
              <a:ea typeface="等线" panose="02010600030101010101" pitchFamily="2" charset="-122"/>
              <a:cs typeface="Arial" panose="020B0604020202020204" pitchFamily="34" charset="0"/>
            </a:endParaRPr>
          </a:p>
          <a:p>
            <a:pPr indent="330200" algn="just"/>
            <a:r>
              <a:rPr lang="zh-CN" altLang="en-US" sz="1800" kern="100" spc="75" dirty="0">
                <a:effectLst/>
                <a:latin typeface="Arial" panose="020B0604020202020204" pitchFamily="34" charset="0"/>
                <a:ea typeface="等线" panose="02010600030101010101" pitchFamily="2" charset="-122"/>
                <a:cs typeface="Arial" panose="020B0604020202020204" pitchFamily="34" charset="0"/>
              </a:rPr>
              <a:t>相关性范围在</a:t>
            </a:r>
            <a:r>
              <a:rPr lang="en-US" altLang="zh-CN" sz="1800" kern="100" spc="75" dirty="0">
                <a:effectLst/>
                <a:latin typeface="Arial" panose="020B0604020202020204" pitchFamily="34" charset="0"/>
                <a:ea typeface="等线" panose="02010600030101010101" pitchFamily="2" charset="-122"/>
                <a:cs typeface="Arial" panose="020B0604020202020204" pitchFamily="34" charset="0"/>
              </a:rPr>
              <a:t>1</a:t>
            </a:r>
            <a:r>
              <a:rPr lang="zh-CN" altLang="en-US" sz="1800" kern="100" spc="75" dirty="0">
                <a:effectLst/>
                <a:latin typeface="Arial" panose="020B0604020202020204" pitchFamily="34" charset="0"/>
                <a:ea typeface="等线" panose="02010600030101010101" pitchFamily="2" charset="-122"/>
                <a:cs typeface="Arial" panose="020B0604020202020204" pitchFamily="34" charset="0"/>
              </a:rPr>
              <a:t>（完全一致）和</a:t>
            </a:r>
            <a:r>
              <a:rPr lang="en-US" altLang="zh-CN" sz="1800" kern="100" spc="75" dirty="0">
                <a:effectLst/>
                <a:latin typeface="Arial" panose="020B0604020202020204" pitchFamily="34" charset="0"/>
                <a:ea typeface="等线" panose="02010600030101010101" pitchFamily="2" charset="-122"/>
                <a:cs typeface="Arial" panose="020B0604020202020204" pitchFamily="34" charset="0"/>
              </a:rPr>
              <a:t>-1</a:t>
            </a:r>
            <a:r>
              <a:rPr lang="zh-CN" altLang="en-US" sz="1800" kern="100" spc="75" dirty="0">
                <a:effectLst/>
                <a:latin typeface="Arial" panose="020B0604020202020204" pitchFamily="34" charset="0"/>
                <a:ea typeface="等线" panose="02010600030101010101" pitchFamily="2" charset="-122"/>
                <a:cs typeface="Arial" panose="020B0604020202020204" pitchFamily="34" charset="0"/>
              </a:rPr>
              <a:t>（完全不一致）之间。</a:t>
            </a:r>
          </a:p>
        </p:txBody>
      </p:sp>
      <p:sp>
        <p:nvSpPr>
          <p:cNvPr id="11" name="TextBox 7">
            <a:extLst>
              <a:ext uri="{FF2B5EF4-FFF2-40B4-BE49-F238E27FC236}">
                <a16:creationId xmlns:a16="http://schemas.microsoft.com/office/drawing/2014/main" id="{75AA22C2-9C94-4740-ACA2-2713725CA1B9}"/>
              </a:ext>
            </a:extLst>
          </p:cNvPr>
          <p:cNvSpPr txBox="1"/>
          <p:nvPr/>
        </p:nvSpPr>
        <p:spPr>
          <a:xfrm>
            <a:off x="640299" y="1456159"/>
            <a:ext cx="6647974" cy="646331"/>
          </a:xfrm>
          <a:prstGeom prst="rect">
            <a:avLst/>
          </a:prstGeom>
          <a:noFill/>
        </p:spPr>
        <p:txBody>
          <a:bodyPr wrap="none" rtlCol="0">
            <a:spAutoFit/>
          </a:bodyPr>
          <a:lstStyle/>
          <a:p>
            <a:r>
              <a:rPr lang="en-US" altLang="zh-CN" sz="3600" dirty="0">
                <a:solidFill>
                  <a:schemeClr val="tx1">
                    <a:lumMod val="75000"/>
                    <a:lumOff val="25000"/>
                  </a:schemeClr>
                </a:solidFill>
                <a:latin typeface="仿宋" panose="02010609060101010101" pitchFamily="49" charset="-122"/>
                <a:ea typeface="仿宋" panose="02010609060101010101" pitchFamily="49" charset="-122"/>
              </a:rPr>
              <a:t>3.</a:t>
            </a:r>
            <a:r>
              <a:rPr lang="zh-CN" altLang="en-US" sz="3600" dirty="0">
                <a:solidFill>
                  <a:schemeClr val="tx1">
                    <a:lumMod val="75000"/>
                    <a:lumOff val="25000"/>
                  </a:schemeClr>
                </a:solidFill>
                <a:latin typeface="仿宋" panose="02010609060101010101" pitchFamily="49" charset="-122"/>
                <a:ea typeface="仿宋" panose="02010609060101010101" pitchFamily="49" charset="-122"/>
              </a:rPr>
              <a:t>衡量语义表示与基准的一致性</a:t>
            </a:r>
          </a:p>
        </p:txBody>
      </p:sp>
      <p:pic>
        <p:nvPicPr>
          <p:cNvPr id="13" name="图片 12">
            <a:extLst>
              <a:ext uri="{FF2B5EF4-FFF2-40B4-BE49-F238E27FC236}">
                <a16:creationId xmlns:a16="http://schemas.microsoft.com/office/drawing/2014/main" id="{87EDBD82-9555-45BE-888C-2A102EAFFE01}"/>
              </a:ext>
            </a:extLst>
          </p:cNvPr>
          <p:cNvPicPr>
            <a:picLocks noChangeAspect="1"/>
          </p:cNvPicPr>
          <p:nvPr/>
        </p:nvPicPr>
        <p:blipFill>
          <a:blip r:embed="rId2"/>
          <a:stretch>
            <a:fillRect/>
          </a:stretch>
        </p:blipFill>
        <p:spPr>
          <a:xfrm>
            <a:off x="2590704" y="4309773"/>
            <a:ext cx="1854200" cy="355600"/>
          </a:xfrm>
          <a:prstGeom prst="rect">
            <a:avLst/>
          </a:prstGeom>
        </p:spPr>
      </p:pic>
    </p:spTree>
    <p:extLst>
      <p:ext uri="{BB962C8B-B14F-4D97-AF65-F5344CB8AC3E}">
        <p14:creationId xmlns:p14="http://schemas.microsoft.com/office/powerpoint/2010/main" val="3046568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流程图: 接点 12"/>
          <p:cNvSpPr/>
          <p:nvPr/>
        </p:nvSpPr>
        <p:spPr>
          <a:xfrm>
            <a:off x="8057196" y="4309773"/>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流程图: 接点 4"/>
          <p:cNvSpPr/>
          <p:nvPr/>
        </p:nvSpPr>
        <p:spPr>
          <a:xfrm>
            <a:off x="10566986" y="-1310640"/>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接点 5"/>
          <p:cNvSpPr/>
          <p:nvPr/>
        </p:nvSpPr>
        <p:spPr>
          <a:xfrm>
            <a:off x="640299" y="5841553"/>
            <a:ext cx="502702" cy="50270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接点 12"/>
          <p:cNvSpPr/>
          <p:nvPr/>
        </p:nvSpPr>
        <p:spPr>
          <a:xfrm>
            <a:off x="-1950289" y="-5583678"/>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接点 6"/>
          <p:cNvSpPr/>
          <p:nvPr/>
        </p:nvSpPr>
        <p:spPr>
          <a:xfrm>
            <a:off x="10566986" y="573529"/>
            <a:ext cx="382170" cy="38217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接点 5"/>
          <p:cNvSpPr/>
          <p:nvPr/>
        </p:nvSpPr>
        <p:spPr>
          <a:xfrm>
            <a:off x="10758071" y="4997046"/>
            <a:ext cx="743324" cy="743324"/>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7">
            <a:extLst>
              <a:ext uri="{FF2B5EF4-FFF2-40B4-BE49-F238E27FC236}">
                <a16:creationId xmlns:a16="http://schemas.microsoft.com/office/drawing/2014/main" id="{CE61F487-0D22-401F-82A4-BF186BA854D6}"/>
              </a:ext>
            </a:extLst>
          </p:cNvPr>
          <p:cNvSpPr txBox="1"/>
          <p:nvPr/>
        </p:nvSpPr>
        <p:spPr>
          <a:xfrm>
            <a:off x="442592" y="322146"/>
            <a:ext cx="5570756" cy="1015663"/>
          </a:xfrm>
          <a:prstGeom prst="rect">
            <a:avLst/>
          </a:prstGeom>
          <a:noFill/>
        </p:spPr>
        <p:txBody>
          <a:bodyPr wrap="none" rtlCol="0">
            <a:spAutoFit/>
          </a:bodyPr>
          <a:lstStyle/>
          <a:p>
            <a:r>
              <a:rPr lang="zh-CN" altLang="en-US" sz="6000" dirty="0">
                <a:solidFill>
                  <a:schemeClr val="tx1">
                    <a:lumMod val="75000"/>
                    <a:lumOff val="25000"/>
                  </a:schemeClr>
                </a:solidFill>
                <a:latin typeface="仿宋" panose="02010609060101010101" pitchFamily="49" charset="-122"/>
                <a:ea typeface="仿宋" panose="02010609060101010101" pitchFamily="49" charset="-122"/>
              </a:rPr>
              <a:t>核心思想与算法</a:t>
            </a:r>
          </a:p>
        </p:txBody>
      </p:sp>
      <p:sp>
        <p:nvSpPr>
          <p:cNvPr id="23" name="文本框 22">
            <a:extLst>
              <a:ext uri="{FF2B5EF4-FFF2-40B4-BE49-F238E27FC236}">
                <a16:creationId xmlns:a16="http://schemas.microsoft.com/office/drawing/2014/main" id="{90415C1B-373A-4EBA-B6A4-4CBAFA4EBC41}"/>
              </a:ext>
            </a:extLst>
          </p:cNvPr>
          <p:cNvSpPr txBox="1"/>
          <p:nvPr/>
        </p:nvSpPr>
        <p:spPr>
          <a:xfrm>
            <a:off x="1210031" y="2216070"/>
            <a:ext cx="7487081" cy="3693319"/>
          </a:xfrm>
          <a:prstGeom prst="rect">
            <a:avLst/>
          </a:prstGeom>
          <a:noFill/>
        </p:spPr>
        <p:txBody>
          <a:bodyPr wrap="square">
            <a:spAutoFit/>
          </a:bodyPr>
          <a:lstStyle/>
          <a:p>
            <a:pPr indent="330200" algn="just"/>
            <a:r>
              <a:rPr lang="zh-CN" altLang="en-US" sz="1800" b="1" kern="100" spc="75" dirty="0">
                <a:effectLst/>
                <a:latin typeface="+mn-ea"/>
                <a:cs typeface="Arial" panose="020B0604020202020204" pitchFamily="34" charset="0"/>
              </a:rPr>
              <a:t>原理</a:t>
            </a:r>
            <a:r>
              <a:rPr lang="zh-CN" altLang="en-US" sz="1800" kern="100" spc="75" dirty="0">
                <a:effectLst/>
                <a:latin typeface="+mn-ea"/>
                <a:cs typeface="Arial" panose="020B0604020202020204" pitchFamily="34" charset="0"/>
              </a:rPr>
              <a:t>：</a:t>
            </a:r>
            <a:endParaRPr lang="en-US" altLang="zh-CN" sz="1800" kern="100" spc="75" dirty="0">
              <a:effectLst/>
              <a:latin typeface="+mn-ea"/>
              <a:cs typeface="Arial" panose="020B0604020202020204" pitchFamily="34" charset="0"/>
            </a:endParaRPr>
          </a:p>
          <a:p>
            <a:pPr indent="330200" algn="just"/>
            <a:r>
              <a:rPr lang="en-US" altLang="zh-CN" sz="1800" kern="100" spc="75" dirty="0" err="1">
                <a:effectLst/>
                <a:latin typeface="+mn-ea"/>
                <a:cs typeface="Arial" panose="020B0604020202020204" pitchFamily="34" charset="0"/>
              </a:rPr>
              <a:t>IdBench</a:t>
            </a:r>
            <a:r>
              <a:rPr lang="zh-CN" altLang="en-US" kern="100" spc="75" dirty="0">
                <a:latin typeface="+mn-ea"/>
                <a:cs typeface="Arial" panose="020B0604020202020204" pitchFamily="34" charset="0"/>
              </a:rPr>
              <a:t>从</a:t>
            </a:r>
            <a:r>
              <a:rPr lang="en-US" altLang="zh-CN" sz="1800" kern="100" spc="75" dirty="0">
                <a:effectLst/>
                <a:latin typeface="+mn-ea"/>
                <a:cs typeface="Arial" panose="020B0604020202020204" pitchFamily="34" charset="0"/>
              </a:rPr>
              <a:t>50000</a:t>
            </a:r>
            <a:r>
              <a:rPr lang="zh-CN" altLang="en-US" sz="1800" kern="100" spc="75" dirty="0">
                <a:effectLst/>
                <a:latin typeface="+mn-ea"/>
                <a:cs typeface="Arial" panose="020B0604020202020204" pitchFamily="34" charset="0"/>
              </a:rPr>
              <a:t>多个</a:t>
            </a:r>
            <a:r>
              <a:rPr lang="en-US" altLang="zh-CN" sz="1800" kern="100" spc="75" dirty="0">
                <a:effectLst/>
                <a:latin typeface="+mn-ea"/>
                <a:cs typeface="Arial" panose="020B0604020202020204" pitchFamily="34" charset="0"/>
              </a:rPr>
              <a:t>JavaScript</a:t>
            </a:r>
            <a:r>
              <a:rPr lang="zh-CN" altLang="en-US" sz="1800" kern="100" spc="75" dirty="0">
                <a:effectLst/>
                <a:latin typeface="+mn-ea"/>
                <a:cs typeface="Arial" panose="020B0604020202020204" pitchFamily="34" charset="0"/>
              </a:rPr>
              <a:t>文件的语料库中选择标识符和代码上下文，对</a:t>
            </a:r>
            <a:r>
              <a:rPr lang="en-US" altLang="zh-CN" sz="1800" kern="100" spc="75" dirty="0">
                <a:effectLst/>
                <a:latin typeface="+mn-ea"/>
                <a:cs typeface="Arial" panose="020B0604020202020204" pitchFamily="34" charset="0"/>
              </a:rPr>
              <a:t>500</a:t>
            </a:r>
            <a:r>
              <a:rPr lang="zh-CN" altLang="en-US" sz="1800" kern="100" spc="75" dirty="0">
                <a:effectLst/>
                <a:latin typeface="+mn-ea"/>
                <a:cs typeface="Arial" panose="020B0604020202020204" pitchFamily="34" charset="0"/>
              </a:rPr>
              <a:t>多位程序开发人员众包调查标识符对的相关性与相似性，丢弃了不合理的调查结果，将开发人员的评估结果制定为</a:t>
            </a:r>
            <a:r>
              <a:rPr lang="en-US" altLang="zh-CN" sz="1800" spc="75" dirty="0">
                <a:effectLst/>
                <a:latin typeface="Arial" panose="020B0604020202020204" pitchFamily="34" charset="0"/>
                <a:ea typeface="等线" panose="02010600030101010101" pitchFamily="2" charset="-122"/>
                <a:cs typeface="Arial" panose="020B0604020202020204" pitchFamily="34" charset="0"/>
              </a:rPr>
              <a:t>gold standard</a:t>
            </a:r>
            <a:r>
              <a:rPr lang="zh-CN" altLang="en-US" sz="1800" spc="75" dirty="0">
                <a:effectLst/>
                <a:latin typeface="Arial" panose="020B0604020202020204" pitchFamily="34" charset="0"/>
                <a:ea typeface="等线" panose="02010600030101010101" pitchFamily="2" charset="-122"/>
                <a:cs typeface="Arial" panose="020B0604020202020204" pitchFamily="34" charset="0"/>
              </a:rPr>
              <a:t>，通过计算现有的</a:t>
            </a:r>
            <a:r>
              <a:rPr lang="en-US" altLang="zh-CN" sz="1800" spc="75" dirty="0">
                <a:effectLst/>
                <a:latin typeface="Arial" panose="020B0604020202020204" pitchFamily="34" charset="0"/>
                <a:ea typeface="等线" panose="02010600030101010101" pitchFamily="2" charset="-122"/>
                <a:cs typeface="Arial" panose="020B0604020202020204" pitchFamily="34" charset="0"/>
              </a:rPr>
              <a:t>7</a:t>
            </a:r>
            <a:r>
              <a:rPr lang="zh-CN" altLang="en-US" sz="1800" spc="75" dirty="0">
                <a:effectLst/>
                <a:latin typeface="Arial" panose="020B0604020202020204" pitchFamily="34" charset="0"/>
                <a:ea typeface="等线" panose="02010600030101010101" pitchFamily="2" charset="-122"/>
                <a:cs typeface="Arial" panose="020B0604020202020204" pitchFamily="34" charset="0"/>
              </a:rPr>
              <a:t>种语义表示与</a:t>
            </a:r>
            <a:r>
              <a:rPr lang="en-US" altLang="zh-CN" sz="1800" spc="75" dirty="0">
                <a:effectLst/>
                <a:latin typeface="Arial" panose="020B0604020202020204" pitchFamily="34" charset="0"/>
                <a:ea typeface="等线" panose="02010600030101010101" pitchFamily="2" charset="-122"/>
                <a:cs typeface="Arial" panose="020B0604020202020204" pitchFamily="34" charset="0"/>
              </a:rPr>
              <a:t>gold standard</a:t>
            </a:r>
            <a:r>
              <a:rPr lang="zh-CN" altLang="en-US" sz="1800" spc="75" dirty="0">
                <a:effectLst/>
                <a:latin typeface="Arial" panose="020B0604020202020204" pitchFamily="34" charset="0"/>
                <a:ea typeface="等线" panose="02010600030101010101" pitchFamily="2" charset="-122"/>
                <a:cs typeface="Arial" panose="020B0604020202020204" pitchFamily="34" charset="0"/>
              </a:rPr>
              <a:t>的相似性，对这</a:t>
            </a:r>
            <a:r>
              <a:rPr lang="en-US" altLang="zh-CN" sz="1800" spc="75" dirty="0">
                <a:effectLst/>
                <a:latin typeface="Arial" panose="020B0604020202020204" pitchFamily="34" charset="0"/>
                <a:ea typeface="等线" panose="02010600030101010101" pitchFamily="2" charset="-122"/>
                <a:cs typeface="Arial" panose="020B0604020202020204" pitchFamily="34" charset="0"/>
              </a:rPr>
              <a:t>7</a:t>
            </a:r>
            <a:r>
              <a:rPr lang="zh-CN" altLang="en-US" spc="75" dirty="0">
                <a:latin typeface="Arial" panose="020B0604020202020204" pitchFamily="34" charset="0"/>
                <a:ea typeface="等线" panose="02010600030101010101" pitchFamily="2" charset="-122"/>
                <a:cs typeface="Arial" panose="020B0604020202020204" pitchFamily="34" charset="0"/>
              </a:rPr>
              <a:t>种语义表示进行</a:t>
            </a:r>
            <a:r>
              <a:rPr lang="zh-CN" altLang="en-US" sz="1800" spc="75" dirty="0">
                <a:effectLst/>
                <a:latin typeface="Arial" panose="020B0604020202020204" pitchFamily="34" charset="0"/>
                <a:ea typeface="等线" panose="02010600030101010101" pitchFamily="2" charset="-122"/>
                <a:cs typeface="Arial" panose="020B0604020202020204" pitchFamily="34" charset="0"/>
              </a:rPr>
              <a:t>评估。</a:t>
            </a:r>
            <a:endParaRPr lang="en-US" altLang="zh-CN" sz="1800" spc="75" dirty="0">
              <a:effectLst/>
              <a:latin typeface="Arial" panose="020B0604020202020204" pitchFamily="34" charset="0"/>
              <a:ea typeface="等线" panose="02010600030101010101" pitchFamily="2" charset="-122"/>
              <a:cs typeface="Arial" panose="020B0604020202020204" pitchFamily="34" charset="0"/>
            </a:endParaRPr>
          </a:p>
          <a:p>
            <a:pPr indent="330200" algn="just"/>
            <a:endParaRPr lang="en-US" altLang="zh-CN" kern="100" spc="75" dirty="0">
              <a:latin typeface="Arial" panose="020B0604020202020204" pitchFamily="34" charset="0"/>
              <a:ea typeface="等线" panose="02010600030101010101" pitchFamily="2" charset="-122"/>
              <a:cs typeface="Arial" panose="020B0604020202020204" pitchFamily="34" charset="0"/>
            </a:endParaRPr>
          </a:p>
          <a:p>
            <a:pPr indent="330200" algn="just"/>
            <a:r>
              <a:rPr lang="zh-CN" altLang="en-US" sz="1800" b="1" kern="100" spc="75" dirty="0">
                <a:effectLst/>
                <a:latin typeface="Arial" panose="020B0604020202020204" pitchFamily="34" charset="0"/>
                <a:ea typeface="等线" panose="02010600030101010101" pitchFamily="2" charset="-122"/>
                <a:cs typeface="Arial" panose="020B0604020202020204" pitchFamily="34" charset="0"/>
              </a:rPr>
              <a:t>创新性与优点</a:t>
            </a:r>
            <a:r>
              <a:rPr lang="zh-CN" altLang="en-US" sz="1800" kern="100" spc="75" dirty="0">
                <a:effectLst/>
                <a:latin typeface="Arial" panose="020B0604020202020204" pitchFamily="34" charset="0"/>
                <a:ea typeface="等线" panose="02010600030101010101" pitchFamily="2" charset="-122"/>
                <a:cs typeface="Arial" panose="020B0604020202020204" pitchFamily="34" charset="0"/>
              </a:rPr>
              <a:t>：</a:t>
            </a:r>
            <a:endParaRPr lang="en-US" altLang="zh-CN" sz="1800" kern="100" spc="75" dirty="0">
              <a:effectLst/>
              <a:latin typeface="Arial" panose="020B0604020202020204" pitchFamily="34" charset="0"/>
              <a:ea typeface="等线" panose="02010600030101010101" pitchFamily="2" charset="-122"/>
              <a:cs typeface="Arial" panose="020B0604020202020204" pitchFamily="34" charset="0"/>
            </a:endParaRPr>
          </a:p>
          <a:p>
            <a:pPr indent="330200" algn="just"/>
            <a:r>
              <a:rPr lang="en-US" altLang="zh-CN" kern="100" spc="75" dirty="0">
                <a:latin typeface="Arial" panose="020B0604020202020204" pitchFamily="34" charset="0"/>
                <a:ea typeface="等线" panose="02010600030101010101" pitchFamily="2" charset="-122"/>
                <a:cs typeface="Arial" panose="020B0604020202020204" pitchFamily="34" charset="0"/>
              </a:rPr>
              <a:t>1.</a:t>
            </a:r>
            <a:r>
              <a:rPr lang="zh-CN" altLang="en-US" dirty="0">
                <a:effectLst/>
                <a:latin typeface="Arial" panose="020B0604020202020204" pitchFamily="34" charset="0"/>
              </a:rPr>
              <a:t>这是第一个系统评估标识符语义表示的基准</a:t>
            </a:r>
            <a:r>
              <a:rPr lang="en-US" altLang="zh-CN" dirty="0">
                <a:effectLst/>
                <a:latin typeface="Arial" panose="020B0604020202020204" pitchFamily="34" charset="0"/>
              </a:rPr>
              <a:t>.</a:t>
            </a:r>
          </a:p>
          <a:p>
            <a:pPr indent="330200" algn="just"/>
            <a:endParaRPr lang="en-US" altLang="zh-CN" sz="1800" kern="100" spc="75" dirty="0">
              <a:effectLst/>
              <a:latin typeface="Arial" panose="020B0604020202020204" pitchFamily="34" charset="0"/>
              <a:ea typeface="等线" panose="02010600030101010101" pitchFamily="2" charset="-122"/>
              <a:cs typeface="Arial" panose="020B0604020202020204" pitchFamily="34" charset="0"/>
            </a:endParaRPr>
          </a:p>
          <a:p>
            <a:pPr indent="330200" algn="just"/>
            <a:r>
              <a:rPr lang="en-US" altLang="zh-CN" kern="100" spc="75" dirty="0">
                <a:latin typeface="Arial" panose="020B0604020202020204" pitchFamily="34" charset="0"/>
                <a:ea typeface="等线" panose="02010600030101010101" pitchFamily="2" charset="-122"/>
                <a:cs typeface="Arial" panose="020B0604020202020204" pitchFamily="34" charset="0"/>
              </a:rPr>
              <a:t>2.</a:t>
            </a:r>
            <a:r>
              <a:rPr lang="zh-CN" altLang="en-US" kern="100" spc="75" dirty="0">
                <a:latin typeface="Arial" panose="020B0604020202020204" pitchFamily="34" charset="0"/>
                <a:ea typeface="等线" panose="02010600030101010101" pitchFamily="2" charset="-122"/>
                <a:cs typeface="Arial" panose="020B0604020202020204" pitchFamily="34" charset="0"/>
              </a:rPr>
              <a:t>通过众包调查获得并整理出的标准符合程序员对于标识符和代码     语义的直觉相吻合，以此基准进行的评估结果更符合现实应用的要求</a:t>
            </a:r>
            <a:endParaRPr lang="en-US" altLang="zh-CN" sz="1800" kern="100" spc="75" dirty="0">
              <a:effectLst/>
              <a:latin typeface="Arial" panose="020B0604020202020204" pitchFamily="34" charset="0"/>
              <a:ea typeface="等线" panose="02010600030101010101" pitchFamily="2" charset="-122"/>
              <a:cs typeface="Arial" panose="020B0604020202020204" pitchFamily="34" charset="0"/>
            </a:endParaRPr>
          </a:p>
          <a:p>
            <a:pPr indent="330200" algn="just"/>
            <a:endParaRPr lang="zh-CN" altLang="en-US" sz="1800" kern="100" spc="75" dirty="0">
              <a:effectLst/>
              <a:latin typeface="+mn-ea"/>
              <a:cs typeface="Arial" panose="020B0604020202020204" pitchFamily="34" charset="0"/>
            </a:endParaRPr>
          </a:p>
        </p:txBody>
      </p:sp>
      <p:sp>
        <p:nvSpPr>
          <p:cNvPr id="11" name="TextBox 7">
            <a:extLst>
              <a:ext uri="{FF2B5EF4-FFF2-40B4-BE49-F238E27FC236}">
                <a16:creationId xmlns:a16="http://schemas.microsoft.com/office/drawing/2014/main" id="{75AA22C2-9C94-4740-ACA2-2713725CA1B9}"/>
              </a:ext>
            </a:extLst>
          </p:cNvPr>
          <p:cNvSpPr txBox="1"/>
          <p:nvPr/>
        </p:nvSpPr>
        <p:spPr>
          <a:xfrm>
            <a:off x="640299" y="1456159"/>
            <a:ext cx="4339650" cy="646331"/>
          </a:xfrm>
          <a:prstGeom prst="rect">
            <a:avLst/>
          </a:prstGeom>
          <a:noFill/>
        </p:spPr>
        <p:txBody>
          <a:bodyPr wrap="none" rtlCol="0">
            <a:spAutoFit/>
          </a:bodyPr>
          <a:lstStyle/>
          <a:p>
            <a:r>
              <a:rPr lang="en-US" altLang="zh-CN" sz="3600" dirty="0">
                <a:solidFill>
                  <a:schemeClr val="tx1">
                    <a:lumMod val="75000"/>
                    <a:lumOff val="25000"/>
                  </a:schemeClr>
                </a:solidFill>
                <a:latin typeface="仿宋" panose="02010609060101010101" pitchFamily="49" charset="-122"/>
                <a:ea typeface="仿宋" panose="02010609060101010101" pitchFamily="49" charset="-122"/>
              </a:rPr>
              <a:t>4.</a:t>
            </a:r>
            <a:r>
              <a:rPr lang="zh-CN" altLang="en-US" sz="3600" dirty="0">
                <a:solidFill>
                  <a:schemeClr val="tx1">
                    <a:lumMod val="75000"/>
                    <a:lumOff val="25000"/>
                  </a:schemeClr>
                </a:solidFill>
                <a:latin typeface="仿宋" panose="02010609060101010101" pitchFamily="49" charset="-122"/>
                <a:ea typeface="仿宋" panose="02010609060101010101" pitchFamily="49" charset="-122"/>
              </a:rPr>
              <a:t>工具创新点及原理</a:t>
            </a:r>
          </a:p>
        </p:txBody>
      </p:sp>
    </p:spTree>
    <p:extLst>
      <p:ext uri="{BB962C8B-B14F-4D97-AF65-F5344CB8AC3E}">
        <p14:creationId xmlns:p14="http://schemas.microsoft.com/office/powerpoint/2010/main" val="4234229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流程图: 接点 12"/>
          <p:cNvSpPr/>
          <p:nvPr/>
        </p:nvSpPr>
        <p:spPr>
          <a:xfrm>
            <a:off x="8057196" y="4309773"/>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流程图: 接点 4"/>
          <p:cNvSpPr/>
          <p:nvPr/>
        </p:nvSpPr>
        <p:spPr>
          <a:xfrm>
            <a:off x="10566986" y="-1310640"/>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接点 5"/>
          <p:cNvSpPr/>
          <p:nvPr/>
        </p:nvSpPr>
        <p:spPr>
          <a:xfrm>
            <a:off x="640299" y="5841553"/>
            <a:ext cx="502702" cy="50270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接点 12"/>
          <p:cNvSpPr/>
          <p:nvPr/>
        </p:nvSpPr>
        <p:spPr>
          <a:xfrm>
            <a:off x="-1950289" y="-5583678"/>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接点 6"/>
          <p:cNvSpPr/>
          <p:nvPr/>
        </p:nvSpPr>
        <p:spPr>
          <a:xfrm>
            <a:off x="10566986" y="573529"/>
            <a:ext cx="382170" cy="38217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接点 5"/>
          <p:cNvSpPr/>
          <p:nvPr/>
        </p:nvSpPr>
        <p:spPr>
          <a:xfrm>
            <a:off x="10758071" y="4997046"/>
            <a:ext cx="743324" cy="743324"/>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7">
            <a:extLst>
              <a:ext uri="{FF2B5EF4-FFF2-40B4-BE49-F238E27FC236}">
                <a16:creationId xmlns:a16="http://schemas.microsoft.com/office/drawing/2014/main" id="{CE61F487-0D22-401F-82A4-BF186BA854D6}"/>
              </a:ext>
            </a:extLst>
          </p:cNvPr>
          <p:cNvSpPr txBox="1"/>
          <p:nvPr/>
        </p:nvSpPr>
        <p:spPr>
          <a:xfrm>
            <a:off x="442592" y="322146"/>
            <a:ext cx="3262432" cy="1015663"/>
          </a:xfrm>
          <a:prstGeom prst="rect">
            <a:avLst/>
          </a:prstGeom>
          <a:noFill/>
        </p:spPr>
        <p:txBody>
          <a:bodyPr wrap="none" rtlCol="0">
            <a:spAutoFit/>
          </a:bodyPr>
          <a:lstStyle/>
          <a:p>
            <a:r>
              <a:rPr lang="zh-CN" altLang="en-US" sz="6000" dirty="0">
                <a:solidFill>
                  <a:schemeClr val="tx1">
                    <a:lumMod val="75000"/>
                    <a:lumOff val="25000"/>
                  </a:schemeClr>
                </a:solidFill>
                <a:latin typeface="仿宋" panose="02010609060101010101" pitchFamily="49" charset="-122"/>
                <a:ea typeface="仿宋" panose="02010609060101010101" pitchFamily="49" charset="-122"/>
              </a:rPr>
              <a:t>功能模块</a:t>
            </a:r>
          </a:p>
        </p:txBody>
      </p:sp>
      <p:sp>
        <p:nvSpPr>
          <p:cNvPr id="23" name="文本框 22">
            <a:extLst>
              <a:ext uri="{FF2B5EF4-FFF2-40B4-BE49-F238E27FC236}">
                <a16:creationId xmlns:a16="http://schemas.microsoft.com/office/drawing/2014/main" id="{90415C1B-373A-4EBA-B6A4-4CBAFA4EBC41}"/>
              </a:ext>
            </a:extLst>
          </p:cNvPr>
          <p:cNvSpPr txBox="1"/>
          <p:nvPr/>
        </p:nvSpPr>
        <p:spPr>
          <a:xfrm>
            <a:off x="737516" y="2228671"/>
            <a:ext cx="7487081" cy="1200329"/>
          </a:xfrm>
          <a:prstGeom prst="rect">
            <a:avLst/>
          </a:prstGeom>
          <a:noFill/>
        </p:spPr>
        <p:txBody>
          <a:bodyPr wrap="square">
            <a:spAutoFit/>
          </a:bodyPr>
          <a:lstStyle/>
          <a:p>
            <a:pPr indent="330200" algn="just"/>
            <a:r>
              <a:rPr lang="zh-CN" altLang="en-US" sz="1800" b="1" kern="100" spc="75" dirty="0">
                <a:effectLst/>
                <a:latin typeface="+mn-ea"/>
                <a:cs typeface="Arial" panose="020B0604020202020204" pitchFamily="34" charset="0"/>
              </a:rPr>
              <a:t>根据核心思想与算法，可将</a:t>
            </a:r>
            <a:r>
              <a:rPr lang="en-US" altLang="zh-CN" sz="1800" b="1" kern="100" spc="75" dirty="0" err="1">
                <a:effectLst/>
                <a:latin typeface="+mn-ea"/>
                <a:cs typeface="Arial" panose="020B0604020202020204" pitchFamily="34" charset="0"/>
              </a:rPr>
              <a:t>IdBench</a:t>
            </a:r>
            <a:r>
              <a:rPr lang="zh-CN" altLang="en-US" sz="1800" b="1" kern="100" spc="75" dirty="0">
                <a:effectLst/>
                <a:latin typeface="+mn-ea"/>
                <a:cs typeface="Arial" panose="020B0604020202020204" pitchFamily="34" charset="0"/>
              </a:rPr>
              <a:t>分为三个功能模块</a:t>
            </a:r>
            <a:endParaRPr lang="en-US" altLang="zh-CN" sz="1800" b="1" kern="100" spc="75" dirty="0">
              <a:effectLst/>
              <a:latin typeface="+mn-ea"/>
              <a:cs typeface="Arial" panose="020B0604020202020204" pitchFamily="34" charset="0"/>
            </a:endParaRPr>
          </a:p>
          <a:p>
            <a:pPr algn="just"/>
            <a:r>
              <a:rPr lang="zh-CN" altLang="en-US" kern="100" spc="75" dirty="0">
                <a:latin typeface="+mn-ea"/>
                <a:cs typeface="Arial" panose="020B0604020202020204" pitchFamily="34" charset="0"/>
              </a:rPr>
              <a:t>    </a:t>
            </a:r>
            <a:r>
              <a:rPr lang="en-US" altLang="zh-CN" kern="100" spc="75" dirty="0">
                <a:latin typeface="+mn-ea"/>
                <a:cs typeface="Arial" panose="020B0604020202020204" pitchFamily="34" charset="0"/>
              </a:rPr>
              <a:t>1.</a:t>
            </a:r>
            <a:r>
              <a:rPr lang="zh-CN" altLang="en-US" kern="100" spc="75" dirty="0">
                <a:latin typeface="+mn-ea"/>
                <a:cs typeface="Arial" panose="020B0604020202020204" pitchFamily="34" charset="0"/>
              </a:rPr>
              <a:t>众包调查模块</a:t>
            </a:r>
            <a:endParaRPr lang="en-US" altLang="zh-CN" kern="100" spc="75" dirty="0">
              <a:latin typeface="+mn-ea"/>
              <a:cs typeface="Arial" panose="020B0604020202020204" pitchFamily="34" charset="0"/>
            </a:endParaRPr>
          </a:p>
          <a:p>
            <a:pPr algn="just"/>
            <a:r>
              <a:rPr lang="en-US" altLang="zh-CN" sz="1800" kern="100" spc="75" dirty="0">
                <a:effectLst/>
                <a:latin typeface="+mn-ea"/>
                <a:cs typeface="Arial" panose="020B0604020202020204" pitchFamily="34" charset="0"/>
              </a:rPr>
              <a:t>    2.</a:t>
            </a:r>
            <a:r>
              <a:rPr lang="zh-CN" altLang="en-US" sz="1800" kern="100" spc="75" dirty="0">
                <a:effectLst/>
                <a:latin typeface="+mn-ea"/>
                <a:cs typeface="Arial" panose="020B0604020202020204" pitchFamily="34" charset="0"/>
              </a:rPr>
              <a:t>数据</a:t>
            </a:r>
            <a:r>
              <a:rPr lang="zh-CN" altLang="en-US" kern="100" spc="75" dirty="0">
                <a:latin typeface="+mn-ea"/>
                <a:cs typeface="Arial" panose="020B0604020202020204" pitchFamily="34" charset="0"/>
              </a:rPr>
              <a:t>处理模块</a:t>
            </a:r>
            <a:endParaRPr lang="en-US" altLang="zh-CN" kern="100" spc="75" dirty="0">
              <a:latin typeface="+mn-ea"/>
              <a:cs typeface="Arial" panose="020B0604020202020204" pitchFamily="34" charset="0"/>
            </a:endParaRPr>
          </a:p>
          <a:p>
            <a:pPr algn="just"/>
            <a:r>
              <a:rPr lang="en-US" altLang="zh-CN" sz="1800" kern="100" spc="75" dirty="0">
                <a:effectLst/>
                <a:latin typeface="+mn-ea"/>
                <a:cs typeface="Arial" panose="020B0604020202020204" pitchFamily="34" charset="0"/>
              </a:rPr>
              <a:t>    3.</a:t>
            </a:r>
            <a:r>
              <a:rPr lang="zh-CN" altLang="en-US" sz="1800" kern="100" spc="75" dirty="0">
                <a:effectLst/>
                <a:latin typeface="+mn-ea"/>
                <a:cs typeface="Arial" panose="020B0604020202020204" pitchFamily="34" charset="0"/>
              </a:rPr>
              <a:t>语义表示评估模块</a:t>
            </a:r>
          </a:p>
        </p:txBody>
      </p:sp>
      <p:sp>
        <p:nvSpPr>
          <p:cNvPr id="6" name="文本框 5">
            <a:extLst>
              <a:ext uri="{FF2B5EF4-FFF2-40B4-BE49-F238E27FC236}">
                <a16:creationId xmlns:a16="http://schemas.microsoft.com/office/drawing/2014/main" id="{08D58A41-170F-4F5F-9D11-765B3EA0C614}"/>
              </a:ext>
            </a:extLst>
          </p:cNvPr>
          <p:cNvSpPr txBox="1"/>
          <p:nvPr/>
        </p:nvSpPr>
        <p:spPr>
          <a:xfrm>
            <a:off x="1143001" y="3884481"/>
            <a:ext cx="8372259" cy="1200329"/>
          </a:xfrm>
          <a:prstGeom prst="rect">
            <a:avLst/>
          </a:prstGeom>
          <a:noFill/>
        </p:spPr>
        <p:txBody>
          <a:bodyPr wrap="square" rtlCol="0">
            <a:spAutoFit/>
          </a:bodyPr>
          <a:lstStyle/>
          <a:p>
            <a:r>
              <a:rPr lang="zh-CN" altLang="en-US" b="1" dirty="0"/>
              <a:t>模块间的关联</a:t>
            </a:r>
            <a:r>
              <a:rPr lang="zh-CN" altLang="en-US" dirty="0"/>
              <a:t>：</a:t>
            </a:r>
            <a:endParaRPr lang="en-US" altLang="zh-CN" dirty="0"/>
          </a:p>
          <a:p>
            <a:r>
              <a:rPr lang="zh-CN" altLang="en-US" dirty="0"/>
              <a:t>      众包调查模块提供初始调查数据，数据处理模块对众包调查的初始数据进行整理，丢弃异常数据，制定出评估标准。语义表示评估模块对语义表示与标准进行相似性计算，以此对语义表示进行评估。</a:t>
            </a:r>
          </a:p>
        </p:txBody>
      </p:sp>
    </p:spTree>
    <p:extLst>
      <p:ext uri="{BB962C8B-B14F-4D97-AF65-F5344CB8AC3E}">
        <p14:creationId xmlns:p14="http://schemas.microsoft.com/office/powerpoint/2010/main" val="2416642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流程图: 接点 12"/>
          <p:cNvSpPr/>
          <p:nvPr/>
        </p:nvSpPr>
        <p:spPr>
          <a:xfrm>
            <a:off x="8057196" y="4309773"/>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流程图: 接点 4"/>
          <p:cNvSpPr/>
          <p:nvPr/>
        </p:nvSpPr>
        <p:spPr>
          <a:xfrm>
            <a:off x="10566986" y="-1310640"/>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接点 5"/>
          <p:cNvSpPr/>
          <p:nvPr/>
        </p:nvSpPr>
        <p:spPr>
          <a:xfrm>
            <a:off x="640299" y="5841553"/>
            <a:ext cx="502702" cy="50270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接点 12"/>
          <p:cNvSpPr/>
          <p:nvPr/>
        </p:nvSpPr>
        <p:spPr>
          <a:xfrm>
            <a:off x="-1950289" y="-5583678"/>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接点 6"/>
          <p:cNvSpPr/>
          <p:nvPr/>
        </p:nvSpPr>
        <p:spPr>
          <a:xfrm>
            <a:off x="10566986" y="573529"/>
            <a:ext cx="382170" cy="38217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接点 5"/>
          <p:cNvSpPr/>
          <p:nvPr/>
        </p:nvSpPr>
        <p:spPr>
          <a:xfrm>
            <a:off x="10758071" y="4997046"/>
            <a:ext cx="743324" cy="743324"/>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7">
            <a:extLst>
              <a:ext uri="{FF2B5EF4-FFF2-40B4-BE49-F238E27FC236}">
                <a16:creationId xmlns:a16="http://schemas.microsoft.com/office/drawing/2014/main" id="{CE61F487-0D22-401F-82A4-BF186BA854D6}"/>
              </a:ext>
            </a:extLst>
          </p:cNvPr>
          <p:cNvSpPr txBox="1"/>
          <p:nvPr/>
        </p:nvSpPr>
        <p:spPr>
          <a:xfrm>
            <a:off x="442592" y="322146"/>
            <a:ext cx="3262432" cy="1015663"/>
          </a:xfrm>
          <a:prstGeom prst="rect">
            <a:avLst/>
          </a:prstGeom>
          <a:noFill/>
        </p:spPr>
        <p:txBody>
          <a:bodyPr wrap="none" rtlCol="0">
            <a:spAutoFit/>
          </a:bodyPr>
          <a:lstStyle/>
          <a:p>
            <a:r>
              <a:rPr lang="zh-CN" altLang="en-US" sz="6000" dirty="0">
                <a:solidFill>
                  <a:schemeClr val="tx1">
                    <a:lumMod val="75000"/>
                    <a:lumOff val="25000"/>
                  </a:schemeClr>
                </a:solidFill>
                <a:latin typeface="仿宋" panose="02010609060101010101" pitchFamily="49" charset="-122"/>
                <a:ea typeface="仿宋" panose="02010609060101010101" pitchFamily="49" charset="-122"/>
              </a:rPr>
              <a:t>输入输出</a:t>
            </a:r>
          </a:p>
        </p:txBody>
      </p:sp>
      <p:sp>
        <p:nvSpPr>
          <p:cNvPr id="23" name="文本框 22">
            <a:extLst>
              <a:ext uri="{FF2B5EF4-FFF2-40B4-BE49-F238E27FC236}">
                <a16:creationId xmlns:a16="http://schemas.microsoft.com/office/drawing/2014/main" id="{90415C1B-373A-4EBA-B6A4-4CBAFA4EBC41}"/>
              </a:ext>
            </a:extLst>
          </p:cNvPr>
          <p:cNvSpPr txBox="1"/>
          <p:nvPr/>
        </p:nvSpPr>
        <p:spPr>
          <a:xfrm>
            <a:off x="825020" y="2381160"/>
            <a:ext cx="10541959" cy="2031325"/>
          </a:xfrm>
          <a:prstGeom prst="rect">
            <a:avLst/>
          </a:prstGeom>
          <a:noFill/>
        </p:spPr>
        <p:txBody>
          <a:bodyPr wrap="square">
            <a:spAutoFit/>
          </a:bodyPr>
          <a:lstStyle/>
          <a:p>
            <a:pPr indent="330200" algn="just"/>
            <a:r>
              <a:rPr lang="en-US" altLang="zh-CN" kern="100" spc="75" dirty="0">
                <a:latin typeface="+mn-ea"/>
                <a:cs typeface="Arial" panose="020B0604020202020204" pitchFamily="34" charset="0"/>
              </a:rPr>
              <a:t>1.</a:t>
            </a:r>
            <a:r>
              <a:rPr lang="zh-CN" altLang="en-US" sz="1800" kern="100" spc="75" dirty="0">
                <a:effectLst/>
                <a:latin typeface="Arial" panose="020B0604020202020204" pitchFamily="34" charset="0"/>
                <a:ea typeface="等线" panose="02010600030101010101" pitchFamily="2" charset="-122"/>
                <a:cs typeface="Arial" panose="020B0604020202020204" pitchFamily="34" charset="0"/>
              </a:rPr>
              <a:t>按照</a:t>
            </a:r>
            <a:r>
              <a:rPr lang="zh-CN" altLang="zh-CN" sz="1800" kern="100" spc="75" dirty="0">
                <a:effectLst/>
                <a:latin typeface="Arial" panose="020B0604020202020204" pitchFamily="34" charset="0"/>
                <a:ea typeface="等线" panose="02010600030101010101" pitchFamily="2" charset="-122"/>
                <a:cs typeface="Arial" panose="020B0604020202020204" pitchFamily="34" charset="0"/>
              </a:rPr>
              <a:t>数据清理期间使用的阈值</a:t>
            </a:r>
            <a:r>
              <a:rPr lang="en-US" altLang="zh-CN" sz="1800" kern="100" spc="75" dirty="0">
                <a:effectLst/>
                <a:latin typeface="Arial" panose="020B0604020202020204" pitchFamily="34" charset="0"/>
                <a:ea typeface="等线" panose="02010600030101010101" pitchFamily="2" charset="-122"/>
                <a:cs typeface="Times New Roman" panose="02020603050405020304" pitchFamily="18" charset="0"/>
              </a:rPr>
              <a:t>θ</a:t>
            </a:r>
            <a:r>
              <a:rPr lang="zh-CN" altLang="zh-CN" sz="1800" kern="100" spc="75" dirty="0">
                <a:effectLst/>
                <a:latin typeface="Arial" panose="020B0604020202020204" pitchFamily="34" charset="0"/>
                <a:ea typeface="等线" panose="02010600030101010101" pitchFamily="2" charset="-122"/>
                <a:cs typeface="Arial" panose="020B0604020202020204" pitchFamily="34" charset="0"/>
              </a:rPr>
              <a:t>不同</a:t>
            </a:r>
            <a:r>
              <a:rPr lang="zh-CN" altLang="en-US" kern="100" spc="75" dirty="0">
                <a:latin typeface="+mn-ea"/>
                <a:cs typeface="Arial" panose="020B0604020202020204" pitchFamily="34" charset="0"/>
              </a:rPr>
              <a:t>整理好的</a:t>
            </a:r>
            <a:r>
              <a:rPr lang="en-US" altLang="zh-CN" kern="100" spc="75" dirty="0">
                <a:latin typeface="+mn-ea"/>
                <a:cs typeface="Arial" panose="020B0604020202020204" pitchFamily="34" charset="0"/>
              </a:rPr>
              <a:t>Large</a:t>
            </a:r>
            <a:r>
              <a:rPr lang="zh-CN" altLang="en-US" kern="100" spc="75" dirty="0">
                <a:latin typeface="+mn-ea"/>
                <a:cs typeface="Arial" panose="020B0604020202020204" pitchFamily="34" charset="0"/>
              </a:rPr>
              <a:t>，</a:t>
            </a:r>
            <a:r>
              <a:rPr lang="en-US" altLang="zh-CN" kern="100" spc="75" dirty="0">
                <a:latin typeface="+mn-ea"/>
                <a:cs typeface="Arial" panose="020B0604020202020204" pitchFamily="34" charset="0"/>
              </a:rPr>
              <a:t>medium</a:t>
            </a:r>
            <a:r>
              <a:rPr lang="zh-CN" altLang="en-US" kern="100" spc="75" dirty="0">
                <a:latin typeface="+mn-ea"/>
                <a:cs typeface="Arial" panose="020B0604020202020204" pitchFamily="34" charset="0"/>
              </a:rPr>
              <a:t>，</a:t>
            </a:r>
            <a:r>
              <a:rPr lang="en-US" altLang="zh-CN" kern="100" spc="75" dirty="0">
                <a:latin typeface="+mn-ea"/>
                <a:cs typeface="Arial" panose="020B0604020202020204" pitchFamily="34" charset="0"/>
              </a:rPr>
              <a:t>small</a:t>
            </a:r>
            <a:r>
              <a:rPr lang="zh-CN" altLang="en-US" kern="100" spc="75" dirty="0">
                <a:latin typeface="+mn-ea"/>
                <a:cs typeface="Arial" panose="020B0604020202020204" pitchFamily="34" charset="0"/>
              </a:rPr>
              <a:t>三种标识符对数据集</a:t>
            </a:r>
            <a:endParaRPr lang="en-US" altLang="zh-CN" kern="100" spc="75" dirty="0">
              <a:latin typeface="+mn-ea"/>
              <a:cs typeface="Arial" panose="020B0604020202020204" pitchFamily="34" charset="0"/>
            </a:endParaRPr>
          </a:p>
          <a:p>
            <a:pPr indent="330200" algn="just"/>
            <a:r>
              <a:rPr lang="en-US" altLang="zh-CN" kern="100" spc="75" dirty="0">
                <a:latin typeface="+mn-ea"/>
                <a:cs typeface="Arial" panose="020B0604020202020204" pitchFamily="34" charset="0"/>
              </a:rPr>
              <a:t>2.</a:t>
            </a:r>
            <a:r>
              <a:rPr lang="zh-CN" altLang="en-US" kern="100" spc="75" dirty="0">
                <a:latin typeface="+mn-ea"/>
                <a:cs typeface="Arial" panose="020B0604020202020204" pitchFamily="34" charset="0"/>
              </a:rPr>
              <a:t>标识符对的标准相关性，相似性，上下文相关性（</a:t>
            </a:r>
            <a:r>
              <a:rPr lang="en-US" altLang="zh-CN" kern="100" spc="75" dirty="0">
                <a:latin typeface="+mn-ea"/>
                <a:cs typeface="Arial" panose="020B0604020202020204" pitchFamily="34" charset="0"/>
              </a:rPr>
              <a:t>gold standard</a:t>
            </a:r>
            <a:r>
              <a:rPr lang="zh-CN" altLang="en-US" kern="100" spc="75" dirty="0">
                <a:latin typeface="+mn-ea"/>
                <a:cs typeface="Arial" panose="020B0604020202020204" pitchFamily="34" charset="0"/>
              </a:rPr>
              <a:t>）</a:t>
            </a:r>
            <a:endParaRPr lang="en-US" altLang="zh-CN" kern="100" spc="75" dirty="0">
              <a:latin typeface="+mn-ea"/>
              <a:cs typeface="Arial" panose="020B0604020202020204" pitchFamily="34" charset="0"/>
            </a:endParaRPr>
          </a:p>
          <a:p>
            <a:pPr indent="330200" algn="just"/>
            <a:r>
              <a:rPr lang="en-US" altLang="zh-CN" sz="1800" kern="100" spc="75" dirty="0">
                <a:effectLst/>
                <a:latin typeface="Arial" panose="020B0604020202020204" pitchFamily="34" charset="0"/>
                <a:ea typeface="等线" panose="02010600030101010101" pitchFamily="2" charset="-122"/>
                <a:cs typeface="Arial" panose="020B0604020202020204" pitchFamily="34" charset="0"/>
              </a:rPr>
              <a:t>3.</a:t>
            </a:r>
            <a:r>
              <a:rPr lang="zh-CN" altLang="en-US" sz="1800" kern="100" spc="75" dirty="0">
                <a:effectLst/>
                <a:latin typeface="Arial" panose="020B0604020202020204" pitchFamily="34" charset="0"/>
                <a:ea typeface="等线" panose="02010600030101010101" pitchFamily="2" charset="-122"/>
                <a:cs typeface="Arial" panose="020B0604020202020204" pitchFamily="34" charset="0"/>
              </a:rPr>
              <a:t>标识符对在“</a:t>
            </a:r>
            <a:r>
              <a:rPr lang="en-US" altLang="zh-CN" sz="1800" kern="100" spc="75" dirty="0">
                <a:effectLst/>
                <a:latin typeface="+mn-ea"/>
                <a:cs typeface="Arial" panose="020B0604020202020204" pitchFamily="34" charset="0"/>
              </a:rPr>
              <a:t>w2v-cbow</a:t>
            </a:r>
            <a:r>
              <a:rPr lang="zh-CN" altLang="en-US" sz="1800" kern="100" spc="75" dirty="0">
                <a:effectLst/>
                <a:latin typeface="Arial" panose="020B0604020202020204" pitchFamily="34" charset="0"/>
                <a:ea typeface="等线" panose="02010600030101010101" pitchFamily="2" charset="-122"/>
                <a:cs typeface="Arial" panose="020B0604020202020204" pitchFamily="34" charset="0"/>
              </a:rPr>
              <a:t>”</a:t>
            </a:r>
            <a:r>
              <a:rPr lang="zh-CN" altLang="en-US" kern="100" spc="75" dirty="0">
                <a:latin typeface="Arial" panose="020B0604020202020204" pitchFamily="34" charset="0"/>
                <a:ea typeface="等线" panose="02010600030101010101" pitchFamily="2" charset="-122"/>
                <a:cs typeface="Arial" panose="020B0604020202020204" pitchFamily="34" charset="0"/>
              </a:rPr>
              <a:t>，</a:t>
            </a:r>
            <a:r>
              <a:rPr lang="en-US" altLang="zh-CN" sz="1800" kern="100" spc="75" dirty="0">
                <a:effectLst/>
                <a:latin typeface="+mn-ea"/>
                <a:cs typeface="Arial" panose="020B0604020202020204" pitchFamily="34" charset="0"/>
              </a:rPr>
              <a:t>“w2v-sg”</a:t>
            </a:r>
            <a:r>
              <a:rPr lang="zh-CN" altLang="en-US" sz="1800" kern="100" spc="75" dirty="0">
                <a:effectLst/>
                <a:latin typeface="+mn-ea"/>
                <a:cs typeface="Arial" panose="020B0604020202020204" pitchFamily="34" charset="0"/>
              </a:rPr>
              <a:t>等语义表示下的相关性</a:t>
            </a:r>
            <a:endParaRPr lang="en-US" altLang="zh-CN" sz="1800" kern="100" spc="75" dirty="0">
              <a:effectLst/>
              <a:latin typeface="+mn-ea"/>
              <a:cs typeface="Arial" panose="020B0604020202020204" pitchFamily="34" charset="0"/>
            </a:endParaRPr>
          </a:p>
          <a:p>
            <a:pPr indent="330200" algn="just"/>
            <a:endParaRPr lang="en-US" altLang="zh-CN" kern="100" spc="75" dirty="0">
              <a:latin typeface="+mn-ea"/>
              <a:cs typeface="Arial" panose="020B0604020202020204" pitchFamily="34" charset="0"/>
            </a:endParaRPr>
          </a:p>
          <a:p>
            <a:pPr indent="330200" algn="just"/>
            <a:endParaRPr lang="en-US" altLang="zh-CN" kern="100" spc="75" dirty="0">
              <a:latin typeface="+mn-ea"/>
              <a:cs typeface="Arial" panose="020B0604020202020204" pitchFamily="34" charset="0"/>
            </a:endParaRPr>
          </a:p>
          <a:p>
            <a:pPr indent="330200" algn="just"/>
            <a:endParaRPr lang="en-US" altLang="zh-CN" kern="100" spc="75" dirty="0">
              <a:latin typeface="+mn-ea"/>
              <a:cs typeface="Arial" panose="020B0604020202020204" pitchFamily="34" charset="0"/>
            </a:endParaRPr>
          </a:p>
          <a:p>
            <a:pPr indent="330200" algn="just"/>
            <a:endParaRPr lang="zh-CN" altLang="en-US" sz="1800" kern="100" spc="75" dirty="0">
              <a:effectLst/>
              <a:latin typeface="+mn-ea"/>
              <a:cs typeface="Arial" panose="020B0604020202020204" pitchFamily="34" charset="0"/>
            </a:endParaRPr>
          </a:p>
        </p:txBody>
      </p:sp>
      <p:sp>
        <p:nvSpPr>
          <p:cNvPr id="10" name="TextBox 7">
            <a:extLst>
              <a:ext uri="{FF2B5EF4-FFF2-40B4-BE49-F238E27FC236}">
                <a16:creationId xmlns:a16="http://schemas.microsoft.com/office/drawing/2014/main" id="{EF45E1F3-266F-46B7-9BAE-5FD8CFD2DE11}"/>
              </a:ext>
            </a:extLst>
          </p:cNvPr>
          <p:cNvSpPr txBox="1"/>
          <p:nvPr/>
        </p:nvSpPr>
        <p:spPr>
          <a:xfrm>
            <a:off x="640299" y="1456159"/>
            <a:ext cx="1569660" cy="646331"/>
          </a:xfrm>
          <a:prstGeom prst="rect">
            <a:avLst/>
          </a:prstGeom>
          <a:noFill/>
        </p:spPr>
        <p:txBody>
          <a:bodyPr wrap="none" rtlCol="0">
            <a:spAutoFit/>
          </a:bodyPr>
          <a:lstStyle/>
          <a:p>
            <a:r>
              <a:rPr lang="en-US" altLang="zh-CN" sz="3600" dirty="0">
                <a:solidFill>
                  <a:schemeClr val="tx1">
                    <a:lumMod val="75000"/>
                    <a:lumOff val="25000"/>
                  </a:schemeClr>
                </a:solidFill>
                <a:latin typeface="仿宋" panose="02010609060101010101" pitchFamily="49" charset="-122"/>
                <a:ea typeface="仿宋" panose="02010609060101010101" pitchFamily="49" charset="-122"/>
              </a:rPr>
              <a:t>1.</a:t>
            </a:r>
            <a:r>
              <a:rPr lang="zh-CN" altLang="en-US" sz="3600" dirty="0">
                <a:solidFill>
                  <a:schemeClr val="tx1">
                    <a:lumMod val="75000"/>
                    <a:lumOff val="25000"/>
                  </a:schemeClr>
                </a:solidFill>
                <a:latin typeface="仿宋" panose="02010609060101010101" pitchFamily="49" charset="-122"/>
                <a:ea typeface="仿宋" panose="02010609060101010101" pitchFamily="49" charset="-122"/>
              </a:rPr>
              <a:t>输入</a:t>
            </a:r>
          </a:p>
        </p:txBody>
      </p:sp>
      <p:sp>
        <p:nvSpPr>
          <p:cNvPr id="11" name="TextBox 7">
            <a:extLst>
              <a:ext uri="{FF2B5EF4-FFF2-40B4-BE49-F238E27FC236}">
                <a16:creationId xmlns:a16="http://schemas.microsoft.com/office/drawing/2014/main" id="{6DCAA541-B657-4757-B297-596D50F41E2B}"/>
              </a:ext>
            </a:extLst>
          </p:cNvPr>
          <p:cNvSpPr txBox="1"/>
          <p:nvPr/>
        </p:nvSpPr>
        <p:spPr>
          <a:xfrm>
            <a:off x="504148" y="3722021"/>
            <a:ext cx="1569660" cy="646331"/>
          </a:xfrm>
          <a:prstGeom prst="rect">
            <a:avLst/>
          </a:prstGeom>
          <a:noFill/>
        </p:spPr>
        <p:txBody>
          <a:bodyPr wrap="none" rtlCol="0">
            <a:spAutoFit/>
          </a:bodyPr>
          <a:lstStyle/>
          <a:p>
            <a:r>
              <a:rPr lang="en-US" altLang="zh-CN" sz="3600" dirty="0">
                <a:solidFill>
                  <a:schemeClr val="tx1">
                    <a:lumMod val="75000"/>
                    <a:lumOff val="25000"/>
                  </a:schemeClr>
                </a:solidFill>
                <a:latin typeface="仿宋" panose="02010609060101010101" pitchFamily="49" charset="-122"/>
                <a:ea typeface="仿宋" panose="02010609060101010101" pitchFamily="49" charset="-122"/>
              </a:rPr>
              <a:t>2.</a:t>
            </a:r>
            <a:r>
              <a:rPr lang="zh-CN" altLang="en-US" sz="3600" dirty="0">
                <a:solidFill>
                  <a:schemeClr val="tx1">
                    <a:lumMod val="75000"/>
                    <a:lumOff val="25000"/>
                  </a:schemeClr>
                </a:solidFill>
                <a:latin typeface="仿宋" panose="02010609060101010101" pitchFamily="49" charset="-122"/>
                <a:ea typeface="仿宋" panose="02010609060101010101" pitchFamily="49" charset="-122"/>
              </a:rPr>
              <a:t>输出</a:t>
            </a:r>
          </a:p>
        </p:txBody>
      </p:sp>
      <p:sp>
        <p:nvSpPr>
          <p:cNvPr id="12" name="文本框 11">
            <a:extLst>
              <a:ext uri="{FF2B5EF4-FFF2-40B4-BE49-F238E27FC236}">
                <a16:creationId xmlns:a16="http://schemas.microsoft.com/office/drawing/2014/main" id="{841C0BBE-0BD0-4FF6-B349-7DFF170D22BB}"/>
              </a:ext>
            </a:extLst>
          </p:cNvPr>
          <p:cNvSpPr txBox="1"/>
          <p:nvPr/>
        </p:nvSpPr>
        <p:spPr>
          <a:xfrm>
            <a:off x="825020" y="4544825"/>
            <a:ext cx="7487081" cy="1754326"/>
          </a:xfrm>
          <a:prstGeom prst="rect">
            <a:avLst/>
          </a:prstGeom>
          <a:noFill/>
        </p:spPr>
        <p:txBody>
          <a:bodyPr wrap="square">
            <a:spAutoFit/>
          </a:bodyPr>
          <a:lstStyle/>
          <a:p>
            <a:pPr indent="330200" algn="just"/>
            <a:r>
              <a:rPr lang="zh-CN" altLang="en-US" sz="1800" kern="100" spc="75" dirty="0">
                <a:effectLst/>
                <a:latin typeface="Arial" panose="020B0604020202020204" pitchFamily="34" charset="0"/>
                <a:ea typeface="等线" panose="02010600030101010101" pitchFamily="2" charset="-122"/>
                <a:cs typeface="Arial" panose="020B0604020202020204" pitchFamily="34" charset="0"/>
              </a:rPr>
              <a:t>在</a:t>
            </a:r>
            <a:r>
              <a:rPr lang="en-US" altLang="zh-CN" kern="100" spc="75" dirty="0">
                <a:latin typeface="+mn-ea"/>
                <a:cs typeface="Arial" panose="020B0604020202020204" pitchFamily="34" charset="0"/>
              </a:rPr>
              <a:t>Large</a:t>
            </a:r>
            <a:r>
              <a:rPr lang="zh-CN" altLang="en-US" kern="100" spc="75" dirty="0">
                <a:latin typeface="+mn-ea"/>
                <a:cs typeface="Arial" panose="020B0604020202020204" pitchFamily="34" charset="0"/>
              </a:rPr>
              <a:t>，</a:t>
            </a:r>
            <a:r>
              <a:rPr lang="en-US" altLang="zh-CN" kern="100" spc="75" dirty="0">
                <a:latin typeface="+mn-ea"/>
                <a:cs typeface="Arial" panose="020B0604020202020204" pitchFamily="34" charset="0"/>
              </a:rPr>
              <a:t>medium</a:t>
            </a:r>
            <a:r>
              <a:rPr lang="zh-CN" altLang="en-US" kern="100" spc="75" dirty="0">
                <a:latin typeface="+mn-ea"/>
                <a:cs typeface="Arial" panose="020B0604020202020204" pitchFamily="34" charset="0"/>
              </a:rPr>
              <a:t>，</a:t>
            </a:r>
            <a:r>
              <a:rPr lang="en-US" altLang="zh-CN" kern="100" spc="75" dirty="0">
                <a:latin typeface="+mn-ea"/>
                <a:cs typeface="Arial" panose="020B0604020202020204" pitchFamily="34" charset="0"/>
              </a:rPr>
              <a:t>small</a:t>
            </a:r>
            <a:r>
              <a:rPr lang="zh-CN" altLang="en-US" kern="100" spc="75" dirty="0">
                <a:latin typeface="+mn-ea"/>
                <a:cs typeface="Arial" panose="020B0604020202020204" pitchFamily="34" charset="0"/>
              </a:rPr>
              <a:t>三种数据集下</a:t>
            </a:r>
            <a:r>
              <a:rPr lang="zh-CN" altLang="en-US" sz="1800" kern="100" spc="75" dirty="0">
                <a:effectLst/>
                <a:latin typeface="Arial" panose="020B0604020202020204" pitchFamily="34" charset="0"/>
                <a:ea typeface="等线" panose="02010600030101010101" pitchFamily="2" charset="-122"/>
                <a:cs typeface="Arial" panose="020B0604020202020204" pitchFamily="34" charset="0"/>
              </a:rPr>
              <a:t>“</a:t>
            </a:r>
            <a:r>
              <a:rPr lang="en-US" altLang="zh-CN" sz="1800" kern="100" spc="75" dirty="0">
                <a:effectLst/>
                <a:latin typeface="+mn-ea"/>
                <a:cs typeface="Arial" panose="020B0604020202020204" pitchFamily="34" charset="0"/>
              </a:rPr>
              <a:t>w2v-cbow</a:t>
            </a:r>
            <a:r>
              <a:rPr lang="zh-CN" altLang="en-US" sz="1800" kern="100" spc="75" dirty="0">
                <a:effectLst/>
                <a:latin typeface="Arial" panose="020B0604020202020204" pitchFamily="34" charset="0"/>
                <a:ea typeface="等线" panose="02010600030101010101" pitchFamily="2" charset="-122"/>
                <a:cs typeface="Arial" panose="020B0604020202020204" pitchFamily="34" charset="0"/>
              </a:rPr>
              <a:t>”</a:t>
            </a:r>
            <a:r>
              <a:rPr lang="zh-CN" altLang="en-US" kern="100" spc="75" dirty="0">
                <a:latin typeface="Arial" panose="020B0604020202020204" pitchFamily="34" charset="0"/>
                <a:ea typeface="等线" panose="02010600030101010101" pitchFamily="2" charset="-122"/>
                <a:cs typeface="Arial" panose="020B0604020202020204" pitchFamily="34" charset="0"/>
              </a:rPr>
              <a:t>，</a:t>
            </a:r>
            <a:r>
              <a:rPr lang="en-US" altLang="zh-CN" sz="1800" kern="100" spc="75" dirty="0">
                <a:effectLst/>
                <a:latin typeface="+mn-ea"/>
                <a:cs typeface="Arial" panose="020B0604020202020204" pitchFamily="34" charset="0"/>
              </a:rPr>
              <a:t>“w2v-sg”</a:t>
            </a:r>
            <a:r>
              <a:rPr lang="zh-CN" altLang="en-US" sz="1800" kern="100" spc="75" dirty="0">
                <a:effectLst/>
                <a:latin typeface="+mn-ea"/>
                <a:cs typeface="Arial" panose="020B0604020202020204" pitchFamily="34" charset="0"/>
              </a:rPr>
              <a:t>等语义表示与</a:t>
            </a:r>
            <a:r>
              <a:rPr lang="en-US" altLang="zh-CN" sz="1800" kern="100" spc="75" dirty="0">
                <a:effectLst/>
                <a:latin typeface="+mn-ea"/>
                <a:cs typeface="Arial" panose="020B0604020202020204" pitchFamily="34" charset="0"/>
              </a:rPr>
              <a:t>gold standard</a:t>
            </a:r>
            <a:r>
              <a:rPr lang="zh-CN" altLang="en-US" sz="1800" kern="100" spc="75" dirty="0">
                <a:effectLst/>
                <a:latin typeface="+mn-ea"/>
                <a:cs typeface="Arial" panose="020B0604020202020204" pitchFamily="34" charset="0"/>
              </a:rPr>
              <a:t>的</a:t>
            </a:r>
            <a:r>
              <a:rPr lang="zh-CN" altLang="en-US" kern="100" spc="75" dirty="0">
                <a:latin typeface="+mn-ea"/>
                <a:cs typeface="Arial" panose="020B0604020202020204" pitchFamily="34" charset="0"/>
              </a:rPr>
              <a:t>相关性，相似性，上下文相关性。并进行可视化处理</a:t>
            </a:r>
            <a:endParaRPr lang="en-US" altLang="zh-CN" kern="100" spc="75" dirty="0">
              <a:latin typeface="+mn-ea"/>
              <a:cs typeface="Arial" panose="020B0604020202020204" pitchFamily="34" charset="0"/>
            </a:endParaRPr>
          </a:p>
          <a:p>
            <a:pPr indent="330200" algn="just"/>
            <a:endParaRPr lang="en-US" altLang="zh-CN" kern="100" spc="75" dirty="0">
              <a:latin typeface="+mn-ea"/>
              <a:cs typeface="Arial" panose="020B0604020202020204" pitchFamily="34" charset="0"/>
            </a:endParaRPr>
          </a:p>
          <a:p>
            <a:pPr indent="330200" algn="just"/>
            <a:endParaRPr lang="en-US" altLang="zh-CN" kern="100" spc="75" dirty="0">
              <a:latin typeface="+mn-ea"/>
              <a:cs typeface="Arial" panose="020B0604020202020204" pitchFamily="34" charset="0"/>
            </a:endParaRPr>
          </a:p>
          <a:p>
            <a:pPr indent="330200" algn="just"/>
            <a:endParaRPr lang="zh-CN" altLang="en-US" sz="1800" kern="100" spc="75" dirty="0">
              <a:effectLst/>
              <a:latin typeface="+mn-ea"/>
              <a:cs typeface="Arial" panose="020B0604020202020204" pitchFamily="34" charset="0"/>
            </a:endParaRPr>
          </a:p>
        </p:txBody>
      </p:sp>
    </p:spTree>
    <p:extLst>
      <p:ext uri="{BB962C8B-B14F-4D97-AF65-F5344CB8AC3E}">
        <p14:creationId xmlns:p14="http://schemas.microsoft.com/office/powerpoint/2010/main" val="2381651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流程图: 接点 12"/>
          <p:cNvSpPr/>
          <p:nvPr/>
        </p:nvSpPr>
        <p:spPr>
          <a:xfrm>
            <a:off x="8057196" y="4309773"/>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流程图: 接点 4"/>
          <p:cNvSpPr/>
          <p:nvPr/>
        </p:nvSpPr>
        <p:spPr>
          <a:xfrm>
            <a:off x="10566986" y="-1310640"/>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接点 5"/>
          <p:cNvSpPr/>
          <p:nvPr/>
        </p:nvSpPr>
        <p:spPr>
          <a:xfrm>
            <a:off x="640299" y="5841553"/>
            <a:ext cx="502702" cy="50270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接点 12"/>
          <p:cNvSpPr/>
          <p:nvPr/>
        </p:nvSpPr>
        <p:spPr>
          <a:xfrm>
            <a:off x="-1950289" y="-5583678"/>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接点 6"/>
          <p:cNvSpPr/>
          <p:nvPr/>
        </p:nvSpPr>
        <p:spPr>
          <a:xfrm>
            <a:off x="10566986" y="573529"/>
            <a:ext cx="382170" cy="38217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接点 5"/>
          <p:cNvSpPr/>
          <p:nvPr/>
        </p:nvSpPr>
        <p:spPr>
          <a:xfrm>
            <a:off x="10758071" y="4997046"/>
            <a:ext cx="743324" cy="743324"/>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7">
            <a:extLst>
              <a:ext uri="{FF2B5EF4-FFF2-40B4-BE49-F238E27FC236}">
                <a16:creationId xmlns:a16="http://schemas.microsoft.com/office/drawing/2014/main" id="{CE61F487-0D22-401F-82A4-BF186BA854D6}"/>
              </a:ext>
            </a:extLst>
          </p:cNvPr>
          <p:cNvSpPr txBox="1"/>
          <p:nvPr/>
        </p:nvSpPr>
        <p:spPr>
          <a:xfrm>
            <a:off x="442592" y="322146"/>
            <a:ext cx="3262432" cy="1015663"/>
          </a:xfrm>
          <a:prstGeom prst="rect">
            <a:avLst/>
          </a:prstGeom>
          <a:noFill/>
        </p:spPr>
        <p:txBody>
          <a:bodyPr wrap="none" rtlCol="0">
            <a:spAutoFit/>
          </a:bodyPr>
          <a:lstStyle/>
          <a:p>
            <a:r>
              <a:rPr lang="zh-CN" altLang="en-US" sz="6000" dirty="0">
                <a:solidFill>
                  <a:schemeClr val="tx1">
                    <a:lumMod val="75000"/>
                    <a:lumOff val="25000"/>
                  </a:schemeClr>
                </a:solidFill>
                <a:latin typeface="仿宋" panose="02010609060101010101" pitchFamily="49" charset="-122"/>
                <a:ea typeface="仿宋" panose="02010609060101010101" pitchFamily="49" charset="-122"/>
              </a:rPr>
              <a:t>输入输出</a:t>
            </a:r>
          </a:p>
        </p:txBody>
      </p:sp>
      <p:sp>
        <p:nvSpPr>
          <p:cNvPr id="10" name="TextBox 7">
            <a:extLst>
              <a:ext uri="{FF2B5EF4-FFF2-40B4-BE49-F238E27FC236}">
                <a16:creationId xmlns:a16="http://schemas.microsoft.com/office/drawing/2014/main" id="{EF45E1F3-266F-46B7-9BAE-5FD8CFD2DE11}"/>
              </a:ext>
            </a:extLst>
          </p:cNvPr>
          <p:cNvSpPr txBox="1"/>
          <p:nvPr/>
        </p:nvSpPr>
        <p:spPr>
          <a:xfrm>
            <a:off x="640299" y="1456159"/>
            <a:ext cx="1569660" cy="646331"/>
          </a:xfrm>
          <a:prstGeom prst="rect">
            <a:avLst/>
          </a:prstGeom>
          <a:noFill/>
        </p:spPr>
        <p:txBody>
          <a:bodyPr wrap="none" rtlCol="0">
            <a:spAutoFit/>
          </a:bodyPr>
          <a:lstStyle/>
          <a:p>
            <a:r>
              <a:rPr lang="en-US" altLang="zh-CN" sz="3600" dirty="0">
                <a:solidFill>
                  <a:schemeClr val="tx1">
                    <a:lumMod val="75000"/>
                    <a:lumOff val="25000"/>
                  </a:schemeClr>
                </a:solidFill>
                <a:latin typeface="仿宋" panose="02010609060101010101" pitchFamily="49" charset="-122"/>
                <a:ea typeface="仿宋" panose="02010609060101010101" pitchFamily="49" charset="-122"/>
              </a:rPr>
              <a:t>2.</a:t>
            </a:r>
            <a:r>
              <a:rPr lang="zh-CN" altLang="en-US" sz="3600" dirty="0">
                <a:solidFill>
                  <a:schemeClr val="tx1">
                    <a:lumMod val="75000"/>
                    <a:lumOff val="25000"/>
                  </a:schemeClr>
                </a:solidFill>
                <a:latin typeface="仿宋" panose="02010609060101010101" pitchFamily="49" charset="-122"/>
                <a:ea typeface="仿宋" panose="02010609060101010101" pitchFamily="49" charset="-122"/>
              </a:rPr>
              <a:t>输出</a:t>
            </a:r>
          </a:p>
        </p:txBody>
      </p:sp>
      <p:pic>
        <p:nvPicPr>
          <p:cNvPr id="7" name="图片 6">
            <a:extLst>
              <a:ext uri="{FF2B5EF4-FFF2-40B4-BE49-F238E27FC236}">
                <a16:creationId xmlns:a16="http://schemas.microsoft.com/office/drawing/2014/main" id="{992A8856-C559-4245-AB56-669DD2372D6E}"/>
              </a:ext>
            </a:extLst>
          </p:cNvPr>
          <p:cNvPicPr>
            <a:picLocks noChangeAspect="1"/>
          </p:cNvPicPr>
          <p:nvPr/>
        </p:nvPicPr>
        <p:blipFill>
          <a:blip r:embed="rId2"/>
          <a:stretch>
            <a:fillRect/>
          </a:stretch>
        </p:blipFill>
        <p:spPr>
          <a:xfrm>
            <a:off x="1037132" y="2839868"/>
            <a:ext cx="9464975" cy="2244101"/>
          </a:xfrm>
          <a:prstGeom prst="rect">
            <a:avLst/>
          </a:prstGeom>
        </p:spPr>
      </p:pic>
      <p:sp>
        <p:nvSpPr>
          <p:cNvPr id="8" name="文本框 7">
            <a:extLst>
              <a:ext uri="{FF2B5EF4-FFF2-40B4-BE49-F238E27FC236}">
                <a16:creationId xmlns:a16="http://schemas.microsoft.com/office/drawing/2014/main" id="{5843D704-999F-4F1B-8A94-187233451B8C}"/>
              </a:ext>
            </a:extLst>
          </p:cNvPr>
          <p:cNvSpPr txBox="1"/>
          <p:nvPr/>
        </p:nvSpPr>
        <p:spPr>
          <a:xfrm>
            <a:off x="1235952" y="2494729"/>
            <a:ext cx="4390293" cy="369332"/>
          </a:xfrm>
          <a:prstGeom prst="rect">
            <a:avLst/>
          </a:prstGeom>
          <a:noFill/>
        </p:spPr>
        <p:txBody>
          <a:bodyPr wrap="square" rtlCol="0">
            <a:spAutoFit/>
          </a:bodyPr>
          <a:lstStyle/>
          <a:p>
            <a:r>
              <a:rPr lang="zh-CN" altLang="en-US" dirty="0"/>
              <a:t>可视化输出如下</a:t>
            </a:r>
          </a:p>
        </p:txBody>
      </p:sp>
    </p:spTree>
    <p:extLst>
      <p:ext uri="{BB962C8B-B14F-4D97-AF65-F5344CB8AC3E}">
        <p14:creationId xmlns:p14="http://schemas.microsoft.com/office/powerpoint/2010/main" val="1312330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接点 3"/>
          <p:cNvSpPr/>
          <p:nvPr/>
        </p:nvSpPr>
        <p:spPr>
          <a:xfrm>
            <a:off x="-3316755" y="-4576421"/>
            <a:ext cx="7054950" cy="70549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接点 4"/>
          <p:cNvSpPr/>
          <p:nvPr/>
        </p:nvSpPr>
        <p:spPr>
          <a:xfrm>
            <a:off x="10210800" y="-853440"/>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接点 5"/>
          <p:cNvSpPr/>
          <p:nvPr/>
        </p:nvSpPr>
        <p:spPr>
          <a:xfrm>
            <a:off x="10761880" y="5695949"/>
            <a:ext cx="681991" cy="681991"/>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接点 12"/>
          <p:cNvSpPr/>
          <p:nvPr/>
        </p:nvSpPr>
        <p:spPr>
          <a:xfrm>
            <a:off x="-2293189" y="4989072"/>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接点 6"/>
          <p:cNvSpPr/>
          <p:nvPr/>
        </p:nvSpPr>
        <p:spPr>
          <a:xfrm>
            <a:off x="10989311" y="2478529"/>
            <a:ext cx="382170" cy="38217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流程图: 接点 7"/>
          <p:cNvSpPr/>
          <p:nvPr/>
        </p:nvSpPr>
        <p:spPr>
          <a:xfrm>
            <a:off x="1042570" y="4698827"/>
            <a:ext cx="580490" cy="58049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接点 8"/>
          <p:cNvSpPr/>
          <p:nvPr/>
        </p:nvSpPr>
        <p:spPr>
          <a:xfrm>
            <a:off x="1172310" y="1223236"/>
            <a:ext cx="450750" cy="45075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357201" y="2164141"/>
            <a:ext cx="3157379" cy="1569660"/>
          </a:xfrm>
          <a:prstGeom prst="rect">
            <a:avLst/>
          </a:prstGeom>
          <a:effectLst/>
        </p:spPr>
        <p:txBody>
          <a:bodyPr wrap="square">
            <a:spAutoFit/>
          </a:bodyPr>
          <a:lstStyle/>
          <a:p>
            <a:pPr>
              <a:defRPr/>
            </a:pPr>
            <a:r>
              <a:rPr lang="zh-CN" altLang="en-US" sz="9600" spc="-300" dirty="0">
                <a:solidFill>
                  <a:schemeClr val="bg2">
                    <a:lumMod val="25000"/>
                  </a:schemeClr>
                </a:solidFill>
                <a:effectLst>
                  <a:outerShdw blurRad="76200" dist="88900" dir="2700000" algn="tl" rotWithShape="0">
                    <a:schemeClr val="accent2">
                      <a:alpha val="35000"/>
                    </a:schemeClr>
                  </a:outerShdw>
                </a:effectLst>
                <a:latin typeface="优设标题黑" panose="00000500000000000000" pitchFamily="2" charset="-122"/>
                <a:ea typeface="优设标题黑" panose="00000500000000000000" pitchFamily="2" charset="-122"/>
                <a:cs typeface="OPPOSans L" panose="00020600040101010101" pitchFamily="18" charset="-122"/>
                <a:sym typeface="优设标题黑" panose="00000500000000000000" pitchFamily="2" charset="-122"/>
              </a:rPr>
              <a:t>谢 谢！</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流程图: 接点 12"/>
          <p:cNvSpPr/>
          <p:nvPr/>
        </p:nvSpPr>
        <p:spPr>
          <a:xfrm>
            <a:off x="8057196" y="4309773"/>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流程图: 接点 4"/>
          <p:cNvSpPr/>
          <p:nvPr/>
        </p:nvSpPr>
        <p:spPr>
          <a:xfrm>
            <a:off x="10566986" y="-1310640"/>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接点 5"/>
          <p:cNvSpPr/>
          <p:nvPr/>
        </p:nvSpPr>
        <p:spPr>
          <a:xfrm>
            <a:off x="640299" y="5841553"/>
            <a:ext cx="502702" cy="50270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接点 12"/>
          <p:cNvSpPr/>
          <p:nvPr/>
        </p:nvSpPr>
        <p:spPr>
          <a:xfrm>
            <a:off x="-1950289" y="-5583678"/>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接点 6"/>
          <p:cNvSpPr/>
          <p:nvPr/>
        </p:nvSpPr>
        <p:spPr>
          <a:xfrm>
            <a:off x="10566986" y="573529"/>
            <a:ext cx="382170" cy="38217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85116" y="2084184"/>
            <a:ext cx="582211" cy="523220"/>
          </a:xfrm>
          <a:prstGeom prst="rect">
            <a:avLst/>
          </a:prstGeom>
          <a:noFill/>
        </p:spPr>
        <p:txBody>
          <a:bodyPr wrap="none" rtlCol="0">
            <a:spAutoFit/>
          </a:bodyPr>
          <a:lstStyle/>
          <a:p>
            <a:pPr algn="ctr"/>
            <a:r>
              <a:rPr lang="en-US" altLang="zh-CN" sz="2800" dirty="0">
                <a:solidFill>
                  <a:schemeClr val="accent2"/>
                </a:solidFill>
                <a:latin typeface="Source Han Sans SC" panose="020B0500000000000000" pitchFamily="34" charset="-128"/>
                <a:ea typeface="Source Han Sans SC" panose="020B0500000000000000" pitchFamily="34" charset="-128"/>
              </a:rPr>
              <a:t>01</a:t>
            </a:r>
            <a:endParaRPr lang="zh-CN" altLang="en-US" sz="2800" dirty="0">
              <a:solidFill>
                <a:schemeClr val="accent2"/>
              </a:solidFill>
              <a:latin typeface="Source Han Sans SC" panose="020B0500000000000000" pitchFamily="34" charset="-128"/>
              <a:ea typeface="Source Han Sans SC" panose="020B0500000000000000" pitchFamily="34" charset="-128"/>
            </a:endParaRPr>
          </a:p>
        </p:txBody>
      </p:sp>
      <p:sp>
        <p:nvSpPr>
          <p:cNvPr id="8" name="文本框 7"/>
          <p:cNvSpPr txBox="1"/>
          <p:nvPr/>
        </p:nvSpPr>
        <p:spPr>
          <a:xfrm>
            <a:off x="7069062" y="2114962"/>
            <a:ext cx="343364" cy="461665"/>
          </a:xfrm>
          <a:prstGeom prst="rect">
            <a:avLst/>
          </a:prstGeom>
          <a:noFill/>
        </p:spPr>
        <p:txBody>
          <a:bodyPr wrap="none" rtlCol="0">
            <a:spAutoFit/>
          </a:bodyPr>
          <a:lstStyle/>
          <a:p>
            <a:pPr algn="ctr"/>
            <a:r>
              <a:rPr lang="en-US" altLang="zh-CN" sz="2400" spc="300" dirty="0">
                <a:solidFill>
                  <a:schemeClr val="accent1"/>
                </a:solidFill>
                <a:latin typeface="Source Han Sans SC" panose="020B0500000000000000" pitchFamily="34" charset="-128"/>
                <a:ea typeface="Source Han Sans SC" panose="020B0500000000000000" pitchFamily="34" charset="-128"/>
              </a:rPr>
              <a:t>/</a:t>
            </a:r>
            <a:endParaRPr lang="zh-CN" altLang="en-US" sz="2400" spc="300" dirty="0">
              <a:solidFill>
                <a:schemeClr val="accent1"/>
              </a:solidFill>
              <a:latin typeface="Source Han Sans SC" panose="020B0500000000000000" pitchFamily="34" charset="-128"/>
              <a:ea typeface="Source Han Sans SC" panose="020B0500000000000000" pitchFamily="34" charset="-128"/>
            </a:endParaRPr>
          </a:p>
        </p:txBody>
      </p:sp>
      <p:sp>
        <p:nvSpPr>
          <p:cNvPr id="9" name="文本框 8"/>
          <p:cNvSpPr txBox="1"/>
          <p:nvPr/>
        </p:nvSpPr>
        <p:spPr>
          <a:xfrm>
            <a:off x="7638291" y="4225252"/>
            <a:ext cx="1774845" cy="523220"/>
          </a:xfrm>
          <a:prstGeom prst="rect">
            <a:avLst/>
          </a:prstGeom>
          <a:noFill/>
        </p:spPr>
        <p:txBody>
          <a:bodyPr wrap="none" rtlCol="0">
            <a:spAutoFit/>
          </a:bodyPr>
          <a:lstStyle/>
          <a:p>
            <a:pPr algn="ctr"/>
            <a:r>
              <a:rPr lang="zh-CN" altLang="en-US" sz="2800" spc="300" dirty="0">
                <a:solidFill>
                  <a:schemeClr val="tx1">
                    <a:lumMod val="75000"/>
                    <a:lumOff val="25000"/>
                  </a:schemeClr>
                </a:solidFill>
                <a:latin typeface="方正清刻本悦宋简体" panose="02000000000000000000" pitchFamily="2" charset="-122"/>
                <a:ea typeface="方正清刻本悦宋简体" panose="02000000000000000000" pitchFamily="2" charset="-122"/>
              </a:rPr>
              <a:t>输入输出</a:t>
            </a:r>
          </a:p>
        </p:txBody>
      </p:sp>
      <p:sp>
        <p:nvSpPr>
          <p:cNvPr id="10" name="文本框 9"/>
          <p:cNvSpPr txBox="1"/>
          <p:nvPr/>
        </p:nvSpPr>
        <p:spPr>
          <a:xfrm>
            <a:off x="6585118" y="4225252"/>
            <a:ext cx="582211" cy="523220"/>
          </a:xfrm>
          <a:prstGeom prst="rect">
            <a:avLst/>
          </a:prstGeom>
          <a:noFill/>
        </p:spPr>
        <p:txBody>
          <a:bodyPr wrap="none" rtlCol="0">
            <a:spAutoFit/>
          </a:bodyPr>
          <a:lstStyle/>
          <a:p>
            <a:pPr algn="ctr"/>
            <a:r>
              <a:rPr lang="en-US" altLang="zh-CN" sz="2800" dirty="0">
                <a:solidFill>
                  <a:schemeClr val="accent2"/>
                </a:solidFill>
                <a:latin typeface="Source Han Sans SC" panose="020B0500000000000000" pitchFamily="34" charset="-128"/>
                <a:ea typeface="Source Han Sans SC" panose="020B0500000000000000" pitchFamily="34" charset="-128"/>
              </a:rPr>
              <a:t>04</a:t>
            </a:r>
            <a:endParaRPr lang="zh-CN" altLang="en-US" sz="2800" dirty="0">
              <a:solidFill>
                <a:schemeClr val="accent2"/>
              </a:solidFill>
              <a:latin typeface="Source Han Sans SC" panose="020B0500000000000000" pitchFamily="34" charset="-128"/>
              <a:ea typeface="Source Han Sans SC" panose="020B0500000000000000" pitchFamily="34" charset="-128"/>
            </a:endParaRPr>
          </a:p>
        </p:txBody>
      </p:sp>
      <p:sp>
        <p:nvSpPr>
          <p:cNvPr id="11" name="文本框 10"/>
          <p:cNvSpPr txBox="1"/>
          <p:nvPr/>
        </p:nvSpPr>
        <p:spPr>
          <a:xfrm>
            <a:off x="7069064" y="4256030"/>
            <a:ext cx="343364" cy="461665"/>
          </a:xfrm>
          <a:prstGeom prst="rect">
            <a:avLst/>
          </a:prstGeom>
          <a:noFill/>
        </p:spPr>
        <p:txBody>
          <a:bodyPr wrap="none" rtlCol="0">
            <a:spAutoFit/>
          </a:bodyPr>
          <a:lstStyle/>
          <a:p>
            <a:pPr algn="ctr"/>
            <a:r>
              <a:rPr lang="en-US" altLang="zh-CN" sz="2400" spc="300" dirty="0">
                <a:solidFill>
                  <a:schemeClr val="accent1"/>
                </a:solidFill>
                <a:latin typeface="Source Han Sans SC" panose="020B0500000000000000" pitchFamily="34" charset="-128"/>
                <a:ea typeface="Source Han Sans SC" panose="020B0500000000000000" pitchFamily="34" charset="-128"/>
              </a:rPr>
              <a:t>/</a:t>
            </a:r>
            <a:endParaRPr lang="zh-CN" altLang="en-US" sz="2400" spc="300" dirty="0">
              <a:solidFill>
                <a:schemeClr val="accent1"/>
              </a:solidFill>
              <a:latin typeface="Source Han Sans SC" panose="020B0500000000000000" pitchFamily="34" charset="-128"/>
              <a:ea typeface="Source Han Sans SC" panose="020B0500000000000000" pitchFamily="34" charset="-128"/>
            </a:endParaRPr>
          </a:p>
        </p:txBody>
      </p:sp>
      <p:sp>
        <p:nvSpPr>
          <p:cNvPr id="12" name="文本框 11"/>
          <p:cNvSpPr txBox="1"/>
          <p:nvPr/>
        </p:nvSpPr>
        <p:spPr>
          <a:xfrm>
            <a:off x="7240750" y="2784094"/>
            <a:ext cx="2569934" cy="523220"/>
          </a:xfrm>
          <a:prstGeom prst="rect">
            <a:avLst/>
          </a:prstGeom>
          <a:noFill/>
        </p:spPr>
        <p:txBody>
          <a:bodyPr wrap="none" rtlCol="0">
            <a:spAutoFit/>
          </a:bodyPr>
          <a:lstStyle/>
          <a:p>
            <a:pPr algn="ctr"/>
            <a:r>
              <a:rPr lang="zh-CN" altLang="en-US" sz="2800" spc="300" dirty="0">
                <a:solidFill>
                  <a:schemeClr val="tx1">
                    <a:lumMod val="75000"/>
                    <a:lumOff val="25000"/>
                  </a:schemeClr>
                </a:solidFill>
                <a:latin typeface="方正清刻本悦宋简体" panose="02000000000000000000" pitchFamily="2" charset="-122"/>
                <a:ea typeface="方正清刻本悦宋简体" panose="02000000000000000000" pitchFamily="2" charset="-122"/>
              </a:rPr>
              <a:t>核心思想算法</a:t>
            </a:r>
          </a:p>
        </p:txBody>
      </p:sp>
      <p:sp>
        <p:nvSpPr>
          <p:cNvPr id="13" name="文本框 12"/>
          <p:cNvSpPr txBox="1"/>
          <p:nvPr/>
        </p:nvSpPr>
        <p:spPr>
          <a:xfrm>
            <a:off x="6585116" y="2807775"/>
            <a:ext cx="582211" cy="523220"/>
          </a:xfrm>
          <a:prstGeom prst="rect">
            <a:avLst/>
          </a:prstGeom>
          <a:noFill/>
        </p:spPr>
        <p:txBody>
          <a:bodyPr wrap="none" rtlCol="0">
            <a:spAutoFit/>
          </a:bodyPr>
          <a:lstStyle/>
          <a:p>
            <a:pPr algn="ctr"/>
            <a:r>
              <a:rPr lang="en-US" altLang="zh-CN" sz="2800" dirty="0">
                <a:solidFill>
                  <a:schemeClr val="accent2"/>
                </a:solidFill>
                <a:latin typeface="Source Han Sans SC" panose="020B0500000000000000" pitchFamily="34" charset="-128"/>
                <a:ea typeface="Source Han Sans SC" panose="020B0500000000000000" pitchFamily="34" charset="-128"/>
              </a:rPr>
              <a:t>02</a:t>
            </a:r>
            <a:endParaRPr lang="zh-CN" altLang="en-US" sz="2800" dirty="0">
              <a:solidFill>
                <a:schemeClr val="accent2"/>
              </a:solidFill>
              <a:latin typeface="Source Han Sans SC" panose="020B0500000000000000" pitchFamily="34" charset="-128"/>
              <a:ea typeface="Source Han Sans SC" panose="020B0500000000000000" pitchFamily="34" charset="-128"/>
            </a:endParaRPr>
          </a:p>
        </p:txBody>
      </p:sp>
      <p:sp>
        <p:nvSpPr>
          <p:cNvPr id="14" name="文本框 13"/>
          <p:cNvSpPr txBox="1"/>
          <p:nvPr/>
        </p:nvSpPr>
        <p:spPr>
          <a:xfrm>
            <a:off x="6995645" y="2838552"/>
            <a:ext cx="343364" cy="461665"/>
          </a:xfrm>
          <a:prstGeom prst="rect">
            <a:avLst/>
          </a:prstGeom>
          <a:noFill/>
        </p:spPr>
        <p:txBody>
          <a:bodyPr wrap="none" rtlCol="0">
            <a:spAutoFit/>
          </a:bodyPr>
          <a:lstStyle/>
          <a:p>
            <a:pPr algn="ctr"/>
            <a:r>
              <a:rPr lang="en-US" altLang="zh-CN" sz="2400" spc="300" dirty="0">
                <a:solidFill>
                  <a:schemeClr val="accent1"/>
                </a:solidFill>
                <a:latin typeface="Source Han Sans SC" panose="020B0500000000000000" pitchFamily="34" charset="-128"/>
                <a:ea typeface="Source Han Sans SC" panose="020B0500000000000000" pitchFamily="34" charset="-128"/>
              </a:rPr>
              <a:t>/</a:t>
            </a:r>
            <a:endParaRPr lang="zh-CN" altLang="en-US" sz="2400" spc="300" dirty="0">
              <a:solidFill>
                <a:schemeClr val="accent1"/>
              </a:solidFill>
              <a:latin typeface="Source Han Sans SC" panose="020B0500000000000000" pitchFamily="34" charset="-128"/>
              <a:ea typeface="Source Han Sans SC" panose="020B0500000000000000" pitchFamily="34" charset="-128"/>
            </a:endParaRPr>
          </a:p>
        </p:txBody>
      </p:sp>
      <p:sp>
        <p:nvSpPr>
          <p:cNvPr id="15" name="文本框 14"/>
          <p:cNvSpPr txBox="1"/>
          <p:nvPr/>
        </p:nvSpPr>
        <p:spPr>
          <a:xfrm>
            <a:off x="7638291" y="3482683"/>
            <a:ext cx="1774845" cy="523220"/>
          </a:xfrm>
          <a:prstGeom prst="rect">
            <a:avLst/>
          </a:prstGeom>
          <a:noFill/>
        </p:spPr>
        <p:txBody>
          <a:bodyPr wrap="none" rtlCol="0">
            <a:spAutoFit/>
          </a:bodyPr>
          <a:lstStyle/>
          <a:p>
            <a:pPr algn="ctr"/>
            <a:r>
              <a:rPr lang="zh-CN" altLang="en-US" sz="2800" spc="300" dirty="0">
                <a:solidFill>
                  <a:schemeClr val="tx1">
                    <a:lumMod val="75000"/>
                    <a:lumOff val="25000"/>
                  </a:schemeClr>
                </a:solidFill>
                <a:latin typeface="方正清刻本悦宋简体" panose="02000000000000000000" pitchFamily="2" charset="-122"/>
                <a:ea typeface="方正清刻本悦宋简体" panose="02000000000000000000" pitchFamily="2" charset="-122"/>
              </a:rPr>
              <a:t>功能模块</a:t>
            </a:r>
          </a:p>
        </p:txBody>
      </p:sp>
      <p:sp>
        <p:nvSpPr>
          <p:cNvPr id="16" name="文本框 15"/>
          <p:cNvSpPr txBox="1"/>
          <p:nvPr/>
        </p:nvSpPr>
        <p:spPr>
          <a:xfrm>
            <a:off x="6585116" y="3482683"/>
            <a:ext cx="582212" cy="523220"/>
          </a:xfrm>
          <a:prstGeom prst="rect">
            <a:avLst/>
          </a:prstGeom>
          <a:noFill/>
        </p:spPr>
        <p:txBody>
          <a:bodyPr wrap="none" rtlCol="0">
            <a:spAutoFit/>
          </a:bodyPr>
          <a:lstStyle/>
          <a:p>
            <a:pPr algn="ctr"/>
            <a:r>
              <a:rPr lang="en-US" altLang="zh-CN" sz="2800" dirty="0">
                <a:solidFill>
                  <a:schemeClr val="accent2"/>
                </a:solidFill>
                <a:latin typeface="Source Han Sans SC" panose="020B0500000000000000" pitchFamily="34" charset="-128"/>
                <a:ea typeface="Source Han Sans SC" panose="020B0500000000000000" pitchFamily="34" charset="-128"/>
              </a:rPr>
              <a:t>03</a:t>
            </a:r>
            <a:endParaRPr lang="zh-CN" altLang="en-US" sz="2800" dirty="0">
              <a:solidFill>
                <a:schemeClr val="accent2"/>
              </a:solidFill>
              <a:latin typeface="Source Han Sans SC" panose="020B0500000000000000" pitchFamily="34" charset="-128"/>
              <a:ea typeface="Source Han Sans SC" panose="020B0500000000000000" pitchFamily="34" charset="-128"/>
            </a:endParaRPr>
          </a:p>
        </p:txBody>
      </p:sp>
      <p:sp>
        <p:nvSpPr>
          <p:cNvPr id="17" name="文本框 16"/>
          <p:cNvSpPr txBox="1"/>
          <p:nvPr/>
        </p:nvSpPr>
        <p:spPr>
          <a:xfrm>
            <a:off x="7069063" y="3513461"/>
            <a:ext cx="343364" cy="461665"/>
          </a:xfrm>
          <a:prstGeom prst="rect">
            <a:avLst/>
          </a:prstGeom>
          <a:noFill/>
        </p:spPr>
        <p:txBody>
          <a:bodyPr wrap="none" rtlCol="0">
            <a:spAutoFit/>
          </a:bodyPr>
          <a:lstStyle/>
          <a:p>
            <a:pPr algn="ctr"/>
            <a:r>
              <a:rPr lang="en-US" altLang="zh-CN" sz="2400" spc="300" dirty="0">
                <a:solidFill>
                  <a:schemeClr val="accent1"/>
                </a:solidFill>
                <a:latin typeface="Source Han Sans SC" panose="020B0500000000000000" pitchFamily="34" charset="-128"/>
                <a:ea typeface="Source Han Sans SC" panose="020B0500000000000000" pitchFamily="34" charset="-128"/>
              </a:rPr>
              <a:t>/</a:t>
            </a:r>
            <a:endParaRPr lang="zh-CN" altLang="en-US" sz="2400" spc="300" dirty="0">
              <a:solidFill>
                <a:schemeClr val="accent1"/>
              </a:solidFill>
              <a:latin typeface="Source Han Sans SC" panose="020B0500000000000000" pitchFamily="34" charset="-128"/>
              <a:ea typeface="Source Han Sans SC" panose="020B0500000000000000" pitchFamily="34" charset="-128"/>
            </a:endParaRPr>
          </a:p>
        </p:txBody>
      </p:sp>
      <p:sp>
        <p:nvSpPr>
          <p:cNvPr id="18" name="矩形 17"/>
          <p:cNvSpPr/>
          <p:nvPr/>
        </p:nvSpPr>
        <p:spPr>
          <a:xfrm>
            <a:off x="2127575" y="2705725"/>
            <a:ext cx="2569936" cy="1446550"/>
          </a:xfrm>
          <a:prstGeom prst="rect">
            <a:avLst/>
          </a:prstGeom>
          <a:effectLst/>
        </p:spPr>
        <p:txBody>
          <a:bodyPr wrap="square">
            <a:spAutoFit/>
          </a:bodyPr>
          <a:lstStyle/>
          <a:p>
            <a:pPr algn="dist">
              <a:defRPr/>
            </a:pPr>
            <a:r>
              <a:rPr lang="zh-CN" altLang="en-US" sz="8800" spc="-300" dirty="0">
                <a:solidFill>
                  <a:schemeClr val="bg2">
                    <a:lumMod val="25000"/>
                  </a:schemeClr>
                </a:solidFill>
                <a:effectLst>
                  <a:outerShdw blurRad="76200" dist="88900" dir="2700000" algn="tl" rotWithShape="0">
                    <a:schemeClr val="accent2">
                      <a:alpha val="35000"/>
                    </a:schemeClr>
                  </a:outerShdw>
                </a:effectLst>
                <a:latin typeface="优设标题黑" panose="00000500000000000000" pitchFamily="2" charset="-122"/>
                <a:ea typeface="优设标题黑" panose="00000500000000000000" pitchFamily="2" charset="-122"/>
                <a:cs typeface="OPPOSans L" panose="00020600040101010101" pitchFamily="18" charset="-122"/>
                <a:sym typeface="优设标题黑" panose="00000500000000000000" pitchFamily="2" charset="-122"/>
              </a:rPr>
              <a:t>目录</a:t>
            </a:r>
          </a:p>
        </p:txBody>
      </p:sp>
      <p:sp>
        <p:nvSpPr>
          <p:cNvPr id="20" name="流程图: 接点 5"/>
          <p:cNvSpPr/>
          <p:nvPr/>
        </p:nvSpPr>
        <p:spPr>
          <a:xfrm>
            <a:off x="10758071" y="4997046"/>
            <a:ext cx="743324" cy="743324"/>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02E973E3-BC45-4AC5-9A1D-5625F1AA401E}"/>
              </a:ext>
            </a:extLst>
          </p:cNvPr>
          <p:cNvSpPr txBox="1"/>
          <p:nvPr/>
        </p:nvSpPr>
        <p:spPr>
          <a:xfrm>
            <a:off x="7611591" y="2092737"/>
            <a:ext cx="1774845" cy="523220"/>
          </a:xfrm>
          <a:prstGeom prst="rect">
            <a:avLst/>
          </a:prstGeom>
          <a:noFill/>
        </p:spPr>
        <p:txBody>
          <a:bodyPr wrap="none" rtlCol="0">
            <a:spAutoFit/>
          </a:bodyPr>
          <a:lstStyle/>
          <a:p>
            <a:pPr algn="ctr"/>
            <a:r>
              <a:rPr lang="zh-CN" altLang="en-US" sz="2800" spc="300" dirty="0">
                <a:solidFill>
                  <a:schemeClr val="tx1">
                    <a:lumMod val="75000"/>
                    <a:lumOff val="25000"/>
                  </a:schemeClr>
                </a:solidFill>
                <a:latin typeface="方正清刻本悦宋简体" panose="02000000000000000000" pitchFamily="2" charset="-122"/>
                <a:ea typeface="方正清刻本悦宋简体" panose="02000000000000000000" pitchFamily="2" charset="-122"/>
              </a:rPr>
              <a:t>工具简介</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流程图: 接点 12"/>
          <p:cNvSpPr/>
          <p:nvPr/>
        </p:nvSpPr>
        <p:spPr>
          <a:xfrm>
            <a:off x="8057196" y="4309773"/>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流程图: 接点 4"/>
          <p:cNvSpPr/>
          <p:nvPr/>
        </p:nvSpPr>
        <p:spPr>
          <a:xfrm>
            <a:off x="10566986" y="-1310640"/>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接点 5"/>
          <p:cNvSpPr/>
          <p:nvPr/>
        </p:nvSpPr>
        <p:spPr>
          <a:xfrm>
            <a:off x="640299" y="5841553"/>
            <a:ext cx="502702" cy="50270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接点 12"/>
          <p:cNvSpPr/>
          <p:nvPr/>
        </p:nvSpPr>
        <p:spPr>
          <a:xfrm>
            <a:off x="-1950289" y="-5583678"/>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接点 6"/>
          <p:cNvSpPr/>
          <p:nvPr/>
        </p:nvSpPr>
        <p:spPr>
          <a:xfrm>
            <a:off x="10566986" y="573529"/>
            <a:ext cx="382170" cy="38217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接点 5"/>
          <p:cNvSpPr/>
          <p:nvPr/>
        </p:nvSpPr>
        <p:spPr>
          <a:xfrm>
            <a:off x="10758071" y="4997046"/>
            <a:ext cx="743324" cy="743324"/>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7">
            <a:extLst>
              <a:ext uri="{FF2B5EF4-FFF2-40B4-BE49-F238E27FC236}">
                <a16:creationId xmlns:a16="http://schemas.microsoft.com/office/drawing/2014/main" id="{CE61F487-0D22-401F-82A4-BF186BA854D6}"/>
              </a:ext>
            </a:extLst>
          </p:cNvPr>
          <p:cNvSpPr txBox="1"/>
          <p:nvPr/>
        </p:nvSpPr>
        <p:spPr>
          <a:xfrm>
            <a:off x="442592" y="322146"/>
            <a:ext cx="3262432" cy="1015663"/>
          </a:xfrm>
          <a:prstGeom prst="rect">
            <a:avLst/>
          </a:prstGeom>
          <a:noFill/>
        </p:spPr>
        <p:txBody>
          <a:bodyPr wrap="none" rtlCol="0">
            <a:spAutoFit/>
          </a:bodyPr>
          <a:lstStyle/>
          <a:p>
            <a:r>
              <a:rPr lang="zh-CN" altLang="en-US" sz="6000" dirty="0">
                <a:solidFill>
                  <a:schemeClr val="tx1">
                    <a:lumMod val="75000"/>
                    <a:lumOff val="25000"/>
                  </a:schemeClr>
                </a:solidFill>
                <a:latin typeface="仿宋" panose="02010609060101010101" pitchFamily="49" charset="-122"/>
                <a:ea typeface="仿宋" panose="02010609060101010101" pitchFamily="49" charset="-122"/>
              </a:rPr>
              <a:t>工具简介</a:t>
            </a:r>
          </a:p>
        </p:txBody>
      </p:sp>
      <p:sp>
        <p:nvSpPr>
          <p:cNvPr id="23" name="文本框 22">
            <a:extLst>
              <a:ext uri="{FF2B5EF4-FFF2-40B4-BE49-F238E27FC236}">
                <a16:creationId xmlns:a16="http://schemas.microsoft.com/office/drawing/2014/main" id="{90415C1B-373A-4EBA-B6A4-4CBAFA4EBC41}"/>
              </a:ext>
            </a:extLst>
          </p:cNvPr>
          <p:cNvSpPr txBox="1"/>
          <p:nvPr/>
        </p:nvSpPr>
        <p:spPr>
          <a:xfrm>
            <a:off x="1430038" y="2690336"/>
            <a:ext cx="8339603" cy="923330"/>
          </a:xfrm>
          <a:prstGeom prst="rect">
            <a:avLst/>
          </a:prstGeom>
          <a:noFill/>
        </p:spPr>
        <p:txBody>
          <a:bodyPr wrap="square">
            <a:spAutoFit/>
          </a:bodyPr>
          <a:lstStyle/>
          <a:p>
            <a:r>
              <a:rPr lang="en-US" altLang="zh-CN" sz="1800" spc="75" dirty="0">
                <a:effectLst/>
                <a:latin typeface="Arial" panose="020B0604020202020204" pitchFamily="34" charset="0"/>
                <a:ea typeface="等线" panose="02010600030101010101" pitchFamily="2" charset="-122"/>
              </a:rPr>
              <a:t>     </a:t>
            </a:r>
            <a:r>
              <a:rPr lang="en-US" altLang="zh-CN" sz="1800" spc="75" dirty="0" err="1">
                <a:effectLst/>
                <a:latin typeface="Arial" panose="020B0604020202020204" pitchFamily="34" charset="0"/>
                <a:ea typeface="等线" panose="02010600030101010101" pitchFamily="2" charset="-122"/>
              </a:rPr>
              <a:t>IdBench</a:t>
            </a:r>
            <a:r>
              <a:rPr lang="zh-CN" altLang="en-US" spc="75" dirty="0">
                <a:latin typeface="Arial" panose="020B0604020202020204" pitchFamily="34" charset="0"/>
                <a:ea typeface="等线" panose="02010600030101010101" pitchFamily="2" charset="-122"/>
                <a:cs typeface="Arial" panose="020B0604020202020204" pitchFamily="34" charset="0"/>
              </a:rPr>
              <a:t>通过</a:t>
            </a:r>
            <a:r>
              <a:rPr lang="zh-CN" altLang="zh-CN" sz="1800" spc="75" dirty="0">
                <a:effectLst/>
                <a:latin typeface="Arial" panose="020B0604020202020204" pitchFamily="34" charset="0"/>
                <a:ea typeface="等线" panose="02010600030101010101" pitchFamily="2" charset="-122"/>
                <a:cs typeface="Arial" panose="020B0604020202020204" pitchFamily="34" charset="0"/>
              </a:rPr>
              <a:t>调查</a:t>
            </a:r>
            <a:r>
              <a:rPr lang="en-US" altLang="zh-CN" sz="1800" spc="75" dirty="0">
                <a:effectLst/>
                <a:latin typeface="Arial" panose="020B0604020202020204" pitchFamily="34" charset="0"/>
                <a:ea typeface="等线" panose="02010600030101010101" pitchFamily="2" charset="-122"/>
                <a:cs typeface="Arial" panose="020B0604020202020204" pitchFamily="34" charset="0"/>
              </a:rPr>
              <a:t>500</a:t>
            </a:r>
            <a:r>
              <a:rPr lang="zh-CN" altLang="zh-CN" sz="1800" spc="75" dirty="0">
                <a:effectLst/>
                <a:latin typeface="Arial" panose="020B0604020202020204" pitchFamily="34" charset="0"/>
                <a:ea typeface="等线" panose="02010600030101010101" pitchFamily="2" charset="-122"/>
                <a:cs typeface="Arial" panose="020B0604020202020204" pitchFamily="34" charset="0"/>
              </a:rPr>
              <a:t>名开发人员展示真实的标识符和代码片段，要求他们对语义关系进行评分。</a:t>
            </a:r>
            <a:r>
              <a:rPr lang="en-US" altLang="zh-CN" sz="1800" spc="75" dirty="0" err="1">
                <a:effectLst/>
                <a:latin typeface="Arial" panose="020B0604020202020204" pitchFamily="34" charset="0"/>
                <a:ea typeface="等线" panose="02010600030101010101" pitchFamily="2" charset="-122"/>
              </a:rPr>
              <a:t>IdBench</a:t>
            </a:r>
            <a:r>
              <a:rPr lang="zh-CN" altLang="zh-CN" sz="1800" spc="75" dirty="0">
                <a:effectLst/>
                <a:latin typeface="Arial" panose="020B0604020202020204" pitchFamily="34" charset="0"/>
                <a:ea typeface="等线" panose="02010600030101010101" pitchFamily="2" charset="-122"/>
                <a:cs typeface="Arial" panose="020B0604020202020204" pitchFamily="34" charset="0"/>
              </a:rPr>
              <a:t>将开发人员评估作为金标准</a:t>
            </a:r>
            <a:r>
              <a:rPr lang="zh-CN" altLang="en-US" sz="1800" spc="75" dirty="0">
                <a:effectLst/>
                <a:latin typeface="Arial" panose="020B0604020202020204" pitchFamily="34" charset="0"/>
                <a:ea typeface="等线" panose="02010600030101010101" pitchFamily="2" charset="-122"/>
                <a:cs typeface="Arial" panose="020B0604020202020204" pitchFamily="34" charset="0"/>
              </a:rPr>
              <a:t>（</a:t>
            </a:r>
            <a:r>
              <a:rPr lang="en-US" altLang="zh-CN" sz="1800" spc="75" dirty="0">
                <a:effectLst/>
                <a:latin typeface="Arial" panose="020B0604020202020204" pitchFamily="34" charset="0"/>
                <a:ea typeface="等线" panose="02010600030101010101" pitchFamily="2" charset="-122"/>
                <a:cs typeface="Arial" panose="020B0604020202020204" pitchFamily="34" charset="0"/>
              </a:rPr>
              <a:t>gold standard</a:t>
            </a:r>
            <a:r>
              <a:rPr lang="zh-CN" altLang="en-US" sz="1800" spc="75" dirty="0">
                <a:effectLst/>
                <a:latin typeface="Arial" panose="020B0604020202020204" pitchFamily="34" charset="0"/>
                <a:ea typeface="等线" panose="02010600030101010101" pitchFamily="2" charset="-122"/>
                <a:cs typeface="Arial" panose="020B0604020202020204" pitchFamily="34" charset="0"/>
              </a:rPr>
              <a:t>）</a:t>
            </a:r>
            <a:r>
              <a:rPr lang="zh-CN" altLang="zh-CN" sz="1800" spc="75" dirty="0">
                <a:effectLst/>
                <a:latin typeface="Arial" panose="020B0604020202020204" pitchFamily="34" charset="0"/>
                <a:ea typeface="等线" panose="02010600030101010101" pitchFamily="2" charset="-122"/>
                <a:cs typeface="Arial" panose="020B0604020202020204" pitchFamily="34" charset="0"/>
              </a:rPr>
              <a:t>，通过测量语义表示与开发人员给出的评分的一致程度，系统地评估语义表示</a:t>
            </a:r>
            <a:r>
              <a:rPr lang="zh-CN" altLang="en-US" sz="1800" spc="75" dirty="0">
                <a:effectLst/>
                <a:latin typeface="Arial" panose="020B0604020202020204" pitchFamily="34" charset="0"/>
                <a:ea typeface="等线" panose="02010600030101010101" pitchFamily="2" charset="-122"/>
                <a:cs typeface="Arial" panose="020B0604020202020204" pitchFamily="34" charset="0"/>
              </a:rPr>
              <a:t>。</a:t>
            </a:r>
            <a:endParaRPr lang="zh-CN" altLang="en-US" dirty="0"/>
          </a:p>
        </p:txBody>
      </p:sp>
    </p:spTree>
    <p:extLst>
      <p:ext uri="{BB962C8B-B14F-4D97-AF65-F5344CB8AC3E}">
        <p14:creationId xmlns:p14="http://schemas.microsoft.com/office/powerpoint/2010/main" val="748620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流程图: 接点 12"/>
          <p:cNvSpPr/>
          <p:nvPr/>
        </p:nvSpPr>
        <p:spPr>
          <a:xfrm>
            <a:off x="8057196" y="4309773"/>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流程图: 接点 4"/>
          <p:cNvSpPr/>
          <p:nvPr/>
        </p:nvSpPr>
        <p:spPr>
          <a:xfrm>
            <a:off x="10566986" y="-1310640"/>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接点 5"/>
          <p:cNvSpPr/>
          <p:nvPr/>
        </p:nvSpPr>
        <p:spPr>
          <a:xfrm>
            <a:off x="640299" y="5841553"/>
            <a:ext cx="502702" cy="50270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接点 12"/>
          <p:cNvSpPr/>
          <p:nvPr/>
        </p:nvSpPr>
        <p:spPr>
          <a:xfrm>
            <a:off x="-1950289" y="-5583678"/>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接点 6"/>
          <p:cNvSpPr/>
          <p:nvPr/>
        </p:nvSpPr>
        <p:spPr>
          <a:xfrm>
            <a:off x="10566986" y="573529"/>
            <a:ext cx="382170" cy="38217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接点 5"/>
          <p:cNvSpPr/>
          <p:nvPr/>
        </p:nvSpPr>
        <p:spPr>
          <a:xfrm>
            <a:off x="10758071" y="4997046"/>
            <a:ext cx="743324" cy="743324"/>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7">
            <a:extLst>
              <a:ext uri="{FF2B5EF4-FFF2-40B4-BE49-F238E27FC236}">
                <a16:creationId xmlns:a16="http://schemas.microsoft.com/office/drawing/2014/main" id="{CE61F487-0D22-401F-82A4-BF186BA854D6}"/>
              </a:ext>
            </a:extLst>
          </p:cNvPr>
          <p:cNvSpPr txBox="1"/>
          <p:nvPr/>
        </p:nvSpPr>
        <p:spPr>
          <a:xfrm>
            <a:off x="442592" y="322146"/>
            <a:ext cx="5570756" cy="1015663"/>
          </a:xfrm>
          <a:prstGeom prst="rect">
            <a:avLst/>
          </a:prstGeom>
          <a:noFill/>
        </p:spPr>
        <p:txBody>
          <a:bodyPr wrap="none" rtlCol="0">
            <a:spAutoFit/>
          </a:bodyPr>
          <a:lstStyle/>
          <a:p>
            <a:r>
              <a:rPr lang="zh-CN" altLang="en-US" sz="6000" dirty="0">
                <a:solidFill>
                  <a:schemeClr val="tx1">
                    <a:lumMod val="75000"/>
                    <a:lumOff val="25000"/>
                  </a:schemeClr>
                </a:solidFill>
                <a:latin typeface="仿宋" panose="02010609060101010101" pitchFamily="49" charset="-122"/>
                <a:ea typeface="仿宋" panose="02010609060101010101" pitchFamily="49" charset="-122"/>
              </a:rPr>
              <a:t>核心思想与算法</a:t>
            </a:r>
          </a:p>
        </p:txBody>
      </p:sp>
      <p:sp>
        <p:nvSpPr>
          <p:cNvPr id="23" name="文本框 22">
            <a:extLst>
              <a:ext uri="{FF2B5EF4-FFF2-40B4-BE49-F238E27FC236}">
                <a16:creationId xmlns:a16="http://schemas.microsoft.com/office/drawing/2014/main" id="{90415C1B-373A-4EBA-B6A4-4CBAFA4EBC41}"/>
              </a:ext>
            </a:extLst>
          </p:cNvPr>
          <p:cNvSpPr txBox="1"/>
          <p:nvPr/>
        </p:nvSpPr>
        <p:spPr>
          <a:xfrm>
            <a:off x="1464414" y="2435954"/>
            <a:ext cx="8339603" cy="1754326"/>
          </a:xfrm>
          <a:prstGeom prst="rect">
            <a:avLst/>
          </a:prstGeom>
          <a:noFill/>
        </p:spPr>
        <p:txBody>
          <a:bodyPr wrap="square">
            <a:spAutoFit/>
          </a:bodyPr>
          <a:lstStyle/>
          <a:p>
            <a:r>
              <a:rPr lang="zh-CN" altLang="en-US" sz="1800" b="1" spc="75" dirty="0">
                <a:effectLst/>
                <a:latin typeface="Arial" panose="020B0604020202020204" pitchFamily="34" charset="0"/>
                <a:ea typeface="等线" panose="02010600030101010101" pitchFamily="2" charset="-122"/>
                <a:cs typeface="Arial" panose="020B0604020202020204" pitchFamily="34" charset="0"/>
              </a:rPr>
              <a:t>标识符对的选择：</a:t>
            </a:r>
            <a:endParaRPr lang="en-US" altLang="zh-CN" sz="1800" b="1" spc="75" dirty="0">
              <a:effectLst/>
              <a:latin typeface="Arial" panose="020B0604020202020204" pitchFamily="34" charset="0"/>
              <a:ea typeface="等线" panose="02010600030101010101" pitchFamily="2" charset="-122"/>
              <a:cs typeface="Arial" panose="020B0604020202020204" pitchFamily="34" charset="0"/>
            </a:endParaRPr>
          </a:p>
          <a:p>
            <a:r>
              <a:rPr lang="en-US" altLang="zh-CN" b="1" spc="75" dirty="0">
                <a:latin typeface="Arial" panose="020B0604020202020204" pitchFamily="34" charset="0"/>
                <a:ea typeface="等线" panose="02010600030101010101" pitchFamily="2" charset="-122"/>
                <a:cs typeface="Arial" panose="020B0604020202020204" pitchFamily="34" charset="0"/>
              </a:rPr>
              <a:t>       </a:t>
            </a:r>
            <a:r>
              <a:rPr lang="zh-CN" altLang="en-US" spc="75" dirty="0">
                <a:latin typeface="Arial" panose="020B0604020202020204" pitchFamily="34" charset="0"/>
                <a:ea typeface="等线" panose="02010600030101010101" pitchFamily="2" charset="-122"/>
                <a:cs typeface="Arial" panose="020B0604020202020204" pitchFamily="34" charset="0"/>
              </a:rPr>
              <a:t>调查内容是</a:t>
            </a:r>
            <a:r>
              <a:rPr lang="zh-CN" altLang="en-US" sz="1800" spc="75" dirty="0">
                <a:effectLst/>
                <a:latin typeface="Arial" panose="020B0604020202020204" pitchFamily="34" charset="0"/>
                <a:ea typeface="等线" panose="02010600030101010101" pitchFamily="2" charset="-122"/>
                <a:cs typeface="Arial" panose="020B0604020202020204" pitchFamily="34" charset="0"/>
              </a:rPr>
              <a:t>从</a:t>
            </a:r>
            <a:r>
              <a:rPr lang="en-US" altLang="zh-CN" sz="1800" spc="75" dirty="0">
                <a:effectLst/>
                <a:latin typeface="Arial" panose="020B0604020202020204" pitchFamily="34" charset="0"/>
                <a:ea typeface="等线" panose="02010600030101010101" pitchFamily="2" charset="-122"/>
                <a:cs typeface="Arial" panose="020B0604020202020204" pitchFamily="34" charset="0"/>
              </a:rPr>
              <a:t>50000</a:t>
            </a:r>
            <a:r>
              <a:rPr lang="zh-CN" altLang="en-US" sz="1800" spc="75" dirty="0">
                <a:effectLst/>
                <a:latin typeface="Arial" panose="020B0604020202020204" pitchFamily="34" charset="0"/>
                <a:ea typeface="等线" panose="02010600030101010101" pitchFamily="2" charset="-122"/>
                <a:cs typeface="Arial" panose="020B0604020202020204" pitchFamily="34" charset="0"/>
              </a:rPr>
              <a:t>个</a:t>
            </a:r>
            <a:r>
              <a:rPr lang="en-US" altLang="zh-CN" sz="1800" spc="75" dirty="0">
                <a:effectLst/>
                <a:latin typeface="Arial" panose="020B0604020202020204" pitchFamily="34" charset="0"/>
                <a:ea typeface="等线" panose="02010600030101010101" pitchFamily="2" charset="-122"/>
                <a:cs typeface="Arial" panose="020B0604020202020204" pitchFamily="34" charset="0"/>
              </a:rPr>
              <a:t>JavaScript</a:t>
            </a:r>
            <a:r>
              <a:rPr lang="zh-CN" altLang="en-US" sz="1800" spc="75" dirty="0">
                <a:effectLst/>
                <a:latin typeface="Arial" panose="020B0604020202020204" pitchFamily="34" charset="0"/>
                <a:ea typeface="等线" panose="02010600030101010101" pitchFamily="2" charset="-122"/>
                <a:cs typeface="Arial" panose="020B0604020202020204" pitchFamily="34" charset="0"/>
              </a:rPr>
              <a:t>文件的语料库中选择标识符和代码上下文。针对不同的集合，涵盖不同程度的相似性和相关性。从代码语料库中提取出现</a:t>
            </a:r>
            <a:r>
              <a:rPr lang="en-US" altLang="zh-CN" sz="1800" spc="75" dirty="0">
                <a:effectLst/>
                <a:latin typeface="Arial" panose="020B0604020202020204" pitchFamily="34" charset="0"/>
                <a:ea typeface="等线" panose="02010600030101010101" pitchFamily="2" charset="-122"/>
                <a:cs typeface="Arial" panose="020B0604020202020204" pitchFamily="34" charset="0"/>
              </a:rPr>
              <a:t>50</a:t>
            </a:r>
            <a:r>
              <a:rPr lang="zh-CN" altLang="en-US" sz="1800" spc="75" dirty="0">
                <a:effectLst/>
                <a:latin typeface="Arial" panose="020B0604020202020204" pitchFamily="34" charset="0"/>
                <a:ea typeface="等线" panose="02010600030101010101" pitchFamily="2" charset="-122"/>
                <a:cs typeface="Arial" panose="020B0604020202020204" pitchFamily="34" charset="0"/>
              </a:rPr>
              <a:t>次以上的所有标识符名称，包括方法名称、变量名称、属性名称和其他类型的标识符。基于余弦相似性对所有对进行排序，然后从排序中的不同范围中选择对。</a:t>
            </a:r>
            <a:endParaRPr lang="zh-CN" altLang="en-US" dirty="0"/>
          </a:p>
        </p:txBody>
      </p:sp>
      <p:sp>
        <p:nvSpPr>
          <p:cNvPr id="11" name="TextBox 7">
            <a:extLst>
              <a:ext uri="{FF2B5EF4-FFF2-40B4-BE49-F238E27FC236}">
                <a16:creationId xmlns:a16="http://schemas.microsoft.com/office/drawing/2014/main" id="{75AA22C2-9C94-4740-ACA2-2713725CA1B9}"/>
              </a:ext>
            </a:extLst>
          </p:cNvPr>
          <p:cNvSpPr txBox="1"/>
          <p:nvPr/>
        </p:nvSpPr>
        <p:spPr>
          <a:xfrm>
            <a:off x="640299" y="1456159"/>
            <a:ext cx="3185487" cy="646331"/>
          </a:xfrm>
          <a:prstGeom prst="rect">
            <a:avLst/>
          </a:prstGeom>
          <a:noFill/>
        </p:spPr>
        <p:txBody>
          <a:bodyPr wrap="none" rtlCol="0">
            <a:spAutoFit/>
          </a:bodyPr>
          <a:lstStyle/>
          <a:p>
            <a:r>
              <a:rPr lang="en-US" altLang="zh-CN" sz="3600" dirty="0">
                <a:solidFill>
                  <a:schemeClr val="tx1">
                    <a:lumMod val="75000"/>
                    <a:lumOff val="25000"/>
                  </a:schemeClr>
                </a:solidFill>
                <a:latin typeface="仿宋" panose="02010609060101010101" pitchFamily="49" charset="-122"/>
                <a:ea typeface="仿宋" panose="02010609060101010101" pitchFamily="49" charset="-122"/>
              </a:rPr>
              <a:t>1.</a:t>
            </a:r>
            <a:r>
              <a:rPr lang="zh-CN" altLang="en-US" sz="3600" dirty="0">
                <a:solidFill>
                  <a:schemeClr val="tx1">
                    <a:lumMod val="75000"/>
                    <a:lumOff val="25000"/>
                  </a:schemeClr>
                </a:solidFill>
                <a:latin typeface="仿宋" panose="02010609060101010101" pitchFamily="49" charset="-122"/>
                <a:ea typeface="仿宋" panose="02010609060101010101" pitchFamily="49" charset="-122"/>
              </a:rPr>
              <a:t> 开发者调查</a:t>
            </a:r>
          </a:p>
        </p:txBody>
      </p:sp>
    </p:spTree>
    <p:extLst>
      <p:ext uri="{BB962C8B-B14F-4D97-AF65-F5344CB8AC3E}">
        <p14:creationId xmlns:p14="http://schemas.microsoft.com/office/powerpoint/2010/main" val="111021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流程图: 接点 12"/>
          <p:cNvSpPr/>
          <p:nvPr/>
        </p:nvSpPr>
        <p:spPr>
          <a:xfrm>
            <a:off x="8057196" y="4309773"/>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流程图: 接点 4"/>
          <p:cNvSpPr/>
          <p:nvPr/>
        </p:nvSpPr>
        <p:spPr>
          <a:xfrm>
            <a:off x="10566986" y="-1310640"/>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接点 5"/>
          <p:cNvSpPr/>
          <p:nvPr/>
        </p:nvSpPr>
        <p:spPr>
          <a:xfrm>
            <a:off x="640299" y="5841553"/>
            <a:ext cx="502702" cy="50270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接点 12"/>
          <p:cNvSpPr/>
          <p:nvPr/>
        </p:nvSpPr>
        <p:spPr>
          <a:xfrm>
            <a:off x="-1950289" y="-5583678"/>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接点 6"/>
          <p:cNvSpPr/>
          <p:nvPr/>
        </p:nvSpPr>
        <p:spPr>
          <a:xfrm>
            <a:off x="10566986" y="573529"/>
            <a:ext cx="382170" cy="38217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接点 5"/>
          <p:cNvSpPr/>
          <p:nvPr/>
        </p:nvSpPr>
        <p:spPr>
          <a:xfrm>
            <a:off x="10758071" y="4997046"/>
            <a:ext cx="743324" cy="743324"/>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7">
            <a:extLst>
              <a:ext uri="{FF2B5EF4-FFF2-40B4-BE49-F238E27FC236}">
                <a16:creationId xmlns:a16="http://schemas.microsoft.com/office/drawing/2014/main" id="{CE61F487-0D22-401F-82A4-BF186BA854D6}"/>
              </a:ext>
            </a:extLst>
          </p:cNvPr>
          <p:cNvSpPr txBox="1"/>
          <p:nvPr/>
        </p:nvSpPr>
        <p:spPr>
          <a:xfrm>
            <a:off x="442592" y="322146"/>
            <a:ext cx="5570756" cy="1015663"/>
          </a:xfrm>
          <a:prstGeom prst="rect">
            <a:avLst/>
          </a:prstGeom>
          <a:noFill/>
        </p:spPr>
        <p:txBody>
          <a:bodyPr wrap="none" rtlCol="0">
            <a:spAutoFit/>
          </a:bodyPr>
          <a:lstStyle/>
          <a:p>
            <a:r>
              <a:rPr lang="zh-CN" altLang="en-US" sz="6000" dirty="0">
                <a:solidFill>
                  <a:schemeClr val="tx1">
                    <a:lumMod val="75000"/>
                    <a:lumOff val="25000"/>
                  </a:schemeClr>
                </a:solidFill>
                <a:latin typeface="仿宋" panose="02010609060101010101" pitchFamily="49" charset="-122"/>
                <a:ea typeface="仿宋" panose="02010609060101010101" pitchFamily="49" charset="-122"/>
              </a:rPr>
              <a:t>核心思想与算法</a:t>
            </a:r>
          </a:p>
        </p:txBody>
      </p:sp>
      <p:sp>
        <p:nvSpPr>
          <p:cNvPr id="23" name="文本框 22">
            <a:extLst>
              <a:ext uri="{FF2B5EF4-FFF2-40B4-BE49-F238E27FC236}">
                <a16:creationId xmlns:a16="http://schemas.microsoft.com/office/drawing/2014/main" id="{90415C1B-373A-4EBA-B6A4-4CBAFA4EBC41}"/>
              </a:ext>
            </a:extLst>
          </p:cNvPr>
          <p:cNvSpPr txBox="1"/>
          <p:nvPr/>
        </p:nvSpPr>
        <p:spPr>
          <a:xfrm>
            <a:off x="1464414" y="2435954"/>
            <a:ext cx="8339603" cy="1477328"/>
          </a:xfrm>
          <a:prstGeom prst="rect">
            <a:avLst/>
          </a:prstGeom>
          <a:noFill/>
        </p:spPr>
        <p:txBody>
          <a:bodyPr wrap="square">
            <a:spAutoFit/>
          </a:bodyPr>
          <a:lstStyle/>
          <a:p>
            <a:r>
              <a:rPr lang="zh-CN" altLang="zh-CN" sz="1800" b="1" spc="75" dirty="0">
                <a:effectLst/>
                <a:latin typeface="Arial" panose="020B0604020202020204" pitchFamily="34" charset="0"/>
                <a:ea typeface="等线" panose="02010600030101010101" pitchFamily="2" charset="-122"/>
                <a:cs typeface="Arial" panose="020B0604020202020204" pitchFamily="34" charset="0"/>
              </a:rPr>
              <a:t>直接调查</a:t>
            </a:r>
            <a:r>
              <a:rPr lang="zh-CN" altLang="zh-CN" sz="1800" spc="75" dirty="0">
                <a:effectLst/>
                <a:latin typeface="Arial" panose="020B0604020202020204" pitchFamily="34" charset="0"/>
                <a:ea typeface="等线" panose="02010600030101010101" pitchFamily="2" charset="-122"/>
                <a:cs typeface="Arial" panose="020B0604020202020204" pitchFamily="34" charset="0"/>
              </a:rPr>
              <a:t>：</a:t>
            </a:r>
            <a:endParaRPr lang="en-US" altLang="zh-CN" sz="1800" spc="75" dirty="0">
              <a:effectLst/>
              <a:latin typeface="Arial" panose="020B0604020202020204" pitchFamily="34" charset="0"/>
              <a:ea typeface="等线" panose="02010600030101010101" pitchFamily="2" charset="-122"/>
              <a:cs typeface="Arial" panose="020B0604020202020204" pitchFamily="34" charset="0"/>
            </a:endParaRPr>
          </a:p>
          <a:p>
            <a:r>
              <a:rPr lang="en-US" altLang="zh-CN" sz="1800" spc="75" dirty="0">
                <a:effectLst/>
                <a:latin typeface="Arial" panose="020B0604020202020204" pitchFamily="34" charset="0"/>
                <a:ea typeface="等线" panose="02010600030101010101" pitchFamily="2" charset="-122"/>
                <a:cs typeface="Arial" panose="020B0604020202020204" pitchFamily="34" charset="0"/>
              </a:rPr>
              <a:t>       </a:t>
            </a:r>
            <a:r>
              <a:rPr lang="zh-CN" altLang="zh-CN" sz="1800" spc="75" dirty="0">
                <a:effectLst/>
                <a:latin typeface="Arial" panose="020B0604020202020204" pitchFamily="34" charset="0"/>
                <a:ea typeface="等线" panose="02010600030101010101" pitchFamily="2" charset="-122"/>
                <a:cs typeface="Arial" panose="020B0604020202020204" pitchFamily="34" charset="0"/>
              </a:rPr>
              <a:t>此调查向开发人员显示两个标识符，然后直接询问标识符之间的相关性和相似性。</a:t>
            </a:r>
            <a:r>
              <a:rPr lang="zh-CN" altLang="en-US" sz="1800" spc="75" dirty="0">
                <a:effectLst/>
                <a:latin typeface="Arial" panose="020B0604020202020204" pitchFamily="34" charset="0"/>
                <a:ea typeface="等线" panose="02010600030101010101" pitchFamily="2" charset="-122"/>
                <a:cs typeface="Arial" panose="020B0604020202020204" pitchFamily="34" charset="0"/>
              </a:rPr>
              <a:t>通过</a:t>
            </a:r>
            <a:r>
              <a:rPr lang="zh-CN" altLang="zh-CN" sz="1800" spc="75" dirty="0">
                <a:effectLst/>
                <a:latin typeface="Arial" panose="020B0604020202020204" pitchFamily="34" charset="0"/>
                <a:ea typeface="等线" panose="02010600030101010101" pitchFamily="2" charset="-122"/>
                <a:cs typeface="Arial" panose="020B0604020202020204" pitchFamily="34" charset="0"/>
              </a:rPr>
              <a:t>向开发人员展示成对的标识符，然后要求他们</a:t>
            </a:r>
            <a:r>
              <a:rPr lang="zh-CN" altLang="en-US" sz="1800" spc="75" dirty="0">
                <a:effectLst/>
                <a:latin typeface="Arial" panose="020B0604020202020204" pitchFamily="34" charset="0"/>
                <a:ea typeface="等线" panose="02010600030101010101" pitchFamily="2" charset="-122"/>
                <a:cs typeface="Arial" panose="020B0604020202020204" pitchFamily="34" charset="0"/>
              </a:rPr>
              <a:t>从</a:t>
            </a:r>
            <a:r>
              <a:rPr lang="en-US" altLang="zh-CN" sz="1800" spc="75" dirty="0">
                <a:effectLst/>
                <a:latin typeface="Arial" panose="020B0604020202020204" pitchFamily="34" charset="0"/>
                <a:ea typeface="等线" panose="02010600030101010101" pitchFamily="2" charset="-122"/>
                <a:cs typeface="Arial" panose="020B0604020202020204" pitchFamily="34" charset="0"/>
              </a:rPr>
              <a:t>1-5</a:t>
            </a:r>
            <a:r>
              <a:rPr lang="zh-CN" altLang="en-US" sz="1800" spc="75" dirty="0">
                <a:effectLst/>
                <a:latin typeface="Arial" panose="020B0604020202020204" pitchFamily="34" charset="0"/>
                <a:ea typeface="等线" panose="02010600030101010101" pitchFamily="2" charset="-122"/>
                <a:cs typeface="Arial" panose="020B0604020202020204" pitchFamily="34" charset="0"/>
              </a:rPr>
              <a:t>之间对</a:t>
            </a:r>
            <a:r>
              <a:rPr lang="zh-CN" altLang="zh-CN" sz="1800" spc="75" dirty="0">
                <a:effectLst/>
                <a:latin typeface="Arial" panose="020B0604020202020204" pitchFamily="34" charset="0"/>
                <a:ea typeface="等线" panose="02010600030101010101" pitchFamily="2" charset="-122"/>
                <a:cs typeface="Arial" panose="020B0604020202020204" pitchFamily="34" charset="0"/>
              </a:rPr>
              <a:t>这些标识符之间的相关性和相似性进行评分</a:t>
            </a:r>
            <a:r>
              <a:rPr lang="en-US" altLang="zh-CN" sz="1800" spc="75" dirty="0">
                <a:effectLst/>
                <a:latin typeface="Arial" panose="020B0604020202020204" pitchFamily="34" charset="0"/>
                <a:ea typeface="等线" panose="02010600030101010101" pitchFamily="2" charset="-122"/>
                <a:cs typeface="Arial" panose="020B0604020202020204" pitchFamily="34" charset="0"/>
              </a:rPr>
              <a:t> </a:t>
            </a:r>
            <a:r>
              <a:rPr lang="zh-CN" altLang="en-US" sz="1800" spc="75" dirty="0">
                <a:effectLst/>
                <a:latin typeface="Arial" panose="020B0604020202020204" pitchFamily="34" charset="0"/>
                <a:ea typeface="等线" panose="02010600030101010101" pitchFamily="2" charset="-122"/>
                <a:cs typeface="Arial" panose="020B0604020202020204" pitchFamily="34" charset="0"/>
              </a:rPr>
              <a:t>，其中</a:t>
            </a:r>
            <a:r>
              <a:rPr lang="en-US" altLang="zh-CN" sz="1800" spc="75" dirty="0">
                <a:effectLst/>
                <a:latin typeface="Arial" panose="020B0604020202020204" pitchFamily="34" charset="0"/>
                <a:ea typeface="等线" panose="02010600030101010101" pitchFamily="2" charset="-122"/>
                <a:cs typeface="Arial" panose="020B0604020202020204" pitchFamily="34" charset="0"/>
              </a:rPr>
              <a:t>5</a:t>
            </a:r>
            <a:r>
              <a:rPr lang="zh-CN" altLang="en-US" sz="1800" spc="75" dirty="0">
                <a:effectLst/>
                <a:latin typeface="Arial" panose="020B0604020202020204" pitchFamily="34" charset="0"/>
                <a:ea typeface="等线" panose="02010600030101010101" pitchFamily="2" charset="-122"/>
                <a:cs typeface="Arial" panose="020B0604020202020204" pitchFamily="34" charset="0"/>
              </a:rPr>
              <a:t>分为相关性和相似性最高。下</a:t>
            </a:r>
            <a:r>
              <a:rPr lang="zh-CN" altLang="zh-CN" sz="1800" spc="75" dirty="0">
                <a:effectLst/>
                <a:latin typeface="Arial" panose="020B0604020202020204" pitchFamily="34" charset="0"/>
                <a:ea typeface="等线" panose="02010600030101010101" pitchFamily="2" charset="-122"/>
                <a:cs typeface="Arial" panose="020B0604020202020204" pitchFamily="34" charset="0"/>
              </a:rPr>
              <a:t>图显示了调查中的一个示例问题。</a:t>
            </a:r>
            <a:endParaRPr lang="zh-CN" altLang="en-US" dirty="0"/>
          </a:p>
        </p:txBody>
      </p:sp>
      <p:sp>
        <p:nvSpPr>
          <p:cNvPr id="11" name="TextBox 7">
            <a:extLst>
              <a:ext uri="{FF2B5EF4-FFF2-40B4-BE49-F238E27FC236}">
                <a16:creationId xmlns:a16="http://schemas.microsoft.com/office/drawing/2014/main" id="{75AA22C2-9C94-4740-ACA2-2713725CA1B9}"/>
              </a:ext>
            </a:extLst>
          </p:cNvPr>
          <p:cNvSpPr txBox="1"/>
          <p:nvPr/>
        </p:nvSpPr>
        <p:spPr>
          <a:xfrm>
            <a:off x="640299" y="1456159"/>
            <a:ext cx="3185487" cy="646331"/>
          </a:xfrm>
          <a:prstGeom prst="rect">
            <a:avLst/>
          </a:prstGeom>
          <a:noFill/>
        </p:spPr>
        <p:txBody>
          <a:bodyPr wrap="none" rtlCol="0">
            <a:spAutoFit/>
          </a:bodyPr>
          <a:lstStyle/>
          <a:p>
            <a:r>
              <a:rPr lang="en-US" altLang="zh-CN" sz="3600" dirty="0">
                <a:solidFill>
                  <a:schemeClr val="tx1">
                    <a:lumMod val="75000"/>
                    <a:lumOff val="25000"/>
                  </a:schemeClr>
                </a:solidFill>
                <a:latin typeface="仿宋" panose="02010609060101010101" pitchFamily="49" charset="-122"/>
                <a:ea typeface="仿宋" panose="02010609060101010101" pitchFamily="49" charset="-122"/>
              </a:rPr>
              <a:t>1.</a:t>
            </a:r>
            <a:r>
              <a:rPr lang="zh-CN" altLang="en-US" sz="3600" dirty="0">
                <a:solidFill>
                  <a:schemeClr val="tx1">
                    <a:lumMod val="75000"/>
                    <a:lumOff val="25000"/>
                  </a:schemeClr>
                </a:solidFill>
                <a:latin typeface="仿宋" panose="02010609060101010101" pitchFamily="49" charset="-122"/>
                <a:ea typeface="仿宋" panose="02010609060101010101" pitchFamily="49" charset="-122"/>
              </a:rPr>
              <a:t> 开发者调查</a:t>
            </a:r>
          </a:p>
        </p:txBody>
      </p:sp>
      <p:pic>
        <p:nvPicPr>
          <p:cNvPr id="12" name="图片 11">
            <a:extLst>
              <a:ext uri="{FF2B5EF4-FFF2-40B4-BE49-F238E27FC236}">
                <a16:creationId xmlns:a16="http://schemas.microsoft.com/office/drawing/2014/main" id="{C8140B4D-ABF0-40C5-B004-4124A5D622D9}"/>
              </a:ext>
            </a:extLst>
          </p:cNvPr>
          <p:cNvPicPr>
            <a:picLocks noChangeAspect="1"/>
          </p:cNvPicPr>
          <p:nvPr/>
        </p:nvPicPr>
        <p:blipFill>
          <a:blip r:embed="rId2"/>
          <a:stretch>
            <a:fillRect/>
          </a:stretch>
        </p:blipFill>
        <p:spPr>
          <a:xfrm>
            <a:off x="1464414" y="4045141"/>
            <a:ext cx="5513759" cy="2381147"/>
          </a:xfrm>
          <a:prstGeom prst="rect">
            <a:avLst/>
          </a:prstGeom>
        </p:spPr>
      </p:pic>
    </p:spTree>
    <p:extLst>
      <p:ext uri="{BB962C8B-B14F-4D97-AF65-F5344CB8AC3E}">
        <p14:creationId xmlns:p14="http://schemas.microsoft.com/office/powerpoint/2010/main" val="3936550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流程图: 接点 12"/>
          <p:cNvSpPr/>
          <p:nvPr/>
        </p:nvSpPr>
        <p:spPr>
          <a:xfrm>
            <a:off x="8057196" y="4309773"/>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流程图: 接点 4"/>
          <p:cNvSpPr/>
          <p:nvPr/>
        </p:nvSpPr>
        <p:spPr>
          <a:xfrm>
            <a:off x="10566986" y="-1310640"/>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接点 5"/>
          <p:cNvSpPr/>
          <p:nvPr/>
        </p:nvSpPr>
        <p:spPr>
          <a:xfrm>
            <a:off x="640299" y="5841553"/>
            <a:ext cx="502702" cy="50270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接点 12"/>
          <p:cNvSpPr/>
          <p:nvPr/>
        </p:nvSpPr>
        <p:spPr>
          <a:xfrm>
            <a:off x="-1950289" y="-5583678"/>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接点 6"/>
          <p:cNvSpPr/>
          <p:nvPr/>
        </p:nvSpPr>
        <p:spPr>
          <a:xfrm>
            <a:off x="10566986" y="573529"/>
            <a:ext cx="382170" cy="38217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接点 5"/>
          <p:cNvSpPr/>
          <p:nvPr/>
        </p:nvSpPr>
        <p:spPr>
          <a:xfrm>
            <a:off x="10758071" y="4997046"/>
            <a:ext cx="743324" cy="743324"/>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7">
            <a:extLst>
              <a:ext uri="{FF2B5EF4-FFF2-40B4-BE49-F238E27FC236}">
                <a16:creationId xmlns:a16="http://schemas.microsoft.com/office/drawing/2014/main" id="{CE61F487-0D22-401F-82A4-BF186BA854D6}"/>
              </a:ext>
            </a:extLst>
          </p:cNvPr>
          <p:cNvSpPr txBox="1"/>
          <p:nvPr/>
        </p:nvSpPr>
        <p:spPr>
          <a:xfrm>
            <a:off x="442592" y="322146"/>
            <a:ext cx="5570756" cy="1015663"/>
          </a:xfrm>
          <a:prstGeom prst="rect">
            <a:avLst/>
          </a:prstGeom>
          <a:noFill/>
        </p:spPr>
        <p:txBody>
          <a:bodyPr wrap="none" rtlCol="0">
            <a:spAutoFit/>
          </a:bodyPr>
          <a:lstStyle/>
          <a:p>
            <a:r>
              <a:rPr lang="zh-CN" altLang="en-US" sz="6000" dirty="0">
                <a:solidFill>
                  <a:schemeClr val="tx1">
                    <a:lumMod val="75000"/>
                    <a:lumOff val="25000"/>
                  </a:schemeClr>
                </a:solidFill>
                <a:latin typeface="仿宋" panose="02010609060101010101" pitchFamily="49" charset="-122"/>
                <a:ea typeface="仿宋" panose="02010609060101010101" pitchFamily="49" charset="-122"/>
              </a:rPr>
              <a:t>核心思想与算法</a:t>
            </a:r>
          </a:p>
        </p:txBody>
      </p:sp>
      <p:sp>
        <p:nvSpPr>
          <p:cNvPr id="23" name="文本框 22">
            <a:extLst>
              <a:ext uri="{FF2B5EF4-FFF2-40B4-BE49-F238E27FC236}">
                <a16:creationId xmlns:a16="http://schemas.microsoft.com/office/drawing/2014/main" id="{90415C1B-373A-4EBA-B6A4-4CBAFA4EBC41}"/>
              </a:ext>
            </a:extLst>
          </p:cNvPr>
          <p:cNvSpPr txBox="1"/>
          <p:nvPr/>
        </p:nvSpPr>
        <p:spPr>
          <a:xfrm>
            <a:off x="1464414" y="2435954"/>
            <a:ext cx="8339603" cy="923330"/>
          </a:xfrm>
          <a:prstGeom prst="rect">
            <a:avLst/>
          </a:prstGeom>
          <a:noFill/>
        </p:spPr>
        <p:txBody>
          <a:bodyPr wrap="square">
            <a:spAutoFit/>
          </a:bodyPr>
          <a:lstStyle/>
          <a:p>
            <a:r>
              <a:rPr lang="zh-CN" altLang="zh-CN" sz="1800" b="1" spc="75" dirty="0">
                <a:effectLst/>
                <a:latin typeface="Arial" panose="020B0604020202020204" pitchFamily="34" charset="0"/>
                <a:ea typeface="等线" panose="02010600030101010101" pitchFamily="2" charset="-122"/>
                <a:cs typeface="Arial" panose="020B0604020202020204" pitchFamily="34" charset="0"/>
              </a:rPr>
              <a:t>间接调查</a:t>
            </a:r>
            <a:r>
              <a:rPr lang="zh-CN" altLang="zh-CN" sz="1800" spc="75" dirty="0">
                <a:effectLst/>
                <a:latin typeface="Arial" panose="020B0604020202020204" pitchFamily="34" charset="0"/>
                <a:ea typeface="等线" panose="02010600030101010101" pitchFamily="2" charset="-122"/>
                <a:cs typeface="Arial" panose="020B0604020202020204" pitchFamily="34" charset="0"/>
              </a:rPr>
              <a:t>：</a:t>
            </a:r>
            <a:endParaRPr lang="en-US" altLang="zh-CN" sz="1800" spc="75" dirty="0">
              <a:effectLst/>
              <a:latin typeface="Arial" panose="020B0604020202020204" pitchFamily="34" charset="0"/>
              <a:ea typeface="等线" panose="02010600030101010101" pitchFamily="2" charset="-122"/>
              <a:cs typeface="Arial" panose="020B0604020202020204" pitchFamily="34" charset="0"/>
            </a:endParaRPr>
          </a:p>
          <a:p>
            <a:r>
              <a:rPr lang="en-US" altLang="zh-CN" sz="1800" spc="75" dirty="0">
                <a:effectLst/>
                <a:latin typeface="Arial" panose="020B0604020202020204" pitchFamily="34" charset="0"/>
                <a:ea typeface="等线" panose="02010600030101010101" pitchFamily="2" charset="-122"/>
                <a:cs typeface="Arial" panose="020B0604020202020204" pitchFamily="34" charset="0"/>
              </a:rPr>
              <a:t>       </a:t>
            </a:r>
            <a:r>
              <a:rPr lang="zh-CN" altLang="zh-CN" sz="1800" spc="75" dirty="0">
                <a:effectLst/>
                <a:latin typeface="Arial" panose="020B0604020202020204" pitchFamily="34" charset="0"/>
                <a:ea typeface="等线" panose="02010600030101010101" pitchFamily="2" charset="-122"/>
                <a:cs typeface="Arial" panose="020B0604020202020204" pitchFamily="34" charset="0"/>
              </a:rPr>
              <a:t>此调查要求开发人员选择最适合给定代码上下文的标识符，间接询问标识符的相似性。</a:t>
            </a:r>
            <a:r>
              <a:rPr lang="zh-CN" altLang="en-US" sz="1800" spc="75" dirty="0">
                <a:effectLst/>
                <a:latin typeface="Arial" panose="020B0604020202020204" pitchFamily="34" charset="0"/>
                <a:ea typeface="等线" panose="02010600030101010101" pitchFamily="2" charset="-122"/>
                <a:cs typeface="Arial" panose="020B0604020202020204" pitchFamily="34" charset="0"/>
              </a:rPr>
              <a:t>下</a:t>
            </a:r>
            <a:r>
              <a:rPr lang="zh-CN" altLang="zh-CN" sz="1800" spc="75" dirty="0">
                <a:effectLst/>
                <a:latin typeface="Arial" panose="020B0604020202020204" pitchFamily="34" charset="0"/>
                <a:ea typeface="等线" panose="02010600030101010101" pitchFamily="2" charset="-122"/>
                <a:cs typeface="Arial" panose="020B0604020202020204" pitchFamily="34" charset="0"/>
              </a:rPr>
              <a:t>图显示了调查中的一个示例问题。</a:t>
            </a:r>
            <a:endParaRPr lang="zh-CN" altLang="en-US" dirty="0"/>
          </a:p>
        </p:txBody>
      </p:sp>
      <p:sp>
        <p:nvSpPr>
          <p:cNvPr id="11" name="TextBox 7">
            <a:extLst>
              <a:ext uri="{FF2B5EF4-FFF2-40B4-BE49-F238E27FC236}">
                <a16:creationId xmlns:a16="http://schemas.microsoft.com/office/drawing/2014/main" id="{75AA22C2-9C94-4740-ACA2-2713725CA1B9}"/>
              </a:ext>
            </a:extLst>
          </p:cNvPr>
          <p:cNvSpPr txBox="1"/>
          <p:nvPr/>
        </p:nvSpPr>
        <p:spPr>
          <a:xfrm>
            <a:off x="640299" y="1456159"/>
            <a:ext cx="3185487" cy="646331"/>
          </a:xfrm>
          <a:prstGeom prst="rect">
            <a:avLst/>
          </a:prstGeom>
          <a:noFill/>
        </p:spPr>
        <p:txBody>
          <a:bodyPr wrap="none" rtlCol="0">
            <a:spAutoFit/>
          </a:bodyPr>
          <a:lstStyle/>
          <a:p>
            <a:r>
              <a:rPr lang="en-US" altLang="zh-CN" sz="3600" dirty="0">
                <a:solidFill>
                  <a:schemeClr val="tx1">
                    <a:lumMod val="75000"/>
                    <a:lumOff val="25000"/>
                  </a:schemeClr>
                </a:solidFill>
                <a:latin typeface="仿宋" panose="02010609060101010101" pitchFamily="49" charset="-122"/>
                <a:ea typeface="仿宋" panose="02010609060101010101" pitchFamily="49" charset="-122"/>
              </a:rPr>
              <a:t>1.</a:t>
            </a:r>
            <a:r>
              <a:rPr lang="zh-CN" altLang="en-US" sz="3600" dirty="0">
                <a:solidFill>
                  <a:schemeClr val="tx1">
                    <a:lumMod val="75000"/>
                    <a:lumOff val="25000"/>
                  </a:schemeClr>
                </a:solidFill>
                <a:latin typeface="仿宋" panose="02010609060101010101" pitchFamily="49" charset="-122"/>
                <a:ea typeface="仿宋" panose="02010609060101010101" pitchFamily="49" charset="-122"/>
              </a:rPr>
              <a:t> 开发者调查</a:t>
            </a:r>
          </a:p>
        </p:txBody>
      </p:sp>
      <p:pic>
        <p:nvPicPr>
          <p:cNvPr id="7" name="图片 6">
            <a:extLst>
              <a:ext uri="{FF2B5EF4-FFF2-40B4-BE49-F238E27FC236}">
                <a16:creationId xmlns:a16="http://schemas.microsoft.com/office/drawing/2014/main" id="{C588F448-C59E-441C-AC43-1E7810F56C9D}"/>
              </a:ext>
            </a:extLst>
          </p:cNvPr>
          <p:cNvPicPr>
            <a:picLocks noChangeAspect="1"/>
          </p:cNvPicPr>
          <p:nvPr/>
        </p:nvPicPr>
        <p:blipFill>
          <a:blip r:embed="rId2"/>
          <a:stretch>
            <a:fillRect/>
          </a:stretch>
        </p:blipFill>
        <p:spPr>
          <a:xfrm>
            <a:off x="1965960" y="3697273"/>
            <a:ext cx="5937555" cy="2914800"/>
          </a:xfrm>
          <a:prstGeom prst="rect">
            <a:avLst/>
          </a:prstGeom>
        </p:spPr>
      </p:pic>
    </p:spTree>
    <p:extLst>
      <p:ext uri="{BB962C8B-B14F-4D97-AF65-F5344CB8AC3E}">
        <p14:creationId xmlns:p14="http://schemas.microsoft.com/office/powerpoint/2010/main" val="215701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流程图: 接点 12"/>
          <p:cNvSpPr/>
          <p:nvPr/>
        </p:nvSpPr>
        <p:spPr>
          <a:xfrm>
            <a:off x="8057196" y="4309773"/>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流程图: 接点 4"/>
          <p:cNvSpPr/>
          <p:nvPr/>
        </p:nvSpPr>
        <p:spPr>
          <a:xfrm>
            <a:off x="10566986" y="-1310640"/>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接点 5"/>
          <p:cNvSpPr/>
          <p:nvPr/>
        </p:nvSpPr>
        <p:spPr>
          <a:xfrm>
            <a:off x="640299" y="5841553"/>
            <a:ext cx="502702" cy="50270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接点 12"/>
          <p:cNvSpPr/>
          <p:nvPr/>
        </p:nvSpPr>
        <p:spPr>
          <a:xfrm>
            <a:off x="-1950289" y="-5583678"/>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接点 6"/>
          <p:cNvSpPr/>
          <p:nvPr/>
        </p:nvSpPr>
        <p:spPr>
          <a:xfrm>
            <a:off x="10566986" y="573529"/>
            <a:ext cx="382170" cy="38217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接点 5"/>
          <p:cNvSpPr/>
          <p:nvPr/>
        </p:nvSpPr>
        <p:spPr>
          <a:xfrm>
            <a:off x="10758071" y="4997046"/>
            <a:ext cx="743324" cy="743324"/>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7">
            <a:extLst>
              <a:ext uri="{FF2B5EF4-FFF2-40B4-BE49-F238E27FC236}">
                <a16:creationId xmlns:a16="http://schemas.microsoft.com/office/drawing/2014/main" id="{CE61F487-0D22-401F-82A4-BF186BA854D6}"/>
              </a:ext>
            </a:extLst>
          </p:cNvPr>
          <p:cNvSpPr txBox="1"/>
          <p:nvPr/>
        </p:nvSpPr>
        <p:spPr>
          <a:xfrm>
            <a:off x="442592" y="322146"/>
            <a:ext cx="5570756" cy="1015663"/>
          </a:xfrm>
          <a:prstGeom prst="rect">
            <a:avLst/>
          </a:prstGeom>
          <a:noFill/>
        </p:spPr>
        <p:txBody>
          <a:bodyPr wrap="none" rtlCol="0">
            <a:spAutoFit/>
          </a:bodyPr>
          <a:lstStyle/>
          <a:p>
            <a:r>
              <a:rPr lang="zh-CN" altLang="en-US" sz="6000" dirty="0">
                <a:solidFill>
                  <a:schemeClr val="tx1">
                    <a:lumMod val="75000"/>
                    <a:lumOff val="25000"/>
                  </a:schemeClr>
                </a:solidFill>
                <a:latin typeface="仿宋" panose="02010609060101010101" pitchFamily="49" charset="-122"/>
                <a:ea typeface="仿宋" panose="02010609060101010101" pitchFamily="49" charset="-122"/>
              </a:rPr>
              <a:t>核心思想与算法</a:t>
            </a:r>
          </a:p>
        </p:txBody>
      </p:sp>
      <p:sp>
        <p:nvSpPr>
          <p:cNvPr id="23" name="文本框 22">
            <a:extLst>
              <a:ext uri="{FF2B5EF4-FFF2-40B4-BE49-F238E27FC236}">
                <a16:creationId xmlns:a16="http://schemas.microsoft.com/office/drawing/2014/main" id="{90415C1B-373A-4EBA-B6A4-4CBAFA4EBC41}"/>
              </a:ext>
            </a:extLst>
          </p:cNvPr>
          <p:cNvSpPr txBox="1"/>
          <p:nvPr/>
        </p:nvSpPr>
        <p:spPr>
          <a:xfrm>
            <a:off x="1464414" y="2435954"/>
            <a:ext cx="8339603" cy="1477328"/>
          </a:xfrm>
          <a:prstGeom prst="rect">
            <a:avLst/>
          </a:prstGeom>
          <a:noFill/>
        </p:spPr>
        <p:txBody>
          <a:bodyPr wrap="square">
            <a:spAutoFit/>
          </a:bodyPr>
          <a:lstStyle/>
          <a:p>
            <a:r>
              <a:rPr lang="zh-CN" altLang="en-US" sz="1800" b="1" spc="75" dirty="0">
                <a:effectLst/>
                <a:latin typeface="Arial" panose="020B0604020202020204" pitchFamily="34" charset="0"/>
                <a:ea typeface="等线" panose="02010600030101010101" pitchFamily="2" charset="-122"/>
                <a:cs typeface="Arial" panose="020B0604020202020204" pitchFamily="34" charset="0"/>
              </a:rPr>
              <a:t>数据整理的必要性：</a:t>
            </a:r>
            <a:endParaRPr lang="en-US" altLang="zh-CN" sz="1800" b="1" spc="75" dirty="0">
              <a:effectLst/>
              <a:latin typeface="Arial" panose="020B0604020202020204" pitchFamily="34" charset="0"/>
              <a:ea typeface="等线" panose="02010600030101010101" pitchFamily="2" charset="-122"/>
              <a:cs typeface="Arial" panose="020B0604020202020204" pitchFamily="34" charset="0"/>
            </a:endParaRPr>
          </a:p>
          <a:p>
            <a:r>
              <a:rPr lang="zh-CN" altLang="en-US" sz="1800" spc="75" dirty="0">
                <a:effectLst/>
                <a:latin typeface="Arial" panose="020B0604020202020204" pitchFamily="34" charset="0"/>
                <a:ea typeface="等线" panose="02010600030101010101" pitchFamily="2" charset="-122"/>
                <a:cs typeface="Arial" panose="020B0604020202020204" pitchFamily="34" charset="0"/>
              </a:rPr>
              <a:t>       由于众包调查参与者的专业知识水平参差不齐，参与者参与调查的认真度不同，众包调查可能包含噪音。为了应对这一挑战，我们收集了每对标识符至少</a:t>
            </a:r>
            <a:r>
              <a:rPr lang="en-US" altLang="zh-CN" sz="1800" spc="75" dirty="0">
                <a:effectLst/>
                <a:latin typeface="Arial" panose="020B0604020202020204" pitchFamily="34" charset="0"/>
                <a:ea typeface="等线" panose="02010600030101010101" pitchFamily="2" charset="-122"/>
                <a:cs typeface="Arial" panose="020B0604020202020204" pitchFamily="34" charset="0"/>
              </a:rPr>
              <a:t>10</a:t>
            </a:r>
            <a:r>
              <a:rPr lang="zh-CN" altLang="en-US" sz="1800" spc="75" dirty="0">
                <a:effectLst/>
                <a:latin typeface="Arial" panose="020B0604020202020204" pitchFamily="34" charset="0"/>
                <a:ea typeface="等线" panose="02010600030101010101" pitchFamily="2" charset="-122"/>
                <a:cs typeface="Arial" panose="020B0604020202020204" pitchFamily="34" charset="0"/>
              </a:rPr>
              <a:t>个评级，然后根据评级者间协议清理数据，这在其他众包调查中被发现是有效的</a:t>
            </a:r>
            <a:endParaRPr lang="zh-CN" altLang="en-US" dirty="0"/>
          </a:p>
        </p:txBody>
      </p:sp>
      <p:sp>
        <p:nvSpPr>
          <p:cNvPr id="11" name="TextBox 7">
            <a:extLst>
              <a:ext uri="{FF2B5EF4-FFF2-40B4-BE49-F238E27FC236}">
                <a16:creationId xmlns:a16="http://schemas.microsoft.com/office/drawing/2014/main" id="{75AA22C2-9C94-4740-ACA2-2713725CA1B9}"/>
              </a:ext>
            </a:extLst>
          </p:cNvPr>
          <p:cNvSpPr txBox="1"/>
          <p:nvPr/>
        </p:nvSpPr>
        <p:spPr>
          <a:xfrm>
            <a:off x="640299" y="1456159"/>
            <a:ext cx="2723823" cy="646331"/>
          </a:xfrm>
          <a:prstGeom prst="rect">
            <a:avLst/>
          </a:prstGeom>
          <a:noFill/>
        </p:spPr>
        <p:txBody>
          <a:bodyPr wrap="none" rtlCol="0">
            <a:spAutoFit/>
          </a:bodyPr>
          <a:lstStyle/>
          <a:p>
            <a:r>
              <a:rPr lang="en-US" altLang="zh-CN" sz="3600" dirty="0">
                <a:solidFill>
                  <a:schemeClr val="tx1">
                    <a:lumMod val="75000"/>
                    <a:lumOff val="25000"/>
                  </a:schemeClr>
                </a:solidFill>
                <a:latin typeface="仿宋" panose="02010609060101010101" pitchFamily="49" charset="-122"/>
                <a:ea typeface="仿宋" panose="02010609060101010101" pitchFamily="49" charset="-122"/>
              </a:rPr>
              <a:t>2.</a:t>
            </a:r>
            <a:r>
              <a:rPr lang="zh-CN" altLang="en-US" sz="3600" dirty="0">
                <a:solidFill>
                  <a:schemeClr val="tx1">
                    <a:lumMod val="75000"/>
                    <a:lumOff val="25000"/>
                  </a:schemeClr>
                </a:solidFill>
                <a:latin typeface="仿宋" panose="02010609060101010101" pitchFamily="49" charset="-122"/>
                <a:ea typeface="仿宋" panose="02010609060101010101" pitchFamily="49" charset="-122"/>
              </a:rPr>
              <a:t> 数据整理</a:t>
            </a:r>
          </a:p>
        </p:txBody>
      </p:sp>
    </p:spTree>
    <p:extLst>
      <p:ext uri="{BB962C8B-B14F-4D97-AF65-F5344CB8AC3E}">
        <p14:creationId xmlns:p14="http://schemas.microsoft.com/office/powerpoint/2010/main" val="2346982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流程图: 接点 12"/>
          <p:cNvSpPr/>
          <p:nvPr/>
        </p:nvSpPr>
        <p:spPr>
          <a:xfrm>
            <a:off x="8057196" y="4309773"/>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流程图: 接点 4"/>
          <p:cNvSpPr/>
          <p:nvPr/>
        </p:nvSpPr>
        <p:spPr>
          <a:xfrm>
            <a:off x="10566986" y="-1310640"/>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接点 5"/>
          <p:cNvSpPr/>
          <p:nvPr/>
        </p:nvSpPr>
        <p:spPr>
          <a:xfrm>
            <a:off x="640299" y="5841553"/>
            <a:ext cx="502702" cy="50270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接点 12"/>
          <p:cNvSpPr/>
          <p:nvPr/>
        </p:nvSpPr>
        <p:spPr>
          <a:xfrm>
            <a:off x="-1950289" y="-5583678"/>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接点 6"/>
          <p:cNvSpPr/>
          <p:nvPr/>
        </p:nvSpPr>
        <p:spPr>
          <a:xfrm>
            <a:off x="10566986" y="573529"/>
            <a:ext cx="382170" cy="38217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接点 5"/>
          <p:cNvSpPr/>
          <p:nvPr/>
        </p:nvSpPr>
        <p:spPr>
          <a:xfrm>
            <a:off x="10758071" y="4997046"/>
            <a:ext cx="743324" cy="743324"/>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7">
            <a:extLst>
              <a:ext uri="{FF2B5EF4-FFF2-40B4-BE49-F238E27FC236}">
                <a16:creationId xmlns:a16="http://schemas.microsoft.com/office/drawing/2014/main" id="{CE61F487-0D22-401F-82A4-BF186BA854D6}"/>
              </a:ext>
            </a:extLst>
          </p:cNvPr>
          <p:cNvSpPr txBox="1"/>
          <p:nvPr/>
        </p:nvSpPr>
        <p:spPr>
          <a:xfrm>
            <a:off x="442592" y="322146"/>
            <a:ext cx="5570756" cy="1015663"/>
          </a:xfrm>
          <a:prstGeom prst="rect">
            <a:avLst/>
          </a:prstGeom>
          <a:noFill/>
        </p:spPr>
        <p:txBody>
          <a:bodyPr wrap="none" rtlCol="0">
            <a:spAutoFit/>
          </a:bodyPr>
          <a:lstStyle/>
          <a:p>
            <a:r>
              <a:rPr lang="zh-CN" altLang="en-US" sz="6000" dirty="0">
                <a:solidFill>
                  <a:schemeClr val="tx1">
                    <a:lumMod val="75000"/>
                    <a:lumOff val="25000"/>
                  </a:schemeClr>
                </a:solidFill>
                <a:latin typeface="仿宋" panose="02010609060101010101" pitchFamily="49" charset="-122"/>
                <a:ea typeface="仿宋" panose="02010609060101010101" pitchFamily="49" charset="-122"/>
              </a:rPr>
              <a:t>核心思想与算法</a:t>
            </a:r>
          </a:p>
        </p:txBody>
      </p:sp>
      <p:sp>
        <p:nvSpPr>
          <p:cNvPr id="23" name="文本框 22">
            <a:extLst>
              <a:ext uri="{FF2B5EF4-FFF2-40B4-BE49-F238E27FC236}">
                <a16:creationId xmlns:a16="http://schemas.microsoft.com/office/drawing/2014/main" id="{90415C1B-373A-4EBA-B6A4-4CBAFA4EBC41}"/>
              </a:ext>
            </a:extLst>
          </p:cNvPr>
          <p:cNvSpPr txBox="1"/>
          <p:nvPr/>
        </p:nvSpPr>
        <p:spPr>
          <a:xfrm>
            <a:off x="1464414" y="2435954"/>
            <a:ext cx="8339603" cy="2031325"/>
          </a:xfrm>
          <a:prstGeom prst="rect">
            <a:avLst/>
          </a:prstGeom>
          <a:noFill/>
        </p:spPr>
        <p:txBody>
          <a:bodyPr wrap="square">
            <a:spAutoFit/>
          </a:bodyPr>
          <a:lstStyle/>
          <a:p>
            <a:pPr algn="just"/>
            <a:r>
              <a:rPr lang="zh-CN" altLang="zh-CN" sz="1800" b="1" kern="100" spc="75" dirty="0">
                <a:effectLst/>
                <a:latin typeface="Arial" panose="020B0604020202020204" pitchFamily="34" charset="0"/>
                <a:ea typeface="等线" panose="02010600030101010101" pitchFamily="2" charset="-122"/>
                <a:cs typeface="Arial" panose="020B0604020202020204" pitchFamily="34" charset="0"/>
              </a:rPr>
              <a:t>删除异常参与者：</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30200" algn="just"/>
            <a:r>
              <a:rPr lang="zh-CN" altLang="zh-CN" sz="1800" kern="100" spc="75" dirty="0">
                <a:effectLst/>
                <a:latin typeface="Arial" panose="020B0604020202020204" pitchFamily="34" charset="0"/>
                <a:ea typeface="等线" panose="02010600030101010101" pitchFamily="2" charset="-122"/>
                <a:cs typeface="Arial" panose="020B0604020202020204" pitchFamily="34" charset="0"/>
              </a:rPr>
              <a:t>根据评分者之间的一致性（衡量参与者之间的一致程度）删除异常值参与者。</a:t>
            </a:r>
            <a:r>
              <a:rPr lang="zh-CN" altLang="en-US" sz="1800" kern="100" spc="75" dirty="0">
                <a:effectLst/>
                <a:latin typeface="Arial" panose="020B0604020202020204" pitchFamily="34" charset="0"/>
                <a:ea typeface="等线" panose="02010600030101010101" pitchFamily="2" charset="-122"/>
                <a:cs typeface="Arial" panose="020B0604020202020204" pitchFamily="34" charset="0"/>
              </a:rPr>
              <a:t>通过</a:t>
            </a:r>
            <a:r>
              <a:rPr lang="zh-CN" altLang="zh-CN" sz="1800" kern="100" spc="75" dirty="0">
                <a:effectLst/>
                <a:latin typeface="Arial" panose="020B0604020202020204" pitchFamily="34" charset="0"/>
                <a:ea typeface="等线" panose="02010600030101010101" pitchFamily="2" charset="-122"/>
                <a:cs typeface="Arial" panose="020B0604020202020204" pitchFamily="34" charset="0"/>
              </a:rPr>
              <a:t>使用</a:t>
            </a:r>
            <a:r>
              <a:rPr lang="zh-CN" altLang="en-US" sz="1800" kern="100" spc="75" dirty="0">
                <a:effectLst/>
                <a:latin typeface="Arial" panose="020B0604020202020204" pitchFamily="34" charset="0"/>
                <a:ea typeface="等线" panose="02010600030101010101" pitchFamily="2" charset="-122"/>
                <a:cs typeface="Arial" panose="020B0604020202020204" pitchFamily="34" charset="0"/>
              </a:rPr>
              <a:t>信度检验</a:t>
            </a:r>
            <a:r>
              <a:rPr lang="en-US" altLang="zh-CN" sz="1800" kern="100" spc="75" dirty="0">
                <a:effectLst/>
                <a:latin typeface="Arial" panose="020B0604020202020204" pitchFamily="34" charset="0"/>
                <a:ea typeface="等线" panose="02010600030101010101" pitchFamily="2" charset="-122"/>
                <a:cs typeface="Arial" panose="020B0604020202020204" pitchFamily="34" charset="0"/>
              </a:rPr>
              <a:t>-</a:t>
            </a:r>
            <a:r>
              <a:rPr lang="en-US" altLang="zh-CN" sz="1800" kern="100" spc="75" dirty="0" err="1">
                <a:effectLst/>
                <a:latin typeface="Arial" panose="020B0604020202020204" pitchFamily="34" charset="0"/>
                <a:ea typeface="等线" panose="02010600030101010101" pitchFamily="2" charset="-122"/>
                <a:cs typeface="Arial" panose="020B0604020202020204" pitchFamily="34" charset="0"/>
              </a:rPr>
              <a:t>Krippendorff‘s</a:t>
            </a:r>
            <a:r>
              <a:rPr lang="en-US" altLang="zh-CN" sz="1800" kern="100" spc="75" dirty="0">
                <a:effectLst/>
                <a:latin typeface="Arial" panose="020B0604020202020204" pitchFamily="34" charset="0"/>
                <a:ea typeface="等线" panose="02010600030101010101" pitchFamily="2" charset="-122"/>
                <a:cs typeface="Arial" panose="020B0604020202020204" pitchFamily="34" charset="0"/>
              </a:rPr>
              <a:t> alpha</a:t>
            </a:r>
            <a:r>
              <a:rPr lang="zh-CN" altLang="en-US" sz="1800" kern="100" spc="75" dirty="0">
                <a:effectLst/>
                <a:latin typeface="Arial" panose="020B0604020202020204" pitchFamily="34" charset="0"/>
                <a:ea typeface="等线" panose="02010600030101010101" pitchFamily="2" charset="-122"/>
                <a:cs typeface="Arial" panose="020B0604020202020204" pitchFamily="34" charset="0"/>
              </a:rPr>
              <a:t>检验</a:t>
            </a:r>
            <a:r>
              <a:rPr lang="zh-CN" altLang="zh-CN" sz="1800" kern="100" spc="75" dirty="0">
                <a:effectLst/>
                <a:latin typeface="Arial" panose="020B0604020202020204" pitchFamily="34" charset="0"/>
                <a:ea typeface="等线" panose="02010600030101010101" pitchFamily="2" charset="-122"/>
                <a:cs typeface="Arial" panose="020B0604020202020204" pitchFamily="34" charset="0"/>
              </a:rPr>
              <a:t>，该系数介于</a:t>
            </a:r>
            <a:r>
              <a:rPr lang="en-US" altLang="zh-CN" sz="1800" kern="100" spc="75" dirty="0">
                <a:effectLst/>
                <a:latin typeface="Arial" panose="020B0604020202020204" pitchFamily="34" charset="0"/>
                <a:ea typeface="等线" panose="02010600030101010101" pitchFamily="2" charset="-122"/>
                <a:cs typeface="Times New Roman" panose="02020603050405020304" pitchFamily="18" charset="0"/>
              </a:rPr>
              <a:t>0</a:t>
            </a:r>
            <a:r>
              <a:rPr lang="zh-CN" altLang="zh-CN" sz="1800" kern="100" spc="75" dirty="0">
                <a:effectLst/>
                <a:latin typeface="Arial" panose="020B0604020202020204" pitchFamily="34" charset="0"/>
                <a:ea typeface="等线" panose="02010600030101010101" pitchFamily="2" charset="-122"/>
                <a:cs typeface="Arial" panose="020B0604020202020204" pitchFamily="34" charset="0"/>
              </a:rPr>
              <a:t>和</a:t>
            </a:r>
            <a:r>
              <a:rPr lang="en-US" altLang="zh-CN" sz="1800" kern="100" spc="75" dirty="0">
                <a:effectLst/>
                <a:latin typeface="Arial" panose="020B0604020202020204" pitchFamily="34" charset="0"/>
                <a:ea typeface="等线" panose="02010600030101010101" pitchFamily="2" charset="-122"/>
                <a:cs typeface="Times New Roman" panose="02020603050405020304" pitchFamily="18" charset="0"/>
              </a:rPr>
              <a:t>1</a:t>
            </a:r>
            <a:r>
              <a:rPr lang="zh-CN" altLang="zh-CN" sz="1800" kern="100" spc="75" dirty="0">
                <a:effectLst/>
                <a:latin typeface="Arial" panose="020B0604020202020204" pitchFamily="34" charset="0"/>
                <a:ea typeface="等线" panose="02010600030101010101" pitchFamily="2" charset="-122"/>
                <a:cs typeface="Arial" panose="020B0604020202020204" pitchFamily="34" charset="0"/>
              </a:rPr>
              <a:t>之间，其中</a:t>
            </a:r>
            <a:r>
              <a:rPr lang="en-US" altLang="zh-CN" sz="1800" kern="100" spc="75" dirty="0">
                <a:effectLst/>
                <a:latin typeface="Arial" panose="020B0604020202020204" pitchFamily="34" charset="0"/>
                <a:ea typeface="等线" panose="02010600030101010101" pitchFamily="2" charset="-122"/>
                <a:cs typeface="Times New Roman" panose="02020603050405020304" pitchFamily="18" charset="0"/>
              </a:rPr>
              <a:t>0</a:t>
            </a:r>
            <a:r>
              <a:rPr lang="zh-CN" altLang="zh-CN" sz="1800" kern="100" spc="75" dirty="0">
                <a:effectLst/>
                <a:latin typeface="Arial" panose="020B0604020202020204" pitchFamily="34" charset="0"/>
                <a:ea typeface="等线" panose="02010600030101010101" pitchFamily="2" charset="-122"/>
                <a:cs typeface="Arial" panose="020B0604020202020204" pitchFamily="34" charset="0"/>
              </a:rPr>
              <a:t>表示完全不一致，</a:t>
            </a:r>
            <a:r>
              <a:rPr lang="en-US" altLang="zh-CN" sz="1800" kern="100" spc="75" dirty="0">
                <a:effectLst/>
                <a:latin typeface="Arial" panose="020B0604020202020204" pitchFamily="34" charset="0"/>
                <a:ea typeface="等线" panose="02010600030101010101" pitchFamily="2" charset="-122"/>
                <a:cs typeface="Times New Roman" panose="02020603050405020304" pitchFamily="18" charset="0"/>
              </a:rPr>
              <a:t>1</a:t>
            </a:r>
            <a:r>
              <a:rPr lang="zh-CN" altLang="zh-CN" sz="1800" kern="100" spc="75" dirty="0">
                <a:effectLst/>
                <a:latin typeface="Arial" panose="020B0604020202020204" pitchFamily="34" charset="0"/>
                <a:ea typeface="等线" panose="02010600030101010101" pitchFamily="2" charset="-122"/>
                <a:cs typeface="Arial" panose="020B0604020202020204" pitchFamily="34" charset="0"/>
              </a:rPr>
              <a:t>表示完全一致。对于每个参与者，计算</a:t>
            </a:r>
            <a:r>
              <a:rPr lang="zh-CN" altLang="en-US" kern="100" spc="75" dirty="0">
                <a:latin typeface="Arial" panose="020B0604020202020204" pitchFamily="34" charset="0"/>
                <a:ea typeface="等线" panose="02010600030101010101" pitchFamily="2" charset="-122"/>
                <a:cs typeface="Arial" panose="020B0604020202020204" pitchFamily="34" charset="0"/>
              </a:rPr>
              <a:t>他</a:t>
            </a:r>
            <a:r>
              <a:rPr lang="zh-CN" altLang="zh-CN" sz="1800" kern="100" spc="75" dirty="0">
                <a:effectLst/>
                <a:latin typeface="Arial" panose="020B0604020202020204" pitchFamily="34" charset="0"/>
                <a:ea typeface="等线" panose="02010600030101010101" pitchFamily="2" charset="-122"/>
                <a:cs typeface="Arial" panose="020B0604020202020204" pitchFamily="34" charset="0"/>
              </a:rPr>
              <a:t>的评分与每对参与者所有其他评分的平均值之间的差异。然后，我们平均每个评分员的这些差异，并丢弃差异超过阈值的参与者。我们对直接调查中的相关性和相似性评级进行计算，然后根据两个评级之间的平均差异去除异常值</a:t>
            </a:r>
            <a:r>
              <a:rPr lang="zh-CN" altLang="en-US" sz="1800" kern="100" spc="75" dirty="0">
                <a:effectLst/>
                <a:latin typeface="Arial" panose="020B0604020202020204" pitchFamily="34" charset="0"/>
                <a:ea typeface="等线" panose="02010600030101010101" pitchFamily="2" charset="-122"/>
                <a:cs typeface="Arial" panose="020B0604020202020204" pitchFamily="34"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TextBox 7">
            <a:extLst>
              <a:ext uri="{FF2B5EF4-FFF2-40B4-BE49-F238E27FC236}">
                <a16:creationId xmlns:a16="http://schemas.microsoft.com/office/drawing/2014/main" id="{75AA22C2-9C94-4740-ACA2-2713725CA1B9}"/>
              </a:ext>
            </a:extLst>
          </p:cNvPr>
          <p:cNvSpPr txBox="1"/>
          <p:nvPr/>
        </p:nvSpPr>
        <p:spPr>
          <a:xfrm>
            <a:off x="640299" y="1456159"/>
            <a:ext cx="2723823" cy="646331"/>
          </a:xfrm>
          <a:prstGeom prst="rect">
            <a:avLst/>
          </a:prstGeom>
          <a:noFill/>
        </p:spPr>
        <p:txBody>
          <a:bodyPr wrap="none" rtlCol="0">
            <a:spAutoFit/>
          </a:bodyPr>
          <a:lstStyle/>
          <a:p>
            <a:r>
              <a:rPr lang="en-US" altLang="zh-CN" sz="3600" dirty="0">
                <a:solidFill>
                  <a:schemeClr val="tx1">
                    <a:lumMod val="75000"/>
                    <a:lumOff val="25000"/>
                  </a:schemeClr>
                </a:solidFill>
                <a:latin typeface="仿宋" panose="02010609060101010101" pitchFamily="49" charset="-122"/>
                <a:ea typeface="仿宋" panose="02010609060101010101" pitchFamily="49" charset="-122"/>
              </a:rPr>
              <a:t>2.</a:t>
            </a:r>
            <a:r>
              <a:rPr lang="zh-CN" altLang="en-US" sz="3600" dirty="0">
                <a:solidFill>
                  <a:schemeClr val="tx1">
                    <a:lumMod val="75000"/>
                    <a:lumOff val="25000"/>
                  </a:schemeClr>
                </a:solidFill>
                <a:latin typeface="仿宋" panose="02010609060101010101" pitchFamily="49" charset="-122"/>
                <a:ea typeface="仿宋" panose="02010609060101010101" pitchFamily="49" charset="-122"/>
              </a:rPr>
              <a:t> 数据整理</a:t>
            </a:r>
          </a:p>
        </p:txBody>
      </p:sp>
    </p:spTree>
    <p:extLst>
      <p:ext uri="{BB962C8B-B14F-4D97-AF65-F5344CB8AC3E}">
        <p14:creationId xmlns:p14="http://schemas.microsoft.com/office/powerpoint/2010/main" val="4168111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流程图: 接点 12"/>
          <p:cNvSpPr/>
          <p:nvPr/>
        </p:nvSpPr>
        <p:spPr>
          <a:xfrm>
            <a:off x="8057196" y="4309773"/>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流程图: 接点 4"/>
          <p:cNvSpPr/>
          <p:nvPr/>
        </p:nvSpPr>
        <p:spPr>
          <a:xfrm>
            <a:off x="10566986" y="-1310640"/>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接点 5"/>
          <p:cNvSpPr/>
          <p:nvPr/>
        </p:nvSpPr>
        <p:spPr>
          <a:xfrm>
            <a:off x="640299" y="5841553"/>
            <a:ext cx="502702" cy="50270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接点 12"/>
          <p:cNvSpPr/>
          <p:nvPr/>
        </p:nvSpPr>
        <p:spPr>
          <a:xfrm>
            <a:off x="-1950289" y="-5583678"/>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接点 6"/>
          <p:cNvSpPr/>
          <p:nvPr/>
        </p:nvSpPr>
        <p:spPr>
          <a:xfrm>
            <a:off x="10566986" y="573529"/>
            <a:ext cx="382170" cy="38217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接点 5"/>
          <p:cNvSpPr/>
          <p:nvPr/>
        </p:nvSpPr>
        <p:spPr>
          <a:xfrm>
            <a:off x="10758071" y="4997046"/>
            <a:ext cx="743324" cy="743324"/>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7">
            <a:extLst>
              <a:ext uri="{FF2B5EF4-FFF2-40B4-BE49-F238E27FC236}">
                <a16:creationId xmlns:a16="http://schemas.microsoft.com/office/drawing/2014/main" id="{CE61F487-0D22-401F-82A4-BF186BA854D6}"/>
              </a:ext>
            </a:extLst>
          </p:cNvPr>
          <p:cNvSpPr txBox="1"/>
          <p:nvPr/>
        </p:nvSpPr>
        <p:spPr>
          <a:xfrm>
            <a:off x="442592" y="322146"/>
            <a:ext cx="5570756" cy="1015663"/>
          </a:xfrm>
          <a:prstGeom prst="rect">
            <a:avLst/>
          </a:prstGeom>
          <a:noFill/>
        </p:spPr>
        <p:txBody>
          <a:bodyPr wrap="none" rtlCol="0">
            <a:spAutoFit/>
          </a:bodyPr>
          <a:lstStyle/>
          <a:p>
            <a:r>
              <a:rPr lang="zh-CN" altLang="en-US" sz="6000" dirty="0">
                <a:solidFill>
                  <a:schemeClr val="tx1">
                    <a:lumMod val="75000"/>
                    <a:lumOff val="25000"/>
                  </a:schemeClr>
                </a:solidFill>
                <a:latin typeface="仿宋" panose="02010609060101010101" pitchFamily="49" charset="-122"/>
                <a:ea typeface="仿宋" panose="02010609060101010101" pitchFamily="49" charset="-122"/>
              </a:rPr>
              <a:t>核心思想与算法</a:t>
            </a:r>
          </a:p>
        </p:txBody>
      </p:sp>
      <p:sp>
        <p:nvSpPr>
          <p:cNvPr id="23" name="文本框 22">
            <a:extLst>
              <a:ext uri="{FF2B5EF4-FFF2-40B4-BE49-F238E27FC236}">
                <a16:creationId xmlns:a16="http://schemas.microsoft.com/office/drawing/2014/main" id="{90415C1B-373A-4EBA-B6A4-4CBAFA4EBC41}"/>
              </a:ext>
            </a:extLst>
          </p:cNvPr>
          <p:cNvSpPr txBox="1"/>
          <p:nvPr/>
        </p:nvSpPr>
        <p:spPr>
          <a:xfrm>
            <a:off x="1464414" y="2435954"/>
            <a:ext cx="8339603" cy="1477328"/>
          </a:xfrm>
          <a:prstGeom prst="rect">
            <a:avLst/>
          </a:prstGeom>
          <a:noFill/>
        </p:spPr>
        <p:txBody>
          <a:bodyPr wrap="square">
            <a:spAutoFit/>
          </a:bodyPr>
          <a:lstStyle/>
          <a:p>
            <a:pPr algn="just"/>
            <a:r>
              <a:rPr lang="zh-CN" altLang="zh-CN" sz="1800" b="1" kern="100" spc="75" dirty="0">
                <a:effectLst/>
                <a:latin typeface="Arial" panose="020B0604020202020204" pitchFamily="34" charset="0"/>
                <a:ea typeface="等线" panose="02010600030101010101" pitchFamily="2" charset="-122"/>
                <a:cs typeface="Arial" panose="020B0604020202020204" pitchFamily="34" charset="0"/>
              </a:rPr>
              <a:t>删除</a:t>
            </a:r>
            <a:r>
              <a:rPr lang="en-US" altLang="zh-CN" sz="1800" b="1" kern="100" spc="75" dirty="0">
                <a:effectLst/>
                <a:latin typeface="Arial" panose="020B0604020202020204" pitchFamily="34" charset="0"/>
                <a:ea typeface="等线" panose="02010600030101010101" pitchFamily="2" charset="-122"/>
                <a:cs typeface="Arial" panose="020B0604020202020204" pitchFamily="34" charset="0"/>
              </a:rPr>
              <a:t>Downer Participants</a:t>
            </a:r>
            <a:r>
              <a:rPr lang="zh-CN" altLang="zh-CN" sz="1800" b="1" kern="100" spc="75" dirty="0">
                <a:effectLst/>
                <a:latin typeface="Arial" panose="020B0604020202020204" pitchFamily="34" charset="0"/>
                <a:ea typeface="等线" panose="02010600030101010101" pitchFamily="2" charset="-122"/>
                <a:cs typeface="Arial" panose="020B0604020202020204" pitchFamily="34"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spc="75" dirty="0">
                <a:effectLst/>
                <a:latin typeface="Arial" panose="020B0604020202020204" pitchFamily="34" charset="0"/>
                <a:ea typeface="等线" panose="02010600030101010101" pitchFamily="2" charset="-122"/>
                <a:cs typeface="Arial" panose="020B0604020202020204" pitchFamily="34" charset="0"/>
              </a:rPr>
              <a:t>       </a:t>
            </a:r>
            <a:r>
              <a:rPr lang="zh-CN" altLang="zh-CN" sz="1800" spc="75" dirty="0">
                <a:effectLst/>
                <a:latin typeface="Arial" panose="020B0604020202020204" pitchFamily="34" charset="0"/>
                <a:ea typeface="等线" panose="02010600030101010101" pitchFamily="2" charset="-122"/>
                <a:cs typeface="Arial" panose="020B0604020202020204" pitchFamily="34" charset="0"/>
              </a:rPr>
              <a:t>删除降低总体评价者间一致性（</a:t>
            </a:r>
            <a:r>
              <a:rPr lang="en-US" altLang="zh-CN" sz="1800" spc="75" dirty="0">
                <a:effectLst/>
                <a:latin typeface="Arial" panose="020B0604020202020204" pitchFamily="34" charset="0"/>
                <a:ea typeface="等线" panose="02010600030101010101" pitchFamily="2" charset="-122"/>
              </a:rPr>
              <a:t>IRA</a:t>
            </a:r>
            <a:r>
              <a:rPr lang="zh-CN" altLang="zh-CN" sz="1800" spc="75" dirty="0">
                <a:effectLst/>
                <a:latin typeface="Arial" panose="020B0604020202020204" pitchFamily="34" charset="0"/>
                <a:ea typeface="等线" panose="02010600030101010101" pitchFamily="2" charset="-122"/>
                <a:cs typeface="Arial" panose="020B0604020202020204" pitchFamily="34" charset="0"/>
              </a:rPr>
              <a:t>）的参与者。</a:t>
            </a:r>
            <a:r>
              <a:rPr lang="zh-CN" altLang="en-US" sz="1800" spc="75" dirty="0">
                <a:effectLst/>
                <a:latin typeface="Arial" panose="020B0604020202020204" pitchFamily="34" charset="0"/>
                <a:ea typeface="等线" panose="02010600030101010101" pitchFamily="2" charset="-122"/>
                <a:cs typeface="Arial" panose="020B0604020202020204" pitchFamily="34" charset="0"/>
              </a:rPr>
              <a:t>将</a:t>
            </a:r>
            <a:r>
              <a:rPr lang="zh-CN" altLang="zh-CN" sz="1800" spc="75" dirty="0">
                <a:effectLst/>
                <a:latin typeface="Arial" panose="020B0604020202020204" pitchFamily="34" charset="0"/>
                <a:ea typeface="等线" panose="02010600030101010101" pitchFamily="2" charset="-122"/>
                <a:cs typeface="Arial" panose="020B0604020202020204" pitchFamily="34" charset="0"/>
              </a:rPr>
              <a:t>这些参与者</a:t>
            </a:r>
            <a:r>
              <a:rPr lang="zh-CN" altLang="en-US" sz="1800" spc="75" dirty="0">
                <a:effectLst/>
                <a:latin typeface="Arial" panose="020B0604020202020204" pitchFamily="34" charset="0"/>
                <a:ea typeface="等线" panose="02010600030101010101" pitchFamily="2" charset="-122"/>
                <a:cs typeface="Arial" panose="020B0604020202020204" pitchFamily="34" charset="0"/>
              </a:rPr>
              <a:t>称</a:t>
            </a:r>
            <a:r>
              <a:rPr lang="zh-CN" altLang="zh-CN" sz="1800" spc="75" dirty="0">
                <a:effectLst/>
                <a:latin typeface="Arial" panose="020B0604020202020204" pitchFamily="34" charset="0"/>
                <a:ea typeface="等线" panose="02010600030101010101" pitchFamily="2" charset="-122"/>
                <a:cs typeface="Arial" panose="020B0604020202020204" pitchFamily="34" charset="0"/>
              </a:rPr>
              <a:t>为</a:t>
            </a:r>
            <a:r>
              <a:rPr lang="en-US" altLang="zh-CN" sz="1800" b="1" spc="75" dirty="0">
                <a:effectLst/>
                <a:latin typeface="Arial" panose="020B0604020202020204" pitchFamily="34" charset="0"/>
                <a:ea typeface="等线" panose="02010600030101010101" pitchFamily="2" charset="-122"/>
              </a:rPr>
              <a:t>downers</a:t>
            </a:r>
            <a:r>
              <a:rPr lang="zh-CN" altLang="zh-CN" sz="1800" spc="75" dirty="0">
                <a:effectLst/>
                <a:latin typeface="Arial" panose="020B0604020202020204" pitchFamily="34" charset="0"/>
                <a:ea typeface="等线" panose="02010600030101010101" pitchFamily="2" charset="-122"/>
                <a:cs typeface="Arial" panose="020B0604020202020204" pitchFamily="34" charset="0"/>
              </a:rPr>
              <a:t>，因为他们降低了所有参与者之间的一致性。对于每个参与者</a:t>
            </a:r>
            <a:r>
              <a:rPr lang="en-US" altLang="zh-CN" sz="1800" spc="75" dirty="0">
                <a:effectLst/>
                <a:latin typeface="Arial" panose="020B0604020202020204" pitchFamily="34" charset="0"/>
                <a:ea typeface="等线" panose="02010600030101010101" pitchFamily="2" charset="-122"/>
              </a:rPr>
              <a:t>P</a:t>
            </a:r>
            <a:r>
              <a:rPr lang="zh-CN" altLang="zh-CN" sz="1800" spc="75" dirty="0">
                <a:effectLst/>
                <a:latin typeface="Arial" panose="020B0604020202020204" pitchFamily="34" charset="0"/>
                <a:ea typeface="等线" panose="02010600030101010101" pitchFamily="2" charset="-122"/>
                <a:cs typeface="Arial" panose="020B0604020202020204" pitchFamily="34" charset="0"/>
              </a:rPr>
              <a:t>，计算从数据中移除</a:t>
            </a:r>
            <a:r>
              <a:rPr lang="en-US" altLang="zh-CN" sz="1800" spc="75" dirty="0">
                <a:effectLst/>
                <a:latin typeface="Arial" panose="020B0604020202020204" pitchFamily="34" charset="0"/>
                <a:ea typeface="等线" panose="02010600030101010101" pitchFamily="2" charset="-122"/>
              </a:rPr>
              <a:t>P</a:t>
            </a:r>
            <a:r>
              <a:rPr lang="zh-CN" altLang="zh-CN" sz="1800" spc="75" dirty="0">
                <a:effectLst/>
                <a:latin typeface="Arial" panose="020B0604020202020204" pitchFamily="34" charset="0"/>
                <a:ea typeface="等线" panose="02010600030101010101" pitchFamily="2" charset="-122"/>
                <a:cs typeface="Arial" panose="020B0604020202020204" pitchFamily="34" charset="0"/>
              </a:rPr>
              <a:t>前后的</a:t>
            </a:r>
            <a:r>
              <a:rPr lang="en-US" altLang="zh-CN" sz="1800" spc="75" dirty="0" err="1">
                <a:effectLst/>
                <a:latin typeface="Arial" panose="020B0604020202020204" pitchFamily="34" charset="0"/>
                <a:ea typeface="等线" panose="02010600030101010101" pitchFamily="2" charset="-122"/>
              </a:rPr>
              <a:t>IRA</a:t>
            </a:r>
            <a:r>
              <a:rPr lang="en-US" altLang="zh-CN" sz="1100" spc="75" dirty="0" err="1">
                <a:effectLst/>
                <a:latin typeface="Arial" panose="020B0604020202020204" pitchFamily="34" charset="0"/>
                <a:ea typeface="等线" panose="02010600030101010101" pitchFamily="2" charset="-122"/>
              </a:rPr>
              <a:t>sim</a:t>
            </a:r>
            <a:r>
              <a:rPr lang="zh-CN" altLang="zh-CN" sz="1800" spc="75" dirty="0">
                <a:effectLst/>
                <a:latin typeface="Arial" panose="020B0604020202020204" pitchFamily="34" charset="0"/>
                <a:ea typeface="等线" panose="02010600030101010101" pitchFamily="2" charset="-122"/>
                <a:cs typeface="Arial" panose="020B0604020202020204" pitchFamily="34" charset="0"/>
              </a:rPr>
              <a:t>和</a:t>
            </a:r>
            <a:r>
              <a:rPr lang="en-US" altLang="zh-CN" sz="1800" spc="75" dirty="0" err="1">
                <a:effectLst/>
                <a:latin typeface="Arial" panose="020B0604020202020204" pitchFamily="34" charset="0"/>
                <a:ea typeface="等线" panose="02010600030101010101" pitchFamily="2" charset="-122"/>
              </a:rPr>
              <a:t>IRA</a:t>
            </a:r>
            <a:r>
              <a:rPr lang="en-US" altLang="zh-CN" sz="1100" spc="75" dirty="0" err="1">
                <a:effectLst/>
                <a:latin typeface="Arial" panose="020B0604020202020204" pitchFamily="34" charset="0"/>
                <a:ea typeface="等线" panose="02010600030101010101" pitchFamily="2" charset="-122"/>
              </a:rPr>
              <a:t>rel</a:t>
            </a:r>
            <a:r>
              <a:rPr lang="zh-CN" altLang="zh-CN" sz="1800" spc="75" dirty="0">
                <a:effectLst/>
                <a:latin typeface="Arial" panose="020B0604020202020204" pitchFamily="34" charset="0"/>
                <a:ea typeface="等线" panose="02010600030101010101" pitchFamily="2" charset="-122"/>
                <a:cs typeface="Arial" panose="020B0604020202020204" pitchFamily="34" charset="0"/>
              </a:rPr>
              <a:t>。如果</a:t>
            </a:r>
            <a:r>
              <a:rPr lang="en-US" altLang="zh-CN" sz="1800" spc="75" dirty="0" err="1">
                <a:effectLst/>
                <a:latin typeface="Arial" panose="020B0604020202020204" pitchFamily="34" charset="0"/>
                <a:ea typeface="等线" panose="02010600030101010101" pitchFamily="2" charset="-122"/>
              </a:rPr>
              <a:t>IRA</a:t>
            </a:r>
            <a:r>
              <a:rPr lang="en-US" altLang="zh-CN" sz="1100" spc="75" dirty="0" err="1">
                <a:effectLst/>
                <a:latin typeface="Arial" panose="020B0604020202020204" pitchFamily="34" charset="0"/>
                <a:ea typeface="等线" panose="02010600030101010101" pitchFamily="2" charset="-122"/>
              </a:rPr>
              <a:t>sim</a:t>
            </a:r>
            <a:r>
              <a:rPr lang="zh-CN" altLang="zh-CN" sz="1800" spc="75" dirty="0">
                <a:effectLst/>
                <a:latin typeface="Arial" panose="020B0604020202020204" pitchFamily="34" charset="0"/>
                <a:ea typeface="等线" panose="02010600030101010101" pitchFamily="2" charset="-122"/>
                <a:cs typeface="Arial" panose="020B0604020202020204" pitchFamily="34" charset="0"/>
              </a:rPr>
              <a:t>和</a:t>
            </a:r>
            <a:r>
              <a:rPr lang="en-US" altLang="zh-CN" sz="1800" spc="75" dirty="0" err="1">
                <a:effectLst/>
                <a:latin typeface="Arial" panose="020B0604020202020204" pitchFamily="34" charset="0"/>
                <a:ea typeface="等线" panose="02010600030101010101" pitchFamily="2" charset="-122"/>
              </a:rPr>
              <a:t>IRA</a:t>
            </a:r>
            <a:r>
              <a:rPr lang="en-US" altLang="zh-CN" sz="1100" spc="75" dirty="0" err="1">
                <a:effectLst/>
                <a:latin typeface="Arial" panose="020B0604020202020204" pitchFamily="34" charset="0"/>
                <a:ea typeface="等线" panose="02010600030101010101" pitchFamily="2" charset="-122"/>
              </a:rPr>
              <a:t>rel</a:t>
            </a:r>
            <a:r>
              <a:rPr lang="zh-CN" altLang="zh-CN" sz="1800" spc="75" dirty="0">
                <a:effectLst/>
                <a:latin typeface="Arial" panose="020B0604020202020204" pitchFamily="34" charset="0"/>
                <a:ea typeface="等线" panose="02010600030101010101" pitchFamily="2" charset="-122"/>
                <a:cs typeface="Arial" panose="020B0604020202020204" pitchFamily="34" charset="0"/>
              </a:rPr>
              <a:t>增加至少</a:t>
            </a:r>
            <a:r>
              <a:rPr lang="en-US" altLang="zh-CN" sz="1800" spc="75" dirty="0">
                <a:effectLst/>
                <a:latin typeface="Arial" panose="020B0604020202020204" pitchFamily="34" charset="0"/>
                <a:ea typeface="等线" panose="02010600030101010101" pitchFamily="2" charset="-122"/>
              </a:rPr>
              <a:t>10%</a:t>
            </a:r>
            <a:r>
              <a:rPr lang="zh-CN" altLang="zh-CN" sz="1800" spc="75" dirty="0">
                <a:effectLst/>
                <a:latin typeface="Arial" panose="020B0604020202020204" pitchFamily="34" charset="0"/>
                <a:ea typeface="等线" panose="02010600030101010101" pitchFamily="2" charset="-122"/>
                <a:cs typeface="Arial" panose="020B0604020202020204" pitchFamily="34" charset="0"/>
              </a:rPr>
              <a:t>，那么</a:t>
            </a:r>
            <a:r>
              <a:rPr lang="zh-CN" altLang="en-US" sz="1800" spc="75" dirty="0">
                <a:effectLst/>
                <a:latin typeface="Arial" panose="020B0604020202020204" pitchFamily="34" charset="0"/>
                <a:ea typeface="等线" panose="02010600030101010101" pitchFamily="2" charset="-122"/>
                <a:cs typeface="Arial" panose="020B0604020202020204" pitchFamily="34" charset="0"/>
              </a:rPr>
              <a:t>将</a:t>
            </a:r>
            <a:r>
              <a:rPr lang="zh-CN" altLang="zh-CN" sz="1800" spc="75" dirty="0">
                <a:effectLst/>
                <a:latin typeface="Arial" panose="020B0604020202020204" pitchFamily="34" charset="0"/>
                <a:ea typeface="等线" panose="02010600030101010101" pitchFamily="2" charset="-122"/>
                <a:cs typeface="Arial" panose="020B0604020202020204" pitchFamily="34" charset="0"/>
              </a:rPr>
              <a:t>放弃该参与者的评级</a:t>
            </a:r>
            <a:r>
              <a:rPr lang="zh-CN" altLang="en-US" sz="1800" kern="100" spc="75" dirty="0">
                <a:effectLst/>
                <a:latin typeface="Arial" panose="020B0604020202020204" pitchFamily="34" charset="0"/>
                <a:ea typeface="等线" panose="02010600030101010101" pitchFamily="2" charset="-122"/>
                <a:cs typeface="Arial" panose="020B0604020202020204" pitchFamily="34"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TextBox 7">
            <a:extLst>
              <a:ext uri="{FF2B5EF4-FFF2-40B4-BE49-F238E27FC236}">
                <a16:creationId xmlns:a16="http://schemas.microsoft.com/office/drawing/2014/main" id="{75AA22C2-9C94-4740-ACA2-2713725CA1B9}"/>
              </a:ext>
            </a:extLst>
          </p:cNvPr>
          <p:cNvSpPr txBox="1"/>
          <p:nvPr/>
        </p:nvSpPr>
        <p:spPr>
          <a:xfrm>
            <a:off x="640299" y="1456159"/>
            <a:ext cx="2723823" cy="646331"/>
          </a:xfrm>
          <a:prstGeom prst="rect">
            <a:avLst/>
          </a:prstGeom>
          <a:noFill/>
        </p:spPr>
        <p:txBody>
          <a:bodyPr wrap="none" rtlCol="0">
            <a:spAutoFit/>
          </a:bodyPr>
          <a:lstStyle/>
          <a:p>
            <a:r>
              <a:rPr lang="en-US" altLang="zh-CN" sz="3600" dirty="0">
                <a:solidFill>
                  <a:schemeClr val="tx1">
                    <a:lumMod val="75000"/>
                    <a:lumOff val="25000"/>
                  </a:schemeClr>
                </a:solidFill>
                <a:latin typeface="仿宋" panose="02010609060101010101" pitchFamily="49" charset="-122"/>
                <a:ea typeface="仿宋" panose="02010609060101010101" pitchFamily="49" charset="-122"/>
              </a:rPr>
              <a:t>2.</a:t>
            </a:r>
            <a:r>
              <a:rPr lang="zh-CN" altLang="en-US" sz="3600" dirty="0">
                <a:solidFill>
                  <a:schemeClr val="tx1">
                    <a:lumMod val="75000"/>
                    <a:lumOff val="25000"/>
                  </a:schemeClr>
                </a:solidFill>
                <a:latin typeface="仿宋" panose="02010609060101010101" pitchFamily="49" charset="-122"/>
                <a:ea typeface="仿宋" panose="02010609060101010101" pitchFamily="49" charset="-122"/>
              </a:rPr>
              <a:t> 数据整理</a:t>
            </a:r>
          </a:p>
        </p:txBody>
      </p:sp>
    </p:spTree>
    <p:extLst>
      <p:ext uri="{BB962C8B-B14F-4D97-AF65-F5344CB8AC3E}">
        <p14:creationId xmlns:p14="http://schemas.microsoft.com/office/powerpoint/2010/main" val="1077929398"/>
      </p:ext>
    </p:extLst>
  </p:cSld>
  <p:clrMapOvr>
    <a:masterClrMapping/>
  </p:clrMapOvr>
</p:sld>
</file>

<file path=ppt/theme/theme1.xml><?xml version="1.0" encoding="utf-8"?>
<a:theme xmlns:a="http://schemas.openxmlformats.org/drawingml/2006/main" name="www.2ppt.com">
  <a:themeElements>
    <a:clrScheme name="字幕">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1488</Words>
  <Application>Microsoft Office PowerPoint</Application>
  <PresentationFormat>宽屏</PresentationFormat>
  <Paragraphs>103</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Source Han Sans SC</vt:lpstr>
      <vt:lpstr>等线</vt:lpstr>
      <vt:lpstr>等线 Light</vt:lpstr>
      <vt:lpstr>方正清刻本悦宋简体</vt:lpstr>
      <vt:lpstr>仿宋</vt:lpstr>
      <vt:lpstr>优设标题黑</vt:lpstr>
      <vt:lpstr>Arial</vt:lpstr>
      <vt:lpstr>www.2ppt.com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dc:description/>
  <cp:lastModifiedBy>xie haocheng</cp:lastModifiedBy>
  <cp:revision>10</cp:revision>
  <dcterms:created xsi:type="dcterms:W3CDTF">2021-05-18T08:51:17Z</dcterms:created>
  <dcterms:modified xsi:type="dcterms:W3CDTF">2021-11-21T14:01:02Z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FB7780AF960E4B5CBA7C46FFDD115AA0</vt:lpwstr>
  </property>
</Properties>
</file>