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324" r:id="rId3"/>
    <p:sldId id="325" r:id="rId4"/>
    <p:sldId id="326" r:id="rId5"/>
    <p:sldId id="327" r:id="rId6"/>
    <p:sldId id="329" r:id="rId7"/>
    <p:sldId id="328" r:id="rId8"/>
    <p:sldId id="330" r:id="rId9"/>
    <p:sldId id="331" r:id="rId10"/>
    <p:sldId id="332" r:id="rId11"/>
  </p:sldIdLst>
  <p:sldSz cx="12192000" cy="6858000"/>
  <p:notesSz cx="6794500" cy="9931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  <a:srgbClr val="D2DEE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026" autoAdjust="0"/>
  </p:normalViewPr>
  <p:slideViewPr>
    <p:cSldViewPr snapToGrid="0">
      <p:cViewPr varScale="1">
        <p:scale>
          <a:sx n="78" d="100"/>
          <a:sy n="78" d="100"/>
        </p:scale>
        <p:origin x="926" y="67"/>
      </p:cViewPr>
      <p:guideLst>
        <p:guide orient="horz" pos="2160"/>
        <p:guide pos="38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8646" y="1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3FC1F-5556-4C72-9AD7-9FA3FDBAC109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433107"/>
            <a:ext cx="2944283" cy="4982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8646" y="9433107"/>
            <a:ext cx="2944283" cy="4982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4B809-01B0-4961-8E0D-4A391DE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8646" y="1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52AEC-9C86-46DA-95F9-CD9F4FA79A89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79487"/>
            <a:ext cx="5435600" cy="391049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33107"/>
            <a:ext cx="2944283" cy="4982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8646" y="9433107"/>
            <a:ext cx="2944283" cy="4982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0F446-AFC5-4CD6-9A5B-63563F3024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0F446-AFC5-4CD6-9A5B-63563F3024D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11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292F110-4A6C-4B50-9EF4-8D3043686226}" type="slidenum">
              <a:rPr lang="en-US" altLang="zh-CN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967E-28BE-4278-AF02-A44FC8322A4D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E5DCE-A80B-41AE-B5F4-FB5C27EA68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967E-28BE-4278-AF02-A44FC8322A4D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E5DCE-A80B-41AE-B5F4-FB5C27EA68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967E-28BE-4278-AF02-A44FC8322A4D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E5DCE-A80B-41AE-B5F4-FB5C27EA68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 userDrawn="1"/>
        </p:nvSpPr>
        <p:spPr bwMode="auto">
          <a:xfrm>
            <a:off x="-4273152" y="348637"/>
            <a:ext cx="16030222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400"/>
          </a:p>
        </p:txBody>
      </p:sp>
      <p:cxnSp>
        <p:nvCxnSpPr>
          <p:cNvPr id="9" name="直接连接符 8"/>
          <p:cNvCxnSpPr/>
          <p:nvPr/>
        </p:nvCxnSpPr>
        <p:spPr>
          <a:xfrm>
            <a:off x="-3615" y="764303"/>
            <a:ext cx="12195614" cy="0"/>
          </a:xfrm>
          <a:prstGeom prst="line">
            <a:avLst/>
          </a:prstGeom>
          <a:ln w="76200">
            <a:solidFill>
              <a:srgbClr val="1F4E79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3616" y="1"/>
            <a:ext cx="12195616" cy="764303"/>
          </a:xfrm>
          <a:prstGeom prst="rect">
            <a:avLst/>
          </a:prstGeom>
        </p:spPr>
      </p:pic>
      <p:pic>
        <p:nvPicPr>
          <p:cNvPr id="17" name="Picture 6" descr="定版1-s转曲2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10397671" y="139238"/>
            <a:ext cx="510743" cy="469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17" descr="ming.png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269" y="188806"/>
            <a:ext cx="743698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文本框 19"/>
          <p:cNvSpPr txBox="1"/>
          <p:nvPr userDrawn="1"/>
        </p:nvSpPr>
        <p:spPr>
          <a:xfrm>
            <a:off x="10850375" y="442455"/>
            <a:ext cx="1452794" cy="194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5" dirty="0">
                <a:solidFill>
                  <a:schemeClr val="bg1"/>
                </a:solidFill>
              </a:rPr>
              <a:t>Northeastern University</a:t>
            </a:r>
            <a:endParaRPr lang="zh-CN" altLang="en-US" sz="665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69468" y="6501342"/>
            <a:ext cx="2743200" cy="365125"/>
          </a:xfrm>
        </p:spPr>
        <p:txBody>
          <a:bodyPr/>
          <a:lstStyle/>
          <a:p>
            <a:pPr>
              <a:defRPr/>
            </a:pPr>
            <a:fld id="{DA72BEDC-5BE1-42BB-B137-CDC5B91DE5C4}" type="slidenum">
              <a:rPr lang="zh-CN" altLang="en-US" smtClean="0"/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" name="梯形 1"/>
          <p:cNvSpPr/>
          <p:nvPr userDrawn="1"/>
        </p:nvSpPr>
        <p:spPr>
          <a:xfrm rot="10800000">
            <a:off x="838199" y="0"/>
            <a:ext cx="9535365" cy="701038"/>
          </a:xfrm>
          <a:prstGeom prst="trapezoid">
            <a:avLst>
              <a:gd name="adj" fmla="val 467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-1"/>
            <a:ext cx="16256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35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967E-28BE-4278-AF02-A44FC8322A4D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E5DCE-A80B-41AE-B5F4-FB5C27EA68E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0" y="774700"/>
            <a:ext cx="12192000" cy="381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0" y="774700"/>
            <a:ext cx="24765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3025" y="45656"/>
            <a:ext cx="663575" cy="66157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47401" y="164583"/>
            <a:ext cx="977900" cy="472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967E-28BE-4278-AF02-A44FC8322A4D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E5DCE-A80B-41AE-B5F4-FB5C27EA68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967E-28BE-4278-AF02-A44FC8322A4D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E5DCE-A80B-41AE-B5F4-FB5C27EA68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967E-28BE-4278-AF02-A44FC8322A4D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E5DCE-A80B-41AE-B5F4-FB5C27EA68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967E-28BE-4278-AF02-A44FC8322A4D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E5DCE-A80B-41AE-B5F4-FB5C27EA68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967E-28BE-4278-AF02-A44FC8322A4D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E5DCE-A80B-41AE-B5F4-FB5C27EA68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967E-28BE-4278-AF02-A44FC8322A4D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E5DCE-A80B-41AE-B5F4-FB5C27EA68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967E-28BE-4278-AF02-A44FC8322A4D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E5DCE-A80B-41AE-B5F4-FB5C27EA68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4967E-28BE-4278-AF02-A44FC8322A4D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E5DCE-A80B-41AE-B5F4-FB5C27EA68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9F823EF-0721-448F-B5C1-B945375231E6}"/>
              </a:ext>
            </a:extLst>
          </p:cNvPr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7842A79C-4014-419F-939E-93F9E3B2379D}"/>
                </a:ext>
              </a:extLst>
            </p:cNvPr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0ED815D2-6843-4633-BFAB-D0B4D03CA4A4}"/>
                </a:ext>
              </a:extLst>
            </p:cNvPr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 dirty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2D333133-B779-4DA1-80BA-DF6BFCB972EA}"/>
              </a:ext>
            </a:extLst>
          </p:cNvPr>
          <p:cNvSpPr txBox="1"/>
          <p:nvPr/>
        </p:nvSpPr>
        <p:spPr>
          <a:xfrm>
            <a:off x="5644593" y="5072463"/>
            <a:ext cx="902811" cy="1158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姓名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邮箱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7791BA2-8CEC-4F32-AD60-C7C15DC4AB94}"/>
              </a:ext>
            </a:extLst>
          </p:cNvPr>
          <p:cNvSpPr txBox="1"/>
          <p:nvPr/>
        </p:nvSpPr>
        <p:spPr>
          <a:xfrm>
            <a:off x="-1" y="2489100"/>
            <a:ext cx="12192000" cy="76944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4400" b="1" dirty="0"/>
              <a:t>题目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99B680-13F7-4C25-8CCF-F9B55B9C00B8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0" y="488950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04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CA42FBB-9908-19E7-69E2-39881814C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838" y="1727638"/>
            <a:ext cx="5157748" cy="51303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EAF2F98-EC3A-471A-2F3F-7C0F6A921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86" y="1790417"/>
            <a:ext cx="4877223" cy="37112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6496413-3A48-1BC8-434F-F8FD2580AC35}"/>
              </a:ext>
            </a:extLst>
          </p:cNvPr>
          <p:cNvSpPr txBox="1"/>
          <p:nvPr/>
        </p:nvSpPr>
        <p:spPr>
          <a:xfrm>
            <a:off x="386575" y="994469"/>
            <a:ext cx="570942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FactTune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-FS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与人工判断准确性对比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C8264A-3122-A270-AE5E-419EFD54DC80}"/>
              </a:ext>
            </a:extLst>
          </p:cNvPr>
          <p:cNvSpPr txBox="1"/>
          <p:nvPr/>
        </p:nvSpPr>
        <p:spPr>
          <a:xfrm>
            <a:off x="6096000" y="994469"/>
            <a:ext cx="570942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GPT-4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进行不同的数据生成和微调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977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>
            <a:off x="8636001" y="1"/>
            <a:ext cx="1557976" cy="68580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6DAE64C-75B4-527C-E652-3286CA23B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101" y="2205884"/>
            <a:ext cx="7597798" cy="24462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933DE6-363B-8778-BC25-9CD27307CF5F}"/>
              </a:ext>
            </a:extLst>
          </p:cNvPr>
          <p:cNvSpPr txBox="1"/>
          <p:nvPr/>
        </p:nvSpPr>
        <p:spPr>
          <a:xfrm>
            <a:off x="423746" y="1229978"/>
            <a:ext cx="2720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CFAEEB-21A5-D92E-0023-3CBECDD8D919}"/>
              </a:ext>
            </a:extLst>
          </p:cNvPr>
          <p:cNvSpPr txBox="1"/>
          <p:nvPr/>
        </p:nvSpPr>
        <p:spPr>
          <a:xfrm>
            <a:off x="423745" y="1630088"/>
            <a:ext cx="11418849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仍然是为了解决模型响应的真实性幻觉问题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对模型的响应进行手动检查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Factuality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是一个耗时的过程，同时产生很高人力成本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F55526-F008-D3A0-1BBC-09A901E6CCF4}"/>
              </a:ext>
            </a:extLst>
          </p:cNvPr>
          <p:cNvSpPr txBox="1"/>
          <p:nvPr/>
        </p:nvSpPr>
        <p:spPr>
          <a:xfrm>
            <a:off x="423744" y="2991487"/>
            <a:ext cx="2720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B56762-89D6-B8D3-6E6B-C9FEF1A0D4CC}"/>
              </a:ext>
            </a:extLst>
          </p:cNvPr>
          <p:cNvSpPr txBox="1"/>
          <p:nvPr/>
        </p:nvSpPr>
        <p:spPr>
          <a:xfrm>
            <a:off x="423744" y="3349022"/>
            <a:ext cx="11418849" cy="2807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询问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 was Yo-Yo 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born?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响应：“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probably Paris?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如果预训练数据中包含对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该问题的其他回答（包括错误回答）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在训练时会产生极高的损失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在回答时不止给出一个确定的答案，而是对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多种可能的回答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都会给出一定的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，那么训练模型后，模型会更倾向于输出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模糊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的答案，可能会导致一定程度上不准确的信息</a:t>
            </a:r>
          </a:p>
        </p:txBody>
      </p:sp>
    </p:spTree>
    <p:extLst>
      <p:ext uri="{BB962C8B-B14F-4D97-AF65-F5344CB8AC3E}">
        <p14:creationId xmlns:p14="http://schemas.microsoft.com/office/powerpoint/2010/main" val="249383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89BF948-93BD-4493-3B46-BC4ADAD1CEC5}"/>
              </a:ext>
            </a:extLst>
          </p:cNvPr>
          <p:cNvSpPr txBox="1"/>
          <p:nvPr/>
        </p:nvSpPr>
        <p:spPr>
          <a:xfrm>
            <a:off x="423745" y="1229978"/>
            <a:ext cx="3133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Contribution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B9EBE0-79B6-8868-C6BC-71D0AE21E0D1}"/>
              </a:ext>
            </a:extLst>
          </p:cNvPr>
          <p:cNvSpPr txBox="1"/>
          <p:nvPr/>
        </p:nvSpPr>
        <p:spPr>
          <a:xfrm>
            <a:off x="423745" y="1630088"/>
            <a:ext cx="11418849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论文提出一种无需人工标注的方法构建偏好数据，以使用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方式训练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00BC77-A6ED-7D69-8730-2B28C1B44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57" y="2529822"/>
            <a:ext cx="11021885" cy="348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2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C0E074D-3CBC-660B-C88C-05753372E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223" y="2050537"/>
            <a:ext cx="8645552" cy="480746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96AAE1B-5245-A248-90CF-9C1B278C7780}"/>
              </a:ext>
            </a:extLst>
          </p:cNvPr>
          <p:cNvSpPr txBox="1"/>
          <p:nvPr/>
        </p:nvSpPr>
        <p:spPr>
          <a:xfrm>
            <a:off x="386575" y="994469"/>
            <a:ext cx="11418849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：从采样文本中提取原子断言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：两种真实性估计的方法：基于参考数据的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不基于参考数据的</a:t>
            </a:r>
          </a:p>
        </p:txBody>
      </p:sp>
    </p:spTree>
    <p:extLst>
      <p:ext uri="{BB962C8B-B14F-4D97-AF65-F5344CB8AC3E}">
        <p14:creationId xmlns:p14="http://schemas.microsoft.com/office/powerpoint/2010/main" val="136740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AA630C4-1E4B-B1D4-368E-612388C0A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113" y="1886789"/>
            <a:ext cx="8479773" cy="497121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1D96803-08B7-5BDE-0CCF-EBE2AEBA1475}"/>
              </a:ext>
            </a:extLst>
          </p:cNvPr>
          <p:cNvSpPr txBox="1"/>
          <p:nvPr/>
        </p:nvSpPr>
        <p:spPr>
          <a:xfrm>
            <a:off x="386575" y="994469"/>
            <a:ext cx="11712498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事实性调整（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FactTune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-FS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）是唯一一种可以在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Bios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MedicalQA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SFT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模型上产生严格改进的方法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模型置信度（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FactTune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-MC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）的事实性调整刚好在严格改进区域之外</a:t>
            </a:r>
          </a:p>
        </p:txBody>
      </p:sp>
    </p:spTree>
    <p:extLst>
      <p:ext uri="{BB962C8B-B14F-4D97-AF65-F5344CB8AC3E}">
        <p14:creationId xmlns:p14="http://schemas.microsoft.com/office/powerpoint/2010/main" val="110047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A74ADE7-F84F-2952-B5B9-9B8E28210FDC}"/>
              </a:ext>
            </a:extLst>
          </p:cNvPr>
          <p:cNvSpPr txBox="1"/>
          <p:nvPr/>
        </p:nvSpPr>
        <p:spPr>
          <a:xfrm>
            <a:off x="423745" y="1229978"/>
            <a:ext cx="3133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343038-1C7F-CD56-537F-81E9FCF1C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09" y="1973436"/>
            <a:ext cx="10426782" cy="291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76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6E869E9-0DB3-8449-7CC3-28EAE6E8E24F}"/>
              </a:ext>
            </a:extLst>
          </p:cNvPr>
          <p:cNvSpPr txBox="1"/>
          <p:nvPr/>
        </p:nvSpPr>
        <p:spPr>
          <a:xfrm>
            <a:off x="73936" y="982640"/>
            <a:ext cx="3133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97E8EE-42D4-AFCE-AFC7-C52ACA3781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503"/>
          <a:stretch/>
        </p:blipFill>
        <p:spPr>
          <a:xfrm>
            <a:off x="1514038" y="1302833"/>
            <a:ext cx="9140399" cy="36449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69F6F66-F3FE-6F06-59D1-568DEAE83F7B}"/>
              </a:ext>
            </a:extLst>
          </p:cNvPr>
          <p:cNvSpPr/>
          <p:nvPr/>
        </p:nvSpPr>
        <p:spPr>
          <a:xfrm>
            <a:off x="2765501" y="2787804"/>
            <a:ext cx="7672039" cy="4795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2B792E-0C11-8DD2-EDE8-FA2AB37CE9E8}"/>
              </a:ext>
            </a:extLst>
          </p:cNvPr>
          <p:cNvSpPr/>
          <p:nvPr/>
        </p:nvSpPr>
        <p:spPr>
          <a:xfrm>
            <a:off x="2765501" y="4291719"/>
            <a:ext cx="7672039" cy="4795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2BB4A8F-7A1E-56E9-7B62-B0BC2943D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096" y="4973427"/>
            <a:ext cx="8923502" cy="180386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C5EF2E8-7C46-A8FD-79B4-16745C856B92}"/>
              </a:ext>
            </a:extLst>
          </p:cNvPr>
          <p:cNvSpPr/>
          <p:nvPr/>
        </p:nvSpPr>
        <p:spPr>
          <a:xfrm>
            <a:off x="2765501" y="6181851"/>
            <a:ext cx="7672039" cy="4795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11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FE94E20-F90D-F412-019C-416CDC572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77" y="1432387"/>
            <a:ext cx="9116245" cy="19966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1586400-FE54-F877-2031-5073DB4B6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878" y="3928624"/>
            <a:ext cx="9116244" cy="26131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0309B8C-F810-4398-4FCB-30BF4AFDAA45}"/>
              </a:ext>
            </a:extLst>
          </p:cNvPr>
          <p:cNvSpPr txBox="1"/>
          <p:nvPr/>
        </p:nvSpPr>
        <p:spPr>
          <a:xfrm>
            <a:off x="386575" y="994469"/>
            <a:ext cx="1171249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FactTune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-FS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DOLA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方法结合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6B8BFE-7CE7-1DEF-92DA-CDECCA4447E0}"/>
              </a:ext>
            </a:extLst>
          </p:cNvPr>
          <p:cNvSpPr txBox="1"/>
          <p:nvPr/>
        </p:nvSpPr>
        <p:spPr>
          <a:xfrm>
            <a:off x="386575" y="3429000"/>
            <a:ext cx="1171249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探究使用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命名实体识别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原子断言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的事实提取方式 和 等效的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启发式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/LLM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等价性检查 对结果的影响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B2C512-9BB4-2D12-E3E2-B825D42DBE6E}"/>
              </a:ext>
            </a:extLst>
          </p:cNvPr>
          <p:cNvSpPr/>
          <p:nvPr/>
        </p:nvSpPr>
        <p:spPr>
          <a:xfrm>
            <a:off x="6813394" y="2246278"/>
            <a:ext cx="680226" cy="10990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2DB00F1-2909-2C80-09E8-ED4D6533B226}"/>
              </a:ext>
            </a:extLst>
          </p:cNvPr>
          <p:cNvSpPr/>
          <p:nvPr/>
        </p:nvSpPr>
        <p:spPr>
          <a:xfrm>
            <a:off x="9753599" y="2246277"/>
            <a:ext cx="680226" cy="10990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9E87EC9-FC73-BC7D-5B35-64CE61D5202F}"/>
              </a:ext>
            </a:extLst>
          </p:cNvPr>
          <p:cNvSpPr/>
          <p:nvPr/>
        </p:nvSpPr>
        <p:spPr>
          <a:xfrm>
            <a:off x="6731618" y="4730728"/>
            <a:ext cx="661641" cy="16923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ABF016-2FE5-816C-F367-820AA740C166}"/>
              </a:ext>
            </a:extLst>
          </p:cNvPr>
          <p:cNvSpPr/>
          <p:nvPr/>
        </p:nvSpPr>
        <p:spPr>
          <a:xfrm>
            <a:off x="9716429" y="4730727"/>
            <a:ext cx="680226" cy="16923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009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17381</TotalTime>
  <Words>267</Words>
  <Application>Microsoft Office PowerPoint</Application>
  <PresentationFormat>宽屏</PresentationFormat>
  <Paragraphs>26</Paragraphs>
  <Slides>10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“双一流”建设背景下的 人才引进工作思考</dc:title>
  <dc:creator>赵天宇</dc:creator>
  <cp:lastModifiedBy>Haidong Xin</cp:lastModifiedBy>
  <cp:revision>408</cp:revision>
  <cp:lastPrinted>2020-06-29T00:21:00Z</cp:lastPrinted>
  <dcterms:created xsi:type="dcterms:W3CDTF">2020-06-09T06:50:00Z</dcterms:created>
  <dcterms:modified xsi:type="dcterms:W3CDTF">2024-05-09T12:19:59Z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