
<file path=[Content_Types].xml><?xml version="1.0" encoding="utf-8"?>
<Types xmlns="http://schemas.openxmlformats.org/package/2006/content-types">
  <Default Extension="bin" ContentType="image/unknown"/>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88" r:id="rId5"/>
  </p:sldMasterIdLst>
  <p:notesMasterIdLst>
    <p:notesMasterId r:id="rId42"/>
  </p:notesMasterIdLst>
  <p:handoutMasterIdLst>
    <p:handoutMasterId r:id="rId43"/>
  </p:handoutMasterIdLst>
  <p:sldIdLst>
    <p:sldId id="468" r:id="rId6"/>
    <p:sldId id="572" r:id="rId7"/>
    <p:sldId id="578" r:id="rId8"/>
    <p:sldId id="446" r:id="rId9"/>
    <p:sldId id="579" r:id="rId10"/>
    <p:sldId id="582" r:id="rId11"/>
    <p:sldId id="583" r:id="rId12"/>
    <p:sldId id="449" r:id="rId13"/>
    <p:sldId id="447" r:id="rId14"/>
    <p:sldId id="574" r:id="rId15"/>
    <p:sldId id="573" r:id="rId16"/>
    <p:sldId id="448" r:id="rId17"/>
    <p:sldId id="257" r:id="rId18"/>
    <p:sldId id="467" r:id="rId19"/>
    <p:sldId id="450" r:id="rId20"/>
    <p:sldId id="452" r:id="rId21"/>
    <p:sldId id="451" r:id="rId22"/>
    <p:sldId id="580" r:id="rId23"/>
    <p:sldId id="453" r:id="rId24"/>
    <p:sldId id="576" r:id="rId25"/>
    <p:sldId id="575" r:id="rId26"/>
    <p:sldId id="454" r:id="rId27"/>
    <p:sldId id="455" r:id="rId28"/>
    <p:sldId id="456" r:id="rId29"/>
    <p:sldId id="457" r:id="rId30"/>
    <p:sldId id="458" r:id="rId31"/>
    <p:sldId id="459" r:id="rId32"/>
    <p:sldId id="460" r:id="rId33"/>
    <p:sldId id="461" r:id="rId34"/>
    <p:sldId id="462" r:id="rId35"/>
    <p:sldId id="463" r:id="rId36"/>
    <p:sldId id="464" r:id="rId37"/>
    <p:sldId id="584" r:id="rId38"/>
    <p:sldId id="465" r:id="rId39"/>
    <p:sldId id="577" r:id="rId40"/>
    <p:sldId id="581" r:id="rId41"/>
  </p:sldIdLst>
  <p:sldSz cx="12192000" cy="6858000"/>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488208-6EEB-4CFE-924A-96DF3F4BE25C}">
          <p14:sldIdLst/>
        </p14:section>
        <p14:section name="About Us" id="{92D57F01-A56F-43DB-9A85-D99E841BC126}">
          <p14:sldIdLst>
            <p14:sldId id="468"/>
            <p14:sldId id="572"/>
            <p14:sldId id="578"/>
            <p14:sldId id="446"/>
            <p14:sldId id="579"/>
            <p14:sldId id="582"/>
            <p14:sldId id="583"/>
            <p14:sldId id="449"/>
            <p14:sldId id="447"/>
            <p14:sldId id="574"/>
            <p14:sldId id="573"/>
            <p14:sldId id="448"/>
            <p14:sldId id="257"/>
            <p14:sldId id="467"/>
            <p14:sldId id="450"/>
            <p14:sldId id="452"/>
            <p14:sldId id="451"/>
            <p14:sldId id="580"/>
            <p14:sldId id="453"/>
            <p14:sldId id="576"/>
            <p14:sldId id="575"/>
            <p14:sldId id="454"/>
            <p14:sldId id="455"/>
            <p14:sldId id="456"/>
            <p14:sldId id="457"/>
            <p14:sldId id="458"/>
            <p14:sldId id="459"/>
            <p14:sldId id="460"/>
            <p14:sldId id="461"/>
            <p14:sldId id="462"/>
            <p14:sldId id="463"/>
            <p14:sldId id="464"/>
            <p14:sldId id="584"/>
            <p14:sldId id="465"/>
            <p14:sldId id="577"/>
            <p14:sldId id="5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70C0"/>
    <a:srgbClr val="F4B502"/>
    <a:srgbClr val="00CCFF"/>
    <a:srgbClr val="D9D9D9"/>
    <a:srgbClr val="FF6F1F"/>
    <a:srgbClr val="FF9900"/>
    <a:srgbClr val="FFC000"/>
    <a:srgbClr val="0033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83900-7694-49C2-9685-906438F23224}" v="46" dt="2023-02-25T16:35:34.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75862" autoAdjust="0"/>
  </p:normalViewPr>
  <p:slideViewPr>
    <p:cSldViewPr snapToGrid="0">
      <p:cViewPr varScale="1">
        <p:scale>
          <a:sx n="65" d="100"/>
          <a:sy n="65" d="100"/>
        </p:scale>
        <p:origin x="701" y="38"/>
      </p:cViewPr>
      <p:guideLst/>
    </p:cSldViewPr>
  </p:slideViewPr>
  <p:outlineViewPr>
    <p:cViewPr>
      <p:scale>
        <a:sx n="33" d="100"/>
        <a:sy n="33" d="100"/>
      </p:scale>
      <p:origin x="0" y="-4218"/>
    </p:cViewPr>
  </p:outlineViewPr>
  <p:notesTextViewPr>
    <p:cViewPr>
      <p:scale>
        <a:sx n="3" d="2"/>
        <a:sy n="3" d="2"/>
      </p:scale>
      <p:origin x="0" y="0"/>
    </p:cViewPr>
  </p:notesTextViewPr>
  <p:sorterViewPr>
    <p:cViewPr>
      <p:scale>
        <a:sx n="70" d="100"/>
        <a:sy n="70" d="100"/>
      </p:scale>
      <p:origin x="0" y="-488"/>
    </p:cViewPr>
  </p:sorterViewPr>
  <p:notesViewPr>
    <p:cSldViewPr snapToGrid="0">
      <p:cViewPr varScale="1">
        <p:scale>
          <a:sx n="91" d="100"/>
          <a:sy n="91" d="100"/>
        </p:scale>
        <p:origin x="3149"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95843" cy="347427"/>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5222247" y="1"/>
            <a:ext cx="3995843" cy="347427"/>
          </a:xfrm>
          <a:prstGeom prst="rect">
            <a:avLst/>
          </a:prstGeom>
        </p:spPr>
        <p:txBody>
          <a:bodyPr vert="horz" lIns="91440" tIns="45720" rIns="91440" bIns="45720" rtlCol="0"/>
          <a:lstStyle>
            <a:lvl1pPr algn="r">
              <a:defRPr sz="1200"/>
            </a:lvl1pPr>
          </a:lstStyle>
          <a:p>
            <a:fld id="{3B056950-5081-4408-886D-AB79BD77C035}" type="datetimeFigureOut">
              <a:rPr lang="en-CA" smtClean="0"/>
              <a:t>2023-02-25</a:t>
            </a:fld>
            <a:endParaRPr lang="en-CA"/>
          </a:p>
        </p:txBody>
      </p:sp>
      <p:sp>
        <p:nvSpPr>
          <p:cNvPr id="4" name="Footer Placeholder 3"/>
          <p:cNvSpPr>
            <a:spLocks noGrp="1"/>
          </p:cNvSpPr>
          <p:nvPr>
            <p:ph type="ftr" sz="quarter" idx="2"/>
          </p:nvPr>
        </p:nvSpPr>
        <p:spPr>
          <a:xfrm>
            <a:off x="0" y="6586774"/>
            <a:ext cx="3995843" cy="347426"/>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5222247" y="6586774"/>
            <a:ext cx="3995843" cy="347426"/>
          </a:xfrm>
          <a:prstGeom prst="rect">
            <a:avLst/>
          </a:prstGeom>
        </p:spPr>
        <p:txBody>
          <a:bodyPr vert="horz" lIns="91440" tIns="45720" rIns="91440" bIns="45720" rtlCol="0" anchor="b"/>
          <a:lstStyle>
            <a:lvl1pPr algn="r">
              <a:defRPr sz="1200"/>
            </a:lvl1pPr>
          </a:lstStyle>
          <a:p>
            <a:fld id="{64C010B9-1AAC-43EE-BDA8-891D72A4CE0E}" type="slidenum">
              <a:rPr lang="en-CA" smtClean="0"/>
              <a:t>‹#›</a:t>
            </a:fld>
            <a:endParaRPr lang="en-CA"/>
          </a:p>
        </p:txBody>
      </p:sp>
    </p:spTree>
    <p:extLst>
      <p:ext uri="{BB962C8B-B14F-4D97-AF65-F5344CB8AC3E}">
        <p14:creationId xmlns:p14="http://schemas.microsoft.com/office/powerpoint/2010/main" val="363243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7914"/>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2646" y="0"/>
            <a:ext cx="3995420" cy="347914"/>
          </a:xfrm>
          <a:prstGeom prst="rect">
            <a:avLst/>
          </a:prstGeom>
        </p:spPr>
        <p:txBody>
          <a:bodyPr vert="horz" lIns="92309" tIns="46154" rIns="92309" bIns="46154" rtlCol="0"/>
          <a:lstStyle>
            <a:lvl1pPr algn="r">
              <a:defRPr sz="1200"/>
            </a:lvl1pPr>
          </a:lstStyle>
          <a:p>
            <a:fld id="{612B074C-FA5D-4494-8306-B84176D8F73C}" type="datetimeFigureOut">
              <a:rPr lang="en-US" smtClean="0"/>
              <a:t>2/25/2023</a:t>
            </a:fld>
            <a:endParaRPr lang="en-US"/>
          </a:p>
        </p:txBody>
      </p:sp>
      <p:sp>
        <p:nvSpPr>
          <p:cNvPr id="4" name="Slide Image Placeholder 3"/>
          <p:cNvSpPr>
            <a:spLocks noGrp="1" noRot="1" noChangeAspect="1"/>
          </p:cNvSpPr>
          <p:nvPr>
            <p:ph type="sldImg" idx="2"/>
          </p:nvPr>
        </p:nvSpPr>
        <p:spPr>
          <a:xfrm>
            <a:off x="2530475" y="866775"/>
            <a:ext cx="4159250" cy="233997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337085"/>
            <a:ext cx="7376160" cy="2730341"/>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86288"/>
            <a:ext cx="3995420" cy="347913"/>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2646" y="6586288"/>
            <a:ext cx="3995420" cy="347913"/>
          </a:xfrm>
          <a:prstGeom prst="rect">
            <a:avLst/>
          </a:prstGeom>
        </p:spPr>
        <p:txBody>
          <a:bodyPr vert="horz" lIns="92309" tIns="46154" rIns="92309" bIns="46154" rtlCol="0" anchor="b"/>
          <a:lstStyle>
            <a:lvl1pPr algn="r">
              <a:defRPr sz="1200"/>
            </a:lvl1pPr>
          </a:lstStyle>
          <a:p>
            <a:fld id="{09847BE2-FA90-4F11-8214-75C6A226BEF3}" type="slidenum">
              <a:rPr lang="en-US" smtClean="0"/>
              <a:t>‹#›</a:t>
            </a:fld>
            <a:endParaRPr lang="en-US"/>
          </a:p>
        </p:txBody>
      </p:sp>
    </p:spTree>
    <p:extLst>
      <p:ext uri="{BB962C8B-B14F-4D97-AF65-F5344CB8AC3E}">
        <p14:creationId xmlns:p14="http://schemas.microsoft.com/office/powerpoint/2010/main" val="73061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09014" y="1122363"/>
            <a:ext cx="8344786" cy="2387600"/>
          </a:xfrm>
        </p:spPr>
        <p:txBody>
          <a:bodyPr anchor="b">
            <a:normAutofit/>
          </a:bodyPr>
          <a:lstStyle>
            <a:lvl1pPr algn="ctr">
              <a:defRPr sz="4400">
                <a:solidFill>
                  <a:srgbClr val="2297D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Subtitle 2"/>
          <p:cNvSpPr>
            <a:spLocks noGrp="1"/>
          </p:cNvSpPr>
          <p:nvPr>
            <p:ph type="subTitle" idx="1"/>
          </p:nvPr>
        </p:nvSpPr>
        <p:spPr>
          <a:xfrm>
            <a:off x="3009014" y="3602038"/>
            <a:ext cx="8344786" cy="1655762"/>
          </a:xfrm>
        </p:spPr>
        <p:txBody>
          <a:bodyPr/>
          <a:lstStyle>
            <a:lvl1pPr marL="0" indent="0" algn="ctr">
              <a:buNone/>
              <a:defRPr sz="2400">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A72546E-BDA2-44DE-AEC9-46624F9ACFEF}"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790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7029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Open Sans Light" panose="020B0306030504020204" pitchFamily="34" charset="0"/>
                <a:ea typeface="Open Sans Light" panose="020B0306030504020204" pitchFamily="34" charset="0"/>
                <a:cs typeface="Open Sans Light" panose="020B0306030504020204" pitchFamily="34" charset="0"/>
              </a:defRPr>
            </a:lvl1pPr>
            <a:lvl2pPr>
              <a:defRPr sz="2800">
                <a:latin typeface="Open Sans Light" panose="020B0306030504020204" pitchFamily="34" charset="0"/>
                <a:ea typeface="Open Sans Light" panose="020B0306030504020204" pitchFamily="34" charset="0"/>
                <a:cs typeface="Open Sans Light" panose="020B0306030504020204" pitchFamily="34" charset="0"/>
              </a:defRPr>
            </a:lvl2pPr>
            <a:lvl3pPr>
              <a:defRPr sz="2400">
                <a:latin typeface="Open Sans Light" panose="020B0306030504020204" pitchFamily="34" charset="0"/>
                <a:ea typeface="Open Sans Light" panose="020B0306030504020204" pitchFamily="34" charset="0"/>
                <a:cs typeface="Open Sans Light" panose="020B0306030504020204" pitchFamily="34" charset="0"/>
              </a:defRPr>
            </a:lvl3pPr>
            <a:lvl4pPr>
              <a:defRPr sz="2000">
                <a:latin typeface="Open Sans Light" panose="020B0306030504020204" pitchFamily="34" charset="0"/>
                <a:ea typeface="Open Sans Light" panose="020B0306030504020204" pitchFamily="34" charset="0"/>
                <a:cs typeface="Open Sans Light" panose="020B0306030504020204" pitchFamily="34" charset="0"/>
              </a:defRPr>
            </a:lvl4pPr>
            <a:lvl5pPr>
              <a:defRPr sz="2000">
                <a:latin typeface="Open Sans Light" panose="020B0306030504020204" pitchFamily="34" charset="0"/>
                <a:ea typeface="Open Sans Light" panose="020B0306030504020204" pitchFamily="34" charset="0"/>
                <a:cs typeface="Open Sans Light" panose="020B0306030504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72546E-BDA2-44DE-AEC9-46624F9ACFEF}"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725223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and Pictur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8362" y="405426"/>
            <a:ext cx="11533177" cy="1026857"/>
          </a:xfrm>
        </p:spPr>
        <p:txBody>
          <a:bodyPr>
            <a:normAutofit/>
          </a:bodyPr>
          <a:lstStyle>
            <a:lvl1pPr algn="l">
              <a:lnSpc>
                <a:spcPct val="75000"/>
              </a:lnSpc>
              <a:defRPr lang="en-US" sz="6400" kern="1200" spc="-2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Click to edit Master title style</a:t>
            </a:r>
            <a:endParaRPr lang="ru-RU" dirty="0"/>
          </a:p>
        </p:txBody>
      </p:sp>
      <p:sp>
        <p:nvSpPr>
          <p:cNvPr id="6" name="Text Placeholder 5"/>
          <p:cNvSpPr>
            <a:spLocks noGrp="1"/>
          </p:cNvSpPr>
          <p:nvPr>
            <p:ph type="body" sz="quarter" idx="20"/>
          </p:nvPr>
        </p:nvSpPr>
        <p:spPr>
          <a:xfrm>
            <a:off x="5327915" y="1435101"/>
            <a:ext cx="6468640" cy="3914113"/>
          </a:xfrm>
        </p:spPr>
        <p:txBody>
          <a:bodyPr tIns="0"/>
          <a:lstStyle>
            <a:lvl1pPr marL="0" indent="0">
              <a:buNone/>
              <a:defRPr sz="3733">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sz="2133">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2pPr>
            <a:lvl3pPr marL="596885" indent="-241294">
              <a:buClr>
                <a:schemeClr val="bg2"/>
              </a:buClr>
              <a:buSzPct val="120000"/>
              <a:defRPr sz="2133">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3pPr>
            <a:lvl4pPr marL="952476" indent="-355591">
              <a:buClr>
                <a:schemeClr val="bg2"/>
              </a:buClr>
              <a:defRPr sz="2133">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320767" indent="-368291">
              <a:buClr>
                <a:schemeClr val="bg2"/>
              </a:buClr>
              <a:defRPr sz="2133">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Picture Placeholder 3"/>
          <p:cNvSpPr>
            <a:spLocks noGrp="1"/>
          </p:cNvSpPr>
          <p:nvPr>
            <p:ph type="pic" sz="quarter" idx="21"/>
          </p:nvPr>
        </p:nvSpPr>
        <p:spPr>
          <a:xfrm>
            <a:off x="395445" y="1604434"/>
            <a:ext cx="4548427" cy="3744780"/>
          </a:xfrm>
        </p:spPr>
        <p:txBody>
          <a:bodyPr/>
          <a:lstStyle>
            <a:lvl1pPr marL="0" indent="0">
              <a:buNone/>
              <a:defRPr>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ru-RU" dirty="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1310532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4" name="Content Placeholder 3"/>
          <p:cNvSpPr>
            <a:spLocks noGrp="1"/>
          </p:cNvSpPr>
          <p:nvPr>
            <p:ph sz="half" idx="2"/>
          </p:nvPr>
        </p:nvSpPr>
        <p:spPr>
          <a:xfrm>
            <a:off x="6972300" y="1825625"/>
            <a:ext cx="5181600" cy="4351338"/>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2546E-BDA2-44DE-AEC9-46624F9ACFEF}" type="datetimeFigureOut">
              <a:rPr lang="en-US" smtClean="0">
                <a:solidFill>
                  <a:prstClr val="black">
                    <a:tint val="75000"/>
                  </a:prstClr>
                </a:solidFill>
              </a:rPr>
              <a:pPr/>
              <a:t>2/25/2023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218740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Section Header">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90A8424-AB5D-45EB-8B04-65263DD996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 t="2840" r="-52" b="12827"/>
          <a:stretch/>
        </p:blipFill>
        <p:spPr>
          <a:xfrm>
            <a:off x="0" y="1"/>
            <a:ext cx="12192000" cy="6858000"/>
          </a:xfrm>
          <a:prstGeom prst="rect">
            <a:avLst/>
          </a:prstGeom>
        </p:spPr>
      </p:pic>
      <p:sp>
        <p:nvSpPr>
          <p:cNvPr id="4" name="Date Placeholder 3"/>
          <p:cNvSpPr>
            <a:spLocks noGrp="1"/>
          </p:cNvSpPr>
          <p:nvPr>
            <p:ph type="dt" sz="half" idx="10"/>
          </p:nvPr>
        </p:nvSpPr>
        <p:spPr/>
        <p:txBody>
          <a:bodyPr/>
          <a:lstStyle>
            <a:lvl1pPr>
              <a:defRPr>
                <a:solidFill>
                  <a:schemeClr val="bg2"/>
                </a:solidFill>
              </a:defRPr>
            </a:lvl1pPr>
          </a:lstStyle>
          <a:p>
            <a:fld id="{CC7C16BB-880B-48B0-A6DC-849FAA6FD7A8}" type="datetimeFigureOut">
              <a:rPr lang="en-CA" smtClean="0"/>
              <a:pPr/>
              <a:t>2023-02-25</a:t>
            </a:fld>
            <a:endParaRPr lang="en-CA"/>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F00A537-9443-425A-BDF9-396B61155DB5}" type="slidenum">
              <a:rPr lang="en-CA" smtClean="0"/>
              <a:pPr/>
              <a:t>‹#›</a:t>
            </a:fld>
            <a:endParaRPr lang="en-CA"/>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7128" y="139655"/>
            <a:ext cx="1229272" cy="450938"/>
          </a:xfrm>
          <a:prstGeom prst="rect">
            <a:avLst/>
          </a:prstGeom>
        </p:spPr>
      </p:pic>
      <p:sp>
        <p:nvSpPr>
          <p:cNvPr id="9" name="Title 1"/>
          <p:cNvSpPr>
            <a:spLocks noGrp="1"/>
          </p:cNvSpPr>
          <p:nvPr>
            <p:ph type="title"/>
          </p:nvPr>
        </p:nvSpPr>
        <p:spPr>
          <a:xfrm>
            <a:off x="831850" y="1768496"/>
            <a:ext cx="10515600" cy="1882775"/>
          </a:xfrm>
        </p:spPr>
        <p:txBody>
          <a:bodyPr anchor="b">
            <a:normAutofit/>
          </a:bodyPr>
          <a:lstStyle>
            <a:lvl1pPr algn="ctr">
              <a:defRPr sz="4000">
                <a:solidFill>
                  <a:schemeClr val="bg2"/>
                </a:solidFill>
              </a:defRPr>
            </a:lvl1pPr>
          </a:lstStyle>
          <a:p>
            <a:r>
              <a:rPr lang="en-US"/>
              <a:t>Click to edit Master title style</a:t>
            </a:r>
            <a:endParaRPr lang="en-CA"/>
          </a:p>
        </p:txBody>
      </p:sp>
      <p:sp>
        <p:nvSpPr>
          <p:cNvPr id="10" name="Text Placeholder 2"/>
          <p:cNvSpPr>
            <a:spLocks noGrp="1"/>
          </p:cNvSpPr>
          <p:nvPr>
            <p:ph type="body" idx="1"/>
          </p:nvPr>
        </p:nvSpPr>
        <p:spPr>
          <a:xfrm>
            <a:off x="831850" y="3678259"/>
            <a:ext cx="10515600" cy="1500187"/>
          </a:xfrm>
        </p:spPr>
        <p:txBody>
          <a:bodyPr>
            <a:normAutofit/>
          </a:bodyPr>
          <a:lstStyle>
            <a:lvl1pPr marL="0" indent="0" algn="ctr">
              <a:buNone/>
              <a:defRPr sz="20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78567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F66A-749A-9AF0-0BF5-C7A7C71529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31A1A-B759-9270-F206-B97F9EBF2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038486-910E-552D-7BCF-C8206B3F4ED0}"/>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5" name="Footer Placeholder 4">
            <a:extLst>
              <a:ext uri="{FF2B5EF4-FFF2-40B4-BE49-F238E27FC236}">
                <a16:creationId xmlns:a16="http://schemas.microsoft.com/office/drawing/2014/main" id="{54B5BFBD-0AA0-AC42-A698-59DD86390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D8AA6-AB7C-C32C-E841-6E08B1141A00}"/>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2851374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1719-5DA4-C6B6-DB58-D0AFBC481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4D4DE-5553-CEB7-CBB2-70EAE408F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7D365-0557-DADF-12E7-206F0FC334B9}"/>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5" name="Footer Placeholder 4">
            <a:extLst>
              <a:ext uri="{FF2B5EF4-FFF2-40B4-BE49-F238E27FC236}">
                <a16:creationId xmlns:a16="http://schemas.microsoft.com/office/drawing/2014/main" id="{F464851A-DF9F-CD7B-1853-9246824D6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4377F-985D-E5E5-780A-B661F3E58A86}"/>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390489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C234-0DCF-D252-C05F-868963096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F4B309-DD01-3F54-4145-DF1AAF78B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81CB4-C9C1-933F-2BF1-7CE8FF8DB92C}"/>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5" name="Footer Placeholder 4">
            <a:extLst>
              <a:ext uri="{FF2B5EF4-FFF2-40B4-BE49-F238E27FC236}">
                <a16:creationId xmlns:a16="http://schemas.microsoft.com/office/drawing/2014/main" id="{D0F18BB3-2FF6-D319-4F95-42F0FF442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6DAE0-38A8-104F-9029-2CFC0B02B8A9}"/>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3332851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F25A-D56A-3D2E-E47B-10403DC89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2D206-AFF8-24DE-4DC7-686AF4B34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AF28A-6743-18C5-13E6-21D1F7A737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2561E1-061B-F2C7-F7AA-3F3FBC9B832E}"/>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6" name="Footer Placeholder 5">
            <a:extLst>
              <a:ext uri="{FF2B5EF4-FFF2-40B4-BE49-F238E27FC236}">
                <a16:creationId xmlns:a16="http://schemas.microsoft.com/office/drawing/2014/main" id="{7725C9C8-8A5C-DBC7-5190-103B98FAB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04D2F-D4F1-908D-B3E3-758A691A4816}"/>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352118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6342-5B51-04EE-379B-DC4544974F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058A7E-414E-1713-FA85-825AF9EDD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4E65F-B22B-C099-B6A6-85921C66A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079298-3471-B679-C4C5-51C2940C4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9094F0-62FC-A392-DEFF-222A25EDB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6A7F07-3EAC-D816-0B1E-239941043782}"/>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8" name="Footer Placeholder 7">
            <a:extLst>
              <a:ext uri="{FF2B5EF4-FFF2-40B4-BE49-F238E27FC236}">
                <a16:creationId xmlns:a16="http://schemas.microsoft.com/office/drawing/2014/main" id="{71707516-413A-0B35-235D-BB6FFBFFB5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7F0A84-08BF-13EB-4E7E-956E8679F599}"/>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328037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2546E-BDA2-44DE-AEC9-46624F9ACFEF}"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992762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7ADF-0823-D61F-7EDE-5C58015A0F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3E9B4F-F64A-CE06-8195-F9AD4583060D}"/>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4" name="Footer Placeholder 3">
            <a:extLst>
              <a:ext uri="{FF2B5EF4-FFF2-40B4-BE49-F238E27FC236}">
                <a16:creationId xmlns:a16="http://schemas.microsoft.com/office/drawing/2014/main" id="{FBCDCCF5-56B0-D82A-8E8A-82A2A34201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3A27A-D334-ADC9-C9A0-FD8F281148FA}"/>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4013262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7CEEF-3E46-0F31-32E1-D847FC3E5444}"/>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3" name="Footer Placeholder 2">
            <a:extLst>
              <a:ext uri="{FF2B5EF4-FFF2-40B4-BE49-F238E27FC236}">
                <a16:creationId xmlns:a16="http://schemas.microsoft.com/office/drawing/2014/main" id="{2483806C-03DD-E6A3-A66C-1E1FF5B00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9E5D3-0606-CBD4-8819-767954B1859D}"/>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3397200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F02D-AA1E-7372-1B9A-5AB39B3B3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C9555-0571-C59D-27AF-305DC4B9FC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3F722-060E-254B-3FE3-260F16F37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9438C-F430-54B0-1C1B-A242E64BFDA8}"/>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6" name="Footer Placeholder 5">
            <a:extLst>
              <a:ext uri="{FF2B5EF4-FFF2-40B4-BE49-F238E27FC236}">
                <a16:creationId xmlns:a16="http://schemas.microsoft.com/office/drawing/2014/main" id="{FD9BA03E-CEA2-90CA-5C0D-90114EBC1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2608F-D59C-73D0-7520-BAE624E850F7}"/>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3419386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7F4B-9AF5-35A2-AC46-6E55B925A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DBC4B3-951D-888F-9434-2946DD72D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E051E4-CA13-FD26-E100-2336C8205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5F2A1-CD95-D947-2CE4-8B7A13E9EBB7}"/>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6" name="Footer Placeholder 5">
            <a:extLst>
              <a:ext uri="{FF2B5EF4-FFF2-40B4-BE49-F238E27FC236}">
                <a16:creationId xmlns:a16="http://schemas.microsoft.com/office/drawing/2014/main" id="{9A5D9357-890F-9A6E-8B38-AC50ABEAC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32EBE-D3F8-7976-FC7A-49F3D67296F5}"/>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1041462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B4C4-6351-C6F6-F8DE-EF0F187A25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2C226A-BB16-7628-E62B-DA781C0B1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FC9AB-B08F-F04E-8C9D-7FDCF1D79561}"/>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5" name="Footer Placeholder 4">
            <a:extLst>
              <a:ext uri="{FF2B5EF4-FFF2-40B4-BE49-F238E27FC236}">
                <a16:creationId xmlns:a16="http://schemas.microsoft.com/office/drawing/2014/main" id="{F0DD98DF-5D40-7E5F-6683-981518AAD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EC534-1822-9C80-8491-13FB6D58BC5D}"/>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536040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61F35-E3F3-D093-88AD-7AE64789B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EEF9F8-8C44-C9E1-CF0E-2D0E9E989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79F68-07A5-A2BA-9D11-03767A96CB9F}"/>
              </a:ext>
            </a:extLst>
          </p:cNvPr>
          <p:cNvSpPr>
            <a:spLocks noGrp="1"/>
          </p:cNvSpPr>
          <p:nvPr>
            <p:ph type="dt" sz="half" idx="10"/>
          </p:nvPr>
        </p:nvSpPr>
        <p:spPr/>
        <p:txBody>
          <a:bodyPr/>
          <a:lstStyle/>
          <a:p>
            <a:fld id="{637B7D49-D4D8-4F11-903F-D49BF0142A6B}" type="datetimeFigureOut">
              <a:rPr lang="en-US" smtClean="0"/>
              <a:t>2/25/2023</a:t>
            </a:fld>
            <a:endParaRPr lang="en-US"/>
          </a:p>
        </p:txBody>
      </p:sp>
      <p:sp>
        <p:nvSpPr>
          <p:cNvPr id="5" name="Footer Placeholder 4">
            <a:extLst>
              <a:ext uri="{FF2B5EF4-FFF2-40B4-BE49-F238E27FC236}">
                <a16:creationId xmlns:a16="http://schemas.microsoft.com/office/drawing/2014/main" id="{BC288114-F576-1A50-EA9F-A8C09EA48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5039-B298-DEF9-97CA-87CC61918879}"/>
              </a:ext>
            </a:extLst>
          </p:cNvPr>
          <p:cNvSpPr>
            <a:spLocks noGrp="1"/>
          </p:cNvSpPr>
          <p:nvPr>
            <p:ph type="sldNum" sz="quarter" idx="12"/>
          </p:nvPr>
        </p:nvSpPr>
        <p:spPr/>
        <p:txBody>
          <a:bodyPr/>
          <a:lstStyle/>
          <a:p>
            <a:fld id="{87BF68C6-9621-4AE9-BFA5-C08AF0D3704C}" type="slidenum">
              <a:rPr lang="en-US" smtClean="0"/>
              <a:t>‹#›</a:t>
            </a:fld>
            <a:endParaRPr lang="en-US"/>
          </a:p>
        </p:txBody>
      </p:sp>
    </p:spTree>
    <p:extLst>
      <p:ext uri="{BB962C8B-B14F-4D97-AF65-F5344CB8AC3E}">
        <p14:creationId xmlns:p14="http://schemas.microsoft.com/office/powerpoint/2010/main" val="1968892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Section Header">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90A8424-AB5D-45EB-8B04-65263DD996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 t="2840" r="-52" b="12827"/>
          <a:stretch/>
        </p:blipFill>
        <p:spPr>
          <a:xfrm>
            <a:off x="0" y="1"/>
            <a:ext cx="12192000" cy="6858000"/>
          </a:xfrm>
          <a:prstGeom prst="rect">
            <a:avLst/>
          </a:prstGeom>
        </p:spPr>
      </p:pic>
      <p:sp>
        <p:nvSpPr>
          <p:cNvPr id="4" name="Date Placeholder 3"/>
          <p:cNvSpPr>
            <a:spLocks noGrp="1"/>
          </p:cNvSpPr>
          <p:nvPr>
            <p:ph type="dt" sz="half" idx="10"/>
          </p:nvPr>
        </p:nvSpPr>
        <p:spPr/>
        <p:txBody>
          <a:bodyPr/>
          <a:lstStyle>
            <a:lvl1pPr>
              <a:defRPr>
                <a:solidFill>
                  <a:schemeClr val="bg2"/>
                </a:solidFill>
              </a:defRPr>
            </a:lvl1pPr>
          </a:lstStyle>
          <a:p>
            <a:fld id="{CC7C16BB-880B-48B0-A6DC-849FAA6FD7A8}" type="datetimeFigureOut">
              <a:rPr lang="en-CA" smtClean="0"/>
              <a:pPr/>
              <a:t>2023-02-25</a:t>
            </a:fld>
            <a:endParaRPr lang="en-CA"/>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F00A537-9443-425A-BDF9-396B61155DB5}" type="slidenum">
              <a:rPr lang="en-CA" smtClean="0"/>
              <a:pPr/>
              <a:t>‹#›</a:t>
            </a:fld>
            <a:endParaRPr lang="en-CA"/>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7128" y="139655"/>
            <a:ext cx="1229272" cy="450938"/>
          </a:xfrm>
          <a:prstGeom prst="rect">
            <a:avLst/>
          </a:prstGeom>
        </p:spPr>
      </p:pic>
      <p:sp>
        <p:nvSpPr>
          <p:cNvPr id="9" name="Title 1"/>
          <p:cNvSpPr>
            <a:spLocks noGrp="1"/>
          </p:cNvSpPr>
          <p:nvPr>
            <p:ph type="title"/>
          </p:nvPr>
        </p:nvSpPr>
        <p:spPr>
          <a:xfrm>
            <a:off x="831850" y="1768496"/>
            <a:ext cx="10515600" cy="1882775"/>
          </a:xfrm>
        </p:spPr>
        <p:txBody>
          <a:bodyPr anchor="b">
            <a:normAutofit/>
          </a:bodyPr>
          <a:lstStyle>
            <a:lvl1pPr algn="ctr">
              <a:defRPr sz="4000">
                <a:solidFill>
                  <a:schemeClr val="bg2"/>
                </a:solidFill>
              </a:defRPr>
            </a:lvl1pPr>
          </a:lstStyle>
          <a:p>
            <a:r>
              <a:rPr lang="en-US"/>
              <a:t>Click to edit Master title style</a:t>
            </a:r>
            <a:endParaRPr lang="en-CA"/>
          </a:p>
        </p:txBody>
      </p:sp>
      <p:sp>
        <p:nvSpPr>
          <p:cNvPr id="10" name="Text Placeholder 2"/>
          <p:cNvSpPr>
            <a:spLocks noGrp="1"/>
          </p:cNvSpPr>
          <p:nvPr>
            <p:ph type="body" idx="1"/>
          </p:nvPr>
        </p:nvSpPr>
        <p:spPr>
          <a:xfrm>
            <a:off x="831850" y="3678259"/>
            <a:ext cx="10515600" cy="1500187"/>
          </a:xfrm>
        </p:spPr>
        <p:txBody>
          <a:bodyPr>
            <a:normAutofit/>
          </a:bodyPr>
          <a:lstStyle>
            <a:lvl1pPr marL="0" indent="0" algn="ctr">
              <a:buNone/>
              <a:defRPr sz="20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756651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0917" r="54333" b="2595"/>
          <a:stretch/>
        </p:blipFill>
        <p:spPr>
          <a:xfrm>
            <a:off x="7985760" y="-1"/>
            <a:ext cx="4236720" cy="6876000"/>
          </a:xfrm>
          <a:prstGeom prst="rect">
            <a:avLst/>
          </a:prstGeom>
        </p:spPr>
      </p:pic>
      <p:sp>
        <p:nvSpPr>
          <p:cNvPr id="11" name="Content Placeholder 2">
            <a:extLst>
              <a:ext uri="{FF2B5EF4-FFF2-40B4-BE49-F238E27FC236}">
                <a16:creationId xmlns:a16="http://schemas.microsoft.com/office/drawing/2014/main" id="{072CEB18-AF37-4DAC-AC2A-F77203975170}"/>
              </a:ext>
            </a:extLst>
          </p:cNvPr>
          <p:cNvSpPr>
            <a:spLocks noGrp="1"/>
          </p:cNvSpPr>
          <p:nvPr>
            <p:ph sz="half" idx="1"/>
          </p:nvPr>
        </p:nvSpPr>
        <p:spPr>
          <a:xfrm>
            <a:off x="756920" y="2370939"/>
            <a:ext cx="6507480" cy="3910954"/>
          </a:xfrm>
        </p:spPr>
        <p:txBody>
          <a:bodyPr tIns="18000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2" name="Title 1">
            <a:extLst>
              <a:ext uri="{FF2B5EF4-FFF2-40B4-BE49-F238E27FC236}">
                <a16:creationId xmlns:a16="http://schemas.microsoft.com/office/drawing/2014/main" id="{9D4185FA-C604-49D6-BC93-16AA69869613}"/>
              </a:ext>
            </a:extLst>
          </p:cNvPr>
          <p:cNvSpPr>
            <a:spLocks noGrp="1"/>
          </p:cNvSpPr>
          <p:nvPr>
            <p:ph type="title"/>
          </p:nvPr>
        </p:nvSpPr>
        <p:spPr>
          <a:xfrm>
            <a:off x="750569" y="719103"/>
            <a:ext cx="6515455" cy="1651836"/>
          </a:xfrm>
        </p:spPr>
        <p:txBody>
          <a:bodyPr anchor="b">
            <a:normAutofit/>
          </a:bodyPr>
          <a:lstStyle>
            <a:lvl1pPr algn="ctr">
              <a:defRPr sz="4000">
                <a:solidFill>
                  <a:schemeClr val="tx1"/>
                </a:solidFill>
              </a:defRPr>
            </a:lvl1pPr>
          </a:lstStyle>
          <a:p>
            <a:r>
              <a:rPr lang="en-US"/>
              <a:t>Click to edit Master title style</a:t>
            </a:r>
            <a:endParaRPr lang="en-CA"/>
          </a:p>
        </p:txBody>
      </p:sp>
      <p:sp>
        <p:nvSpPr>
          <p:cNvPr id="6" name="Text Placeholder 20">
            <a:extLst>
              <a:ext uri="{FF2B5EF4-FFF2-40B4-BE49-F238E27FC236}">
                <a16:creationId xmlns:a16="http://schemas.microsoft.com/office/drawing/2014/main" id="{13CE9494-FB98-46BB-9C43-452EAA652AD9}"/>
              </a:ext>
            </a:extLst>
          </p:cNvPr>
          <p:cNvSpPr>
            <a:spLocks noGrp="1"/>
          </p:cNvSpPr>
          <p:nvPr>
            <p:ph type="body" sz="quarter" idx="13" hasCustomPrompt="1"/>
          </p:nvPr>
        </p:nvSpPr>
        <p:spPr>
          <a:xfrm>
            <a:off x="1752455" y="199749"/>
            <a:ext cx="5511945" cy="360246"/>
          </a:xfrm>
        </p:spPr>
        <p:txBody>
          <a:bodyPr>
            <a:noAutofit/>
          </a:bodyPr>
          <a:lstStyle>
            <a:lvl1pPr marL="0" indent="0">
              <a:buNone/>
              <a:defRPr sz="1800">
                <a:solidFill>
                  <a:schemeClr val="tx1"/>
                </a:solidFill>
                <a:latin typeface="Open Sans Condensed" panose="020B0806030504020204" pitchFamily="34" charset="0"/>
                <a:ea typeface="Open Sans Condensed" panose="020B0806030504020204" pitchFamily="34" charset="0"/>
                <a:cs typeface="Open Sans Condensed" panose="020B0806030504020204" pitchFamily="34" charset="0"/>
              </a:defRPr>
            </a:lvl1pPr>
            <a:lvl2pPr marL="457200" indent="0">
              <a:buNone/>
              <a:defRPr>
                <a:latin typeface="Open Sans Condensed" panose="020B0806030504020204" pitchFamily="34" charset="0"/>
                <a:ea typeface="Open Sans Condensed" panose="020B0806030504020204" pitchFamily="34" charset="0"/>
                <a:cs typeface="Open Sans Condensed" panose="020B0806030504020204" pitchFamily="34" charset="0"/>
              </a:defRPr>
            </a:lvl2pPr>
            <a:lvl3pPr marL="914400" indent="0">
              <a:buNone/>
              <a:defRPr>
                <a:latin typeface="Open Sans Condensed" panose="020B0806030504020204" pitchFamily="34" charset="0"/>
                <a:ea typeface="Open Sans Condensed" panose="020B0806030504020204" pitchFamily="34" charset="0"/>
                <a:cs typeface="Open Sans Condensed" panose="020B0806030504020204" pitchFamily="34" charset="0"/>
              </a:defRPr>
            </a:lvl3pPr>
            <a:lvl4pPr marL="1371600" indent="0">
              <a:buNone/>
              <a:defRPr>
                <a:latin typeface="Open Sans Condensed" panose="020B0806030504020204" pitchFamily="34" charset="0"/>
                <a:ea typeface="Open Sans Condensed" panose="020B0806030504020204" pitchFamily="34" charset="0"/>
                <a:cs typeface="Open Sans Condensed" panose="020B0806030504020204" pitchFamily="34" charset="0"/>
              </a:defRPr>
            </a:lvl4pPr>
            <a:lvl5pPr marL="1828800" indent="0">
              <a:buNone/>
              <a:defRPr>
                <a:latin typeface="Open Sans Condensed" panose="020B0806030504020204" pitchFamily="34" charset="0"/>
                <a:ea typeface="Open Sans Condensed" panose="020B0806030504020204" pitchFamily="34" charset="0"/>
                <a:cs typeface="Open Sans Condensed" panose="020B0806030504020204" pitchFamily="34" charset="0"/>
              </a:defRPr>
            </a:lvl5pPr>
          </a:lstStyle>
          <a:p>
            <a:pPr lvl="0"/>
            <a:r>
              <a:rPr lang="en-US"/>
              <a:t>CLICK TO EDIT MASTER TEXT STYLES</a:t>
            </a:r>
            <a:endParaRPr lang="en-CA"/>
          </a:p>
        </p:txBody>
      </p:sp>
    </p:spTree>
    <p:extLst>
      <p:ext uri="{BB962C8B-B14F-4D97-AF65-F5344CB8AC3E}">
        <p14:creationId xmlns:p14="http://schemas.microsoft.com/office/powerpoint/2010/main" val="39765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269917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72546E-BDA2-44DE-AEC9-46624F9ACFEF}"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155481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2546E-BDA2-44DE-AEC9-46624F9ACFEF}"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355789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2546E-BDA2-44DE-AEC9-46624F9ACFEF}"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80465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4" name="Content Placeholder 3"/>
          <p:cNvSpPr>
            <a:spLocks noGrp="1"/>
          </p:cNvSpPr>
          <p:nvPr>
            <p:ph sz="half" idx="2"/>
          </p:nvPr>
        </p:nvSpPr>
        <p:spPr>
          <a:xfrm>
            <a:off x="6972300" y="1825625"/>
            <a:ext cx="5181600" cy="4351338"/>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2546E-BDA2-44DE-AEC9-46624F9ACFEF}"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103635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vl2pPr>
              <a:defRPr>
                <a:latin typeface="Open Sans Light" panose="020B0306030504020204" pitchFamily="34" charset="0"/>
                <a:ea typeface="Open Sans Light" panose="020B0306030504020204" pitchFamily="34" charset="0"/>
                <a:cs typeface="Open Sans Light" panose="020B0306030504020204" pitchFamily="34" charset="0"/>
              </a:defRPr>
            </a:lvl2pPr>
            <a:lvl3pPr>
              <a:defRPr>
                <a:latin typeface="Open Sans Light" panose="020B0306030504020204" pitchFamily="34" charset="0"/>
                <a:ea typeface="Open Sans Light" panose="020B0306030504020204" pitchFamily="34" charset="0"/>
                <a:cs typeface="Open Sans Light" panose="020B0306030504020204" pitchFamily="34" charset="0"/>
              </a:defRPr>
            </a:lvl3pPr>
            <a:lvl4pPr>
              <a:defRPr>
                <a:latin typeface="Open Sans Light" panose="020B0306030504020204" pitchFamily="34" charset="0"/>
                <a:ea typeface="Open Sans Light" panose="020B0306030504020204" pitchFamily="34" charset="0"/>
                <a:cs typeface="Open Sans Light" panose="020B0306030504020204" pitchFamily="34" charset="0"/>
              </a:defRPr>
            </a:lvl4pPr>
            <a:lvl5pPr>
              <a:defRPr>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72546E-BDA2-44DE-AEC9-46624F9ACFEF}"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2D2A45-2408-4D8C-A9A9-19527B432D26}" type="slidenum">
              <a:rPr lang="en-US" smtClean="0"/>
              <a:t>‹#›</a:t>
            </a:fld>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283976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4A72546E-BDA2-44DE-AEC9-46624F9ACFEF}"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98987" y="6379313"/>
            <a:ext cx="1533525" cy="371475"/>
          </a:xfrm>
          <a:prstGeom prst="rect">
            <a:avLst/>
          </a:prstGeom>
        </p:spPr>
      </p:pic>
    </p:spTree>
    <p:extLst>
      <p:ext uri="{BB962C8B-B14F-4D97-AF65-F5344CB8AC3E}">
        <p14:creationId xmlns:p14="http://schemas.microsoft.com/office/powerpoint/2010/main" val="293059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2546E-BDA2-44DE-AEC9-46624F9ACFEF}" type="datetimeFigureOut">
              <a:rPr lang="en-US" smtClean="0"/>
              <a:t>2/25/2023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D2A45-2408-4D8C-A9A9-19527B432D26}" type="slidenum">
              <a:rPr lang="en-US" smtClean="0"/>
              <a:t>‹#›</a:t>
            </a:fld>
            <a:endParaRPr lang="en-US"/>
          </a:p>
        </p:txBody>
      </p:sp>
    </p:spTree>
    <p:extLst>
      <p:ext uri="{BB962C8B-B14F-4D97-AF65-F5344CB8AC3E}">
        <p14:creationId xmlns:p14="http://schemas.microsoft.com/office/powerpoint/2010/main" val="60572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5" r:id="rId3"/>
    <p:sldLayoutId id="2147483684" r:id="rId4"/>
    <p:sldLayoutId id="2147483651" r:id="rId5"/>
    <p:sldLayoutId id="2147483652" r:id="rId6"/>
    <p:sldLayoutId id="2147483662" r:id="rId7"/>
    <p:sldLayoutId id="2147483653" r:id="rId8"/>
    <p:sldLayoutId id="2147483654" r:id="rId9"/>
    <p:sldLayoutId id="2147483655" r:id="rId10"/>
    <p:sldLayoutId id="2147483656" r:id="rId11"/>
    <p:sldLayoutId id="2147483683" r:id="rId12"/>
    <p:sldLayoutId id="2147483668" r:id="rId13"/>
    <p:sldLayoutId id="214748370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00A58-5AB2-0B64-1C80-201429A5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066A13-65DB-F69F-2714-91EB214B3A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18067-D48C-9535-379C-FDCA9D1C5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B7D49-D4D8-4F11-903F-D49BF0142A6B}" type="datetimeFigureOut">
              <a:rPr lang="en-US" smtClean="0"/>
              <a:t>2/25/2023</a:t>
            </a:fld>
            <a:endParaRPr lang="en-US"/>
          </a:p>
        </p:txBody>
      </p:sp>
      <p:sp>
        <p:nvSpPr>
          <p:cNvPr id="5" name="Footer Placeholder 4">
            <a:extLst>
              <a:ext uri="{FF2B5EF4-FFF2-40B4-BE49-F238E27FC236}">
                <a16:creationId xmlns:a16="http://schemas.microsoft.com/office/drawing/2014/main" id="{B7959F62-FC35-232D-CA1D-8F640E6B1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D6E262-421F-50A1-0A73-5EA9BF3C0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F68C6-9621-4AE9-BFA5-C08AF0D3704C}" type="slidenum">
              <a:rPr lang="en-US" smtClean="0"/>
              <a:t>‹#›</a:t>
            </a:fld>
            <a:endParaRPr lang="en-US"/>
          </a:p>
        </p:txBody>
      </p:sp>
    </p:spTree>
    <p:extLst>
      <p:ext uri="{BB962C8B-B14F-4D97-AF65-F5344CB8AC3E}">
        <p14:creationId xmlns:p14="http://schemas.microsoft.com/office/powerpoint/2010/main" val="333001823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1" r:id="rId12"/>
    <p:sldLayoutId id="214748370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image" Target="../media/image8.bin"/><Relationship Id="rId7" Type="http://schemas.openxmlformats.org/officeDocument/2006/relationships/image" Target="../media/image12.svg"/><Relationship Id="rId12" Type="http://schemas.openxmlformats.org/officeDocument/2006/relationships/image" Target="../media/image17.jfif"/><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faceofit.com/azure-sql-database-performance-tuning/" TargetMode="External"/><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s://thirdeyedata.io/azure-data-factory/azure-data-factory-2/" TargetMode="External"/><Relationship Id="rId5" Type="http://schemas.openxmlformats.org/officeDocument/2006/relationships/image" Target="../media/image19.png"/><Relationship Id="rId4" Type="http://schemas.openxmlformats.org/officeDocument/2006/relationships/image" Target="../media/image33.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hyperlink" Target="https://www.daytrading.com/twitter-share-price-drops-10-due-falling-revenue-forecast" TargetMode="External"/><Relationship Id="rId2" Type="http://schemas.openxmlformats.org/officeDocument/2006/relationships/hyperlink" Target="mailto:Miked@imaginet.Com" TargetMode="External"/><Relationship Id="rId1" Type="http://schemas.openxmlformats.org/officeDocument/2006/relationships/slideLayout" Target="../slideLayouts/slideLayout26.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hyperlink" Target="https://thirdeyedata.io/azure-data-factory/azure-data-factory-2/" TargetMode="External"/><Relationship Id="rId9" Type="http://schemas.openxmlformats.org/officeDocument/2006/relationships/hyperlink" Target="https://pixabay.com/illustrations/linked-in-logo-company-editorial-266870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maginet.com/2018/top-considerations-for-your-file-share-sharepoint-online-migration/imaginet_logo-globe/" TargetMode="External"/><Relationship Id="rId2" Type="http://schemas.openxmlformats.org/officeDocument/2006/relationships/image" Target="../media/image22.jpe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ssbipolar.com/2021/05/31/roches-maxim/"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sbipolar.com/2021/05/31/roches-maxi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github.com/xhead/SqlSaturdayATL" TargetMode="External"/><Relationship Id="rId3" Type="http://schemas.openxmlformats.org/officeDocument/2006/relationships/image" Target="../media/image20.png"/><Relationship Id="rId7" Type="http://schemas.openxmlformats.org/officeDocument/2006/relationships/hyperlink" Target="https://pixabay.com/illustrations/linked-in-logo-company-editorial-2668700/" TargetMode="External"/><Relationship Id="rId2" Type="http://schemas.openxmlformats.org/officeDocument/2006/relationships/hyperlink" Target="mailto:Miked@imaginet.Com" TargetMode="Externa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hyperlink" Target="https://www.daytrading.com/twitter-share-price-drops-10-due-falling-revenue-forecast"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xhead/SqlSaturdayATL"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04CF-CAAB-ECBB-9A67-7F56101E87E6}"/>
              </a:ext>
            </a:extLst>
          </p:cNvPr>
          <p:cNvSpPr>
            <a:spLocks noGrp="1"/>
          </p:cNvSpPr>
          <p:nvPr>
            <p:ph type="title"/>
          </p:nvPr>
        </p:nvSpPr>
        <p:spPr>
          <a:xfrm>
            <a:off x="2043404" y="365125"/>
            <a:ext cx="9310396" cy="1325563"/>
          </a:xfrm>
        </p:spPr>
        <p:txBody>
          <a:bodyPr/>
          <a:lstStyle/>
          <a:p>
            <a:pPr algn="ctr"/>
            <a:r>
              <a:rPr lang="en-US" dirty="0"/>
              <a:t>SQL Saturday Atlanta – 2023 Sponsors</a:t>
            </a:r>
          </a:p>
        </p:txBody>
      </p:sp>
      <p:pic>
        <p:nvPicPr>
          <p:cNvPr id="5" name="Content Placeholder 4">
            <a:extLst>
              <a:ext uri="{FF2B5EF4-FFF2-40B4-BE49-F238E27FC236}">
                <a16:creationId xmlns:a16="http://schemas.microsoft.com/office/drawing/2014/main" id="{4E17901F-8BEF-9E2E-E565-3FACE91334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49494" y="1350437"/>
            <a:ext cx="3241422" cy="1408397"/>
          </a:xfrm>
        </p:spPr>
      </p:pic>
      <p:pic>
        <p:nvPicPr>
          <p:cNvPr id="8" name="Picture 7">
            <a:extLst>
              <a:ext uri="{FF2B5EF4-FFF2-40B4-BE49-F238E27FC236}">
                <a16:creationId xmlns:a16="http://schemas.microsoft.com/office/drawing/2014/main" id="{9C9A50D3-A93B-B916-D945-EF6649D64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63" y="2758834"/>
            <a:ext cx="2982177" cy="1674351"/>
          </a:xfrm>
          <a:prstGeom prst="rect">
            <a:avLst/>
          </a:prstGeom>
        </p:spPr>
      </p:pic>
      <p:pic>
        <p:nvPicPr>
          <p:cNvPr id="10" name="Picture 9">
            <a:extLst>
              <a:ext uri="{FF2B5EF4-FFF2-40B4-BE49-F238E27FC236}">
                <a16:creationId xmlns:a16="http://schemas.microsoft.com/office/drawing/2014/main" id="{B240BBC8-FBDE-A98E-4A9E-1B14C648F9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97739" y="3001329"/>
            <a:ext cx="1443952" cy="896694"/>
          </a:xfrm>
          <a:prstGeom prst="rect">
            <a:avLst/>
          </a:prstGeom>
        </p:spPr>
      </p:pic>
      <p:pic>
        <p:nvPicPr>
          <p:cNvPr id="12" name="Picture 11">
            <a:extLst>
              <a:ext uri="{FF2B5EF4-FFF2-40B4-BE49-F238E27FC236}">
                <a16:creationId xmlns:a16="http://schemas.microsoft.com/office/drawing/2014/main" id="{9CC112EB-069E-63DF-FA46-173766A007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8089" y="3218289"/>
            <a:ext cx="1415868" cy="231387"/>
          </a:xfrm>
          <a:prstGeom prst="rect">
            <a:avLst/>
          </a:prstGeom>
        </p:spPr>
      </p:pic>
      <p:pic>
        <p:nvPicPr>
          <p:cNvPr id="14" name="Graphic 13">
            <a:extLst>
              <a:ext uri="{FF2B5EF4-FFF2-40B4-BE49-F238E27FC236}">
                <a16:creationId xmlns:a16="http://schemas.microsoft.com/office/drawing/2014/main" id="{4B42E4F9-EF19-7C0B-A9DB-E6B6C0CDA2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9702" y="3055756"/>
            <a:ext cx="2183522" cy="556454"/>
          </a:xfrm>
          <a:prstGeom prst="rect">
            <a:avLst/>
          </a:prstGeom>
        </p:spPr>
      </p:pic>
      <p:pic>
        <p:nvPicPr>
          <p:cNvPr id="16" name="Picture 15">
            <a:extLst>
              <a:ext uri="{FF2B5EF4-FFF2-40B4-BE49-F238E27FC236}">
                <a16:creationId xmlns:a16="http://schemas.microsoft.com/office/drawing/2014/main" id="{0A09EC0C-10C9-4B36-C919-3C111948BA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22769" y="2720344"/>
            <a:ext cx="1415868" cy="1060957"/>
          </a:xfrm>
          <a:prstGeom prst="rect">
            <a:avLst/>
          </a:prstGeom>
        </p:spPr>
      </p:pic>
      <p:pic>
        <p:nvPicPr>
          <p:cNvPr id="18" name="Picture 17">
            <a:extLst>
              <a:ext uri="{FF2B5EF4-FFF2-40B4-BE49-F238E27FC236}">
                <a16:creationId xmlns:a16="http://schemas.microsoft.com/office/drawing/2014/main" id="{F58B8B82-D6A7-0E40-8893-1F14039EA2D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32801" y="4820287"/>
            <a:ext cx="1308592" cy="896695"/>
          </a:xfrm>
          <a:prstGeom prst="rect">
            <a:avLst/>
          </a:prstGeom>
        </p:spPr>
      </p:pic>
      <p:pic>
        <p:nvPicPr>
          <p:cNvPr id="20" name="Picture 19">
            <a:extLst>
              <a:ext uri="{FF2B5EF4-FFF2-40B4-BE49-F238E27FC236}">
                <a16:creationId xmlns:a16="http://schemas.microsoft.com/office/drawing/2014/main" id="{A1797DD9-5138-9D57-92A4-6ACC7236B2B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33957" y="4820288"/>
            <a:ext cx="1059040" cy="896695"/>
          </a:xfrm>
          <a:prstGeom prst="rect">
            <a:avLst/>
          </a:prstGeom>
        </p:spPr>
      </p:pic>
      <p:pic>
        <p:nvPicPr>
          <p:cNvPr id="22" name="Picture 21">
            <a:extLst>
              <a:ext uri="{FF2B5EF4-FFF2-40B4-BE49-F238E27FC236}">
                <a16:creationId xmlns:a16="http://schemas.microsoft.com/office/drawing/2014/main" id="{78851640-E355-6AA0-5CC9-B2D44E83553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358931" y="4820288"/>
            <a:ext cx="1389812" cy="694906"/>
          </a:xfrm>
          <a:prstGeom prst="rect">
            <a:avLst/>
          </a:prstGeom>
        </p:spPr>
      </p:pic>
      <p:pic>
        <p:nvPicPr>
          <p:cNvPr id="24" name="Picture 23">
            <a:extLst>
              <a:ext uri="{FF2B5EF4-FFF2-40B4-BE49-F238E27FC236}">
                <a16:creationId xmlns:a16="http://schemas.microsoft.com/office/drawing/2014/main" id="{7B5E6606-3F85-7F23-7FE7-0A5E236F30C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0274" y="3992726"/>
            <a:ext cx="2486259" cy="2500149"/>
          </a:xfrm>
          <a:prstGeom prst="rect">
            <a:avLst/>
          </a:prstGeom>
        </p:spPr>
      </p:pic>
      <p:pic>
        <p:nvPicPr>
          <p:cNvPr id="26" name="Picture 25">
            <a:extLst>
              <a:ext uri="{FF2B5EF4-FFF2-40B4-BE49-F238E27FC236}">
                <a16:creationId xmlns:a16="http://schemas.microsoft.com/office/drawing/2014/main" id="{26E9763F-0AEF-07D3-F96A-275535AC554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0957" y="617100"/>
            <a:ext cx="1421167" cy="821612"/>
          </a:xfrm>
          <a:prstGeom prst="rect">
            <a:avLst/>
          </a:prstGeom>
        </p:spPr>
      </p:pic>
      <p:sp>
        <p:nvSpPr>
          <p:cNvPr id="28" name="TextBox 27">
            <a:extLst>
              <a:ext uri="{FF2B5EF4-FFF2-40B4-BE49-F238E27FC236}">
                <a16:creationId xmlns:a16="http://schemas.microsoft.com/office/drawing/2014/main" id="{51C73EC4-6F8E-D151-4EE6-EC1D9635C669}"/>
              </a:ext>
            </a:extLst>
          </p:cNvPr>
          <p:cNvSpPr txBox="1"/>
          <p:nvPr/>
        </p:nvSpPr>
        <p:spPr>
          <a:xfrm>
            <a:off x="7889702" y="1533235"/>
            <a:ext cx="37224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Please do not forget to visit our Sponsors table and thank them.</a:t>
            </a:r>
          </a:p>
        </p:txBody>
      </p:sp>
    </p:spTree>
    <p:extLst>
      <p:ext uri="{BB962C8B-B14F-4D97-AF65-F5344CB8AC3E}">
        <p14:creationId xmlns:p14="http://schemas.microsoft.com/office/powerpoint/2010/main" val="170314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D8C9-52C9-C788-405B-70F55F3FE153}"/>
              </a:ext>
            </a:extLst>
          </p:cNvPr>
          <p:cNvSpPr>
            <a:spLocks noGrp="1"/>
          </p:cNvSpPr>
          <p:nvPr>
            <p:ph type="title"/>
          </p:nvPr>
        </p:nvSpPr>
        <p:spPr/>
        <p:txBody>
          <a:bodyPr/>
          <a:lstStyle/>
          <a:p>
            <a:r>
              <a:rPr lang="en-CA" dirty="0"/>
              <a:t>SSIS Approach</a:t>
            </a:r>
          </a:p>
        </p:txBody>
      </p:sp>
      <p:sp>
        <p:nvSpPr>
          <p:cNvPr id="3" name="Content Placeholder 2">
            <a:extLst>
              <a:ext uri="{FF2B5EF4-FFF2-40B4-BE49-F238E27FC236}">
                <a16:creationId xmlns:a16="http://schemas.microsoft.com/office/drawing/2014/main" id="{831B8351-99F0-DEE4-B30C-16D9B8F19CC3}"/>
              </a:ext>
            </a:extLst>
          </p:cNvPr>
          <p:cNvSpPr>
            <a:spLocks noGrp="1"/>
          </p:cNvSpPr>
          <p:nvPr>
            <p:ph idx="1"/>
          </p:nvPr>
        </p:nvSpPr>
        <p:spPr>
          <a:xfrm>
            <a:off x="0" y="1690688"/>
            <a:ext cx="4478215" cy="4351338"/>
          </a:xfrm>
        </p:spPr>
        <p:txBody>
          <a:bodyPr/>
          <a:lstStyle/>
          <a:p>
            <a:r>
              <a:rPr lang="en-CA" dirty="0"/>
              <a:t>Develop at the COLUMN level</a:t>
            </a:r>
          </a:p>
          <a:p>
            <a:pPr lvl="1"/>
            <a:r>
              <a:rPr lang="en-CA" dirty="0"/>
              <a:t>Column changes require updating of mappings in Data flow tasks</a:t>
            </a:r>
          </a:p>
          <a:p>
            <a:pPr lvl="1"/>
            <a:r>
              <a:rPr lang="en-CA" dirty="0"/>
              <a:t>Redeploy updated SSIS packages</a:t>
            </a:r>
          </a:p>
        </p:txBody>
      </p:sp>
      <p:pic>
        <p:nvPicPr>
          <p:cNvPr id="7" name="Picture 6">
            <a:extLst>
              <a:ext uri="{FF2B5EF4-FFF2-40B4-BE49-F238E27FC236}">
                <a16:creationId xmlns:a16="http://schemas.microsoft.com/office/drawing/2014/main" id="{9AE556D2-6A6B-5F42-3F0D-7DFD64E69BA5}"/>
              </a:ext>
            </a:extLst>
          </p:cNvPr>
          <p:cNvPicPr>
            <a:picLocks noChangeAspect="1"/>
          </p:cNvPicPr>
          <p:nvPr/>
        </p:nvPicPr>
        <p:blipFill>
          <a:blip r:embed="rId2"/>
          <a:stretch>
            <a:fillRect/>
          </a:stretch>
        </p:blipFill>
        <p:spPr>
          <a:xfrm>
            <a:off x="4733883" y="681036"/>
            <a:ext cx="7329163" cy="60597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827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D8C9-52C9-C788-405B-70F55F3FE153}"/>
              </a:ext>
            </a:extLst>
          </p:cNvPr>
          <p:cNvSpPr>
            <a:spLocks noGrp="1"/>
          </p:cNvSpPr>
          <p:nvPr>
            <p:ph type="title"/>
          </p:nvPr>
        </p:nvSpPr>
        <p:spPr/>
        <p:txBody>
          <a:bodyPr/>
          <a:lstStyle/>
          <a:p>
            <a:r>
              <a:rPr lang="en-CA" dirty="0"/>
              <a:t>SSIS Approach</a:t>
            </a:r>
          </a:p>
        </p:txBody>
      </p:sp>
      <p:pic>
        <p:nvPicPr>
          <p:cNvPr id="9" name="Picture 8">
            <a:extLst>
              <a:ext uri="{FF2B5EF4-FFF2-40B4-BE49-F238E27FC236}">
                <a16:creationId xmlns:a16="http://schemas.microsoft.com/office/drawing/2014/main" id="{600286A9-37EC-55E8-A0D5-B16DAC37D648}"/>
              </a:ext>
            </a:extLst>
          </p:cNvPr>
          <p:cNvPicPr>
            <a:picLocks noChangeAspect="1"/>
          </p:cNvPicPr>
          <p:nvPr/>
        </p:nvPicPr>
        <p:blipFill>
          <a:blip r:embed="rId2"/>
          <a:stretch>
            <a:fillRect/>
          </a:stretch>
        </p:blipFill>
        <p:spPr>
          <a:xfrm>
            <a:off x="5181600" y="547529"/>
            <a:ext cx="6610753" cy="5777397"/>
          </a:xfrm>
          <a:prstGeom prst="rect">
            <a:avLst/>
          </a:prstGeom>
          <a:ln>
            <a:noFill/>
          </a:ln>
          <a:effectLst>
            <a:outerShdw blurRad="292100" dist="139700" dir="2700000" algn="tl" rotWithShape="0">
              <a:srgbClr val="333333">
                <a:alpha val="65000"/>
              </a:srgbClr>
            </a:outerShdw>
          </a:effectLst>
        </p:spPr>
      </p:pic>
      <p:sp>
        <p:nvSpPr>
          <p:cNvPr id="4" name="Content Placeholder 2">
            <a:extLst>
              <a:ext uri="{FF2B5EF4-FFF2-40B4-BE49-F238E27FC236}">
                <a16:creationId xmlns:a16="http://schemas.microsoft.com/office/drawing/2014/main" id="{A31E8D91-F207-D5A1-998D-2B7B3AC8EEB4}"/>
              </a:ext>
            </a:extLst>
          </p:cNvPr>
          <p:cNvSpPr txBox="1">
            <a:spLocks/>
          </p:cNvSpPr>
          <p:nvPr/>
        </p:nvSpPr>
        <p:spPr>
          <a:xfrm>
            <a:off x="0" y="1690688"/>
            <a:ext cx="4478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t>Develop at the COLUMN level</a:t>
            </a:r>
          </a:p>
          <a:p>
            <a:pPr lvl="1"/>
            <a:r>
              <a:rPr lang="en-CA"/>
              <a:t>Column changes require updating of mappings in Data flow tasks</a:t>
            </a:r>
          </a:p>
          <a:p>
            <a:pPr lvl="1"/>
            <a:r>
              <a:rPr lang="en-CA"/>
              <a:t>Redeploy updated SSIS packages</a:t>
            </a:r>
            <a:endParaRPr lang="en-CA" dirty="0"/>
          </a:p>
        </p:txBody>
      </p:sp>
    </p:spTree>
    <p:extLst>
      <p:ext uri="{BB962C8B-B14F-4D97-AF65-F5344CB8AC3E}">
        <p14:creationId xmlns:p14="http://schemas.microsoft.com/office/powerpoint/2010/main" val="295847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54D8-C26E-84F4-2B0D-3410A67A3912}"/>
              </a:ext>
            </a:extLst>
          </p:cNvPr>
          <p:cNvSpPr>
            <a:spLocks noGrp="1"/>
          </p:cNvSpPr>
          <p:nvPr>
            <p:ph type="title"/>
          </p:nvPr>
        </p:nvSpPr>
        <p:spPr/>
        <p:txBody>
          <a:bodyPr/>
          <a:lstStyle/>
          <a:p>
            <a:r>
              <a:rPr lang="en-CA" dirty="0"/>
              <a:t>ADF Approach (like SSIS)</a:t>
            </a:r>
          </a:p>
        </p:txBody>
      </p:sp>
      <p:sp>
        <p:nvSpPr>
          <p:cNvPr id="3" name="Content Placeholder 2">
            <a:extLst>
              <a:ext uri="{FF2B5EF4-FFF2-40B4-BE49-F238E27FC236}">
                <a16:creationId xmlns:a16="http://schemas.microsoft.com/office/drawing/2014/main" id="{86EDA3CA-2388-9CCC-1EC3-76387109573E}"/>
              </a:ext>
            </a:extLst>
          </p:cNvPr>
          <p:cNvSpPr>
            <a:spLocks noGrp="1"/>
          </p:cNvSpPr>
          <p:nvPr>
            <p:ph idx="1"/>
          </p:nvPr>
        </p:nvSpPr>
        <p:spPr>
          <a:xfrm>
            <a:off x="624468" y="1646954"/>
            <a:ext cx="3986654" cy="4530009"/>
          </a:xfrm>
        </p:spPr>
        <p:txBody>
          <a:bodyPr>
            <a:normAutofit/>
          </a:bodyPr>
          <a:lstStyle/>
          <a:p>
            <a:r>
              <a:rPr lang="en-CA" dirty="0"/>
              <a:t>Lots of datasets </a:t>
            </a:r>
          </a:p>
          <a:p>
            <a:r>
              <a:rPr lang="en-CA" dirty="0"/>
              <a:t>Lots of pipelines</a:t>
            </a:r>
          </a:p>
          <a:p>
            <a:r>
              <a:rPr lang="en-CA" dirty="0"/>
              <a:t>With schema defined</a:t>
            </a:r>
          </a:p>
          <a:p>
            <a:pPr lvl="1"/>
            <a:r>
              <a:rPr lang="en-CA" dirty="0"/>
              <a:t>Column changes requires updating dataset schema</a:t>
            </a:r>
          </a:p>
          <a:p>
            <a:pPr lvl="1"/>
            <a:r>
              <a:rPr lang="en-CA" dirty="0"/>
              <a:t>Redeployment (in different environments)</a:t>
            </a:r>
          </a:p>
        </p:txBody>
      </p:sp>
      <p:pic>
        <p:nvPicPr>
          <p:cNvPr id="7" name="Picture 6">
            <a:extLst>
              <a:ext uri="{FF2B5EF4-FFF2-40B4-BE49-F238E27FC236}">
                <a16:creationId xmlns:a16="http://schemas.microsoft.com/office/drawing/2014/main" id="{227C5C40-0B4F-419C-A40D-2E7967AAA299}"/>
              </a:ext>
            </a:extLst>
          </p:cNvPr>
          <p:cNvPicPr>
            <a:picLocks noChangeAspect="1"/>
          </p:cNvPicPr>
          <p:nvPr/>
        </p:nvPicPr>
        <p:blipFill>
          <a:blip r:embed="rId2"/>
          <a:stretch>
            <a:fillRect/>
          </a:stretch>
        </p:blipFill>
        <p:spPr>
          <a:xfrm>
            <a:off x="4279078" y="1430215"/>
            <a:ext cx="7545742" cy="4925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64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870872A-6431-4D85-BA4F-573BF823E97A}"/>
              </a:ext>
            </a:extLst>
          </p:cNvPr>
          <p:cNvGrpSpPr/>
          <p:nvPr/>
        </p:nvGrpSpPr>
        <p:grpSpPr>
          <a:xfrm>
            <a:off x="4891556" y="4549625"/>
            <a:ext cx="6134100" cy="1566370"/>
            <a:chOff x="4681537" y="4050030"/>
            <a:chExt cx="6134100" cy="1566370"/>
          </a:xfrm>
        </p:grpSpPr>
        <p:pic>
          <p:nvPicPr>
            <p:cNvPr id="9" name="Picture 8">
              <a:extLst>
                <a:ext uri="{FF2B5EF4-FFF2-40B4-BE49-F238E27FC236}">
                  <a16:creationId xmlns:a16="http://schemas.microsoft.com/office/drawing/2014/main" id="{2664C709-35AC-4A2D-A3CD-1DC36DA5E8DE}"/>
                </a:ext>
              </a:extLst>
            </p:cNvPr>
            <p:cNvPicPr>
              <a:picLocks noChangeAspect="1"/>
            </p:cNvPicPr>
            <p:nvPr/>
          </p:nvPicPr>
          <p:blipFill>
            <a:blip r:embed="rId2"/>
            <a:stretch>
              <a:fillRect/>
            </a:stretch>
          </p:blipFill>
          <p:spPr>
            <a:xfrm>
              <a:off x="4681537" y="4111450"/>
              <a:ext cx="3400425" cy="1504950"/>
            </a:xfrm>
            <a:prstGeom prst="rect">
              <a:avLst/>
            </a:prstGeom>
          </p:spPr>
        </p:pic>
        <p:pic>
          <p:nvPicPr>
            <p:cNvPr id="11" name="Picture 10">
              <a:extLst>
                <a:ext uri="{FF2B5EF4-FFF2-40B4-BE49-F238E27FC236}">
                  <a16:creationId xmlns:a16="http://schemas.microsoft.com/office/drawing/2014/main" id="{91A95698-CE7E-494A-9AD3-62A5A6A8059F}"/>
                </a:ext>
              </a:extLst>
            </p:cNvPr>
            <p:cNvPicPr>
              <a:picLocks noChangeAspect="1"/>
            </p:cNvPicPr>
            <p:nvPr/>
          </p:nvPicPr>
          <p:blipFill>
            <a:blip r:embed="rId3"/>
            <a:stretch>
              <a:fillRect/>
            </a:stretch>
          </p:blipFill>
          <p:spPr>
            <a:xfrm>
              <a:off x="8081962" y="4125737"/>
              <a:ext cx="2733675" cy="1476375"/>
            </a:xfrm>
            <a:prstGeom prst="rect">
              <a:avLst/>
            </a:prstGeom>
          </p:spPr>
        </p:pic>
        <p:sp>
          <p:nvSpPr>
            <p:cNvPr id="12" name="Rectangle: Diagonal Corners Rounded 11">
              <a:extLst>
                <a:ext uri="{FF2B5EF4-FFF2-40B4-BE49-F238E27FC236}">
                  <a16:creationId xmlns:a16="http://schemas.microsoft.com/office/drawing/2014/main" id="{4676BBCD-0E05-47B5-958A-D912BCA7673A}"/>
                </a:ext>
              </a:extLst>
            </p:cNvPr>
            <p:cNvSpPr/>
            <p:nvPr/>
          </p:nvSpPr>
          <p:spPr>
            <a:xfrm>
              <a:off x="4681537" y="4050030"/>
              <a:ext cx="6134100" cy="1566370"/>
            </a:xfrm>
            <a:prstGeom prst="round2Diag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6" name="Straight Arrow Connector 15">
            <a:extLst>
              <a:ext uri="{FF2B5EF4-FFF2-40B4-BE49-F238E27FC236}">
                <a16:creationId xmlns:a16="http://schemas.microsoft.com/office/drawing/2014/main" id="{804269AF-C653-472B-9A05-410679066071}"/>
              </a:ext>
            </a:extLst>
          </p:cNvPr>
          <p:cNvCxnSpPr/>
          <p:nvPr/>
        </p:nvCxnSpPr>
        <p:spPr>
          <a:xfrm>
            <a:off x="8145863" y="3471600"/>
            <a:ext cx="0" cy="80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A99327B-71D7-4066-9420-6C877C628F84}"/>
              </a:ext>
            </a:extLst>
          </p:cNvPr>
          <p:cNvPicPr>
            <a:picLocks noChangeAspect="1"/>
          </p:cNvPicPr>
          <p:nvPr/>
        </p:nvPicPr>
        <p:blipFill rotWithShape="1">
          <a:blip r:embed="rId4"/>
          <a:srcRect r="36686"/>
          <a:stretch/>
        </p:blipFill>
        <p:spPr>
          <a:xfrm>
            <a:off x="2109929" y="1110838"/>
            <a:ext cx="6501100" cy="2762250"/>
          </a:xfrm>
          <a:prstGeom prst="rect">
            <a:avLst/>
          </a:prstGeom>
        </p:spPr>
      </p:pic>
      <p:grpSp>
        <p:nvGrpSpPr>
          <p:cNvPr id="19" name="Group 18">
            <a:extLst>
              <a:ext uri="{FF2B5EF4-FFF2-40B4-BE49-F238E27FC236}">
                <a16:creationId xmlns:a16="http://schemas.microsoft.com/office/drawing/2014/main" id="{52973716-8DBD-433D-9340-946C124CFFCB}"/>
              </a:ext>
            </a:extLst>
          </p:cNvPr>
          <p:cNvGrpSpPr/>
          <p:nvPr/>
        </p:nvGrpSpPr>
        <p:grpSpPr>
          <a:xfrm>
            <a:off x="18316" y="2000828"/>
            <a:ext cx="2091613" cy="1462156"/>
            <a:chOff x="3623401" y="838518"/>
            <a:chExt cx="2091613" cy="1462156"/>
          </a:xfrm>
        </p:grpSpPr>
        <p:pic>
          <p:nvPicPr>
            <p:cNvPr id="20" name="Picture 19" descr="A close up of a sign&#10;&#10;Description automatically generated">
              <a:extLst>
                <a:ext uri="{FF2B5EF4-FFF2-40B4-BE49-F238E27FC236}">
                  <a16:creationId xmlns:a16="http://schemas.microsoft.com/office/drawing/2014/main" id="{9B7D4C04-060E-4468-BABD-25BE5A07211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623401" y="838518"/>
              <a:ext cx="2091613" cy="1098097"/>
            </a:xfrm>
            <a:prstGeom prst="rect">
              <a:avLst/>
            </a:prstGeom>
          </p:spPr>
        </p:pic>
        <p:sp>
          <p:nvSpPr>
            <p:cNvPr id="21" name="TextBox 20">
              <a:extLst>
                <a:ext uri="{FF2B5EF4-FFF2-40B4-BE49-F238E27FC236}">
                  <a16:creationId xmlns:a16="http://schemas.microsoft.com/office/drawing/2014/main" id="{9AF1B0D6-A022-4CAC-B09D-1469AA8E8FB2}"/>
                </a:ext>
              </a:extLst>
            </p:cNvPr>
            <p:cNvSpPr txBox="1"/>
            <p:nvPr/>
          </p:nvSpPr>
          <p:spPr>
            <a:xfrm>
              <a:off x="3692210" y="1931342"/>
              <a:ext cx="1953996" cy="369332"/>
            </a:xfrm>
            <a:prstGeom prst="rect">
              <a:avLst/>
            </a:prstGeom>
            <a:noFill/>
          </p:spPr>
          <p:txBody>
            <a:bodyPr wrap="none" rtlCol="0">
              <a:spAutoFit/>
            </a:bodyPr>
            <a:lstStyle/>
            <a:p>
              <a:r>
                <a:rPr lang="en-CA"/>
                <a:t>Azure Data Factory</a:t>
              </a:r>
            </a:p>
          </p:txBody>
        </p:sp>
      </p:grpSp>
      <p:grpSp>
        <p:nvGrpSpPr>
          <p:cNvPr id="14" name="Group 13">
            <a:extLst>
              <a:ext uri="{FF2B5EF4-FFF2-40B4-BE49-F238E27FC236}">
                <a16:creationId xmlns:a16="http://schemas.microsoft.com/office/drawing/2014/main" id="{AE9A8D84-B041-4611-B6D4-CEF2A19DA7FE}"/>
              </a:ext>
            </a:extLst>
          </p:cNvPr>
          <p:cNvGrpSpPr/>
          <p:nvPr/>
        </p:nvGrpSpPr>
        <p:grpSpPr>
          <a:xfrm>
            <a:off x="296669" y="4827959"/>
            <a:ext cx="1744452" cy="1472702"/>
            <a:chOff x="5562634" y="833245"/>
            <a:chExt cx="1744452" cy="1472702"/>
          </a:xfrm>
        </p:grpSpPr>
        <p:pic>
          <p:nvPicPr>
            <p:cNvPr id="15" name="Picture 14" descr="A close up of a sign&#10;&#10;Description automatically generated">
              <a:extLst>
                <a:ext uri="{FF2B5EF4-FFF2-40B4-BE49-F238E27FC236}">
                  <a16:creationId xmlns:a16="http://schemas.microsoft.com/office/drawing/2014/main" id="{4AECAC35-DEA5-4AA9-B04C-5CBBD1AB964D}"/>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069658" y="833245"/>
              <a:ext cx="1046644" cy="1098097"/>
            </a:xfrm>
            <a:prstGeom prst="rect">
              <a:avLst/>
            </a:prstGeom>
          </p:spPr>
        </p:pic>
        <p:sp>
          <p:nvSpPr>
            <p:cNvPr id="17" name="TextBox 16">
              <a:extLst>
                <a:ext uri="{FF2B5EF4-FFF2-40B4-BE49-F238E27FC236}">
                  <a16:creationId xmlns:a16="http://schemas.microsoft.com/office/drawing/2014/main" id="{1DF19052-BC94-4AF1-95F3-960521A5AB94}"/>
                </a:ext>
              </a:extLst>
            </p:cNvPr>
            <p:cNvSpPr txBox="1"/>
            <p:nvPr/>
          </p:nvSpPr>
          <p:spPr>
            <a:xfrm>
              <a:off x="5562634" y="1936615"/>
              <a:ext cx="1744452" cy="369332"/>
            </a:xfrm>
            <a:prstGeom prst="rect">
              <a:avLst/>
            </a:prstGeom>
            <a:noFill/>
          </p:spPr>
          <p:txBody>
            <a:bodyPr wrap="none" rtlCol="0">
              <a:spAutoFit/>
            </a:bodyPr>
            <a:lstStyle/>
            <a:p>
              <a:r>
                <a:rPr lang="en-CA"/>
                <a:t>Data Warehouse</a:t>
              </a:r>
            </a:p>
          </p:txBody>
        </p:sp>
      </p:grpSp>
      <p:cxnSp>
        <p:nvCxnSpPr>
          <p:cNvPr id="22" name="Straight Arrow Connector 21">
            <a:extLst>
              <a:ext uri="{FF2B5EF4-FFF2-40B4-BE49-F238E27FC236}">
                <a16:creationId xmlns:a16="http://schemas.microsoft.com/office/drawing/2014/main" id="{9B60E94E-07F8-4404-833D-B585158919C1}"/>
              </a:ext>
            </a:extLst>
          </p:cNvPr>
          <p:cNvCxnSpPr>
            <a:cxnSpLocks/>
            <a:endCxn id="15" idx="0"/>
          </p:cNvCxnSpPr>
          <p:nvPr/>
        </p:nvCxnSpPr>
        <p:spPr>
          <a:xfrm flipH="1">
            <a:off x="1327015" y="4136385"/>
            <a:ext cx="1510778" cy="691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CBDA48D-7036-4747-BF0F-244920765351}"/>
              </a:ext>
            </a:extLst>
          </p:cNvPr>
          <p:cNvSpPr txBox="1"/>
          <p:nvPr/>
        </p:nvSpPr>
        <p:spPr>
          <a:xfrm>
            <a:off x="2109929" y="3790499"/>
            <a:ext cx="2981201" cy="369332"/>
          </a:xfrm>
          <a:prstGeom prst="rect">
            <a:avLst/>
          </a:prstGeom>
          <a:noFill/>
        </p:spPr>
        <p:txBody>
          <a:bodyPr wrap="none" rtlCol="0">
            <a:spAutoFit/>
          </a:bodyPr>
          <a:lstStyle/>
          <a:p>
            <a:r>
              <a:rPr lang="en-CA"/>
              <a:t>Exec </a:t>
            </a:r>
            <a:r>
              <a:rPr lang="en-CA" err="1"/>
              <a:t>ETL.GetDataFactoryTasks</a:t>
            </a:r>
            <a:endParaRPr lang="en-CA"/>
          </a:p>
        </p:txBody>
      </p:sp>
      <p:pic>
        <p:nvPicPr>
          <p:cNvPr id="7" name="Picture 6">
            <a:extLst>
              <a:ext uri="{FF2B5EF4-FFF2-40B4-BE49-F238E27FC236}">
                <a16:creationId xmlns:a16="http://schemas.microsoft.com/office/drawing/2014/main" id="{3DC14E1D-8FD4-4156-A826-64AF6F498025}"/>
              </a:ext>
            </a:extLst>
          </p:cNvPr>
          <p:cNvPicPr>
            <a:picLocks noChangeAspect="1"/>
          </p:cNvPicPr>
          <p:nvPr/>
        </p:nvPicPr>
        <p:blipFill>
          <a:blip r:embed="rId9"/>
          <a:stretch>
            <a:fillRect/>
          </a:stretch>
        </p:blipFill>
        <p:spPr>
          <a:xfrm>
            <a:off x="2503272" y="4348308"/>
            <a:ext cx="8667750" cy="2057400"/>
          </a:xfrm>
          <a:prstGeom prst="rect">
            <a:avLst/>
          </a:prstGeom>
          <a:ln>
            <a:noFill/>
          </a:ln>
          <a:effectLst>
            <a:outerShdw blurRad="292100" dist="139700" dir="2700000" algn="tl" rotWithShape="0">
              <a:srgbClr val="333333">
                <a:alpha val="65000"/>
              </a:srgbClr>
            </a:outerShdw>
          </a:effectLst>
        </p:spPr>
      </p:pic>
      <p:sp>
        <p:nvSpPr>
          <p:cNvPr id="8" name="Title 7">
            <a:extLst>
              <a:ext uri="{FF2B5EF4-FFF2-40B4-BE49-F238E27FC236}">
                <a16:creationId xmlns:a16="http://schemas.microsoft.com/office/drawing/2014/main" id="{95C2B003-CD62-F05B-9A39-F1720C06D14E}"/>
              </a:ext>
            </a:extLst>
          </p:cNvPr>
          <p:cNvSpPr>
            <a:spLocks noGrp="1"/>
          </p:cNvSpPr>
          <p:nvPr>
            <p:ph type="title"/>
          </p:nvPr>
        </p:nvSpPr>
        <p:spPr/>
        <p:txBody>
          <a:bodyPr/>
          <a:lstStyle/>
          <a:p>
            <a:r>
              <a:rPr lang="en-CA" dirty="0"/>
              <a:t>Typical Metadata-driven Pipeline Pattern</a:t>
            </a:r>
          </a:p>
        </p:txBody>
      </p:sp>
    </p:spTree>
    <p:extLst>
      <p:ext uri="{BB962C8B-B14F-4D97-AF65-F5344CB8AC3E}">
        <p14:creationId xmlns:p14="http://schemas.microsoft.com/office/powerpoint/2010/main" val="3094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907-BECD-8479-6BFF-88E2467FA83A}"/>
              </a:ext>
            </a:extLst>
          </p:cNvPr>
          <p:cNvSpPr>
            <a:spLocks noGrp="1"/>
          </p:cNvSpPr>
          <p:nvPr>
            <p:ph type="title"/>
          </p:nvPr>
        </p:nvSpPr>
        <p:spPr/>
        <p:txBody>
          <a:bodyPr/>
          <a:lstStyle/>
          <a:p>
            <a:r>
              <a:rPr lang="en-CA" dirty="0"/>
              <a:t>Advantages of Metadata-driven Approach</a:t>
            </a:r>
          </a:p>
        </p:txBody>
      </p:sp>
      <p:graphicFrame>
        <p:nvGraphicFramePr>
          <p:cNvPr id="4" name="Table 4">
            <a:extLst>
              <a:ext uri="{FF2B5EF4-FFF2-40B4-BE49-F238E27FC236}">
                <a16:creationId xmlns:a16="http://schemas.microsoft.com/office/drawing/2014/main" id="{107ED97B-85C3-DAC8-CBA3-7A44E6B8524A}"/>
              </a:ext>
            </a:extLst>
          </p:cNvPr>
          <p:cNvGraphicFramePr>
            <a:graphicFrameLocks noGrp="1"/>
          </p:cNvGraphicFramePr>
          <p:nvPr>
            <p:ph idx="1"/>
            <p:extLst>
              <p:ext uri="{D42A27DB-BD31-4B8C-83A1-F6EECF244321}">
                <p14:modId xmlns:p14="http://schemas.microsoft.com/office/powerpoint/2010/main" val="1729260746"/>
              </p:ext>
            </p:extLst>
          </p:nvPr>
        </p:nvGraphicFramePr>
        <p:xfrm>
          <a:off x="838200" y="1825625"/>
          <a:ext cx="10515600" cy="3571240"/>
        </p:xfrm>
        <a:graphic>
          <a:graphicData uri="http://schemas.openxmlformats.org/drawingml/2006/table">
            <a:tbl>
              <a:tblPr firstRow="1" bandRow="1">
                <a:tableStyleId>{5C22544A-7EE6-4342-B048-85BDC9FD1C3A}</a:tableStyleId>
              </a:tblPr>
              <a:tblGrid>
                <a:gridCol w="2607527">
                  <a:extLst>
                    <a:ext uri="{9D8B030D-6E8A-4147-A177-3AD203B41FA5}">
                      <a16:colId xmlns:a16="http://schemas.microsoft.com/office/drawing/2014/main" val="3255116759"/>
                    </a:ext>
                  </a:extLst>
                </a:gridCol>
                <a:gridCol w="2720897">
                  <a:extLst>
                    <a:ext uri="{9D8B030D-6E8A-4147-A177-3AD203B41FA5}">
                      <a16:colId xmlns:a16="http://schemas.microsoft.com/office/drawing/2014/main" val="4256680681"/>
                    </a:ext>
                  </a:extLst>
                </a:gridCol>
                <a:gridCol w="880947">
                  <a:extLst>
                    <a:ext uri="{9D8B030D-6E8A-4147-A177-3AD203B41FA5}">
                      <a16:colId xmlns:a16="http://schemas.microsoft.com/office/drawing/2014/main" val="1518030505"/>
                    </a:ext>
                  </a:extLst>
                </a:gridCol>
                <a:gridCol w="2999678">
                  <a:extLst>
                    <a:ext uri="{9D8B030D-6E8A-4147-A177-3AD203B41FA5}">
                      <a16:colId xmlns:a16="http://schemas.microsoft.com/office/drawing/2014/main" val="3808612743"/>
                    </a:ext>
                  </a:extLst>
                </a:gridCol>
                <a:gridCol w="1306551">
                  <a:extLst>
                    <a:ext uri="{9D8B030D-6E8A-4147-A177-3AD203B41FA5}">
                      <a16:colId xmlns:a16="http://schemas.microsoft.com/office/drawing/2014/main" val="1923373351"/>
                    </a:ext>
                  </a:extLst>
                </a:gridCol>
              </a:tblGrid>
              <a:tr h="370840">
                <a:tc>
                  <a:txBody>
                    <a:bodyPr/>
                    <a:lstStyle/>
                    <a:p>
                      <a:r>
                        <a:rPr lang="en-CA" dirty="0"/>
                        <a:t>ETL Change</a:t>
                      </a:r>
                    </a:p>
                  </a:txBody>
                  <a:tcPr/>
                </a:tc>
                <a:tc>
                  <a:txBody>
                    <a:bodyPr/>
                    <a:lstStyle/>
                    <a:p>
                      <a:r>
                        <a:rPr lang="en-CA" dirty="0"/>
                        <a:t>SSIS</a:t>
                      </a:r>
                    </a:p>
                  </a:txBody>
                  <a:tcPr/>
                </a:tc>
                <a:tc>
                  <a:txBody>
                    <a:bodyPr/>
                    <a:lstStyle/>
                    <a:p>
                      <a:r>
                        <a:rPr lang="en-CA" dirty="0"/>
                        <a:t>Deploy SSIS?</a:t>
                      </a:r>
                    </a:p>
                  </a:txBody>
                  <a:tcPr/>
                </a:tc>
                <a:tc>
                  <a:txBody>
                    <a:bodyPr/>
                    <a:lstStyle/>
                    <a:p>
                      <a:r>
                        <a:rPr lang="en-CA" dirty="0"/>
                        <a:t>ADF</a:t>
                      </a:r>
                    </a:p>
                  </a:txBody>
                  <a:tcPr/>
                </a:tc>
                <a:tc>
                  <a:txBody>
                    <a:bodyPr/>
                    <a:lstStyle/>
                    <a:p>
                      <a:r>
                        <a:rPr lang="en-CA" dirty="0"/>
                        <a:t>Deploy ADF?</a:t>
                      </a:r>
                    </a:p>
                  </a:txBody>
                  <a:tcPr/>
                </a:tc>
                <a:extLst>
                  <a:ext uri="{0D108BD9-81ED-4DB2-BD59-A6C34878D82A}">
                    <a16:rowId xmlns:a16="http://schemas.microsoft.com/office/drawing/2014/main" val="4049590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New data from new source</a:t>
                      </a:r>
                    </a:p>
                  </a:txBody>
                  <a:tcPr/>
                </a:tc>
                <a:tc>
                  <a:txBody>
                    <a:bodyPr/>
                    <a:lstStyle/>
                    <a:p>
                      <a:r>
                        <a:rPr lang="en-CA" dirty="0"/>
                        <a:t>New data connection, new package or dataflow,</a:t>
                      </a:r>
                    </a:p>
                  </a:txBody>
                  <a:tcPr/>
                </a:tc>
                <a:tc>
                  <a:txBody>
                    <a:bodyPr/>
                    <a:lstStyle/>
                    <a:p>
                      <a:r>
                        <a:rPr lang="en-CA" dirty="0"/>
                        <a:t>Yes</a:t>
                      </a:r>
                    </a:p>
                  </a:txBody>
                  <a:tcPr/>
                </a:tc>
                <a:tc>
                  <a:txBody>
                    <a:bodyPr/>
                    <a:lstStyle/>
                    <a:p>
                      <a:r>
                        <a:rPr lang="en-CA" dirty="0"/>
                        <a:t>New service connection, new dataset, new pipeline</a:t>
                      </a:r>
                    </a:p>
                  </a:txBody>
                  <a:tcPr/>
                </a:tc>
                <a:tc>
                  <a:txBody>
                    <a:bodyPr/>
                    <a:lstStyle/>
                    <a:p>
                      <a:r>
                        <a:rPr lang="en-CA" dirty="0"/>
                        <a:t>Yes</a:t>
                      </a:r>
                    </a:p>
                  </a:txBody>
                  <a:tcPr/>
                </a:tc>
                <a:extLst>
                  <a:ext uri="{0D108BD9-81ED-4DB2-BD59-A6C34878D82A}">
                    <a16:rowId xmlns:a16="http://schemas.microsoft.com/office/drawing/2014/main" val="380461025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New data from existing source</a:t>
                      </a:r>
                    </a:p>
                  </a:txBody>
                  <a:tcPr/>
                </a:tc>
                <a:tc>
                  <a:txBody>
                    <a:bodyPr/>
                    <a:lstStyle/>
                    <a:p>
                      <a:r>
                        <a:rPr lang="en-CA" dirty="0"/>
                        <a:t>New package or dataflow</a:t>
                      </a:r>
                    </a:p>
                  </a:txBody>
                  <a:tcPr/>
                </a:tc>
                <a:tc>
                  <a:txBody>
                    <a:bodyPr/>
                    <a:lstStyle/>
                    <a:p>
                      <a:r>
                        <a:rPr lang="en-CA" dirty="0"/>
                        <a:t>Yes</a:t>
                      </a:r>
                    </a:p>
                  </a:txBody>
                  <a:tcPr/>
                </a:tc>
                <a:tc>
                  <a:txBody>
                    <a:bodyPr/>
                    <a:lstStyle/>
                    <a:p>
                      <a:r>
                        <a:rPr lang="en-CA" dirty="0"/>
                        <a:t>Add task metadata</a:t>
                      </a:r>
                    </a:p>
                  </a:txBody>
                  <a:tcPr/>
                </a:tc>
                <a:tc>
                  <a:txBody>
                    <a:bodyPr/>
                    <a:lstStyle/>
                    <a:p>
                      <a:r>
                        <a:rPr lang="en-CA" dirty="0"/>
                        <a:t>No</a:t>
                      </a:r>
                    </a:p>
                  </a:txBody>
                  <a:tcPr/>
                </a:tc>
                <a:extLst>
                  <a:ext uri="{0D108BD9-81ED-4DB2-BD59-A6C34878D82A}">
                    <a16:rowId xmlns:a16="http://schemas.microsoft.com/office/drawing/2014/main" val="223937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Add/change/drop column in existing source</a:t>
                      </a:r>
                    </a:p>
                  </a:txBody>
                  <a:tcPr/>
                </a:tc>
                <a:tc>
                  <a:txBody>
                    <a:bodyPr/>
                    <a:lstStyle/>
                    <a:p>
                      <a:r>
                        <a:rPr lang="en-CA" dirty="0"/>
                        <a:t>Refresh column metadata in source &amp; target </a:t>
                      </a:r>
                    </a:p>
                  </a:txBody>
                  <a:tcPr/>
                </a:tc>
                <a:tc>
                  <a:txBody>
                    <a:bodyPr/>
                    <a:lstStyle/>
                    <a:p>
                      <a:r>
                        <a:rPr lang="en-CA" dirty="0"/>
                        <a:t>Yes</a:t>
                      </a:r>
                    </a:p>
                  </a:txBody>
                  <a:tcPr/>
                </a:tc>
                <a:tc>
                  <a:txBody>
                    <a:bodyPr/>
                    <a:lstStyle/>
                    <a:p>
                      <a:r>
                        <a:rPr lang="en-CA" dirty="0"/>
                        <a:t>Update task metadata, update target (sometimes)</a:t>
                      </a:r>
                    </a:p>
                  </a:txBody>
                  <a:tcPr/>
                </a:tc>
                <a:tc>
                  <a:txBody>
                    <a:bodyPr/>
                    <a:lstStyle/>
                    <a:p>
                      <a:r>
                        <a:rPr lang="en-CA" dirty="0"/>
                        <a:t>No</a:t>
                      </a:r>
                    </a:p>
                  </a:txBody>
                  <a:tcPr/>
                </a:tc>
                <a:extLst>
                  <a:ext uri="{0D108BD9-81ED-4DB2-BD59-A6C34878D82A}">
                    <a16:rowId xmlns:a16="http://schemas.microsoft.com/office/drawing/2014/main" val="4260425771"/>
                  </a:ext>
                </a:extLst>
              </a:tr>
              <a:tr h="370840">
                <a:tc>
                  <a:txBody>
                    <a:bodyPr/>
                    <a:lstStyle/>
                    <a:p>
                      <a:r>
                        <a:rPr lang="en-CA" dirty="0"/>
                        <a:t>Change dependency</a:t>
                      </a:r>
                    </a:p>
                  </a:txBody>
                  <a:tcPr/>
                </a:tc>
                <a:tc>
                  <a:txBody>
                    <a:bodyPr/>
                    <a:lstStyle/>
                    <a:p>
                      <a:r>
                        <a:rPr lang="en-CA" dirty="0"/>
                        <a:t>Update package</a:t>
                      </a:r>
                    </a:p>
                  </a:txBody>
                  <a:tcPr/>
                </a:tc>
                <a:tc>
                  <a:txBody>
                    <a:bodyPr/>
                    <a:lstStyle/>
                    <a:p>
                      <a:r>
                        <a:rPr lang="en-CA" dirty="0"/>
                        <a:t>Yes</a:t>
                      </a:r>
                    </a:p>
                  </a:txBody>
                  <a:tcPr/>
                </a:tc>
                <a:tc>
                  <a:txBody>
                    <a:bodyPr/>
                    <a:lstStyle/>
                    <a:p>
                      <a:r>
                        <a:rPr lang="en-CA" dirty="0"/>
                        <a:t>Update task metadata, update pipeline (sometimes)</a:t>
                      </a:r>
                    </a:p>
                  </a:txBody>
                  <a:tcPr/>
                </a:tc>
                <a:tc>
                  <a:txBody>
                    <a:bodyPr/>
                    <a:lstStyle/>
                    <a:p>
                      <a:r>
                        <a:rPr lang="en-CA" dirty="0"/>
                        <a:t>Sometimes</a:t>
                      </a:r>
                    </a:p>
                  </a:txBody>
                  <a:tcPr/>
                </a:tc>
                <a:extLst>
                  <a:ext uri="{0D108BD9-81ED-4DB2-BD59-A6C34878D82A}">
                    <a16:rowId xmlns:a16="http://schemas.microsoft.com/office/drawing/2014/main" val="1302810507"/>
                  </a:ext>
                </a:extLst>
              </a:tr>
              <a:tr h="370840">
                <a:tc>
                  <a:txBody>
                    <a:bodyPr/>
                    <a:lstStyle/>
                    <a:p>
                      <a:r>
                        <a:rPr lang="en-CA" dirty="0"/>
                        <a:t>Stop loading existing data</a:t>
                      </a:r>
                    </a:p>
                  </a:txBody>
                  <a:tcPr/>
                </a:tc>
                <a:tc>
                  <a:txBody>
                    <a:bodyPr/>
                    <a:lstStyle/>
                    <a:p>
                      <a:r>
                        <a:rPr lang="en-CA" dirty="0"/>
                        <a:t>Remove or disable package</a:t>
                      </a:r>
                    </a:p>
                  </a:txBody>
                  <a:tcPr/>
                </a:tc>
                <a:tc>
                  <a:txBody>
                    <a:bodyPr/>
                    <a:lstStyle/>
                    <a:p>
                      <a:r>
                        <a:rPr lang="en-CA" dirty="0"/>
                        <a:t>Yes</a:t>
                      </a:r>
                    </a:p>
                  </a:txBody>
                  <a:tcPr/>
                </a:tc>
                <a:tc>
                  <a:txBody>
                    <a:bodyPr/>
                    <a:lstStyle/>
                    <a:p>
                      <a:r>
                        <a:rPr lang="en-CA" dirty="0"/>
                        <a:t>Remove task</a:t>
                      </a:r>
                    </a:p>
                  </a:txBody>
                  <a:tcPr/>
                </a:tc>
                <a:tc>
                  <a:txBody>
                    <a:bodyPr/>
                    <a:lstStyle/>
                    <a:p>
                      <a:r>
                        <a:rPr lang="en-CA" dirty="0"/>
                        <a:t>No</a:t>
                      </a:r>
                    </a:p>
                  </a:txBody>
                  <a:tcPr/>
                </a:tc>
                <a:extLst>
                  <a:ext uri="{0D108BD9-81ED-4DB2-BD59-A6C34878D82A}">
                    <a16:rowId xmlns:a16="http://schemas.microsoft.com/office/drawing/2014/main" val="2390348593"/>
                  </a:ext>
                </a:extLst>
              </a:tr>
            </a:tbl>
          </a:graphicData>
        </a:graphic>
      </p:graphicFrame>
    </p:spTree>
    <p:extLst>
      <p:ext uri="{BB962C8B-B14F-4D97-AF65-F5344CB8AC3E}">
        <p14:creationId xmlns:p14="http://schemas.microsoft.com/office/powerpoint/2010/main" val="208566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582D6-04E1-7409-582E-42C4B8914ECD}"/>
              </a:ext>
            </a:extLst>
          </p:cNvPr>
          <p:cNvPicPr>
            <a:picLocks noChangeAspect="1"/>
          </p:cNvPicPr>
          <p:nvPr/>
        </p:nvPicPr>
        <p:blipFill rotWithShape="1">
          <a:blip r:embed="rId2"/>
          <a:srcRect r="36686"/>
          <a:stretch/>
        </p:blipFill>
        <p:spPr>
          <a:xfrm>
            <a:off x="3534998" y="4001294"/>
            <a:ext cx="6501100" cy="2762250"/>
          </a:xfrm>
          <a:prstGeom prst="rect">
            <a:avLst/>
          </a:prstGeom>
        </p:spPr>
      </p:pic>
      <p:sp>
        <p:nvSpPr>
          <p:cNvPr id="2" name="Title 1">
            <a:extLst>
              <a:ext uri="{FF2B5EF4-FFF2-40B4-BE49-F238E27FC236}">
                <a16:creationId xmlns:a16="http://schemas.microsoft.com/office/drawing/2014/main" id="{40471692-BB1C-8C6A-259E-FAB2B6EDCA86}"/>
              </a:ext>
            </a:extLst>
          </p:cNvPr>
          <p:cNvSpPr>
            <a:spLocks noGrp="1"/>
          </p:cNvSpPr>
          <p:nvPr>
            <p:ph type="title"/>
          </p:nvPr>
        </p:nvSpPr>
        <p:spPr/>
        <p:txBody>
          <a:bodyPr/>
          <a:lstStyle/>
          <a:p>
            <a:r>
              <a:rPr lang="en-CA" dirty="0"/>
              <a:t>ADF: </a:t>
            </a:r>
            <a:r>
              <a:rPr lang="en-CA"/>
              <a:t>Typical Pipeline </a:t>
            </a:r>
            <a:br>
              <a:rPr lang="en-CA" dirty="0"/>
            </a:br>
            <a:r>
              <a:rPr lang="en-CA" dirty="0"/>
              <a:t>(per data source type)</a:t>
            </a:r>
          </a:p>
        </p:txBody>
      </p:sp>
      <p:sp>
        <p:nvSpPr>
          <p:cNvPr id="3" name="Content Placeholder 2">
            <a:extLst>
              <a:ext uri="{FF2B5EF4-FFF2-40B4-BE49-F238E27FC236}">
                <a16:creationId xmlns:a16="http://schemas.microsoft.com/office/drawing/2014/main" id="{10C6C3D3-E3F0-C55B-C75E-0348D579D119}"/>
              </a:ext>
            </a:extLst>
          </p:cNvPr>
          <p:cNvSpPr>
            <a:spLocks noGrp="1"/>
          </p:cNvSpPr>
          <p:nvPr>
            <p:ph idx="1"/>
          </p:nvPr>
        </p:nvSpPr>
        <p:spPr/>
        <p:txBody>
          <a:bodyPr>
            <a:normAutofit/>
          </a:bodyPr>
          <a:lstStyle/>
          <a:p>
            <a:r>
              <a:rPr lang="en-CA" dirty="0"/>
              <a:t>Lookup task</a:t>
            </a:r>
          </a:p>
          <a:p>
            <a:pPr lvl="1"/>
            <a:r>
              <a:rPr lang="en-CA" dirty="0"/>
              <a:t>Executes a query on target to get a list of tasks</a:t>
            </a:r>
          </a:p>
          <a:p>
            <a:pPr lvl="1"/>
            <a:r>
              <a:rPr lang="en-CA" dirty="0"/>
              <a:t>JSON output</a:t>
            </a:r>
          </a:p>
          <a:p>
            <a:r>
              <a:rPr lang="en-CA" dirty="0"/>
              <a:t>For Each Task</a:t>
            </a:r>
          </a:p>
          <a:p>
            <a:pPr lvl="1"/>
            <a:r>
              <a:rPr lang="en-CA" dirty="0"/>
              <a:t>Copy Data Task</a:t>
            </a:r>
          </a:p>
          <a:p>
            <a:pPr lvl="1"/>
            <a:r>
              <a:rPr lang="en-CA" dirty="0"/>
              <a:t>Execute Stored Procedure Task</a:t>
            </a:r>
          </a:p>
        </p:txBody>
      </p:sp>
    </p:spTree>
    <p:extLst>
      <p:ext uri="{BB962C8B-B14F-4D97-AF65-F5344CB8AC3E}">
        <p14:creationId xmlns:p14="http://schemas.microsoft.com/office/powerpoint/2010/main" val="172397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C3C8-0227-CB17-890B-6DC291B601A7}"/>
              </a:ext>
            </a:extLst>
          </p:cNvPr>
          <p:cNvSpPr>
            <a:spLocks noGrp="1"/>
          </p:cNvSpPr>
          <p:nvPr>
            <p:ph type="title"/>
          </p:nvPr>
        </p:nvSpPr>
        <p:spPr/>
        <p:txBody>
          <a:bodyPr/>
          <a:lstStyle/>
          <a:p>
            <a:r>
              <a:rPr lang="en-CA" dirty="0"/>
              <a:t>ADF: Lookup Task</a:t>
            </a:r>
          </a:p>
        </p:txBody>
      </p:sp>
      <p:sp>
        <p:nvSpPr>
          <p:cNvPr id="3" name="Content Placeholder 2">
            <a:extLst>
              <a:ext uri="{FF2B5EF4-FFF2-40B4-BE49-F238E27FC236}">
                <a16:creationId xmlns:a16="http://schemas.microsoft.com/office/drawing/2014/main" id="{03B578DF-421E-E637-CC83-5CDB0786BC53}"/>
              </a:ext>
            </a:extLst>
          </p:cNvPr>
          <p:cNvSpPr>
            <a:spLocks noGrp="1"/>
          </p:cNvSpPr>
          <p:nvPr>
            <p:ph idx="1"/>
          </p:nvPr>
        </p:nvSpPr>
        <p:spPr>
          <a:xfrm>
            <a:off x="838200" y="1825625"/>
            <a:ext cx="3686908" cy="4351338"/>
          </a:xfrm>
        </p:spPr>
        <p:txBody>
          <a:bodyPr/>
          <a:lstStyle/>
          <a:p>
            <a:r>
              <a:rPr lang="en-CA" dirty="0"/>
              <a:t>Execute Stored Procedure </a:t>
            </a:r>
          </a:p>
          <a:p>
            <a:pPr lvl="1"/>
            <a:r>
              <a:rPr lang="en-CA" dirty="0" err="1"/>
              <a:t>ETL.GetDataFactoryTasks</a:t>
            </a:r>
            <a:r>
              <a:rPr lang="en-CA" dirty="0"/>
              <a:t> @DataSource</a:t>
            </a:r>
          </a:p>
          <a:p>
            <a:r>
              <a:rPr lang="en-CA" dirty="0"/>
              <a:t>(Clear First Row Only)</a:t>
            </a:r>
          </a:p>
          <a:p>
            <a:r>
              <a:rPr lang="en-CA" dirty="0"/>
              <a:t>Result is a JSON document</a:t>
            </a:r>
          </a:p>
          <a:p>
            <a:r>
              <a:rPr lang="en-CA" dirty="0"/>
              <a:t>(Can also use JSON files for Lookup)</a:t>
            </a:r>
          </a:p>
          <a:p>
            <a:endParaRPr lang="en-CA" dirty="0"/>
          </a:p>
        </p:txBody>
      </p:sp>
      <p:pic>
        <p:nvPicPr>
          <p:cNvPr id="5" name="Picture 4">
            <a:extLst>
              <a:ext uri="{FF2B5EF4-FFF2-40B4-BE49-F238E27FC236}">
                <a16:creationId xmlns:a16="http://schemas.microsoft.com/office/drawing/2014/main" id="{89D3EAC5-6201-F847-774C-DD89AE3B3DC5}"/>
              </a:ext>
            </a:extLst>
          </p:cNvPr>
          <p:cNvPicPr>
            <a:picLocks noChangeAspect="1"/>
          </p:cNvPicPr>
          <p:nvPr/>
        </p:nvPicPr>
        <p:blipFill>
          <a:blip r:embed="rId2"/>
          <a:stretch>
            <a:fillRect/>
          </a:stretch>
        </p:blipFill>
        <p:spPr>
          <a:xfrm>
            <a:off x="5072521" y="1246455"/>
            <a:ext cx="6904318" cy="505249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02AE49B-1A7A-42DD-A3C8-62A310321F16}"/>
              </a:ext>
            </a:extLst>
          </p:cNvPr>
          <p:cNvPicPr>
            <a:picLocks noChangeAspect="1"/>
          </p:cNvPicPr>
          <p:nvPr/>
        </p:nvPicPr>
        <p:blipFill>
          <a:blip r:embed="rId3"/>
          <a:stretch>
            <a:fillRect/>
          </a:stretch>
        </p:blipFill>
        <p:spPr>
          <a:xfrm>
            <a:off x="7806381" y="2019547"/>
            <a:ext cx="3871295" cy="4473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9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B51-4015-0B11-E721-452602146A6A}"/>
              </a:ext>
            </a:extLst>
          </p:cNvPr>
          <p:cNvSpPr>
            <a:spLocks noGrp="1"/>
          </p:cNvSpPr>
          <p:nvPr>
            <p:ph type="title"/>
          </p:nvPr>
        </p:nvSpPr>
        <p:spPr/>
        <p:txBody>
          <a:bodyPr/>
          <a:lstStyle/>
          <a:p>
            <a:r>
              <a:rPr lang="en-CA" dirty="0"/>
              <a:t>ADF: For Each Task</a:t>
            </a:r>
          </a:p>
        </p:txBody>
      </p:sp>
      <p:sp>
        <p:nvSpPr>
          <p:cNvPr id="3" name="Content Placeholder 2">
            <a:extLst>
              <a:ext uri="{FF2B5EF4-FFF2-40B4-BE49-F238E27FC236}">
                <a16:creationId xmlns:a16="http://schemas.microsoft.com/office/drawing/2014/main" id="{B0BEB46A-5455-96EB-0B27-087C4FE906F1}"/>
              </a:ext>
            </a:extLst>
          </p:cNvPr>
          <p:cNvSpPr>
            <a:spLocks noGrp="1"/>
          </p:cNvSpPr>
          <p:nvPr>
            <p:ph idx="1"/>
          </p:nvPr>
        </p:nvSpPr>
        <p:spPr>
          <a:xfrm>
            <a:off x="838200" y="1825625"/>
            <a:ext cx="5257800" cy="4351338"/>
          </a:xfrm>
        </p:spPr>
        <p:txBody>
          <a:bodyPr>
            <a:normAutofit/>
          </a:bodyPr>
          <a:lstStyle/>
          <a:p>
            <a:r>
              <a:rPr lang="en-CA" dirty="0"/>
              <a:t>For Each task</a:t>
            </a:r>
          </a:p>
          <a:p>
            <a:pPr lvl="1"/>
            <a:r>
              <a:rPr lang="en-CA" dirty="0"/>
              <a:t>Iterates through a collection (output of Lookup)</a:t>
            </a:r>
          </a:p>
          <a:p>
            <a:pPr lvl="1"/>
            <a:r>
              <a:rPr lang="en-CA" dirty="0"/>
              <a:t>Item() object </a:t>
            </a:r>
          </a:p>
          <a:p>
            <a:pPr lvl="1"/>
            <a:r>
              <a:rPr lang="en-CA" dirty="0"/>
              <a:t>Parallel or Serial execution</a:t>
            </a:r>
          </a:p>
          <a:p>
            <a:pPr lvl="2"/>
            <a:endParaRPr lang="en-CA" dirty="0"/>
          </a:p>
        </p:txBody>
      </p:sp>
      <p:pic>
        <p:nvPicPr>
          <p:cNvPr id="5" name="Picture 4">
            <a:extLst>
              <a:ext uri="{FF2B5EF4-FFF2-40B4-BE49-F238E27FC236}">
                <a16:creationId xmlns:a16="http://schemas.microsoft.com/office/drawing/2014/main" id="{E2EBD170-CF8D-F20C-FC17-D21050011522}"/>
              </a:ext>
            </a:extLst>
          </p:cNvPr>
          <p:cNvPicPr>
            <a:picLocks noChangeAspect="1"/>
          </p:cNvPicPr>
          <p:nvPr/>
        </p:nvPicPr>
        <p:blipFill>
          <a:blip r:embed="rId2"/>
          <a:stretch>
            <a:fillRect/>
          </a:stretch>
        </p:blipFill>
        <p:spPr>
          <a:xfrm>
            <a:off x="5926427" y="218717"/>
            <a:ext cx="5978358" cy="435133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59AE033-8516-7ABB-783B-6054201B6A97}"/>
              </a:ext>
            </a:extLst>
          </p:cNvPr>
          <p:cNvPicPr>
            <a:picLocks noChangeAspect="1"/>
          </p:cNvPicPr>
          <p:nvPr/>
        </p:nvPicPr>
        <p:blipFill>
          <a:blip r:embed="rId3"/>
          <a:stretch>
            <a:fillRect/>
          </a:stretch>
        </p:blipFill>
        <p:spPr>
          <a:xfrm>
            <a:off x="5926427" y="4970585"/>
            <a:ext cx="5835397" cy="1027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85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94AF-5AA8-000A-6A0E-A53CE2C5EEE6}"/>
              </a:ext>
            </a:extLst>
          </p:cNvPr>
          <p:cNvSpPr>
            <a:spLocks noGrp="1"/>
          </p:cNvSpPr>
          <p:nvPr>
            <p:ph type="title"/>
          </p:nvPr>
        </p:nvSpPr>
        <p:spPr/>
        <p:txBody>
          <a:bodyPr/>
          <a:lstStyle/>
          <a:p>
            <a:r>
              <a:rPr lang="en-CA" dirty="0"/>
              <a:t>ADF: For Each – </a:t>
            </a:r>
            <a:br>
              <a:rPr lang="en-CA" dirty="0"/>
            </a:br>
            <a:r>
              <a:rPr lang="en-CA" dirty="0"/>
              <a:t>Copy Data Task</a:t>
            </a:r>
          </a:p>
        </p:txBody>
      </p:sp>
      <p:sp>
        <p:nvSpPr>
          <p:cNvPr id="3" name="Content Placeholder 2">
            <a:extLst>
              <a:ext uri="{FF2B5EF4-FFF2-40B4-BE49-F238E27FC236}">
                <a16:creationId xmlns:a16="http://schemas.microsoft.com/office/drawing/2014/main" id="{48774BB4-2637-6DE5-1650-1FE3AB66B41E}"/>
              </a:ext>
            </a:extLst>
          </p:cNvPr>
          <p:cNvSpPr>
            <a:spLocks noGrp="1"/>
          </p:cNvSpPr>
          <p:nvPr>
            <p:ph idx="1"/>
          </p:nvPr>
        </p:nvSpPr>
        <p:spPr>
          <a:xfrm>
            <a:off x="0" y="1813020"/>
            <a:ext cx="5084064" cy="4351338"/>
          </a:xfrm>
        </p:spPr>
        <p:txBody>
          <a:bodyPr>
            <a:normAutofit/>
          </a:bodyPr>
          <a:lstStyle/>
          <a:p>
            <a:r>
              <a:rPr lang="en-CA" dirty="0"/>
              <a:t>Source: Links to Dataset (linked to a service like SQL Server, File System </a:t>
            </a:r>
            <a:r>
              <a:rPr lang="en-CA" dirty="0">
                <a:sym typeface="Wingdings" panose="05000000000000000000" pitchFamily="2" charset="2"/>
              </a:rPr>
              <a:t> text, CSV, Excel, other</a:t>
            </a:r>
            <a:r>
              <a:rPr lang="en-CA" dirty="0"/>
              <a:t>, Data Lake)</a:t>
            </a:r>
          </a:p>
          <a:p>
            <a:r>
              <a:rPr lang="en-CA" dirty="0"/>
              <a:t>Dynamic property for Source Query</a:t>
            </a:r>
          </a:p>
        </p:txBody>
      </p:sp>
      <p:pic>
        <p:nvPicPr>
          <p:cNvPr id="5" name="Picture 4">
            <a:extLst>
              <a:ext uri="{FF2B5EF4-FFF2-40B4-BE49-F238E27FC236}">
                <a16:creationId xmlns:a16="http://schemas.microsoft.com/office/drawing/2014/main" id="{65290D40-D88A-1BD1-D5EF-BF7BF65BE49F}"/>
              </a:ext>
            </a:extLst>
          </p:cNvPr>
          <p:cNvPicPr>
            <a:picLocks noChangeAspect="1"/>
          </p:cNvPicPr>
          <p:nvPr/>
        </p:nvPicPr>
        <p:blipFill>
          <a:blip r:embed="rId2"/>
          <a:stretch>
            <a:fillRect/>
          </a:stretch>
        </p:blipFill>
        <p:spPr>
          <a:xfrm>
            <a:off x="5494671" y="533202"/>
            <a:ext cx="6447675" cy="5631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6230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94AF-5AA8-000A-6A0E-A53CE2C5EEE6}"/>
              </a:ext>
            </a:extLst>
          </p:cNvPr>
          <p:cNvSpPr>
            <a:spLocks noGrp="1"/>
          </p:cNvSpPr>
          <p:nvPr>
            <p:ph type="title"/>
          </p:nvPr>
        </p:nvSpPr>
        <p:spPr/>
        <p:txBody>
          <a:bodyPr/>
          <a:lstStyle/>
          <a:p>
            <a:r>
              <a:rPr lang="en-CA" dirty="0"/>
              <a:t>ADF: For Each – </a:t>
            </a:r>
            <a:br>
              <a:rPr lang="en-CA" dirty="0"/>
            </a:br>
            <a:r>
              <a:rPr lang="en-CA" dirty="0"/>
              <a:t>Copy Data Task</a:t>
            </a:r>
          </a:p>
        </p:txBody>
      </p:sp>
      <p:sp>
        <p:nvSpPr>
          <p:cNvPr id="3" name="Content Placeholder 2">
            <a:extLst>
              <a:ext uri="{FF2B5EF4-FFF2-40B4-BE49-F238E27FC236}">
                <a16:creationId xmlns:a16="http://schemas.microsoft.com/office/drawing/2014/main" id="{48774BB4-2637-6DE5-1650-1FE3AB66B41E}"/>
              </a:ext>
            </a:extLst>
          </p:cNvPr>
          <p:cNvSpPr>
            <a:spLocks noGrp="1"/>
          </p:cNvSpPr>
          <p:nvPr>
            <p:ph idx="1"/>
          </p:nvPr>
        </p:nvSpPr>
        <p:spPr>
          <a:xfrm>
            <a:off x="0" y="1813020"/>
            <a:ext cx="5084064" cy="4351338"/>
          </a:xfrm>
        </p:spPr>
        <p:txBody>
          <a:bodyPr>
            <a:normAutofit/>
          </a:bodyPr>
          <a:lstStyle/>
          <a:p>
            <a:r>
              <a:rPr lang="en-CA" dirty="0"/>
              <a:t>Source: Links to Dataset (linked to a service like SQL Server, File System </a:t>
            </a:r>
            <a:r>
              <a:rPr lang="en-CA" dirty="0">
                <a:sym typeface="Wingdings" panose="05000000000000000000" pitchFamily="2" charset="2"/>
              </a:rPr>
              <a:t> text, CSV, Excel, other</a:t>
            </a:r>
            <a:r>
              <a:rPr lang="en-CA" dirty="0"/>
              <a:t>, Data Lake)</a:t>
            </a:r>
          </a:p>
          <a:p>
            <a:r>
              <a:rPr lang="en-CA" dirty="0"/>
              <a:t>Dynamic property for Source Query</a:t>
            </a:r>
          </a:p>
        </p:txBody>
      </p:sp>
      <p:pic>
        <p:nvPicPr>
          <p:cNvPr id="15" name="Picture 14">
            <a:extLst>
              <a:ext uri="{FF2B5EF4-FFF2-40B4-BE49-F238E27FC236}">
                <a16:creationId xmlns:a16="http://schemas.microsoft.com/office/drawing/2014/main" id="{D513A975-6DD5-393B-90FD-F7B146D7E81A}"/>
              </a:ext>
            </a:extLst>
          </p:cNvPr>
          <p:cNvPicPr>
            <a:picLocks noChangeAspect="1"/>
          </p:cNvPicPr>
          <p:nvPr/>
        </p:nvPicPr>
        <p:blipFill>
          <a:blip r:embed="rId2"/>
          <a:stretch>
            <a:fillRect/>
          </a:stretch>
        </p:blipFill>
        <p:spPr>
          <a:xfrm>
            <a:off x="5315712" y="1027906"/>
            <a:ext cx="6678523" cy="4969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016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9D81-EE7A-4E8C-B6C0-9CA21B7C3883}"/>
              </a:ext>
            </a:extLst>
          </p:cNvPr>
          <p:cNvSpPr>
            <a:spLocks noGrp="1"/>
          </p:cNvSpPr>
          <p:nvPr>
            <p:ph type="title"/>
          </p:nvPr>
        </p:nvSpPr>
        <p:spPr>
          <a:xfrm>
            <a:off x="831850" y="2178071"/>
            <a:ext cx="10515600" cy="1452761"/>
          </a:xfrm>
        </p:spPr>
        <p:txBody>
          <a:bodyPr>
            <a:normAutofit/>
          </a:bodyPr>
          <a:lstStyle/>
          <a:p>
            <a:r>
              <a:rPr lang="en-US" sz="7200" b="1" dirty="0"/>
              <a:t>Azure Data Factory</a:t>
            </a:r>
            <a:endParaRPr lang="en-CA" sz="7200" b="1" dirty="0"/>
          </a:p>
        </p:txBody>
      </p:sp>
      <p:sp>
        <p:nvSpPr>
          <p:cNvPr id="3" name="Text Placeholder 2">
            <a:extLst>
              <a:ext uri="{FF2B5EF4-FFF2-40B4-BE49-F238E27FC236}">
                <a16:creationId xmlns:a16="http://schemas.microsoft.com/office/drawing/2014/main" id="{AE3AF8C2-514E-4B74-B3E7-C465383AB905}"/>
              </a:ext>
            </a:extLst>
          </p:cNvPr>
          <p:cNvSpPr>
            <a:spLocks noGrp="1"/>
          </p:cNvSpPr>
          <p:nvPr>
            <p:ph type="body" idx="1"/>
          </p:nvPr>
        </p:nvSpPr>
        <p:spPr>
          <a:xfrm>
            <a:off x="831850" y="3630832"/>
            <a:ext cx="10515600" cy="685800"/>
          </a:xfrm>
        </p:spPr>
        <p:txBody>
          <a:bodyPr>
            <a:normAutofit lnSpcReduction="10000"/>
          </a:bodyPr>
          <a:lstStyle/>
          <a:p>
            <a:r>
              <a:rPr lang="en-CA" sz="4400" dirty="0"/>
              <a:t>Metadata-driven ETL Patterns</a:t>
            </a:r>
          </a:p>
        </p:txBody>
      </p:sp>
      <p:sp>
        <p:nvSpPr>
          <p:cNvPr id="4" name="Rectangle 3">
            <a:extLst>
              <a:ext uri="{FF2B5EF4-FFF2-40B4-BE49-F238E27FC236}">
                <a16:creationId xmlns:a16="http://schemas.microsoft.com/office/drawing/2014/main" id="{A1D9FFF7-D4A8-9E75-A080-2B02258EC0E4}"/>
              </a:ext>
            </a:extLst>
          </p:cNvPr>
          <p:cNvSpPr/>
          <p:nvPr/>
        </p:nvSpPr>
        <p:spPr>
          <a:xfrm>
            <a:off x="371061" y="5436970"/>
            <a:ext cx="6096000" cy="1200329"/>
          </a:xfrm>
          <a:prstGeom prst="rect">
            <a:avLst/>
          </a:prstGeom>
        </p:spPr>
        <p:txBody>
          <a:bodyPr>
            <a:spAutoFit/>
          </a:bodyPr>
          <a:lstStyle/>
          <a:p>
            <a:r>
              <a:rPr lang="en-US" sz="2400" b="1" dirty="0">
                <a:solidFill>
                  <a:schemeClr val="bg2"/>
                </a:solidFill>
              </a:rPr>
              <a:t>Mike Diehl, </a:t>
            </a:r>
            <a:r>
              <a:rPr lang="en-US" sz="2400" b="1" dirty="0" err="1">
                <a:solidFill>
                  <a:schemeClr val="bg2"/>
                </a:solidFill>
                <a:hlinkClick r:id="rId2">
                  <a:extLst>
                    <a:ext uri="{A12FA001-AC4F-418D-AE19-62706E023703}">
                      <ahyp:hlinkClr xmlns:ahyp="http://schemas.microsoft.com/office/drawing/2018/hyperlinkcolor" val="tx"/>
                    </a:ext>
                  </a:extLst>
                </a:hlinkClick>
              </a:rPr>
              <a:t>Miked@imaginet.Com</a:t>
            </a:r>
            <a:r>
              <a:rPr lang="en-US" sz="2400" b="1" dirty="0">
                <a:solidFill>
                  <a:schemeClr val="bg2"/>
                </a:solidFill>
              </a:rPr>
              <a:t> </a:t>
            </a:r>
          </a:p>
          <a:p>
            <a:r>
              <a:rPr lang="en-US" sz="2400" b="1" dirty="0">
                <a:solidFill>
                  <a:schemeClr val="bg2"/>
                </a:solidFill>
              </a:rPr>
              <a:t>Practice Lead</a:t>
            </a:r>
          </a:p>
          <a:p>
            <a:r>
              <a:rPr lang="en-US" sz="2400" b="1" dirty="0">
                <a:solidFill>
                  <a:schemeClr val="bg2"/>
                </a:solidFill>
              </a:rPr>
              <a:t>Data Engineering and Business Intelligence</a:t>
            </a:r>
          </a:p>
        </p:txBody>
      </p:sp>
      <p:grpSp>
        <p:nvGrpSpPr>
          <p:cNvPr id="5" name="Group 4">
            <a:extLst>
              <a:ext uri="{FF2B5EF4-FFF2-40B4-BE49-F238E27FC236}">
                <a16:creationId xmlns:a16="http://schemas.microsoft.com/office/drawing/2014/main" id="{67CB5814-EC47-8B91-99DD-8F8A77D60A10}"/>
              </a:ext>
            </a:extLst>
          </p:cNvPr>
          <p:cNvGrpSpPr/>
          <p:nvPr/>
        </p:nvGrpSpPr>
        <p:grpSpPr>
          <a:xfrm>
            <a:off x="281354" y="1057732"/>
            <a:ext cx="2790092" cy="2169435"/>
            <a:chOff x="3623401" y="838518"/>
            <a:chExt cx="2091613" cy="1462156"/>
          </a:xfrm>
        </p:grpSpPr>
        <p:pic>
          <p:nvPicPr>
            <p:cNvPr id="6" name="Picture 5" descr="A close up of a sign&#10;&#10;Description automatically generated">
              <a:extLst>
                <a:ext uri="{FF2B5EF4-FFF2-40B4-BE49-F238E27FC236}">
                  <a16:creationId xmlns:a16="http://schemas.microsoft.com/office/drawing/2014/main" id="{8E089040-84CE-EE6A-BEA9-F45AF8EC6DD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23401" y="838518"/>
              <a:ext cx="2091613" cy="109809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4970D62-8CE8-6119-E92C-E1C41FB672DE}"/>
                </a:ext>
              </a:extLst>
            </p:cNvPr>
            <p:cNvSpPr txBox="1"/>
            <p:nvPr/>
          </p:nvSpPr>
          <p:spPr>
            <a:xfrm>
              <a:off x="3692210" y="1931342"/>
              <a:ext cx="184731" cy="369332"/>
            </a:xfrm>
            <a:prstGeom prst="rect">
              <a:avLst/>
            </a:prstGeom>
            <a:noFill/>
          </p:spPr>
          <p:txBody>
            <a:bodyPr wrap="none" rtlCol="0">
              <a:spAutoFit/>
            </a:bodyPr>
            <a:lstStyle/>
            <a:p>
              <a:endParaRPr lang="en-CA" dirty="0"/>
            </a:p>
          </p:txBody>
        </p:sp>
      </p:grpSp>
      <p:sp>
        <p:nvSpPr>
          <p:cNvPr id="9" name="Content Placeholder 23">
            <a:extLst>
              <a:ext uri="{FF2B5EF4-FFF2-40B4-BE49-F238E27FC236}">
                <a16:creationId xmlns:a16="http://schemas.microsoft.com/office/drawing/2014/main" id="{18F704BC-17F7-1370-58C7-E9E81B805FD8}"/>
              </a:ext>
            </a:extLst>
          </p:cNvPr>
          <p:cNvSpPr txBox="1">
            <a:spLocks/>
          </p:cNvSpPr>
          <p:nvPr/>
        </p:nvSpPr>
        <p:spPr>
          <a:xfrm>
            <a:off x="6855560" y="6007724"/>
            <a:ext cx="5601378" cy="553208"/>
          </a:xfrm>
          <a:prstGeom prst="rect">
            <a:avLst/>
          </a:prstGeom>
        </p:spPr>
        <p:txBody>
          <a:bodyPr vert="horz" lIns="91440" tIns="45720" rIns="91440" bIns="45720" rtlCol="0" anchor="ctr"/>
          <a:lstStyle>
            <a:defPPr>
              <a:defRPr lang="en-US"/>
            </a:defPPr>
            <a:lvl1pPr>
              <a:defRPr sz="2400">
                <a:solidFill>
                  <a:schemeClr val="bg2"/>
                </a:solidFil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b="1" dirty="0"/>
              <a:t>/</a:t>
            </a:r>
            <a:r>
              <a:rPr lang="en-CA" b="1" dirty="0" err="1"/>
              <a:t>mikediehlsqlbi</a:t>
            </a:r>
            <a:endParaRPr lang="en-CA" b="1" dirty="0"/>
          </a:p>
        </p:txBody>
      </p:sp>
      <p:sp>
        <p:nvSpPr>
          <p:cNvPr id="10" name="Content Placeholder 25">
            <a:extLst>
              <a:ext uri="{FF2B5EF4-FFF2-40B4-BE49-F238E27FC236}">
                <a16:creationId xmlns:a16="http://schemas.microsoft.com/office/drawing/2014/main" id="{CAD2AC27-61EF-3933-27F7-A7BD94ABE331}"/>
              </a:ext>
            </a:extLst>
          </p:cNvPr>
          <p:cNvSpPr txBox="1">
            <a:spLocks/>
          </p:cNvSpPr>
          <p:nvPr/>
        </p:nvSpPr>
        <p:spPr>
          <a:xfrm>
            <a:off x="7045545" y="5402165"/>
            <a:ext cx="5022893" cy="5532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CA" sz="2400" b="1" dirty="0"/>
              <a:t>@xhead</a:t>
            </a:r>
          </a:p>
        </p:txBody>
      </p:sp>
      <p:pic>
        <p:nvPicPr>
          <p:cNvPr id="13" name="Picture 12" descr="Logo, company name&#10;&#10;Description automatically generated">
            <a:extLst>
              <a:ext uri="{FF2B5EF4-FFF2-40B4-BE49-F238E27FC236}">
                <a16:creationId xmlns:a16="http://schemas.microsoft.com/office/drawing/2014/main" id="{9CF9F327-926C-D9F4-1D57-0C2B90E5F704}"/>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007899" y="5351334"/>
            <a:ext cx="1186962" cy="685800"/>
          </a:xfrm>
          <a:prstGeom prst="rect">
            <a:avLst/>
          </a:prstGeom>
        </p:spPr>
      </p:pic>
      <p:pic>
        <p:nvPicPr>
          <p:cNvPr id="15" name="Picture 14" descr="Icon&#10;&#10;Description automatically generated">
            <a:extLst>
              <a:ext uri="{FF2B5EF4-FFF2-40B4-BE49-F238E27FC236}">
                <a16:creationId xmlns:a16="http://schemas.microsoft.com/office/drawing/2014/main" id="{4ACD1B96-E9DA-7BA4-F4DC-7E2EE9F4B90A}"/>
              </a:ext>
            </a:extLst>
          </p:cNvPr>
          <p:cNvPicPr>
            <a:picLocks noChangeAspect="1"/>
          </p:cNvPicPr>
          <p:nvPr/>
        </p:nvPicPr>
        <p:blipFill rotWithShape="1">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17219" t="17932" r="17881" b="18211"/>
          <a:stretch/>
        </p:blipFill>
        <p:spPr>
          <a:xfrm>
            <a:off x="6247084" y="5955373"/>
            <a:ext cx="689705" cy="678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931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94AF-5AA8-000A-6A0E-A53CE2C5EEE6}"/>
              </a:ext>
            </a:extLst>
          </p:cNvPr>
          <p:cNvSpPr>
            <a:spLocks noGrp="1"/>
          </p:cNvSpPr>
          <p:nvPr>
            <p:ph type="title"/>
          </p:nvPr>
        </p:nvSpPr>
        <p:spPr/>
        <p:txBody>
          <a:bodyPr/>
          <a:lstStyle/>
          <a:p>
            <a:r>
              <a:rPr lang="en-CA" dirty="0"/>
              <a:t>ADF: For Each – </a:t>
            </a:r>
            <a:br>
              <a:rPr lang="en-CA" dirty="0"/>
            </a:br>
            <a:r>
              <a:rPr lang="en-CA" dirty="0"/>
              <a:t>Copy Data Task</a:t>
            </a:r>
          </a:p>
        </p:txBody>
      </p:sp>
      <p:sp>
        <p:nvSpPr>
          <p:cNvPr id="3" name="Content Placeholder 2">
            <a:extLst>
              <a:ext uri="{FF2B5EF4-FFF2-40B4-BE49-F238E27FC236}">
                <a16:creationId xmlns:a16="http://schemas.microsoft.com/office/drawing/2014/main" id="{48774BB4-2637-6DE5-1650-1FE3AB66B41E}"/>
              </a:ext>
            </a:extLst>
          </p:cNvPr>
          <p:cNvSpPr>
            <a:spLocks noGrp="1"/>
          </p:cNvSpPr>
          <p:nvPr>
            <p:ph idx="1"/>
          </p:nvPr>
        </p:nvSpPr>
        <p:spPr>
          <a:xfrm>
            <a:off x="133971" y="1866823"/>
            <a:ext cx="5257800" cy="4351338"/>
          </a:xfrm>
        </p:spPr>
        <p:txBody>
          <a:bodyPr>
            <a:normAutofit/>
          </a:bodyPr>
          <a:lstStyle/>
          <a:p>
            <a:r>
              <a:rPr lang="en-CA" dirty="0"/>
              <a:t>Sink: links to target Dataset, with parameters for schema and table</a:t>
            </a:r>
          </a:p>
          <a:p>
            <a:r>
              <a:rPr lang="en-CA" dirty="0"/>
              <a:t>Dynamic properties for Target Schema &amp; Table, Pre-copy script</a:t>
            </a:r>
          </a:p>
          <a:p>
            <a:r>
              <a:rPr lang="en-CA" dirty="0"/>
              <a:t>Use pre-copy script to clear staging table</a:t>
            </a:r>
          </a:p>
        </p:txBody>
      </p:sp>
      <p:pic>
        <p:nvPicPr>
          <p:cNvPr id="13" name="Picture 12">
            <a:extLst>
              <a:ext uri="{FF2B5EF4-FFF2-40B4-BE49-F238E27FC236}">
                <a16:creationId xmlns:a16="http://schemas.microsoft.com/office/drawing/2014/main" id="{7A3448DA-C665-A101-9394-D726E60E1B6F}"/>
              </a:ext>
            </a:extLst>
          </p:cNvPr>
          <p:cNvPicPr>
            <a:picLocks noChangeAspect="1"/>
          </p:cNvPicPr>
          <p:nvPr/>
        </p:nvPicPr>
        <p:blipFill>
          <a:blip r:embed="rId2"/>
          <a:stretch>
            <a:fillRect/>
          </a:stretch>
        </p:blipFill>
        <p:spPr>
          <a:xfrm>
            <a:off x="6096000" y="639838"/>
            <a:ext cx="5715495" cy="5578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93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94AF-5AA8-000A-6A0E-A53CE2C5EEE6}"/>
              </a:ext>
            </a:extLst>
          </p:cNvPr>
          <p:cNvSpPr>
            <a:spLocks noGrp="1"/>
          </p:cNvSpPr>
          <p:nvPr>
            <p:ph type="title"/>
          </p:nvPr>
        </p:nvSpPr>
        <p:spPr/>
        <p:txBody>
          <a:bodyPr/>
          <a:lstStyle/>
          <a:p>
            <a:r>
              <a:rPr lang="en-CA" dirty="0"/>
              <a:t>ADF: For Each – </a:t>
            </a:r>
            <a:br>
              <a:rPr lang="en-CA" dirty="0"/>
            </a:br>
            <a:r>
              <a:rPr lang="en-CA" dirty="0"/>
              <a:t>Copy Data Task</a:t>
            </a:r>
          </a:p>
        </p:txBody>
      </p:sp>
      <p:sp>
        <p:nvSpPr>
          <p:cNvPr id="3" name="Content Placeholder 2">
            <a:extLst>
              <a:ext uri="{FF2B5EF4-FFF2-40B4-BE49-F238E27FC236}">
                <a16:creationId xmlns:a16="http://schemas.microsoft.com/office/drawing/2014/main" id="{48774BB4-2637-6DE5-1650-1FE3AB66B41E}"/>
              </a:ext>
            </a:extLst>
          </p:cNvPr>
          <p:cNvSpPr>
            <a:spLocks noGrp="1"/>
          </p:cNvSpPr>
          <p:nvPr>
            <p:ph idx="1"/>
          </p:nvPr>
        </p:nvSpPr>
        <p:spPr>
          <a:xfrm>
            <a:off x="363415" y="1825625"/>
            <a:ext cx="4888524" cy="4667250"/>
          </a:xfrm>
        </p:spPr>
        <p:txBody>
          <a:bodyPr/>
          <a:lstStyle/>
          <a:p>
            <a:r>
              <a:rPr lang="en-CA" b="1" dirty="0"/>
              <a:t>Optional </a:t>
            </a:r>
            <a:r>
              <a:rPr lang="en-CA" dirty="0"/>
              <a:t>column mapping (very different from SSIS)</a:t>
            </a:r>
          </a:p>
          <a:p>
            <a:pPr lvl="1"/>
            <a:r>
              <a:rPr lang="en-CA" dirty="0"/>
              <a:t>No column mapping</a:t>
            </a:r>
          </a:p>
          <a:p>
            <a:pPr lvl="2"/>
            <a:r>
              <a:rPr lang="en-CA" dirty="0"/>
              <a:t>case-sensitive name matching</a:t>
            </a:r>
          </a:p>
          <a:p>
            <a:pPr lvl="2"/>
            <a:r>
              <a:rPr lang="en-CA" dirty="0"/>
              <a:t>all source columns must exist in target </a:t>
            </a:r>
          </a:p>
          <a:p>
            <a:pPr lvl="2"/>
            <a:r>
              <a:rPr lang="en-CA" dirty="0"/>
              <a:t>not all target columns must be mapped</a:t>
            </a:r>
          </a:p>
          <a:p>
            <a:pPr marL="0" indent="0">
              <a:buNone/>
            </a:pPr>
            <a:endParaRPr lang="en-CA" dirty="0"/>
          </a:p>
        </p:txBody>
      </p:sp>
      <p:pic>
        <p:nvPicPr>
          <p:cNvPr id="5" name="Picture 4">
            <a:extLst>
              <a:ext uri="{FF2B5EF4-FFF2-40B4-BE49-F238E27FC236}">
                <a16:creationId xmlns:a16="http://schemas.microsoft.com/office/drawing/2014/main" id="{AB1D1C8B-304E-67FA-B453-38A5677F4B2B}"/>
              </a:ext>
            </a:extLst>
          </p:cNvPr>
          <p:cNvPicPr>
            <a:picLocks noChangeAspect="1"/>
          </p:cNvPicPr>
          <p:nvPr/>
        </p:nvPicPr>
        <p:blipFill>
          <a:blip r:embed="rId2"/>
          <a:stretch>
            <a:fillRect/>
          </a:stretch>
        </p:blipFill>
        <p:spPr>
          <a:xfrm>
            <a:off x="5472686" y="1357417"/>
            <a:ext cx="6452844" cy="45041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2645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5F86-6DEF-19D6-C8B8-1FFC6FC6F94E}"/>
              </a:ext>
            </a:extLst>
          </p:cNvPr>
          <p:cNvSpPr>
            <a:spLocks noGrp="1"/>
          </p:cNvSpPr>
          <p:nvPr>
            <p:ph type="title"/>
          </p:nvPr>
        </p:nvSpPr>
        <p:spPr/>
        <p:txBody>
          <a:bodyPr/>
          <a:lstStyle/>
          <a:p>
            <a:r>
              <a:rPr lang="en-CA" dirty="0"/>
              <a:t>ADF: For Each – </a:t>
            </a:r>
            <a:br>
              <a:rPr lang="en-CA" dirty="0"/>
            </a:br>
            <a:r>
              <a:rPr lang="en-CA" dirty="0"/>
              <a:t>Execute Stored Proc Task</a:t>
            </a:r>
          </a:p>
        </p:txBody>
      </p:sp>
      <p:sp>
        <p:nvSpPr>
          <p:cNvPr id="3" name="Content Placeholder 2">
            <a:extLst>
              <a:ext uri="{FF2B5EF4-FFF2-40B4-BE49-F238E27FC236}">
                <a16:creationId xmlns:a16="http://schemas.microsoft.com/office/drawing/2014/main" id="{CD650787-0233-EC74-C84C-A97F1926CC7D}"/>
              </a:ext>
            </a:extLst>
          </p:cNvPr>
          <p:cNvSpPr>
            <a:spLocks noGrp="1"/>
          </p:cNvSpPr>
          <p:nvPr>
            <p:ph idx="1"/>
          </p:nvPr>
        </p:nvSpPr>
        <p:spPr>
          <a:xfrm>
            <a:off x="838200" y="1825625"/>
            <a:ext cx="4733544" cy="4351338"/>
          </a:xfrm>
        </p:spPr>
        <p:txBody>
          <a:bodyPr/>
          <a:lstStyle/>
          <a:p>
            <a:r>
              <a:rPr lang="en-CA" dirty="0"/>
              <a:t>Call Stored Procedure on Target to process staging data</a:t>
            </a:r>
          </a:p>
          <a:p>
            <a:r>
              <a:rPr lang="en-CA" dirty="0"/>
              <a:t>Can have parameters but they must all be the same signature</a:t>
            </a:r>
          </a:p>
        </p:txBody>
      </p:sp>
      <p:pic>
        <p:nvPicPr>
          <p:cNvPr id="5" name="Picture 4">
            <a:extLst>
              <a:ext uri="{FF2B5EF4-FFF2-40B4-BE49-F238E27FC236}">
                <a16:creationId xmlns:a16="http://schemas.microsoft.com/office/drawing/2014/main" id="{A5FF2FB7-5414-7FD5-C726-3975FA9E207B}"/>
              </a:ext>
            </a:extLst>
          </p:cNvPr>
          <p:cNvPicPr>
            <a:picLocks noChangeAspect="1"/>
          </p:cNvPicPr>
          <p:nvPr/>
        </p:nvPicPr>
        <p:blipFill>
          <a:blip r:embed="rId2"/>
          <a:stretch>
            <a:fillRect/>
          </a:stretch>
        </p:blipFill>
        <p:spPr>
          <a:xfrm>
            <a:off x="5714511" y="1627429"/>
            <a:ext cx="5639289" cy="45495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7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8AB3-EA9D-C9FC-505A-6B10DA71C8B5}"/>
              </a:ext>
            </a:extLst>
          </p:cNvPr>
          <p:cNvSpPr>
            <a:spLocks noGrp="1"/>
          </p:cNvSpPr>
          <p:nvPr>
            <p:ph type="title"/>
          </p:nvPr>
        </p:nvSpPr>
        <p:spPr/>
        <p:txBody>
          <a:bodyPr/>
          <a:lstStyle/>
          <a:p>
            <a:r>
              <a:rPr lang="en-CA" dirty="0"/>
              <a:t>How Many ADF Datasets?</a:t>
            </a:r>
          </a:p>
        </p:txBody>
      </p:sp>
      <p:sp>
        <p:nvSpPr>
          <p:cNvPr id="3" name="Content Placeholder 2">
            <a:extLst>
              <a:ext uri="{FF2B5EF4-FFF2-40B4-BE49-F238E27FC236}">
                <a16:creationId xmlns:a16="http://schemas.microsoft.com/office/drawing/2014/main" id="{F31E43AE-62DF-6576-13D1-93275893F73B}"/>
              </a:ext>
            </a:extLst>
          </p:cNvPr>
          <p:cNvSpPr>
            <a:spLocks noGrp="1"/>
          </p:cNvSpPr>
          <p:nvPr>
            <p:ph idx="1"/>
          </p:nvPr>
        </p:nvSpPr>
        <p:spPr/>
        <p:txBody>
          <a:bodyPr>
            <a:normAutofit/>
          </a:bodyPr>
          <a:lstStyle/>
          <a:p>
            <a:r>
              <a:rPr lang="en-CA" dirty="0"/>
              <a:t>As few as possible</a:t>
            </a:r>
          </a:p>
          <a:p>
            <a:r>
              <a:rPr lang="en-CA" dirty="0"/>
              <a:t>Do not define schema (column names and types)</a:t>
            </a:r>
          </a:p>
          <a:p>
            <a:r>
              <a:rPr lang="en-CA" dirty="0"/>
              <a:t>At least one Dataset per linked service and result type</a:t>
            </a:r>
          </a:p>
          <a:p>
            <a:pPr lvl="1"/>
            <a:r>
              <a:rPr lang="en-CA" dirty="0"/>
              <a:t>SQL Server, Oracle, MySQL, </a:t>
            </a:r>
            <a:r>
              <a:rPr lang="en-CA" dirty="0" err="1"/>
              <a:t>PostGreSQL</a:t>
            </a:r>
            <a:r>
              <a:rPr lang="en-CA" dirty="0"/>
              <a:t>, Snowflake, </a:t>
            </a:r>
            <a:r>
              <a:rPr lang="en-CA" dirty="0" err="1"/>
              <a:t>etc</a:t>
            </a:r>
            <a:endParaRPr lang="en-CA" dirty="0"/>
          </a:p>
          <a:p>
            <a:pPr lvl="2"/>
            <a:r>
              <a:rPr lang="en-CA" dirty="0"/>
              <a:t>Can have parameters for server and database (advanced)</a:t>
            </a:r>
          </a:p>
          <a:p>
            <a:pPr lvl="1"/>
            <a:r>
              <a:rPr lang="en-CA" dirty="0"/>
              <a:t>Files (by type and location)</a:t>
            </a:r>
            <a:endParaRPr lang="en-CA" dirty="0">
              <a:sym typeface="Wingdings" panose="05000000000000000000" pitchFamily="2" charset="2"/>
            </a:endParaRPr>
          </a:p>
          <a:p>
            <a:pPr lvl="2"/>
            <a:r>
              <a:rPr lang="en-CA" dirty="0"/>
              <a:t>Excel on SharePoint</a:t>
            </a:r>
          </a:p>
          <a:p>
            <a:pPr lvl="2"/>
            <a:r>
              <a:rPr lang="en-CA" dirty="0"/>
              <a:t>Excel on File System</a:t>
            </a:r>
          </a:p>
          <a:p>
            <a:pPr lvl="2"/>
            <a:r>
              <a:rPr lang="en-CA" dirty="0"/>
              <a:t>CSV on SharePoint, </a:t>
            </a:r>
            <a:r>
              <a:rPr lang="en-CA" dirty="0" err="1"/>
              <a:t>etc</a:t>
            </a:r>
            <a:endParaRPr lang="en-CA" dirty="0"/>
          </a:p>
          <a:p>
            <a:pPr lvl="2"/>
            <a:r>
              <a:rPr lang="en-CA" dirty="0"/>
              <a:t>CSV on Azure Data Lake Storage</a:t>
            </a:r>
          </a:p>
          <a:p>
            <a:pPr lvl="2"/>
            <a:r>
              <a:rPr lang="en-CA" dirty="0"/>
              <a:t>Often require parameters for folder, path, and file wildcards</a:t>
            </a:r>
          </a:p>
          <a:p>
            <a:pPr lvl="1"/>
            <a:endParaRPr lang="en-CA" dirty="0"/>
          </a:p>
        </p:txBody>
      </p:sp>
    </p:spTree>
    <p:extLst>
      <p:ext uri="{BB962C8B-B14F-4D97-AF65-F5344CB8AC3E}">
        <p14:creationId xmlns:p14="http://schemas.microsoft.com/office/powerpoint/2010/main" val="426979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2E16-C618-D3AF-3CD0-251F4E7FD8D2}"/>
              </a:ext>
            </a:extLst>
          </p:cNvPr>
          <p:cNvSpPr>
            <a:spLocks noGrp="1"/>
          </p:cNvSpPr>
          <p:nvPr>
            <p:ph type="title"/>
          </p:nvPr>
        </p:nvSpPr>
        <p:spPr/>
        <p:txBody>
          <a:bodyPr/>
          <a:lstStyle/>
          <a:p>
            <a:r>
              <a:rPr lang="en-CA" dirty="0"/>
              <a:t>How Many ADF Pipelines?</a:t>
            </a:r>
          </a:p>
        </p:txBody>
      </p:sp>
      <p:sp>
        <p:nvSpPr>
          <p:cNvPr id="3" name="Content Placeholder 2">
            <a:extLst>
              <a:ext uri="{FF2B5EF4-FFF2-40B4-BE49-F238E27FC236}">
                <a16:creationId xmlns:a16="http://schemas.microsoft.com/office/drawing/2014/main" id="{555D9B2F-6D65-347B-E422-9717B2809DED}"/>
              </a:ext>
            </a:extLst>
          </p:cNvPr>
          <p:cNvSpPr>
            <a:spLocks noGrp="1"/>
          </p:cNvSpPr>
          <p:nvPr>
            <p:ph idx="1"/>
          </p:nvPr>
        </p:nvSpPr>
        <p:spPr/>
        <p:txBody>
          <a:bodyPr/>
          <a:lstStyle/>
          <a:p>
            <a:r>
              <a:rPr lang="en-CA" dirty="0"/>
              <a:t>Usually One per Source Dataset, plus one Main pipeline</a:t>
            </a:r>
          </a:p>
          <a:p>
            <a:r>
              <a:rPr lang="en-CA" dirty="0"/>
              <a:t>Most pipelines use the Lookup/</a:t>
            </a:r>
            <a:r>
              <a:rPr lang="en-CA" dirty="0" err="1"/>
              <a:t>ForEach</a:t>
            </a:r>
            <a:r>
              <a:rPr lang="en-CA" dirty="0"/>
              <a:t>/Copy Data/Exec </a:t>
            </a:r>
            <a:r>
              <a:rPr lang="en-CA" dirty="0" err="1"/>
              <a:t>Sproc</a:t>
            </a:r>
            <a:r>
              <a:rPr lang="en-CA" dirty="0"/>
              <a:t> pattern</a:t>
            </a:r>
          </a:p>
          <a:p>
            <a:pPr lvl="1"/>
            <a:r>
              <a:rPr lang="en-CA" dirty="0"/>
              <a:t>Pipeline Parameter for Lookup Task </a:t>
            </a:r>
          </a:p>
          <a:p>
            <a:pPr lvl="2"/>
            <a:r>
              <a:rPr lang="en-CA" dirty="0"/>
              <a:t>Exec </a:t>
            </a:r>
            <a:r>
              <a:rPr lang="en-CA" dirty="0" err="1"/>
              <a:t>ETL.GetFactoryTasks</a:t>
            </a:r>
            <a:r>
              <a:rPr lang="en-CA" dirty="0"/>
              <a:t> @DataSource</a:t>
            </a:r>
          </a:p>
          <a:p>
            <a:r>
              <a:rPr lang="en-CA" dirty="0"/>
              <a:t>ADF Debug support: </a:t>
            </a:r>
          </a:p>
          <a:p>
            <a:pPr lvl="1"/>
            <a:r>
              <a:rPr lang="en-CA" dirty="0" err="1"/>
              <a:t>OptionalTaskKeyList</a:t>
            </a:r>
            <a:r>
              <a:rPr lang="en-CA" dirty="0"/>
              <a:t> pipeline parameter, defaults to “All”</a:t>
            </a:r>
          </a:p>
          <a:p>
            <a:pPr lvl="1"/>
            <a:r>
              <a:rPr lang="en-CA" dirty="0"/>
              <a:t>Value is parsed in the </a:t>
            </a:r>
            <a:r>
              <a:rPr lang="en-CA" dirty="0" err="1"/>
              <a:t>ETL.GetFactoryTasks</a:t>
            </a:r>
            <a:r>
              <a:rPr lang="en-CA" dirty="0"/>
              <a:t> </a:t>
            </a:r>
            <a:r>
              <a:rPr lang="en-CA" dirty="0" err="1"/>
              <a:t>sproc</a:t>
            </a:r>
            <a:r>
              <a:rPr lang="en-CA" dirty="0"/>
              <a:t> to limit tasks</a:t>
            </a:r>
          </a:p>
          <a:p>
            <a:pPr lvl="2"/>
            <a:endParaRPr lang="en-CA" dirty="0"/>
          </a:p>
          <a:p>
            <a:endParaRPr lang="en-CA" dirty="0"/>
          </a:p>
          <a:p>
            <a:endParaRPr lang="en-CA" dirty="0"/>
          </a:p>
        </p:txBody>
      </p:sp>
    </p:spTree>
    <p:extLst>
      <p:ext uri="{BB962C8B-B14F-4D97-AF65-F5344CB8AC3E}">
        <p14:creationId xmlns:p14="http://schemas.microsoft.com/office/powerpoint/2010/main" val="293113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FC3F-E146-C5AE-B9C9-FDBD0BB748F1}"/>
              </a:ext>
            </a:extLst>
          </p:cNvPr>
          <p:cNvSpPr>
            <a:spLocks noGrp="1"/>
          </p:cNvSpPr>
          <p:nvPr>
            <p:ph type="title"/>
          </p:nvPr>
        </p:nvSpPr>
        <p:spPr/>
        <p:txBody>
          <a:bodyPr/>
          <a:lstStyle/>
          <a:p>
            <a:r>
              <a:rPr lang="en-CA" dirty="0"/>
              <a:t>Main Pipeline</a:t>
            </a:r>
          </a:p>
        </p:txBody>
      </p:sp>
      <p:sp>
        <p:nvSpPr>
          <p:cNvPr id="3" name="Content Placeholder 2">
            <a:extLst>
              <a:ext uri="{FF2B5EF4-FFF2-40B4-BE49-F238E27FC236}">
                <a16:creationId xmlns:a16="http://schemas.microsoft.com/office/drawing/2014/main" id="{752CA452-5140-58A8-9F76-C3AB4E5569B1}"/>
              </a:ext>
            </a:extLst>
          </p:cNvPr>
          <p:cNvSpPr>
            <a:spLocks noGrp="1"/>
          </p:cNvSpPr>
          <p:nvPr>
            <p:ph idx="1"/>
          </p:nvPr>
        </p:nvSpPr>
        <p:spPr/>
        <p:txBody>
          <a:bodyPr/>
          <a:lstStyle/>
          <a:p>
            <a:r>
              <a:rPr lang="en-CA" dirty="0"/>
              <a:t>Calls Task-driven pipelines with parameter for selecting tasks</a:t>
            </a:r>
          </a:p>
          <a:p>
            <a:r>
              <a:rPr lang="en-CA" dirty="0"/>
              <a:t>Main pipeline handles dependencies</a:t>
            </a:r>
          </a:p>
          <a:p>
            <a:pPr lvl="1"/>
            <a:r>
              <a:rPr lang="en-CA" dirty="0"/>
              <a:t>“Level 1” pipelines – loading dimensions</a:t>
            </a:r>
          </a:p>
          <a:p>
            <a:pPr lvl="1"/>
            <a:r>
              <a:rPr lang="en-CA" dirty="0"/>
              <a:t>“Level 2” pipelines – loading facts (which depend on dimensions)</a:t>
            </a:r>
          </a:p>
          <a:p>
            <a:pPr lvl="1"/>
            <a:r>
              <a:rPr lang="en-CA" dirty="0"/>
              <a:t>Additional levels as needed, based on dependency tree</a:t>
            </a:r>
          </a:p>
          <a:p>
            <a:pPr lvl="1"/>
            <a:endParaRPr lang="en-CA" dirty="0"/>
          </a:p>
          <a:p>
            <a:r>
              <a:rPr lang="en-CA" dirty="0"/>
              <a:t>Advanced: Main pipeline can use the Lookup/</a:t>
            </a:r>
            <a:r>
              <a:rPr lang="en-CA" dirty="0" err="1"/>
              <a:t>ForEach</a:t>
            </a:r>
            <a:r>
              <a:rPr lang="en-CA" dirty="0"/>
              <a:t> pattern to get a list of pipelines (and their parameters) to execute</a:t>
            </a:r>
          </a:p>
          <a:p>
            <a:endParaRPr lang="en-CA" dirty="0"/>
          </a:p>
        </p:txBody>
      </p:sp>
    </p:spTree>
    <p:extLst>
      <p:ext uri="{BB962C8B-B14F-4D97-AF65-F5344CB8AC3E}">
        <p14:creationId xmlns:p14="http://schemas.microsoft.com/office/powerpoint/2010/main" val="1813766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8388-081C-B597-4EE8-2537C732312C}"/>
              </a:ext>
            </a:extLst>
          </p:cNvPr>
          <p:cNvSpPr>
            <a:spLocks noGrp="1"/>
          </p:cNvSpPr>
          <p:nvPr>
            <p:ph type="title"/>
          </p:nvPr>
        </p:nvSpPr>
        <p:spPr/>
        <p:txBody>
          <a:bodyPr/>
          <a:lstStyle/>
          <a:p>
            <a:r>
              <a:rPr lang="en-CA" dirty="0" err="1"/>
              <a:t>ETL.DataFactoryTask</a:t>
            </a:r>
            <a:r>
              <a:rPr lang="en-CA" dirty="0"/>
              <a:t> table</a:t>
            </a:r>
          </a:p>
        </p:txBody>
      </p:sp>
      <p:graphicFrame>
        <p:nvGraphicFramePr>
          <p:cNvPr id="9" name="Content Placeholder 8">
            <a:extLst>
              <a:ext uri="{FF2B5EF4-FFF2-40B4-BE49-F238E27FC236}">
                <a16:creationId xmlns:a16="http://schemas.microsoft.com/office/drawing/2014/main" id="{BF18D96C-E04F-A997-AB99-74B529E47FD0}"/>
              </a:ext>
            </a:extLst>
          </p:cNvPr>
          <p:cNvGraphicFramePr>
            <a:graphicFrameLocks noGrp="1"/>
          </p:cNvGraphicFramePr>
          <p:nvPr>
            <p:ph idx="1"/>
            <p:extLst>
              <p:ext uri="{D42A27DB-BD31-4B8C-83A1-F6EECF244321}">
                <p14:modId xmlns:p14="http://schemas.microsoft.com/office/powerpoint/2010/main" val="3049671329"/>
              </p:ext>
            </p:extLst>
          </p:nvPr>
        </p:nvGraphicFramePr>
        <p:xfrm>
          <a:off x="1044798" y="1768998"/>
          <a:ext cx="10309001" cy="1329310"/>
        </p:xfrm>
        <a:graphic>
          <a:graphicData uri="http://schemas.openxmlformats.org/drawingml/2006/table">
            <a:tbl>
              <a:tblPr firstRow="1" firstCol="1" bandRow="1">
                <a:tableStyleId>{5C22544A-7EE6-4342-B048-85BDC9FD1C3A}</a:tableStyleId>
              </a:tblPr>
              <a:tblGrid>
                <a:gridCol w="1029329">
                  <a:extLst>
                    <a:ext uri="{9D8B030D-6E8A-4147-A177-3AD203B41FA5}">
                      <a16:colId xmlns:a16="http://schemas.microsoft.com/office/drawing/2014/main" val="1684942052"/>
                    </a:ext>
                  </a:extLst>
                </a:gridCol>
                <a:gridCol w="1406789">
                  <a:extLst>
                    <a:ext uri="{9D8B030D-6E8A-4147-A177-3AD203B41FA5}">
                      <a16:colId xmlns:a16="http://schemas.microsoft.com/office/drawing/2014/main" val="2548356790"/>
                    </a:ext>
                  </a:extLst>
                </a:gridCol>
                <a:gridCol w="723094">
                  <a:extLst>
                    <a:ext uri="{9D8B030D-6E8A-4147-A177-3AD203B41FA5}">
                      <a16:colId xmlns:a16="http://schemas.microsoft.com/office/drawing/2014/main" val="1821102634"/>
                    </a:ext>
                  </a:extLst>
                </a:gridCol>
                <a:gridCol w="1025912">
                  <a:extLst>
                    <a:ext uri="{9D8B030D-6E8A-4147-A177-3AD203B41FA5}">
                      <a16:colId xmlns:a16="http://schemas.microsoft.com/office/drawing/2014/main" val="661751076"/>
                    </a:ext>
                  </a:extLst>
                </a:gridCol>
                <a:gridCol w="2074127">
                  <a:extLst>
                    <a:ext uri="{9D8B030D-6E8A-4147-A177-3AD203B41FA5}">
                      <a16:colId xmlns:a16="http://schemas.microsoft.com/office/drawing/2014/main" val="3857114462"/>
                    </a:ext>
                  </a:extLst>
                </a:gridCol>
                <a:gridCol w="1304692">
                  <a:extLst>
                    <a:ext uri="{9D8B030D-6E8A-4147-A177-3AD203B41FA5}">
                      <a16:colId xmlns:a16="http://schemas.microsoft.com/office/drawing/2014/main" val="2814839658"/>
                    </a:ext>
                  </a:extLst>
                </a:gridCol>
                <a:gridCol w="1059366">
                  <a:extLst>
                    <a:ext uri="{9D8B030D-6E8A-4147-A177-3AD203B41FA5}">
                      <a16:colId xmlns:a16="http://schemas.microsoft.com/office/drawing/2014/main" val="3303269028"/>
                    </a:ext>
                  </a:extLst>
                </a:gridCol>
                <a:gridCol w="992459">
                  <a:extLst>
                    <a:ext uri="{9D8B030D-6E8A-4147-A177-3AD203B41FA5}">
                      <a16:colId xmlns:a16="http://schemas.microsoft.com/office/drawing/2014/main" val="3528547191"/>
                    </a:ext>
                  </a:extLst>
                </a:gridCol>
                <a:gridCol w="693233">
                  <a:extLst>
                    <a:ext uri="{9D8B030D-6E8A-4147-A177-3AD203B41FA5}">
                      <a16:colId xmlns:a16="http://schemas.microsoft.com/office/drawing/2014/main" val="3182082774"/>
                    </a:ext>
                  </a:extLst>
                </a:gridCol>
              </a:tblGrid>
              <a:tr h="0">
                <a:tc>
                  <a:txBody>
                    <a:bodyPr/>
                    <a:lstStyle/>
                    <a:p>
                      <a:pPr>
                        <a:lnSpc>
                          <a:spcPct val="107000"/>
                        </a:lnSpc>
                        <a:spcAft>
                          <a:spcPts val="800"/>
                        </a:spcAft>
                      </a:pPr>
                      <a:r>
                        <a:rPr lang="en-CA" sz="1400" dirty="0" err="1">
                          <a:effectLst/>
                        </a:rPr>
                        <a:t>DataFactory</a:t>
                      </a:r>
                      <a:r>
                        <a:rPr lang="en-CA" sz="1400" dirty="0">
                          <a:effectLst/>
                        </a:rPr>
                        <a:t> </a:t>
                      </a:r>
                      <a:r>
                        <a:rPr lang="en-CA" sz="1400" dirty="0" err="1">
                          <a:effectLst/>
                        </a:rPr>
                        <a:t>TaskKey</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DataSource</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dirty="0">
                          <a:effectLst/>
                        </a:rPr>
                        <a:t>Target Schema</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dirty="0">
                          <a:effectLst/>
                        </a:rPr>
                        <a:t>Target Table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MergeProc</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SourceQuery</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dirty="0">
                          <a:effectLst/>
                        </a:rPr>
                        <a:t>Incremental Date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dirty="0" err="1">
                          <a:effectLst/>
                        </a:rPr>
                        <a:t>LastCopied</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dirty="0">
                          <a:effectLst/>
                        </a:rPr>
                        <a:t>Ordinal</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0375623"/>
                  </a:ext>
                </a:extLst>
              </a:tr>
              <a:tr h="0">
                <a:tc>
                  <a:txBody>
                    <a:bodyPr/>
                    <a:lstStyle/>
                    <a:p>
                      <a:pPr>
                        <a:lnSpc>
                          <a:spcPct val="107000"/>
                        </a:lnSpc>
                        <a:spcAft>
                          <a:spcPts val="800"/>
                        </a:spcAft>
                      </a:pPr>
                      <a:r>
                        <a:rPr lang="en-CA" sz="1400">
                          <a:effectLst/>
                        </a:rPr>
                        <a:t>3</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CsvBlob-Dims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raw</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Department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Staging.MergeDepartment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Department.csv</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1</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4556763"/>
                  </a:ext>
                </a:extLst>
              </a:tr>
              <a:tr h="0">
                <a:tc>
                  <a:txBody>
                    <a:bodyPr/>
                    <a:lstStyle/>
                    <a:p>
                      <a:pPr>
                        <a:lnSpc>
                          <a:spcPct val="107000"/>
                        </a:lnSpc>
                        <a:spcAft>
                          <a:spcPts val="800"/>
                        </a:spcAft>
                      </a:pPr>
                      <a:r>
                        <a:rPr lang="en-CA" sz="1400">
                          <a:effectLst/>
                        </a:rPr>
                        <a:t>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CsvBlob-Dims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raw</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Project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Staging.MergeProject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Project.csv</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1</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4268824"/>
                  </a:ext>
                </a:extLst>
              </a:tr>
              <a:tr h="0">
                <a:tc>
                  <a:txBody>
                    <a:bodyPr/>
                    <a:lstStyle/>
                    <a:p>
                      <a:pPr>
                        <a:lnSpc>
                          <a:spcPct val="107000"/>
                        </a:lnSpc>
                        <a:spcAft>
                          <a:spcPts val="800"/>
                        </a:spcAft>
                      </a:pPr>
                      <a:r>
                        <a:rPr lang="en-CA" sz="1400">
                          <a:effectLst/>
                        </a:rPr>
                        <a:t>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AdventureWorks-Dims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Staging</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Product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Staging.MergeProduct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Select * from  Products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CA" sz="1400" dirty="0">
                          <a:effectLst/>
                        </a:rPr>
                        <a:t>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4662768"/>
                  </a:ext>
                </a:extLst>
              </a:tr>
            </a:tbl>
          </a:graphicData>
        </a:graphic>
      </p:graphicFrame>
    </p:spTree>
    <p:extLst>
      <p:ext uri="{BB962C8B-B14F-4D97-AF65-F5344CB8AC3E}">
        <p14:creationId xmlns:p14="http://schemas.microsoft.com/office/powerpoint/2010/main" val="988398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DCB5-D801-9CDD-6D4B-E111CDDC0E0C}"/>
              </a:ext>
            </a:extLst>
          </p:cNvPr>
          <p:cNvSpPr>
            <a:spLocks noGrp="1"/>
          </p:cNvSpPr>
          <p:nvPr>
            <p:ph type="title"/>
          </p:nvPr>
        </p:nvSpPr>
        <p:spPr/>
        <p:txBody>
          <a:bodyPr/>
          <a:lstStyle/>
          <a:p>
            <a:r>
              <a:rPr lang="en-CA" dirty="0" err="1"/>
              <a:t>ETL.GetDataFactoryTasks</a:t>
            </a:r>
            <a:r>
              <a:rPr lang="en-CA" dirty="0"/>
              <a:t> Procedure</a:t>
            </a:r>
          </a:p>
        </p:txBody>
      </p:sp>
      <p:sp>
        <p:nvSpPr>
          <p:cNvPr id="3" name="Content Placeholder 2">
            <a:extLst>
              <a:ext uri="{FF2B5EF4-FFF2-40B4-BE49-F238E27FC236}">
                <a16:creationId xmlns:a16="http://schemas.microsoft.com/office/drawing/2014/main" id="{45342715-7FEE-010C-A78F-EC70B4D3BB4D}"/>
              </a:ext>
            </a:extLst>
          </p:cNvPr>
          <p:cNvSpPr>
            <a:spLocks noGrp="1"/>
          </p:cNvSpPr>
          <p:nvPr>
            <p:ph idx="1"/>
          </p:nvPr>
        </p:nvSpPr>
        <p:spPr>
          <a:xfrm>
            <a:off x="838200" y="1570893"/>
            <a:ext cx="10433538" cy="1654346"/>
          </a:xfrm>
        </p:spPr>
        <p:txBody>
          <a:bodyPr>
            <a:normAutofit fontScale="85000" lnSpcReduction="10000"/>
          </a:bodyPr>
          <a:lstStyle/>
          <a:p>
            <a:r>
              <a:rPr lang="en-CA" dirty="0"/>
              <a:t>@DataSource –named set of tasks</a:t>
            </a:r>
          </a:p>
          <a:p>
            <a:r>
              <a:rPr lang="en-CA" dirty="0"/>
              <a:t>@OptionalTaskKeyList – comma-separated list of task numbers (or “All”)</a:t>
            </a:r>
          </a:p>
          <a:p>
            <a:r>
              <a:rPr lang="en-CA" dirty="0"/>
              <a:t>Selects rows from </a:t>
            </a:r>
            <a:r>
              <a:rPr lang="en-CA" dirty="0" err="1"/>
              <a:t>ETL.DataFactoryTask</a:t>
            </a:r>
            <a:r>
              <a:rPr lang="en-CA" dirty="0"/>
              <a:t> table</a:t>
            </a:r>
          </a:p>
          <a:p>
            <a:r>
              <a:rPr lang="en-CA" dirty="0"/>
              <a:t>Does REPLACE on tokens in </a:t>
            </a:r>
            <a:r>
              <a:rPr lang="en-CA" dirty="0" err="1"/>
              <a:t>SouceQuery</a:t>
            </a:r>
            <a:endParaRPr lang="en-CA" dirty="0"/>
          </a:p>
        </p:txBody>
      </p:sp>
      <p:pic>
        <p:nvPicPr>
          <p:cNvPr id="9" name="Picture 8">
            <a:extLst>
              <a:ext uri="{FF2B5EF4-FFF2-40B4-BE49-F238E27FC236}">
                <a16:creationId xmlns:a16="http://schemas.microsoft.com/office/drawing/2014/main" id="{A2AC4B01-80CA-58C8-C216-2B782322674F}"/>
              </a:ext>
            </a:extLst>
          </p:cNvPr>
          <p:cNvPicPr>
            <a:picLocks noChangeAspect="1"/>
          </p:cNvPicPr>
          <p:nvPr/>
        </p:nvPicPr>
        <p:blipFill>
          <a:blip r:embed="rId2"/>
          <a:stretch>
            <a:fillRect/>
          </a:stretch>
        </p:blipFill>
        <p:spPr>
          <a:xfrm>
            <a:off x="838200" y="3429000"/>
            <a:ext cx="9425354" cy="3281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8642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B729-F3F0-23CC-2F18-D15CEC8DD89E}"/>
              </a:ext>
            </a:extLst>
          </p:cNvPr>
          <p:cNvSpPr>
            <a:spLocks noGrp="1"/>
          </p:cNvSpPr>
          <p:nvPr>
            <p:ph type="title"/>
          </p:nvPr>
        </p:nvSpPr>
        <p:spPr/>
        <p:txBody>
          <a:bodyPr/>
          <a:lstStyle/>
          <a:p>
            <a:r>
              <a:rPr lang="en-CA" dirty="0" err="1"/>
              <a:t>Staging.MergeCustomer</a:t>
            </a:r>
            <a:r>
              <a:rPr lang="en-CA" dirty="0"/>
              <a:t> Procedure</a:t>
            </a:r>
          </a:p>
        </p:txBody>
      </p:sp>
      <p:sp>
        <p:nvSpPr>
          <p:cNvPr id="3" name="Content Placeholder 2">
            <a:extLst>
              <a:ext uri="{FF2B5EF4-FFF2-40B4-BE49-F238E27FC236}">
                <a16:creationId xmlns:a16="http://schemas.microsoft.com/office/drawing/2014/main" id="{2B61D2D6-618E-6F34-4D3C-9F062CB23137}"/>
              </a:ext>
            </a:extLst>
          </p:cNvPr>
          <p:cNvSpPr>
            <a:spLocks noGrp="1"/>
          </p:cNvSpPr>
          <p:nvPr>
            <p:ph idx="1"/>
          </p:nvPr>
        </p:nvSpPr>
        <p:spPr/>
        <p:txBody>
          <a:bodyPr/>
          <a:lstStyle/>
          <a:p>
            <a:r>
              <a:rPr lang="en-CA" dirty="0"/>
              <a:t>Data Warehouse dimension example</a:t>
            </a:r>
          </a:p>
          <a:p>
            <a:r>
              <a:rPr lang="en-CA" dirty="0"/>
              <a:t>Merges from </a:t>
            </a:r>
            <a:r>
              <a:rPr lang="en-CA" dirty="0" err="1"/>
              <a:t>Staging.Customer</a:t>
            </a:r>
            <a:r>
              <a:rPr lang="en-CA" dirty="0"/>
              <a:t> to </a:t>
            </a:r>
            <a:r>
              <a:rPr lang="en-CA" dirty="0" err="1"/>
              <a:t>dw.Customer</a:t>
            </a:r>
            <a:endParaRPr lang="en-CA" dirty="0"/>
          </a:p>
          <a:p>
            <a:pPr lvl="1"/>
            <a:r>
              <a:rPr lang="en-CA" dirty="0"/>
              <a:t>Handles slowly-changing attributes</a:t>
            </a:r>
          </a:p>
          <a:p>
            <a:r>
              <a:rPr lang="en-CA" dirty="0"/>
              <a:t>Updates </a:t>
            </a:r>
            <a:r>
              <a:rPr lang="en-CA" dirty="0" err="1"/>
              <a:t>ETL.DataFactoryTask</a:t>
            </a:r>
            <a:r>
              <a:rPr lang="en-CA" dirty="0"/>
              <a:t> table </a:t>
            </a:r>
          </a:p>
          <a:p>
            <a:pPr lvl="1"/>
            <a:r>
              <a:rPr lang="en-CA" dirty="0" err="1"/>
              <a:t>LastExecutionDate</a:t>
            </a:r>
            <a:endParaRPr lang="en-CA" dirty="0"/>
          </a:p>
          <a:p>
            <a:pPr lvl="1"/>
            <a:r>
              <a:rPr lang="en-CA" dirty="0"/>
              <a:t>(sometimes </a:t>
            </a:r>
            <a:r>
              <a:rPr lang="en-CA" dirty="0" err="1"/>
              <a:t>IncrementalDate</a:t>
            </a:r>
            <a:r>
              <a:rPr lang="en-CA" dirty="0"/>
              <a:t>)</a:t>
            </a:r>
          </a:p>
          <a:p>
            <a:endParaRPr lang="en-CA" dirty="0"/>
          </a:p>
        </p:txBody>
      </p:sp>
      <p:pic>
        <p:nvPicPr>
          <p:cNvPr id="5" name="Picture 4">
            <a:extLst>
              <a:ext uri="{FF2B5EF4-FFF2-40B4-BE49-F238E27FC236}">
                <a16:creationId xmlns:a16="http://schemas.microsoft.com/office/drawing/2014/main" id="{BF5D30F2-BD23-1F7D-AB0F-52514CB3B547}"/>
              </a:ext>
            </a:extLst>
          </p:cNvPr>
          <p:cNvPicPr>
            <a:picLocks noChangeAspect="1"/>
          </p:cNvPicPr>
          <p:nvPr/>
        </p:nvPicPr>
        <p:blipFill>
          <a:blip r:embed="rId2"/>
          <a:stretch>
            <a:fillRect/>
          </a:stretch>
        </p:blipFill>
        <p:spPr>
          <a:xfrm>
            <a:off x="1381725" y="4684329"/>
            <a:ext cx="7154273" cy="1991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0741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ADA9-766A-DF55-B3F1-BE507ADC75D5}"/>
              </a:ext>
            </a:extLst>
          </p:cNvPr>
          <p:cNvSpPr>
            <a:spLocks noGrp="1"/>
          </p:cNvSpPr>
          <p:nvPr>
            <p:ph type="title"/>
          </p:nvPr>
        </p:nvSpPr>
        <p:spPr/>
        <p:txBody>
          <a:bodyPr/>
          <a:lstStyle/>
          <a:p>
            <a:r>
              <a:rPr lang="en-CA" dirty="0"/>
              <a:t>Handling Incremental Loading</a:t>
            </a:r>
          </a:p>
        </p:txBody>
      </p:sp>
      <p:sp>
        <p:nvSpPr>
          <p:cNvPr id="3" name="Content Placeholder 2">
            <a:extLst>
              <a:ext uri="{FF2B5EF4-FFF2-40B4-BE49-F238E27FC236}">
                <a16:creationId xmlns:a16="http://schemas.microsoft.com/office/drawing/2014/main" id="{9EC87B28-37AA-43C3-A0F6-DBDDFD83A8A0}"/>
              </a:ext>
            </a:extLst>
          </p:cNvPr>
          <p:cNvSpPr>
            <a:spLocks noGrp="1"/>
          </p:cNvSpPr>
          <p:nvPr>
            <p:ph idx="1"/>
          </p:nvPr>
        </p:nvSpPr>
        <p:spPr/>
        <p:txBody>
          <a:bodyPr/>
          <a:lstStyle/>
          <a:p>
            <a:r>
              <a:rPr lang="en-CA" dirty="0" err="1"/>
              <a:t>ETL.GetDataFactoryTasks</a:t>
            </a:r>
            <a:r>
              <a:rPr lang="en-CA" dirty="0"/>
              <a:t> </a:t>
            </a:r>
          </a:p>
          <a:p>
            <a:pPr lvl="1"/>
            <a:r>
              <a:rPr lang="en-CA" dirty="0" err="1"/>
              <a:t>DataFactoryTask.IncrementalDate</a:t>
            </a:r>
            <a:r>
              <a:rPr lang="en-CA" dirty="0"/>
              <a:t> column</a:t>
            </a:r>
          </a:p>
          <a:p>
            <a:pPr lvl="1"/>
            <a:r>
              <a:rPr lang="en-CA" dirty="0" err="1"/>
              <a:t>DataFactoryTask.SourceQuery</a:t>
            </a:r>
            <a:r>
              <a:rPr lang="en-CA" dirty="0"/>
              <a:t> {</a:t>
            </a:r>
            <a:r>
              <a:rPr lang="en-CA" dirty="0" err="1"/>
              <a:t>IncrementalDate</a:t>
            </a:r>
            <a:r>
              <a:rPr lang="en-CA" dirty="0"/>
              <a:t>} token replacement</a:t>
            </a:r>
          </a:p>
          <a:p>
            <a:pPr lvl="1"/>
            <a:endParaRPr lang="en-CA" dirty="0"/>
          </a:p>
          <a:p>
            <a:r>
              <a:rPr lang="en-CA" dirty="0" err="1"/>
              <a:t>Staging.MergeSales</a:t>
            </a:r>
            <a:endParaRPr lang="en-CA" dirty="0"/>
          </a:p>
          <a:p>
            <a:pPr lvl="1"/>
            <a:r>
              <a:rPr lang="en-CA" dirty="0"/>
              <a:t>Updates </a:t>
            </a:r>
            <a:r>
              <a:rPr lang="en-CA" dirty="0" err="1"/>
              <a:t>DataFactoryTask.IncrementalDate</a:t>
            </a:r>
            <a:r>
              <a:rPr lang="en-CA" dirty="0"/>
              <a:t> column</a:t>
            </a:r>
          </a:p>
          <a:p>
            <a:pPr lvl="1"/>
            <a:endParaRPr lang="en-CA" dirty="0"/>
          </a:p>
          <a:p>
            <a:r>
              <a:rPr lang="en-CA" dirty="0"/>
              <a:t>Need a full reload?</a:t>
            </a:r>
          </a:p>
          <a:p>
            <a:pPr lvl="1"/>
            <a:r>
              <a:rPr lang="en-CA" dirty="0"/>
              <a:t>Reset </a:t>
            </a:r>
            <a:r>
              <a:rPr lang="en-CA" dirty="0" err="1"/>
              <a:t>DataFactoryTask.IncrementalDate</a:t>
            </a:r>
            <a:r>
              <a:rPr lang="en-CA" dirty="0"/>
              <a:t> column (manually)</a:t>
            </a:r>
          </a:p>
          <a:p>
            <a:pPr lvl="1"/>
            <a:endParaRPr lang="en-CA" dirty="0"/>
          </a:p>
        </p:txBody>
      </p:sp>
    </p:spTree>
    <p:extLst>
      <p:ext uri="{BB962C8B-B14F-4D97-AF65-F5344CB8AC3E}">
        <p14:creationId xmlns:p14="http://schemas.microsoft.com/office/powerpoint/2010/main" val="354293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9539A9-A3B0-4D0E-AE04-9B545D36230D}"/>
              </a:ext>
            </a:extLst>
          </p:cNvPr>
          <p:cNvSpPr>
            <a:spLocks noGrp="1"/>
          </p:cNvSpPr>
          <p:nvPr>
            <p:ph sz="half" idx="1"/>
          </p:nvPr>
        </p:nvSpPr>
        <p:spPr>
          <a:xfrm>
            <a:off x="756920" y="1896425"/>
            <a:ext cx="6507480" cy="4377658"/>
          </a:xfrm>
        </p:spPr>
        <p:txBody>
          <a:bodyPr anchor="ctr"/>
          <a:lstStyle/>
          <a:p>
            <a:pPr marL="0" indent="0">
              <a:buNone/>
            </a:pPr>
            <a:r>
              <a:rPr lang="en-CA" sz="2800" dirty="0"/>
              <a:t>Professional services company providing custom software solutions to organizations across North America.</a:t>
            </a:r>
            <a:br>
              <a:rPr lang="en-CA" b="1" dirty="0">
                <a:latin typeface="Open Sans" panose="020B0604020202020204" charset="0"/>
                <a:ea typeface="Open Sans" panose="020B0604020202020204" charset="0"/>
                <a:cs typeface="Open Sans" panose="020B0604020202020204" charset="0"/>
              </a:rPr>
            </a:br>
            <a:br>
              <a:rPr lang="en-CA" b="1" dirty="0">
                <a:latin typeface="Open Sans" panose="020B0604020202020204" charset="0"/>
                <a:ea typeface="Open Sans" panose="020B0604020202020204" charset="0"/>
                <a:cs typeface="Open Sans" panose="020B0604020202020204" charset="0"/>
              </a:rPr>
            </a:br>
            <a:br>
              <a:rPr lang="en-CA" b="1" dirty="0">
                <a:latin typeface="Open Sans" panose="020B0604020202020204" charset="0"/>
                <a:ea typeface="Open Sans" panose="020B0604020202020204" charset="0"/>
                <a:cs typeface="Open Sans" panose="020B0604020202020204" charset="0"/>
              </a:rPr>
            </a:br>
            <a:r>
              <a:rPr lang="en-CA" sz="1600" b="1" dirty="0">
                <a:latin typeface="Open Sans"/>
                <a:ea typeface="Open Sans"/>
                <a:cs typeface="Open Sans"/>
              </a:rPr>
              <a:t>Founded in 1997</a:t>
            </a:r>
            <a:br>
              <a:rPr lang="en-CA" sz="1600" dirty="0"/>
            </a:br>
            <a:r>
              <a:rPr lang="en-CA" sz="1600" dirty="0"/>
              <a:t>Located in Dallas, TX and Winnipeg, MB with 100 full-time employees across US &amp; Canada (</a:t>
            </a:r>
            <a:r>
              <a:rPr lang="en-US" sz="1600" dirty="0"/>
              <a:t>developers, QA, UX, Cloud Architecture, Microsoft 365, project managers).</a:t>
            </a:r>
          </a:p>
          <a:p>
            <a:pPr marL="0" indent="0">
              <a:buNone/>
            </a:pPr>
            <a:br>
              <a:rPr lang="en-CA" sz="1600" b="1" dirty="0">
                <a:latin typeface="Open Sans" panose="020B0604020202020204" charset="0"/>
                <a:ea typeface="Open Sans" panose="020B0604020202020204" charset="0"/>
                <a:cs typeface="Open Sans" panose="020B0604020202020204" charset="0"/>
              </a:rPr>
            </a:br>
            <a:r>
              <a:rPr lang="en-CA" sz="1600" b="1" dirty="0">
                <a:latin typeface="Open Sans"/>
                <a:ea typeface="Open Sans"/>
                <a:cs typeface="Open Sans"/>
              </a:rPr>
              <a:t>20-Time Microsoft Gold Partner</a:t>
            </a:r>
            <a:br>
              <a:rPr lang="en-CA" sz="1600" b="1" dirty="0">
                <a:latin typeface="Open Sans" panose="020B0604020202020204" charset="0"/>
                <a:ea typeface="Open Sans" panose="020B0604020202020204" charset="0"/>
                <a:cs typeface="Open Sans" panose="020B0604020202020204" charset="0"/>
              </a:rPr>
            </a:br>
            <a:r>
              <a:rPr lang="en-US" sz="1600" dirty="0"/>
              <a:t>Core specialties: Data and Analytics, Power Platform, SharePoint, Teams</a:t>
            </a:r>
            <a:br>
              <a:rPr lang="en-US" sz="1600" dirty="0"/>
            </a:br>
            <a:r>
              <a:rPr lang="en-US" sz="1600" dirty="0"/>
              <a:t>10+ years experience with Microsoft 365.</a:t>
            </a:r>
            <a:br>
              <a:rPr lang="en-US" sz="1600" dirty="0"/>
            </a:br>
            <a:endParaRPr lang="en-CA" sz="1600" dirty="0"/>
          </a:p>
        </p:txBody>
      </p:sp>
      <p:sp>
        <p:nvSpPr>
          <p:cNvPr id="4" name="Text Placeholder 3">
            <a:extLst>
              <a:ext uri="{FF2B5EF4-FFF2-40B4-BE49-F238E27FC236}">
                <a16:creationId xmlns:a16="http://schemas.microsoft.com/office/drawing/2014/main" id="{5666EDBA-3391-46E8-A745-61C8292D551A}"/>
              </a:ext>
            </a:extLst>
          </p:cNvPr>
          <p:cNvSpPr>
            <a:spLocks noGrp="1"/>
          </p:cNvSpPr>
          <p:nvPr>
            <p:ph type="body" sz="quarter" idx="13"/>
          </p:nvPr>
        </p:nvSpPr>
        <p:spPr/>
        <p:txBody>
          <a:bodyPr/>
          <a:lstStyle/>
          <a:p>
            <a:r>
              <a:rPr lang="en-CA"/>
              <a:t>ABOUT IMAGINET</a:t>
            </a:r>
          </a:p>
        </p:txBody>
      </p:sp>
      <p:sp>
        <p:nvSpPr>
          <p:cNvPr id="5" name="Text Placeholder 6">
            <a:extLst>
              <a:ext uri="{FF2B5EF4-FFF2-40B4-BE49-F238E27FC236}">
                <a16:creationId xmlns:a16="http://schemas.microsoft.com/office/drawing/2014/main" id="{56E5A74A-6273-4756-8AD7-577742D0241C}"/>
              </a:ext>
            </a:extLst>
          </p:cNvPr>
          <p:cNvSpPr txBox="1">
            <a:spLocks/>
          </p:cNvSpPr>
          <p:nvPr/>
        </p:nvSpPr>
        <p:spPr>
          <a:xfrm>
            <a:off x="8531225" y="2178449"/>
            <a:ext cx="3240088" cy="846502"/>
          </a:xfrm>
          <a:prstGeom prst="rect">
            <a:avLst/>
          </a:prstGeom>
        </p:spPr>
        <p:txBody>
          <a:bodyPr anchor="b">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4000" b="1">
                <a:solidFill>
                  <a:srgbClr val="BAFF00"/>
                </a:solidFill>
                <a:latin typeface="Open Sans" panose="020B0604020202020204" charset="0"/>
                <a:ea typeface="Open Sans" panose="020B0604020202020204" charset="0"/>
                <a:cs typeface="Open Sans" panose="020B0604020202020204" charset="0"/>
              </a:rPr>
              <a:t>20x</a:t>
            </a:r>
          </a:p>
        </p:txBody>
      </p:sp>
      <p:sp>
        <p:nvSpPr>
          <p:cNvPr id="6" name="Content Placeholder 2">
            <a:extLst>
              <a:ext uri="{FF2B5EF4-FFF2-40B4-BE49-F238E27FC236}">
                <a16:creationId xmlns:a16="http://schemas.microsoft.com/office/drawing/2014/main" id="{584852F5-2B62-4E05-8D1B-BE6C5E57B4EE}"/>
              </a:ext>
            </a:extLst>
          </p:cNvPr>
          <p:cNvSpPr txBox="1">
            <a:spLocks/>
          </p:cNvSpPr>
          <p:nvPr/>
        </p:nvSpPr>
        <p:spPr>
          <a:xfrm>
            <a:off x="8545830" y="2760245"/>
            <a:ext cx="3240000" cy="639925"/>
          </a:xfrm>
          <a:prstGeom prst="rect">
            <a:avLst/>
          </a:prstGeom>
        </p:spPr>
        <p:txBody>
          <a:bodyPr vert="horz" lIns="91440" tIns="180000" rIns="91440" bIns="45720" rtlCol="0">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solidFill>
                  <a:schemeClr val="bg1"/>
                </a:solidFill>
              </a:rPr>
              <a:t>Microsoft Gold Partner</a:t>
            </a:r>
          </a:p>
        </p:txBody>
      </p:sp>
      <p:sp>
        <p:nvSpPr>
          <p:cNvPr id="7" name="Text Placeholder 6">
            <a:extLst>
              <a:ext uri="{FF2B5EF4-FFF2-40B4-BE49-F238E27FC236}">
                <a16:creationId xmlns:a16="http://schemas.microsoft.com/office/drawing/2014/main" id="{5C367F59-DCF2-4818-98B3-F08A689BAA52}"/>
              </a:ext>
            </a:extLst>
          </p:cNvPr>
          <p:cNvSpPr txBox="1">
            <a:spLocks/>
          </p:cNvSpPr>
          <p:nvPr/>
        </p:nvSpPr>
        <p:spPr>
          <a:xfrm>
            <a:off x="8531225" y="853440"/>
            <a:ext cx="3240088" cy="846502"/>
          </a:xfrm>
          <a:prstGeom prst="rect">
            <a:avLst/>
          </a:prstGeom>
        </p:spPr>
        <p:txBody>
          <a:bodyPr lIns="91440" tIns="45720" rIns="91440" bIns="45720" anchor="b">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4000" b="1">
                <a:solidFill>
                  <a:srgbClr val="BAFF00"/>
                </a:solidFill>
                <a:latin typeface="Open Sans"/>
                <a:ea typeface="Open Sans"/>
                <a:cs typeface="Open Sans"/>
              </a:rPr>
              <a:t>25+</a:t>
            </a:r>
          </a:p>
        </p:txBody>
      </p:sp>
      <p:sp>
        <p:nvSpPr>
          <p:cNvPr id="8" name="Content Placeholder 2">
            <a:extLst>
              <a:ext uri="{FF2B5EF4-FFF2-40B4-BE49-F238E27FC236}">
                <a16:creationId xmlns:a16="http://schemas.microsoft.com/office/drawing/2014/main" id="{C020905B-4D38-4B55-8D53-57AFE4E062E4}"/>
              </a:ext>
            </a:extLst>
          </p:cNvPr>
          <p:cNvSpPr txBox="1">
            <a:spLocks/>
          </p:cNvSpPr>
          <p:nvPr/>
        </p:nvSpPr>
        <p:spPr>
          <a:xfrm>
            <a:off x="8545830" y="1435236"/>
            <a:ext cx="3240000" cy="639925"/>
          </a:xfrm>
          <a:prstGeom prst="rect">
            <a:avLst/>
          </a:prstGeom>
        </p:spPr>
        <p:txBody>
          <a:bodyPr vert="horz" lIns="91440" tIns="180000" rIns="91440" bIns="45720" rtlCol="0">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solidFill>
                  <a:schemeClr val="bg1"/>
                </a:solidFill>
              </a:rPr>
              <a:t>Years in Business</a:t>
            </a:r>
          </a:p>
        </p:txBody>
      </p:sp>
      <p:sp>
        <p:nvSpPr>
          <p:cNvPr id="9" name="Text Placeholder 6">
            <a:extLst>
              <a:ext uri="{FF2B5EF4-FFF2-40B4-BE49-F238E27FC236}">
                <a16:creationId xmlns:a16="http://schemas.microsoft.com/office/drawing/2014/main" id="{88FA8E4E-8A3F-4DD5-88C5-8AB4ECB76968}"/>
              </a:ext>
            </a:extLst>
          </p:cNvPr>
          <p:cNvSpPr txBox="1">
            <a:spLocks/>
          </p:cNvSpPr>
          <p:nvPr/>
        </p:nvSpPr>
        <p:spPr>
          <a:xfrm>
            <a:off x="8531225" y="3503458"/>
            <a:ext cx="3240088" cy="846502"/>
          </a:xfrm>
          <a:prstGeom prst="rect">
            <a:avLst/>
          </a:prstGeom>
        </p:spPr>
        <p:txBody>
          <a:bodyPr anchor="b">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4000" b="1">
                <a:solidFill>
                  <a:srgbClr val="BAFF00"/>
                </a:solidFill>
                <a:latin typeface="Open Sans" panose="020B0604020202020204" charset="0"/>
                <a:ea typeface="Open Sans" panose="020B0604020202020204" charset="0"/>
                <a:cs typeface="Open Sans" panose="020B0604020202020204" charset="0"/>
              </a:rPr>
              <a:t>1,400+</a:t>
            </a:r>
          </a:p>
        </p:txBody>
      </p:sp>
      <p:sp>
        <p:nvSpPr>
          <p:cNvPr id="10" name="Content Placeholder 2">
            <a:extLst>
              <a:ext uri="{FF2B5EF4-FFF2-40B4-BE49-F238E27FC236}">
                <a16:creationId xmlns:a16="http://schemas.microsoft.com/office/drawing/2014/main" id="{ABDBCE35-5EB9-412A-86CC-FC8984D6C9E8}"/>
              </a:ext>
            </a:extLst>
          </p:cNvPr>
          <p:cNvSpPr txBox="1">
            <a:spLocks/>
          </p:cNvSpPr>
          <p:nvPr/>
        </p:nvSpPr>
        <p:spPr>
          <a:xfrm>
            <a:off x="8545830" y="4085254"/>
            <a:ext cx="3240000" cy="639925"/>
          </a:xfrm>
          <a:prstGeom prst="rect">
            <a:avLst/>
          </a:prstGeom>
        </p:spPr>
        <p:txBody>
          <a:bodyPr vert="horz" lIns="91440" tIns="180000" rIns="91440" bIns="45720" rtlCol="0">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solidFill>
                  <a:schemeClr val="bg1"/>
                </a:solidFill>
              </a:rPr>
              <a:t>Satisfied Customers</a:t>
            </a:r>
          </a:p>
        </p:txBody>
      </p:sp>
      <p:sp>
        <p:nvSpPr>
          <p:cNvPr id="11" name="Text Placeholder 6">
            <a:extLst>
              <a:ext uri="{FF2B5EF4-FFF2-40B4-BE49-F238E27FC236}">
                <a16:creationId xmlns:a16="http://schemas.microsoft.com/office/drawing/2014/main" id="{722B7444-92CE-4A31-9933-7C00232874B1}"/>
              </a:ext>
            </a:extLst>
          </p:cNvPr>
          <p:cNvSpPr txBox="1">
            <a:spLocks/>
          </p:cNvSpPr>
          <p:nvPr/>
        </p:nvSpPr>
        <p:spPr>
          <a:xfrm>
            <a:off x="8531225" y="4828467"/>
            <a:ext cx="3240088" cy="846502"/>
          </a:xfrm>
          <a:prstGeom prst="rect">
            <a:avLst/>
          </a:prstGeom>
        </p:spPr>
        <p:txBody>
          <a:bodyPr anchor="b">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4000" b="1">
                <a:solidFill>
                  <a:srgbClr val="BAFF00"/>
                </a:solidFill>
                <a:latin typeface="Open Sans" panose="020B0604020202020204" charset="0"/>
                <a:ea typeface="Open Sans" panose="020B0604020202020204" charset="0"/>
                <a:cs typeface="Open Sans" panose="020B0604020202020204" charset="0"/>
              </a:rPr>
              <a:t>3,200+</a:t>
            </a:r>
          </a:p>
        </p:txBody>
      </p:sp>
      <p:sp>
        <p:nvSpPr>
          <p:cNvPr id="12" name="Content Placeholder 2">
            <a:extLst>
              <a:ext uri="{FF2B5EF4-FFF2-40B4-BE49-F238E27FC236}">
                <a16:creationId xmlns:a16="http://schemas.microsoft.com/office/drawing/2014/main" id="{6541AE78-5F42-48A8-B13A-F245250B282E}"/>
              </a:ext>
            </a:extLst>
          </p:cNvPr>
          <p:cNvSpPr txBox="1">
            <a:spLocks/>
          </p:cNvSpPr>
          <p:nvPr/>
        </p:nvSpPr>
        <p:spPr>
          <a:xfrm>
            <a:off x="8545830" y="5410263"/>
            <a:ext cx="3240000" cy="639925"/>
          </a:xfrm>
          <a:prstGeom prst="rect">
            <a:avLst/>
          </a:prstGeom>
        </p:spPr>
        <p:txBody>
          <a:bodyPr vert="horz" lIns="91440" tIns="180000" rIns="91440" bIns="45720" rtlCol="0">
            <a:noAutofit/>
          </a:bodyPr>
          <a:lstStyle>
            <a:lvl1pPr marL="228600" indent="-228600" algn="l" defTabSz="914400" rtl="0" eaLnBrk="1" latinLnBrk="0" hangingPunct="1">
              <a:lnSpc>
                <a:spcPct val="110000"/>
              </a:lnSpc>
              <a:spcBef>
                <a:spcPts val="1000"/>
              </a:spcBef>
              <a:spcAft>
                <a:spcPts val="10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0"/>
              </a:spcBef>
              <a:spcAft>
                <a:spcPts val="10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0"/>
              </a:spcBef>
              <a:spcAft>
                <a:spcPts val="1000"/>
              </a:spcAft>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0"/>
              </a:spcBef>
              <a:spcAft>
                <a:spcPts val="10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solidFill>
                  <a:schemeClr val="bg1"/>
                </a:solidFill>
              </a:rPr>
              <a:t>Successful Engagements</a:t>
            </a:r>
          </a:p>
        </p:txBody>
      </p:sp>
      <p:pic>
        <p:nvPicPr>
          <p:cNvPr id="3" name="Content Placeholder 45" descr="A picture containing text, clipart&#10;&#10;Description automatically generated">
            <a:extLst>
              <a:ext uri="{FF2B5EF4-FFF2-40B4-BE49-F238E27FC236}">
                <a16:creationId xmlns:a16="http://schemas.microsoft.com/office/drawing/2014/main" id="{67C57523-ACCA-3DE3-F4DF-E4180273645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920" y="199749"/>
            <a:ext cx="5065713" cy="1524759"/>
          </a:xfrm>
          <a:prstGeom prst="rect">
            <a:avLst/>
          </a:prstGeom>
        </p:spPr>
      </p:pic>
    </p:spTree>
    <p:extLst>
      <p:ext uri="{BB962C8B-B14F-4D97-AF65-F5344CB8AC3E}">
        <p14:creationId xmlns:p14="http://schemas.microsoft.com/office/powerpoint/2010/main" val="97382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7D1A-622D-6848-F817-B833C83D9578}"/>
              </a:ext>
            </a:extLst>
          </p:cNvPr>
          <p:cNvSpPr>
            <a:spLocks noGrp="1"/>
          </p:cNvSpPr>
          <p:nvPr>
            <p:ph type="title"/>
          </p:nvPr>
        </p:nvSpPr>
        <p:spPr/>
        <p:txBody>
          <a:bodyPr/>
          <a:lstStyle/>
          <a:p>
            <a:r>
              <a:rPr lang="en-CA" dirty="0"/>
              <a:t>Transform as early as possible</a:t>
            </a:r>
            <a:r>
              <a:rPr lang="en-CA" baseline="30000" dirty="0"/>
              <a:t>*</a:t>
            </a:r>
            <a:endParaRPr lang="en-CA" dirty="0"/>
          </a:p>
        </p:txBody>
      </p:sp>
      <p:sp>
        <p:nvSpPr>
          <p:cNvPr id="3" name="Content Placeholder 2">
            <a:extLst>
              <a:ext uri="{FF2B5EF4-FFF2-40B4-BE49-F238E27FC236}">
                <a16:creationId xmlns:a16="http://schemas.microsoft.com/office/drawing/2014/main" id="{F2DD3DEF-AEB7-2B3D-3E2F-A162AB69D20A}"/>
              </a:ext>
            </a:extLst>
          </p:cNvPr>
          <p:cNvSpPr>
            <a:spLocks noGrp="1"/>
          </p:cNvSpPr>
          <p:nvPr>
            <p:ph idx="1"/>
          </p:nvPr>
        </p:nvSpPr>
        <p:spPr>
          <a:xfrm>
            <a:off x="381000" y="1485655"/>
            <a:ext cx="10515600" cy="4351338"/>
          </a:xfrm>
        </p:spPr>
        <p:txBody>
          <a:bodyPr>
            <a:normAutofit/>
          </a:bodyPr>
          <a:lstStyle/>
          <a:p>
            <a:r>
              <a:rPr lang="en-CA" dirty="0"/>
              <a:t>Data Sources that support a query language (SQL)</a:t>
            </a:r>
          </a:p>
          <a:p>
            <a:pPr lvl="1"/>
            <a:r>
              <a:rPr lang="en-CA" dirty="0" err="1"/>
              <a:t>DataFactoryTask.SourceQuery</a:t>
            </a:r>
            <a:r>
              <a:rPr lang="en-CA" dirty="0"/>
              <a:t> contains query to execute on source</a:t>
            </a:r>
          </a:p>
          <a:p>
            <a:pPr lvl="1"/>
            <a:r>
              <a:rPr lang="en-CA" dirty="0"/>
              <a:t>Query should return column names based on Staging table (how you want them)</a:t>
            </a:r>
          </a:p>
          <a:p>
            <a:pPr lvl="1"/>
            <a:r>
              <a:rPr lang="en-CA" dirty="0"/>
              <a:t>Query should cast source data </a:t>
            </a:r>
            <a:br>
              <a:rPr lang="en-CA" dirty="0"/>
            </a:br>
            <a:r>
              <a:rPr lang="en-CA" dirty="0"/>
              <a:t>to correct datatypes</a:t>
            </a:r>
          </a:p>
          <a:p>
            <a:pPr lvl="1"/>
            <a:r>
              <a:rPr lang="en-CA" dirty="0"/>
              <a:t>Target schema: Staging</a:t>
            </a:r>
          </a:p>
          <a:p>
            <a:pPr lvl="1"/>
            <a:r>
              <a:rPr lang="en-CA" dirty="0"/>
              <a:t>Target table: Customer, Store, </a:t>
            </a:r>
            <a:r>
              <a:rPr lang="en-CA" dirty="0" err="1"/>
              <a:t>etc</a:t>
            </a:r>
            <a:endParaRPr lang="en-CA" dirty="0"/>
          </a:p>
        </p:txBody>
      </p:sp>
      <p:pic>
        <p:nvPicPr>
          <p:cNvPr id="5" name="Picture 4">
            <a:extLst>
              <a:ext uri="{FF2B5EF4-FFF2-40B4-BE49-F238E27FC236}">
                <a16:creationId xmlns:a16="http://schemas.microsoft.com/office/drawing/2014/main" id="{601FBDA7-F258-D24E-DFCA-3B1F76C6C1FC}"/>
              </a:ext>
            </a:extLst>
          </p:cNvPr>
          <p:cNvPicPr>
            <a:picLocks noChangeAspect="1"/>
          </p:cNvPicPr>
          <p:nvPr/>
        </p:nvPicPr>
        <p:blipFill>
          <a:blip r:embed="rId2"/>
          <a:stretch>
            <a:fillRect/>
          </a:stretch>
        </p:blipFill>
        <p:spPr>
          <a:xfrm>
            <a:off x="6644252" y="2898351"/>
            <a:ext cx="4709548" cy="305159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1C389DE9-7C33-58FD-05D0-35626C9BF4E8}"/>
              </a:ext>
            </a:extLst>
          </p:cNvPr>
          <p:cNvSpPr txBox="1"/>
          <p:nvPr/>
        </p:nvSpPr>
        <p:spPr>
          <a:xfrm>
            <a:off x="381000" y="6176963"/>
            <a:ext cx="9741877" cy="584775"/>
          </a:xfrm>
          <a:prstGeom prst="rect">
            <a:avLst/>
          </a:prstGeom>
          <a:noFill/>
        </p:spPr>
        <p:txBody>
          <a:bodyPr wrap="square" rtlCol="0">
            <a:spAutoFit/>
          </a:bodyPr>
          <a:lstStyle/>
          <a:p>
            <a:r>
              <a:rPr lang="en-CA" baseline="30000" dirty="0"/>
              <a:t>*</a:t>
            </a:r>
            <a:r>
              <a:rPr lang="en-CA" sz="1600" i="1" dirty="0"/>
              <a:t>Roche’s Maxim of Data Transformation: </a:t>
            </a:r>
            <a:r>
              <a:rPr lang="en-CA" sz="1600" i="1" dirty="0">
                <a:hlinkClick r:id="rId3"/>
              </a:rPr>
              <a:t>https://ssbipolar.com/2021/05/31/roches-maxim/</a:t>
            </a:r>
            <a:endParaRPr lang="en-CA" sz="1600" i="1" dirty="0"/>
          </a:p>
          <a:p>
            <a:r>
              <a:rPr lang="en-US" sz="1600" b="0" i="1" dirty="0">
                <a:solidFill>
                  <a:srgbClr val="444444"/>
                </a:solidFill>
                <a:effectLst/>
                <a:latin typeface="Roboto" panose="02000000000000000000" pitchFamily="2" charset="0"/>
              </a:rPr>
              <a:t>Data should be transformed as far upstream as possible, and as far downstream as necessary.</a:t>
            </a:r>
            <a:endParaRPr lang="en-CA" sz="1600" i="1" dirty="0"/>
          </a:p>
        </p:txBody>
      </p:sp>
    </p:spTree>
    <p:extLst>
      <p:ext uri="{BB962C8B-B14F-4D97-AF65-F5344CB8AC3E}">
        <p14:creationId xmlns:p14="http://schemas.microsoft.com/office/powerpoint/2010/main" val="153391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5606-4BD4-46DD-8779-1F1DB84787BC}"/>
              </a:ext>
            </a:extLst>
          </p:cNvPr>
          <p:cNvSpPr>
            <a:spLocks noGrp="1"/>
          </p:cNvSpPr>
          <p:nvPr>
            <p:ph type="title"/>
          </p:nvPr>
        </p:nvSpPr>
        <p:spPr/>
        <p:txBody>
          <a:bodyPr/>
          <a:lstStyle/>
          <a:p>
            <a:r>
              <a:rPr lang="en-CA" dirty="0"/>
              <a:t>Transform as early as possible</a:t>
            </a:r>
            <a:r>
              <a:rPr lang="en-CA" baseline="30000" dirty="0"/>
              <a:t>*</a:t>
            </a:r>
          </a:p>
        </p:txBody>
      </p:sp>
      <p:sp>
        <p:nvSpPr>
          <p:cNvPr id="3" name="Content Placeholder 2">
            <a:extLst>
              <a:ext uri="{FF2B5EF4-FFF2-40B4-BE49-F238E27FC236}">
                <a16:creationId xmlns:a16="http://schemas.microsoft.com/office/drawing/2014/main" id="{9F8EFBC0-53A2-B6C7-3427-49BED9D513B2}"/>
              </a:ext>
            </a:extLst>
          </p:cNvPr>
          <p:cNvSpPr>
            <a:spLocks noGrp="1"/>
          </p:cNvSpPr>
          <p:nvPr>
            <p:ph idx="1"/>
          </p:nvPr>
        </p:nvSpPr>
        <p:spPr/>
        <p:txBody>
          <a:bodyPr>
            <a:normAutofit lnSpcReduction="10000"/>
          </a:bodyPr>
          <a:lstStyle/>
          <a:p>
            <a:r>
              <a:rPr lang="en-CA" dirty="0"/>
              <a:t>Data Sources that </a:t>
            </a:r>
            <a:r>
              <a:rPr lang="en-CA" b="1" dirty="0"/>
              <a:t>do not </a:t>
            </a:r>
            <a:r>
              <a:rPr lang="en-CA" dirty="0"/>
              <a:t>support a query language (files)</a:t>
            </a:r>
          </a:p>
          <a:p>
            <a:pPr lvl="1"/>
            <a:r>
              <a:rPr lang="en-CA" dirty="0"/>
              <a:t>Target table in </a:t>
            </a:r>
            <a:r>
              <a:rPr lang="en-CA" dirty="0">
                <a:highlight>
                  <a:srgbClr val="FFFF00"/>
                </a:highlight>
              </a:rPr>
              <a:t>raw</a:t>
            </a:r>
            <a:r>
              <a:rPr lang="en-CA" dirty="0"/>
              <a:t> schema, not in Staging schema</a:t>
            </a:r>
          </a:p>
          <a:p>
            <a:pPr lvl="1"/>
            <a:r>
              <a:rPr lang="en-CA" dirty="0"/>
              <a:t>Use “auto-create table” once in ADF to have the table created the first time</a:t>
            </a:r>
          </a:p>
          <a:p>
            <a:pPr lvl="1"/>
            <a:r>
              <a:rPr lang="en-CA" dirty="0"/>
              <a:t>Most auto-created tables have varchar(255) or varchar(max) columns</a:t>
            </a:r>
          </a:p>
          <a:p>
            <a:pPr lvl="2"/>
            <a:r>
              <a:rPr lang="en-CA" dirty="0"/>
              <a:t>Adjust size as you wish, but be cautious about changing from strings</a:t>
            </a:r>
          </a:p>
          <a:p>
            <a:pPr lvl="1"/>
            <a:r>
              <a:rPr lang="en-CA" dirty="0"/>
              <a:t>Create a view in </a:t>
            </a:r>
            <a:r>
              <a:rPr lang="en-CA" dirty="0">
                <a:highlight>
                  <a:srgbClr val="FFFF00"/>
                </a:highlight>
              </a:rPr>
              <a:t>Staging</a:t>
            </a:r>
            <a:r>
              <a:rPr lang="en-CA" dirty="0"/>
              <a:t> that does the transformation and naming and data type casting</a:t>
            </a:r>
          </a:p>
          <a:p>
            <a:pPr lvl="2"/>
            <a:r>
              <a:rPr lang="en-CA" dirty="0"/>
              <a:t>Can combine multiple raw tables into one Staging view, one Staging procedure</a:t>
            </a:r>
          </a:p>
          <a:p>
            <a:r>
              <a:rPr lang="en-CA" dirty="0"/>
              <a:t>REST API source data</a:t>
            </a:r>
          </a:p>
          <a:p>
            <a:pPr lvl="1"/>
            <a:r>
              <a:rPr lang="en-CA" dirty="0"/>
              <a:t>Behave similar to Files</a:t>
            </a:r>
          </a:p>
          <a:p>
            <a:pPr lvl="1"/>
            <a:r>
              <a:rPr lang="en-CA" dirty="0"/>
              <a:t>Often use utility to call REST API and save JSON to Azure Blob Storage</a:t>
            </a:r>
          </a:p>
        </p:txBody>
      </p:sp>
      <p:sp>
        <p:nvSpPr>
          <p:cNvPr id="4" name="TextBox 3">
            <a:extLst>
              <a:ext uri="{FF2B5EF4-FFF2-40B4-BE49-F238E27FC236}">
                <a16:creationId xmlns:a16="http://schemas.microsoft.com/office/drawing/2014/main" id="{F94B43DB-E017-57DB-4AA4-26AAA9ED9F83}"/>
              </a:ext>
            </a:extLst>
          </p:cNvPr>
          <p:cNvSpPr txBox="1"/>
          <p:nvPr/>
        </p:nvSpPr>
        <p:spPr>
          <a:xfrm>
            <a:off x="339968" y="6176963"/>
            <a:ext cx="9741877" cy="584775"/>
          </a:xfrm>
          <a:prstGeom prst="rect">
            <a:avLst/>
          </a:prstGeom>
          <a:noFill/>
        </p:spPr>
        <p:txBody>
          <a:bodyPr wrap="square" rtlCol="0">
            <a:spAutoFit/>
          </a:bodyPr>
          <a:lstStyle/>
          <a:p>
            <a:r>
              <a:rPr lang="en-CA" sz="1600" baseline="30000" dirty="0"/>
              <a:t>* </a:t>
            </a:r>
            <a:r>
              <a:rPr lang="en-CA" sz="1600" i="1" dirty="0"/>
              <a:t>Roche’s Maxim of Data Transformation: </a:t>
            </a:r>
            <a:r>
              <a:rPr lang="en-CA" sz="1600" i="1" dirty="0">
                <a:hlinkClick r:id="rId2"/>
              </a:rPr>
              <a:t>https://ssbipolar.com/2021/05/31/roches-maxim/</a:t>
            </a:r>
            <a:endParaRPr lang="en-CA" sz="1600" i="1" dirty="0"/>
          </a:p>
          <a:p>
            <a:r>
              <a:rPr lang="en-US" sz="1600" b="0" i="1" dirty="0">
                <a:solidFill>
                  <a:srgbClr val="444444"/>
                </a:solidFill>
                <a:effectLst/>
                <a:latin typeface="Roboto" panose="02000000000000000000" pitchFamily="2" charset="0"/>
              </a:rPr>
              <a:t>Data should be transformed as far upstream as possible, and as far downstream as necessary.</a:t>
            </a:r>
            <a:endParaRPr lang="en-CA" sz="1600" i="1" dirty="0"/>
          </a:p>
        </p:txBody>
      </p:sp>
    </p:spTree>
    <p:extLst>
      <p:ext uri="{BB962C8B-B14F-4D97-AF65-F5344CB8AC3E}">
        <p14:creationId xmlns:p14="http://schemas.microsoft.com/office/powerpoint/2010/main" val="167569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0FC9-1CB0-05C6-3484-9FF827B0E64E}"/>
              </a:ext>
            </a:extLst>
          </p:cNvPr>
          <p:cNvSpPr>
            <a:spLocks noGrp="1"/>
          </p:cNvSpPr>
          <p:nvPr>
            <p:ph type="title"/>
          </p:nvPr>
        </p:nvSpPr>
        <p:spPr/>
        <p:txBody>
          <a:bodyPr/>
          <a:lstStyle/>
          <a:p>
            <a:r>
              <a:rPr lang="en-CA" dirty="0"/>
              <a:t>Populating </a:t>
            </a:r>
            <a:r>
              <a:rPr lang="en-CA" dirty="0" err="1"/>
              <a:t>ETL.DataFactoryTask</a:t>
            </a:r>
            <a:r>
              <a:rPr lang="en-CA" dirty="0"/>
              <a:t> table</a:t>
            </a:r>
          </a:p>
        </p:txBody>
      </p:sp>
      <p:sp>
        <p:nvSpPr>
          <p:cNvPr id="3" name="Content Placeholder 2">
            <a:extLst>
              <a:ext uri="{FF2B5EF4-FFF2-40B4-BE49-F238E27FC236}">
                <a16:creationId xmlns:a16="http://schemas.microsoft.com/office/drawing/2014/main" id="{E8F9EA26-067A-B71F-4759-7405FD36EA08}"/>
              </a:ext>
            </a:extLst>
          </p:cNvPr>
          <p:cNvSpPr>
            <a:spLocks noGrp="1"/>
          </p:cNvSpPr>
          <p:nvPr>
            <p:ph idx="1"/>
          </p:nvPr>
        </p:nvSpPr>
        <p:spPr/>
        <p:txBody>
          <a:bodyPr/>
          <a:lstStyle/>
          <a:p>
            <a:r>
              <a:rPr lang="en-CA" dirty="0" err="1"/>
              <a:t>BackfillFactoryTasks</a:t>
            </a:r>
            <a:r>
              <a:rPr lang="en-CA" dirty="0"/>
              <a:t> SQL script</a:t>
            </a:r>
          </a:p>
          <a:p>
            <a:pPr lvl="1"/>
            <a:r>
              <a:rPr lang="en-CA" dirty="0"/>
              <a:t>SQL Database Project post-deployment script</a:t>
            </a:r>
          </a:p>
        </p:txBody>
      </p:sp>
    </p:spTree>
    <p:extLst>
      <p:ext uri="{BB962C8B-B14F-4D97-AF65-F5344CB8AC3E}">
        <p14:creationId xmlns:p14="http://schemas.microsoft.com/office/powerpoint/2010/main" val="3223973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08D506-C8AF-7B05-E355-3CD737D3902B}"/>
              </a:ext>
            </a:extLst>
          </p:cNvPr>
          <p:cNvSpPr>
            <a:spLocks noGrp="1"/>
          </p:cNvSpPr>
          <p:nvPr>
            <p:ph type="title"/>
          </p:nvPr>
        </p:nvSpPr>
        <p:spPr/>
        <p:txBody>
          <a:bodyPr>
            <a:normAutofit/>
          </a:bodyPr>
          <a:lstStyle/>
          <a:p>
            <a:r>
              <a:rPr lang="en-CA" sz="7200" b="1" dirty="0"/>
              <a:t>Demo</a:t>
            </a:r>
          </a:p>
        </p:txBody>
      </p:sp>
      <p:sp>
        <p:nvSpPr>
          <p:cNvPr id="5" name="Text Placeholder 4">
            <a:extLst>
              <a:ext uri="{FF2B5EF4-FFF2-40B4-BE49-F238E27FC236}">
                <a16:creationId xmlns:a16="http://schemas.microsoft.com/office/drawing/2014/main" id="{8A191BC8-4DD0-52AD-0D7B-8B28AAA32353}"/>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709605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40A3-11BD-EC46-9FE0-4E1813CDA995}"/>
              </a:ext>
            </a:extLst>
          </p:cNvPr>
          <p:cNvSpPr>
            <a:spLocks noGrp="1"/>
          </p:cNvSpPr>
          <p:nvPr>
            <p:ph type="title"/>
          </p:nvPr>
        </p:nvSpPr>
        <p:spPr/>
        <p:txBody>
          <a:bodyPr/>
          <a:lstStyle/>
          <a:p>
            <a:r>
              <a:rPr lang="en-CA" dirty="0"/>
              <a:t>Changing ETL Requirements</a:t>
            </a:r>
          </a:p>
        </p:txBody>
      </p:sp>
      <p:sp>
        <p:nvSpPr>
          <p:cNvPr id="3" name="Content Placeholder 2">
            <a:extLst>
              <a:ext uri="{FF2B5EF4-FFF2-40B4-BE49-F238E27FC236}">
                <a16:creationId xmlns:a16="http://schemas.microsoft.com/office/drawing/2014/main" id="{3E4C2430-3AC8-2C1A-6036-D51C94FDB62E}"/>
              </a:ext>
            </a:extLst>
          </p:cNvPr>
          <p:cNvSpPr>
            <a:spLocks noGrp="1"/>
          </p:cNvSpPr>
          <p:nvPr>
            <p:ph idx="1"/>
          </p:nvPr>
        </p:nvSpPr>
        <p:spPr/>
        <p:txBody>
          <a:bodyPr>
            <a:normAutofit fontScale="92500" lnSpcReduction="20000"/>
          </a:bodyPr>
          <a:lstStyle/>
          <a:p>
            <a:r>
              <a:rPr lang="en-CA" dirty="0"/>
              <a:t>New table in target from same source?</a:t>
            </a:r>
          </a:p>
          <a:p>
            <a:pPr lvl="1"/>
            <a:r>
              <a:rPr lang="en-CA" dirty="0"/>
              <a:t>Add Staging and </a:t>
            </a:r>
            <a:r>
              <a:rPr lang="en-CA" dirty="0" err="1"/>
              <a:t>dw</a:t>
            </a:r>
            <a:r>
              <a:rPr lang="en-CA" dirty="0"/>
              <a:t> tables, Staging Merge Procedure</a:t>
            </a:r>
          </a:p>
          <a:p>
            <a:pPr lvl="1"/>
            <a:r>
              <a:rPr lang="en-CA" dirty="0"/>
              <a:t>Add a row to </a:t>
            </a:r>
            <a:r>
              <a:rPr lang="en-CA" dirty="0" err="1"/>
              <a:t>DataFactoryTask</a:t>
            </a:r>
            <a:r>
              <a:rPr lang="en-CA" dirty="0"/>
              <a:t> table</a:t>
            </a:r>
          </a:p>
          <a:p>
            <a:pPr lvl="1"/>
            <a:r>
              <a:rPr lang="en-CA" dirty="0"/>
              <a:t>No ADF changes required</a:t>
            </a:r>
          </a:p>
          <a:p>
            <a:r>
              <a:rPr lang="en-CA" dirty="0"/>
              <a:t>Change in target table? (Add column, remove column, change column)</a:t>
            </a:r>
          </a:p>
          <a:p>
            <a:pPr lvl="1"/>
            <a:r>
              <a:rPr lang="en-CA" dirty="0"/>
              <a:t>Change Staging and </a:t>
            </a:r>
            <a:r>
              <a:rPr lang="en-CA" dirty="0" err="1"/>
              <a:t>dw</a:t>
            </a:r>
            <a:r>
              <a:rPr lang="en-CA" dirty="0"/>
              <a:t> tables, Staging Merge Procedure</a:t>
            </a:r>
          </a:p>
          <a:p>
            <a:pPr lvl="1"/>
            <a:r>
              <a:rPr lang="en-CA" dirty="0"/>
              <a:t>Update row in </a:t>
            </a:r>
            <a:r>
              <a:rPr lang="en-CA" dirty="0" err="1"/>
              <a:t>DataFactoryTask</a:t>
            </a:r>
            <a:r>
              <a:rPr lang="en-CA" dirty="0"/>
              <a:t> </a:t>
            </a:r>
            <a:r>
              <a:rPr lang="en-CA" dirty="0" err="1"/>
              <a:t>SourceQuery</a:t>
            </a:r>
            <a:endParaRPr lang="en-CA" dirty="0"/>
          </a:p>
          <a:p>
            <a:r>
              <a:rPr lang="en-CA" dirty="0"/>
              <a:t>Incorrect logic in </a:t>
            </a:r>
            <a:r>
              <a:rPr lang="en-CA" dirty="0" err="1"/>
              <a:t>SourceQuery</a:t>
            </a:r>
            <a:r>
              <a:rPr lang="en-CA" dirty="0"/>
              <a:t>?</a:t>
            </a:r>
          </a:p>
          <a:p>
            <a:pPr lvl="1"/>
            <a:r>
              <a:rPr lang="en-CA" dirty="0"/>
              <a:t>Update </a:t>
            </a:r>
            <a:r>
              <a:rPr lang="en-CA" dirty="0" err="1"/>
              <a:t>DataFactoryTask</a:t>
            </a:r>
            <a:r>
              <a:rPr lang="en-CA" dirty="0"/>
              <a:t> row</a:t>
            </a:r>
          </a:p>
          <a:p>
            <a:r>
              <a:rPr lang="en-CA" dirty="0"/>
              <a:t>Target table no longer needed?</a:t>
            </a:r>
          </a:p>
          <a:p>
            <a:pPr lvl="1"/>
            <a:r>
              <a:rPr lang="en-CA" dirty="0"/>
              <a:t>Remove row from </a:t>
            </a:r>
            <a:r>
              <a:rPr lang="en-CA" dirty="0" err="1"/>
              <a:t>DataFactoryTask</a:t>
            </a:r>
            <a:endParaRPr lang="en-CA" dirty="0"/>
          </a:p>
          <a:p>
            <a:pPr lvl="1"/>
            <a:endParaRPr lang="en-CA" dirty="0"/>
          </a:p>
        </p:txBody>
      </p:sp>
    </p:spTree>
    <p:extLst>
      <p:ext uri="{BB962C8B-B14F-4D97-AF65-F5344CB8AC3E}">
        <p14:creationId xmlns:p14="http://schemas.microsoft.com/office/powerpoint/2010/main" val="288598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907-BECD-8479-6BFF-88E2467FA83A}"/>
              </a:ext>
            </a:extLst>
          </p:cNvPr>
          <p:cNvSpPr>
            <a:spLocks noGrp="1"/>
          </p:cNvSpPr>
          <p:nvPr>
            <p:ph type="title"/>
          </p:nvPr>
        </p:nvSpPr>
        <p:spPr/>
        <p:txBody>
          <a:bodyPr/>
          <a:lstStyle/>
          <a:p>
            <a:r>
              <a:rPr lang="en-CA" dirty="0"/>
              <a:t>Advantages of Metadata-driven Approach</a:t>
            </a:r>
          </a:p>
        </p:txBody>
      </p:sp>
      <p:graphicFrame>
        <p:nvGraphicFramePr>
          <p:cNvPr id="4" name="Table 4">
            <a:extLst>
              <a:ext uri="{FF2B5EF4-FFF2-40B4-BE49-F238E27FC236}">
                <a16:creationId xmlns:a16="http://schemas.microsoft.com/office/drawing/2014/main" id="{107ED97B-85C3-DAC8-CBA3-7A44E6B8524A}"/>
              </a:ext>
            </a:extLst>
          </p:cNvPr>
          <p:cNvGraphicFramePr>
            <a:graphicFrameLocks noGrp="1"/>
          </p:cNvGraphicFramePr>
          <p:nvPr>
            <p:ph idx="1"/>
          </p:nvPr>
        </p:nvGraphicFramePr>
        <p:xfrm>
          <a:off x="838200" y="1825625"/>
          <a:ext cx="10515600" cy="3571240"/>
        </p:xfrm>
        <a:graphic>
          <a:graphicData uri="http://schemas.openxmlformats.org/drawingml/2006/table">
            <a:tbl>
              <a:tblPr firstRow="1" bandRow="1">
                <a:tableStyleId>{5C22544A-7EE6-4342-B048-85BDC9FD1C3A}</a:tableStyleId>
              </a:tblPr>
              <a:tblGrid>
                <a:gridCol w="2607527">
                  <a:extLst>
                    <a:ext uri="{9D8B030D-6E8A-4147-A177-3AD203B41FA5}">
                      <a16:colId xmlns:a16="http://schemas.microsoft.com/office/drawing/2014/main" val="3255116759"/>
                    </a:ext>
                  </a:extLst>
                </a:gridCol>
                <a:gridCol w="2720897">
                  <a:extLst>
                    <a:ext uri="{9D8B030D-6E8A-4147-A177-3AD203B41FA5}">
                      <a16:colId xmlns:a16="http://schemas.microsoft.com/office/drawing/2014/main" val="4256680681"/>
                    </a:ext>
                  </a:extLst>
                </a:gridCol>
                <a:gridCol w="880947">
                  <a:extLst>
                    <a:ext uri="{9D8B030D-6E8A-4147-A177-3AD203B41FA5}">
                      <a16:colId xmlns:a16="http://schemas.microsoft.com/office/drawing/2014/main" val="1518030505"/>
                    </a:ext>
                  </a:extLst>
                </a:gridCol>
                <a:gridCol w="2999678">
                  <a:extLst>
                    <a:ext uri="{9D8B030D-6E8A-4147-A177-3AD203B41FA5}">
                      <a16:colId xmlns:a16="http://schemas.microsoft.com/office/drawing/2014/main" val="3808612743"/>
                    </a:ext>
                  </a:extLst>
                </a:gridCol>
                <a:gridCol w="1306551">
                  <a:extLst>
                    <a:ext uri="{9D8B030D-6E8A-4147-A177-3AD203B41FA5}">
                      <a16:colId xmlns:a16="http://schemas.microsoft.com/office/drawing/2014/main" val="1923373351"/>
                    </a:ext>
                  </a:extLst>
                </a:gridCol>
              </a:tblGrid>
              <a:tr h="370840">
                <a:tc>
                  <a:txBody>
                    <a:bodyPr/>
                    <a:lstStyle/>
                    <a:p>
                      <a:r>
                        <a:rPr lang="en-CA" dirty="0"/>
                        <a:t>ETL Change</a:t>
                      </a:r>
                    </a:p>
                  </a:txBody>
                  <a:tcPr/>
                </a:tc>
                <a:tc>
                  <a:txBody>
                    <a:bodyPr/>
                    <a:lstStyle/>
                    <a:p>
                      <a:r>
                        <a:rPr lang="en-CA" dirty="0"/>
                        <a:t>SSIS</a:t>
                      </a:r>
                    </a:p>
                  </a:txBody>
                  <a:tcPr/>
                </a:tc>
                <a:tc>
                  <a:txBody>
                    <a:bodyPr/>
                    <a:lstStyle/>
                    <a:p>
                      <a:r>
                        <a:rPr lang="en-CA" dirty="0"/>
                        <a:t>Deploy SSIS?</a:t>
                      </a:r>
                    </a:p>
                  </a:txBody>
                  <a:tcPr/>
                </a:tc>
                <a:tc>
                  <a:txBody>
                    <a:bodyPr/>
                    <a:lstStyle/>
                    <a:p>
                      <a:r>
                        <a:rPr lang="en-CA" dirty="0"/>
                        <a:t>ADF</a:t>
                      </a:r>
                    </a:p>
                  </a:txBody>
                  <a:tcPr/>
                </a:tc>
                <a:tc>
                  <a:txBody>
                    <a:bodyPr/>
                    <a:lstStyle/>
                    <a:p>
                      <a:r>
                        <a:rPr lang="en-CA" dirty="0"/>
                        <a:t>Deploy ADF?</a:t>
                      </a:r>
                    </a:p>
                  </a:txBody>
                  <a:tcPr/>
                </a:tc>
                <a:extLst>
                  <a:ext uri="{0D108BD9-81ED-4DB2-BD59-A6C34878D82A}">
                    <a16:rowId xmlns:a16="http://schemas.microsoft.com/office/drawing/2014/main" val="4049590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New data from new source</a:t>
                      </a:r>
                    </a:p>
                  </a:txBody>
                  <a:tcPr/>
                </a:tc>
                <a:tc>
                  <a:txBody>
                    <a:bodyPr/>
                    <a:lstStyle/>
                    <a:p>
                      <a:r>
                        <a:rPr lang="en-CA" dirty="0"/>
                        <a:t>New data connection, new package or dataflow,</a:t>
                      </a:r>
                    </a:p>
                  </a:txBody>
                  <a:tcPr/>
                </a:tc>
                <a:tc>
                  <a:txBody>
                    <a:bodyPr/>
                    <a:lstStyle/>
                    <a:p>
                      <a:r>
                        <a:rPr lang="en-CA" dirty="0"/>
                        <a:t>Yes</a:t>
                      </a:r>
                    </a:p>
                  </a:txBody>
                  <a:tcPr/>
                </a:tc>
                <a:tc>
                  <a:txBody>
                    <a:bodyPr/>
                    <a:lstStyle/>
                    <a:p>
                      <a:r>
                        <a:rPr lang="en-CA" dirty="0"/>
                        <a:t>New service connection, new dataset, new pipeline</a:t>
                      </a:r>
                    </a:p>
                  </a:txBody>
                  <a:tcPr/>
                </a:tc>
                <a:tc>
                  <a:txBody>
                    <a:bodyPr/>
                    <a:lstStyle/>
                    <a:p>
                      <a:r>
                        <a:rPr lang="en-CA" dirty="0"/>
                        <a:t>Yes</a:t>
                      </a:r>
                    </a:p>
                  </a:txBody>
                  <a:tcPr/>
                </a:tc>
                <a:extLst>
                  <a:ext uri="{0D108BD9-81ED-4DB2-BD59-A6C34878D82A}">
                    <a16:rowId xmlns:a16="http://schemas.microsoft.com/office/drawing/2014/main" val="380461025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New data from existing source</a:t>
                      </a:r>
                    </a:p>
                  </a:txBody>
                  <a:tcPr/>
                </a:tc>
                <a:tc>
                  <a:txBody>
                    <a:bodyPr/>
                    <a:lstStyle/>
                    <a:p>
                      <a:r>
                        <a:rPr lang="en-CA" dirty="0"/>
                        <a:t>New package or dataflow</a:t>
                      </a:r>
                    </a:p>
                  </a:txBody>
                  <a:tcPr/>
                </a:tc>
                <a:tc>
                  <a:txBody>
                    <a:bodyPr/>
                    <a:lstStyle/>
                    <a:p>
                      <a:r>
                        <a:rPr lang="en-CA" dirty="0"/>
                        <a:t>Yes</a:t>
                      </a:r>
                    </a:p>
                  </a:txBody>
                  <a:tcPr/>
                </a:tc>
                <a:tc>
                  <a:txBody>
                    <a:bodyPr/>
                    <a:lstStyle/>
                    <a:p>
                      <a:r>
                        <a:rPr lang="en-CA" dirty="0"/>
                        <a:t>Add task metadata</a:t>
                      </a:r>
                    </a:p>
                  </a:txBody>
                  <a:tcPr/>
                </a:tc>
                <a:tc>
                  <a:txBody>
                    <a:bodyPr/>
                    <a:lstStyle/>
                    <a:p>
                      <a:r>
                        <a:rPr lang="en-CA" dirty="0"/>
                        <a:t>No</a:t>
                      </a:r>
                    </a:p>
                  </a:txBody>
                  <a:tcPr/>
                </a:tc>
                <a:extLst>
                  <a:ext uri="{0D108BD9-81ED-4DB2-BD59-A6C34878D82A}">
                    <a16:rowId xmlns:a16="http://schemas.microsoft.com/office/drawing/2014/main" val="223937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Add/change/drop column in existing source</a:t>
                      </a:r>
                    </a:p>
                  </a:txBody>
                  <a:tcPr/>
                </a:tc>
                <a:tc>
                  <a:txBody>
                    <a:bodyPr/>
                    <a:lstStyle/>
                    <a:p>
                      <a:r>
                        <a:rPr lang="en-CA" dirty="0"/>
                        <a:t>Refresh column metadata in source &amp; target </a:t>
                      </a:r>
                    </a:p>
                  </a:txBody>
                  <a:tcPr/>
                </a:tc>
                <a:tc>
                  <a:txBody>
                    <a:bodyPr/>
                    <a:lstStyle/>
                    <a:p>
                      <a:r>
                        <a:rPr lang="en-CA" dirty="0"/>
                        <a:t>Yes</a:t>
                      </a:r>
                    </a:p>
                  </a:txBody>
                  <a:tcPr/>
                </a:tc>
                <a:tc>
                  <a:txBody>
                    <a:bodyPr/>
                    <a:lstStyle/>
                    <a:p>
                      <a:r>
                        <a:rPr lang="en-CA" dirty="0"/>
                        <a:t>Update task metadata, update target (sometimes)</a:t>
                      </a:r>
                    </a:p>
                  </a:txBody>
                  <a:tcPr/>
                </a:tc>
                <a:tc>
                  <a:txBody>
                    <a:bodyPr/>
                    <a:lstStyle/>
                    <a:p>
                      <a:r>
                        <a:rPr lang="en-CA" dirty="0"/>
                        <a:t>No</a:t>
                      </a:r>
                    </a:p>
                  </a:txBody>
                  <a:tcPr/>
                </a:tc>
                <a:extLst>
                  <a:ext uri="{0D108BD9-81ED-4DB2-BD59-A6C34878D82A}">
                    <a16:rowId xmlns:a16="http://schemas.microsoft.com/office/drawing/2014/main" val="4260425771"/>
                  </a:ext>
                </a:extLst>
              </a:tr>
              <a:tr h="370840">
                <a:tc>
                  <a:txBody>
                    <a:bodyPr/>
                    <a:lstStyle/>
                    <a:p>
                      <a:r>
                        <a:rPr lang="en-CA" dirty="0"/>
                        <a:t>Change dependency</a:t>
                      </a:r>
                    </a:p>
                  </a:txBody>
                  <a:tcPr/>
                </a:tc>
                <a:tc>
                  <a:txBody>
                    <a:bodyPr/>
                    <a:lstStyle/>
                    <a:p>
                      <a:r>
                        <a:rPr lang="en-CA" dirty="0"/>
                        <a:t>Update package</a:t>
                      </a:r>
                    </a:p>
                  </a:txBody>
                  <a:tcPr/>
                </a:tc>
                <a:tc>
                  <a:txBody>
                    <a:bodyPr/>
                    <a:lstStyle/>
                    <a:p>
                      <a:r>
                        <a:rPr lang="en-CA" dirty="0"/>
                        <a:t>Yes</a:t>
                      </a:r>
                    </a:p>
                  </a:txBody>
                  <a:tcPr/>
                </a:tc>
                <a:tc>
                  <a:txBody>
                    <a:bodyPr/>
                    <a:lstStyle/>
                    <a:p>
                      <a:r>
                        <a:rPr lang="en-CA" dirty="0"/>
                        <a:t>Update task metadata, update pipeline (sometimes)</a:t>
                      </a:r>
                    </a:p>
                  </a:txBody>
                  <a:tcPr/>
                </a:tc>
                <a:tc>
                  <a:txBody>
                    <a:bodyPr/>
                    <a:lstStyle/>
                    <a:p>
                      <a:r>
                        <a:rPr lang="en-CA" dirty="0"/>
                        <a:t>Sometimes</a:t>
                      </a:r>
                    </a:p>
                  </a:txBody>
                  <a:tcPr/>
                </a:tc>
                <a:extLst>
                  <a:ext uri="{0D108BD9-81ED-4DB2-BD59-A6C34878D82A}">
                    <a16:rowId xmlns:a16="http://schemas.microsoft.com/office/drawing/2014/main" val="1302810507"/>
                  </a:ext>
                </a:extLst>
              </a:tr>
              <a:tr h="370840">
                <a:tc>
                  <a:txBody>
                    <a:bodyPr/>
                    <a:lstStyle/>
                    <a:p>
                      <a:r>
                        <a:rPr lang="en-CA" dirty="0"/>
                        <a:t>Stop loading existing data</a:t>
                      </a:r>
                    </a:p>
                  </a:txBody>
                  <a:tcPr/>
                </a:tc>
                <a:tc>
                  <a:txBody>
                    <a:bodyPr/>
                    <a:lstStyle/>
                    <a:p>
                      <a:r>
                        <a:rPr lang="en-CA" dirty="0"/>
                        <a:t>Remove or disable package</a:t>
                      </a:r>
                    </a:p>
                  </a:txBody>
                  <a:tcPr/>
                </a:tc>
                <a:tc>
                  <a:txBody>
                    <a:bodyPr/>
                    <a:lstStyle/>
                    <a:p>
                      <a:r>
                        <a:rPr lang="en-CA" dirty="0"/>
                        <a:t>Yes</a:t>
                      </a:r>
                    </a:p>
                  </a:txBody>
                  <a:tcPr/>
                </a:tc>
                <a:tc>
                  <a:txBody>
                    <a:bodyPr/>
                    <a:lstStyle/>
                    <a:p>
                      <a:r>
                        <a:rPr lang="en-CA" dirty="0"/>
                        <a:t>Remove task</a:t>
                      </a:r>
                    </a:p>
                  </a:txBody>
                  <a:tcPr/>
                </a:tc>
                <a:tc>
                  <a:txBody>
                    <a:bodyPr/>
                    <a:lstStyle/>
                    <a:p>
                      <a:r>
                        <a:rPr lang="en-CA" dirty="0"/>
                        <a:t>No</a:t>
                      </a:r>
                    </a:p>
                  </a:txBody>
                  <a:tcPr/>
                </a:tc>
                <a:extLst>
                  <a:ext uri="{0D108BD9-81ED-4DB2-BD59-A6C34878D82A}">
                    <a16:rowId xmlns:a16="http://schemas.microsoft.com/office/drawing/2014/main" val="2390348593"/>
                  </a:ext>
                </a:extLst>
              </a:tr>
            </a:tbl>
          </a:graphicData>
        </a:graphic>
      </p:graphicFrame>
    </p:spTree>
    <p:extLst>
      <p:ext uri="{BB962C8B-B14F-4D97-AF65-F5344CB8AC3E}">
        <p14:creationId xmlns:p14="http://schemas.microsoft.com/office/powerpoint/2010/main" val="1481733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9D81-EE7A-4E8C-B6C0-9CA21B7C3883}"/>
              </a:ext>
            </a:extLst>
          </p:cNvPr>
          <p:cNvSpPr>
            <a:spLocks noGrp="1"/>
          </p:cNvSpPr>
          <p:nvPr>
            <p:ph type="title"/>
          </p:nvPr>
        </p:nvSpPr>
        <p:spPr>
          <a:xfrm>
            <a:off x="750099" y="1739383"/>
            <a:ext cx="10515600" cy="1200329"/>
          </a:xfrm>
        </p:spPr>
        <p:txBody>
          <a:bodyPr>
            <a:normAutofit/>
          </a:bodyPr>
          <a:lstStyle/>
          <a:p>
            <a:r>
              <a:rPr lang="en-US" sz="5400" b="1" dirty="0"/>
              <a:t>Questions?</a:t>
            </a:r>
            <a:endParaRPr lang="en-CA" sz="5400" b="1" dirty="0"/>
          </a:p>
        </p:txBody>
      </p:sp>
      <p:sp>
        <p:nvSpPr>
          <p:cNvPr id="3" name="Text Placeholder 2">
            <a:extLst>
              <a:ext uri="{FF2B5EF4-FFF2-40B4-BE49-F238E27FC236}">
                <a16:creationId xmlns:a16="http://schemas.microsoft.com/office/drawing/2014/main" id="{AE3AF8C2-514E-4B74-B3E7-C465383AB905}"/>
              </a:ext>
            </a:extLst>
          </p:cNvPr>
          <p:cNvSpPr>
            <a:spLocks noGrp="1"/>
          </p:cNvSpPr>
          <p:nvPr>
            <p:ph type="body" idx="1"/>
          </p:nvPr>
        </p:nvSpPr>
        <p:spPr>
          <a:xfrm>
            <a:off x="750099" y="3024133"/>
            <a:ext cx="10515600" cy="685800"/>
          </a:xfrm>
        </p:spPr>
        <p:txBody>
          <a:bodyPr>
            <a:normAutofit lnSpcReduction="10000"/>
          </a:bodyPr>
          <a:lstStyle/>
          <a:p>
            <a:r>
              <a:rPr lang="en-CA" sz="4400" dirty="0"/>
              <a:t>Session Evaluation</a:t>
            </a:r>
          </a:p>
          <a:p>
            <a:endParaRPr lang="en-CA" sz="4400" dirty="0"/>
          </a:p>
        </p:txBody>
      </p:sp>
      <p:sp>
        <p:nvSpPr>
          <p:cNvPr id="4" name="Rectangle 3">
            <a:extLst>
              <a:ext uri="{FF2B5EF4-FFF2-40B4-BE49-F238E27FC236}">
                <a16:creationId xmlns:a16="http://schemas.microsoft.com/office/drawing/2014/main" id="{A1D9FFF7-D4A8-9E75-A080-2B02258EC0E4}"/>
              </a:ext>
            </a:extLst>
          </p:cNvPr>
          <p:cNvSpPr/>
          <p:nvPr/>
        </p:nvSpPr>
        <p:spPr>
          <a:xfrm>
            <a:off x="371061" y="5436970"/>
            <a:ext cx="6096000" cy="1200329"/>
          </a:xfrm>
          <a:prstGeom prst="rect">
            <a:avLst/>
          </a:prstGeom>
        </p:spPr>
        <p:txBody>
          <a:bodyPr>
            <a:spAutoFit/>
          </a:bodyPr>
          <a:lstStyle/>
          <a:p>
            <a:r>
              <a:rPr lang="en-US" sz="2400" b="1" dirty="0">
                <a:solidFill>
                  <a:schemeClr val="bg2"/>
                </a:solidFill>
              </a:rPr>
              <a:t>Mike Diehl, </a:t>
            </a:r>
            <a:r>
              <a:rPr lang="en-US" sz="2400" b="1" dirty="0" err="1">
                <a:solidFill>
                  <a:schemeClr val="bg2"/>
                </a:solidFill>
                <a:hlinkClick r:id="rId2">
                  <a:extLst>
                    <a:ext uri="{A12FA001-AC4F-418D-AE19-62706E023703}">
                      <ahyp:hlinkClr xmlns:ahyp="http://schemas.microsoft.com/office/drawing/2018/hyperlinkcolor" val="tx"/>
                    </a:ext>
                  </a:extLst>
                </a:hlinkClick>
              </a:rPr>
              <a:t>Miked@imaginet.Com</a:t>
            </a:r>
            <a:r>
              <a:rPr lang="en-US" sz="2400" b="1" dirty="0">
                <a:solidFill>
                  <a:schemeClr val="bg2"/>
                </a:solidFill>
              </a:rPr>
              <a:t> </a:t>
            </a:r>
          </a:p>
          <a:p>
            <a:r>
              <a:rPr lang="en-US" sz="2400" b="1" dirty="0">
                <a:solidFill>
                  <a:schemeClr val="bg2"/>
                </a:solidFill>
              </a:rPr>
              <a:t>Practice Lead</a:t>
            </a:r>
          </a:p>
          <a:p>
            <a:r>
              <a:rPr lang="en-US" sz="2400" b="1" dirty="0">
                <a:solidFill>
                  <a:schemeClr val="bg2"/>
                </a:solidFill>
              </a:rPr>
              <a:t>Data Engineering and Business Intelligence</a:t>
            </a:r>
          </a:p>
        </p:txBody>
      </p:sp>
      <p:sp>
        <p:nvSpPr>
          <p:cNvPr id="9" name="Content Placeholder 23">
            <a:extLst>
              <a:ext uri="{FF2B5EF4-FFF2-40B4-BE49-F238E27FC236}">
                <a16:creationId xmlns:a16="http://schemas.microsoft.com/office/drawing/2014/main" id="{18F704BC-17F7-1370-58C7-E9E81B805FD8}"/>
              </a:ext>
            </a:extLst>
          </p:cNvPr>
          <p:cNvSpPr txBox="1">
            <a:spLocks/>
          </p:cNvSpPr>
          <p:nvPr/>
        </p:nvSpPr>
        <p:spPr>
          <a:xfrm>
            <a:off x="6855560" y="6007724"/>
            <a:ext cx="5601378" cy="553208"/>
          </a:xfrm>
          <a:prstGeom prst="rect">
            <a:avLst/>
          </a:prstGeom>
        </p:spPr>
        <p:txBody>
          <a:bodyPr vert="horz" lIns="91440" tIns="45720" rIns="91440" bIns="45720" rtlCol="0" anchor="ctr"/>
          <a:lstStyle>
            <a:defPPr>
              <a:defRPr lang="en-US"/>
            </a:defPPr>
            <a:lvl1pPr>
              <a:defRPr sz="2400">
                <a:solidFill>
                  <a:schemeClr val="bg2"/>
                </a:solidFil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b="1" dirty="0"/>
              <a:t>/</a:t>
            </a:r>
            <a:r>
              <a:rPr lang="en-CA" b="1" dirty="0" err="1"/>
              <a:t>mikediehlsqlbi</a:t>
            </a:r>
            <a:endParaRPr lang="en-CA" b="1" dirty="0"/>
          </a:p>
        </p:txBody>
      </p:sp>
      <p:sp>
        <p:nvSpPr>
          <p:cNvPr id="10" name="Content Placeholder 25">
            <a:extLst>
              <a:ext uri="{FF2B5EF4-FFF2-40B4-BE49-F238E27FC236}">
                <a16:creationId xmlns:a16="http://schemas.microsoft.com/office/drawing/2014/main" id="{CAD2AC27-61EF-3933-27F7-A7BD94ABE331}"/>
              </a:ext>
            </a:extLst>
          </p:cNvPr>
          <p:cNvSpPr txBox="1">
            <a:spLocks/>
          </p:cNvSpPr>
          <p:nvPr/>
        </p:nvSpPr>
        <p:spPr>
          <a:xfrm>
            <a:off x="7045545" y="5402165"/>
            <a:ext cx="5022893" cy="55320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CA" sz="2400" b="1" dirty="0"/>
              <a:t>@xhead</a:t>
            </a:r>
          </a:p>
        </p:txBody>
      </p:sp>
      <p:pic>
        <p:nvPicPr>
          <p:cNvPr id="13" name="Picture 12" descr="Logo, company name&#10;&#10;Description automatically generated">
            <a:extLst>
              <a:ext uri="{FF2B5EF4-FFF2-40B4-BE49-F238E27FC236}">
                <a16:creationId xmlns:a16="http://schemas.microsoft.com/office/drawing/2014/main" id="{9CF9F327-926C-D9F4-1D57-0C2B90E5F70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07899" y="5351334"/>
            <a:ext cx="1186962" cy="685800"/>
          </a:xfrm>
          <a:prstGeom prst="rect">
            <a:avLst/>
          </a:prstGeom>
        </p:spPr>
      </p:pic>
      <p:pic>
        <p:nvPicPr>
          <p:cNvPr id="15" name="Picture 14" descr="Icon&#10;&#10;Description automatically generated">
            <a:extLst>
              <a:ext uri="{FF2B5EF4-FFF2-40B4-BE49-F238E27FC236}">
                <a16:creationId xmlns:a16="http://schemas.microsoft.com/office/drawing/2014/main" id="{4ACD1B96-E9DA-7BA4-F4DC-7E2EE9F4B90A}"/>
              </a:ext>
            </a:extLst>
          </p:cNvPr>
          <p:cNvPicPr>
            <a:picLocks noChangeAspect="1"/>
          </p:cNvPicPr>
          <p:nvPr/>
        </p:nvPicPr>
        <p:blipFill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7219" t="17932" r="17881" b="18211"/>
          <a:stretch/>
        </p:blipFill>
        <p:spPr>
          <a:xfrm>
            <a:off x="6247084" y="5955373"/>
            <a:ext cx="689705" cy="678618"/>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0D88AD30-EB90-EE5E-A1BB-251B083B861B}"/>
              </a:ext>
            </a:extLst>
          </p:cNvPr>
          <p:cNvSpPr txBox="1"/>
          <p:nvPr/>
        </p:nvSpPr>
        <p:spPr>
          <a:xfrm>
            <a:off x="750099" y="3795072"/>
            <a:ext cx="10515599" cy="1042850"/>
          </a:xfrm>
          <a:prstGeom prst="rect">
            <a:avLst/>
          </a:prstGeom>
        </p:spPr>
        <p:txBody>
          <a:bodyPr vert="horz" lIns="91440" tIns="45720" rIns="91440" bIns="45720" rtlCol="0">
            <a:normAutofit fontScale="92500" lnSpcReduction="10000"/>
          </a:bodyPr>
          <a:lstStyle>
            <a:lvl1pPr indent="0" algn="ctr">
              <a:lnSpc>
                <a:spcPct val="90000"/>
              </a:lnSpc>
              <a:spcBef>
                <a:spcPts val="1000"/>
              </a:spcBef>
              <a:buFont typeface="Arial" panose="020B0604020202020204" pitchFamily="34" charset="0"/>
              <a:buNone/>
              <a:defRPr sz="4400">
                <a:solidFill>
                  <a:schemeClr val="bg2"/>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r>
              <a:rPr lang="en-CA" dirty="0"/>
              <a:t>Code and slides:</a:t>
            </a:r>
          </a:p>
          <a:p>
            <a:pPr lvl="1" algn="ctr"/>
            <a:r>
              <a:rPr lang="en-CA" sz="2800" dirty="0">
                <a:solidFill>
                  <a:schemeClr val="bg1"/>
                </a:solidFill>
                <a:hlinkClick r:id="rId8">
                  <a:extLst>
                    <a:ext uri="{A12FA001-AC4F-418D-AE19-62706E023703}">
                      <ahyp:hlinkClr xmlns:ahyp="http://schemas.microsoft.com/office/drawing/2018/hyperlinkcolor" val="tx"/>
                    </a:ext>
                  </a:extLst>
                </a:hlinkClick>
              </a:rPr>
              <a:t>https://github.com/xhead/SqlSaturdayATL</a:t>
            </a:r>
            <a:endParaRPr lang="en-CA" sz="2800" dirty="0">
              <a:solidFill>
                <a:schemeClr val="bg1"/>
              </a:solidFill>
            </a:endParaRPr>
          </a:p>
        </p:txBody>
      </p:sp>
    </p:spTree>
    <p:extLst>
      <p:ext uri="{BB962C8B-B14F-4D97-AF65-F5344CB8AC3E}">
        <p14:creationId xmlns:p14="http://schemas.microsoft.com/office/powerpoint/2010/main" val="219113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F981B4-012B-9E06-2367-9619A531D2F0}"/>
              </a:ext>
            </a:extLst>
          </p:cNvPr>
          <p:cNvSpPr>
            <a:spLocks noGrp="1"/>
          </p:cNvSpPr>
          <p:nvPr>
            <p:ph type="title"/>
          </p:nvPr>
        </p:nvSpPr>
        <p:spPr/>
        <p:txBody>
          <a:bodyPr/>
          <a:lstStyle/>
          <a:p>
            <a:r>
              <a:rPr lang="en-CA" dirty="0"/>
              <a:t>Abstract</a:t>
            </a:r>
          </a:p>
        </p:txBody>
      </p:sp>
      <p:sp>
        <p:nvSpPr>
          <p:cNvPr id="9" name="Content Placeholder 8">
            <a:extLst>
              <a:ext uri="{FF2B5EF4-FFF2-40B4-BE49-F238E27FC236}">
                <a16:creationId xmlns:a16="http://schemas.microsoft.com/office/drawing/2014/main" id="{DEF256B6-C1A1-83A7-E464-6142EC16DC05}"/>
              </a:ext>
            </a:extLst>
          </p:cNvPr>
          <p:cNvSpPr>
            <a:spLocks noGrp="1"/>
          </p:cNvSpPr>
          <p:nvPr>
            <p:ph idx="1"/>
          </p:nvPr>
        </p:nvSpPr>
        <p:spPr/>
        <p:txBody>
          <a:bodyPr>
            <a:normAutofit fontScale="70000" lnSpcReduction="20000"/>
          </a:bodyPr>
          <a:lstStyle/>
          <a:p>
            <a:r>
              <a:rPr lang="en-US" b="0" i="0" dirty="0">
                <a:solidFill>
                  <a:srgbClr val="111111"/>
                </a:solidFill>
                <a:effectLst/>
                <a:latin typeface="Arial" panose="020B0604020202020204" pitchFamily="34" charset="0"/>
              </a:rPr>
              <a:t>Do you have dozens or even hundreds of datasets and tasks in your pipelines in Azure Data Factory (ADF)? Especially if you've developed SSIS packages and now you're trying Azure Data Factory, you will likely benefit from using a metadata-driven approach, which can save you significant ETL development effort and drastically reduce the complexity of your Azure Data Factories.</a:t>
            </a:r>
            <a:br>
              <a:rPr lang="en-US" dirty="0"/>
            </a:br>
            <a:br>
              <a:rPr lang="en-US" dirty="0"/>
            </a:br>
            <a:r>
              <a:rPr lang="en-US" b="0" i="0" dirty="0">
                <a:solidFill>
                  <a:srgbClr val="111111"/>
                </a:solidFill>
                <a:effectLst/>
                <a:latin typeface="Arial" panose="020B0604020202020204" pitchFamily="34" charset="0"/>
              </a:rPr>
              <a:t>This session shows how to build pipelines in Azure Data Factory that are driven by data in a table. Using these patterns, your ETL development velocity can be significantly increased.</a:t>
            </a:r>
            <a:br>
              <a:rPr lang="en-US" dirty="0"/>
            </a:br>
            <a:br>
              <a:rPr lang="en-US" dirty="0"/>
            </a:br>
            <a:r>
              <a:rPr lang="en-US" b="0" i="0" dirty="0">
                <a:solidFill>
                  <a:srgbClr val="111111"/>
                </a:solidFill>
                <a:effectLst/>
                <a:latin typeface="Arial" panose="020B0604020202020204" pitchFamily="34" charset="0"/>
              </a:rPr>
              <a:t>Once you've built a pipeline to handle one table load, you can easily load dozens or hundreds of tables in your pipeline just by updating the metadata in one table.</a:t>
            </a:r>
            <a:br>
              <a:rPr lang="en-US" dirty="0"/>
            </a:br>
            <a:br>
              <a:rPr lang="en-US" dirty="0"/>
            </a:br>
            <a:r>
              <a:rPr lang="en-US" b="0" i="0" dirty="0">
                <a:solidFill>
                  <a:srgbClr val="111111"/>
                </a:solidFill>
                <a:effectLst/>
                <a:latin typeface="Arial" panose="020B0604020202020204" pitchFamily="34" charset="0"/>
              </a:rPr>
              <a:t>I'll show you the patterns I use for managing dependencies (load these tables before those tables), incremental loading (load only the data that has changed since the last time this executed), and how to parameterize various options.</a:t>
            </a:r>
            <a:br>
              <a:rPr lang="en-US" dirty="0"/>
            </a:br>
            <a:br>
              <a:rPr lang="en-US" dirty="0"/>
            </a:br>
            <a:r>
              <a:rPr lang="en-US" b="0" i="0" dirty="0">
                <a:solidFill>
                  <a:srgbClr val="111111"/>
                </a:solidFill>
                <a:effectLst/>
                <a:latin typeface="Arial" panose="020B0604020202020204" pitchFamily="34" charset="0"/>
              </a:rPr>
              <a:t>If you learn these patterns and implement them yourself, you can spend far less time coding ETL processes and increase your productivity greatly.</a:t>
            </a:r>
            <a:endParaRPr lang="en-CA" dirty="0"/>
          </a:p>
        </p:txBody>
      </p:sp>
    </p:spTree>
    <p:extLst>
      <p:ext uri="{BB962C8B-B14F-4D97-AF65-F5344CB8AC3E}">
        <p14:creationId xmlns:p14="http://schemas.microsoft.com/office/powerpoint/2010/main" val="271291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A32E7BC-6929-F441-CC4C-9DAC2C54896E}"/>
              </a:ext>
            </a:extLst>
          </p:cNvPr>
          <p:cNvSpPr>
            <a:spLocks noGrp="1"/>
          </p:cNvSpPr>
          <p:nvPr>
            <p:ph type="title"/>
          </p:nvPr>
        </p:nvSpPr>
        <p:spPr/>
        <p:txBody>
          <a:bodyPr/>
          <a:lstStyle/>
          <a:p>
            <a:r>
              <a:rPr lang="en-CA" dirty="0"/>
              <a:t>Why use metadata for Azure Data Factory?</a:t>
            </a:r>
          </a:p>
        </p:txBody>
      </p:sp>
      <p:sp>
        <p:nvSpPr>
          <p:cNvPr id="9" name="Content Placeholder 8">
            <a:extLst>
              <a:ext uri="{FF2B5EF4-FFF2-40B4-BE49-F238E27FC236}">
                <a16:creationId xmlns:a16="http://schemas.microsoft.com/office/drawing/2014/main" id="{CFB1BBC4-3F78-E80A-261B-DF4031277858}"/>
              </a:ext>
            </a:extLst>
          </p:cNvPr>
          <p:cNvSpPr>
            <a:spLocks noGrp="1"/>
          </p:cNvSpPr>
          <p:nvPr>
            <p:ph idx="1"/>
          </p:nvPr>
        </p:nvSpPr>
        <p:spPr/>
        <p:txBody>
          <a:bodyPr/>
          <a:lstStyle/>
          <a:p>
            <a:r>
              <a:rPr lang="en-CA" dirty="0"/>
              <a:t>Reduces ETL development, increases velocity</a:t>
            </a:r>
          </a:p>
          <a:p>
            <a:r>
              <a:rPr lang="en-CA" dirty="0"/>
              <a:t>Compared to….SSIS</a:t>
            </a:r>
          </a:p>
          <a:p>
            <a:endParaRPr lang="en-CA" dirty="0"/>
          </a:p>
          <a:p>
            <a:r>
              <a:rPr lang="en-CA" dirty="0"/>
              <a:t>Code and slides:</a:t>
            </a:r>
          </a:p>
          <a:p>
            <a:pPr lvl="1"/>
            <a:r>
              <a:rPr lang="en-CA" dirty="0">
                <a:hlinkClick r:id="rId2"/>
              </a:rPr>
              <a:t>https://github.com/xhead/SqlSaturdayATL</a:t>
            </a:r>
            <a:endParaRPr lang="en-CA" dirty="0"/>
          </a:p>
          <a:p>
            <a:pPr marL="457200" lvl="1" indent="0">
              <a:buNone/>
            </a:pPr>
            <a:endParaRPr lang="en-CA" dirty="0"/>
          </a:p>
          <a:p>
            <a:endParaRPr lang="en-CA" dirty="0"/>
          </a:p>
        </p:txBody>
      </p:sp>
    </p:spTree>
    <p:extLst>
      <p:ext uri="{BB962C8B-B14F-4D97-AF65-F5344CB8AC3E}">
        <p14:creationId xmlns:p14="http://schemas.microsoft.com/office/powerpoint/2010/main" val="321843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2820-D157-B0A0-6557-EA89903BBEE9}"/>
              </a:ext>
            </a:extLst>
          </p:cNvPr>
          <p:cNvSpPr>
            <a:spLocks noGrp="1"/>
          </p:cNvSpPr>
          <p:nvPr>
            <p:ph type="title"/>
          </p:nvPr>
        </p:nvSpPr>
        <p:spPr/>
        <p:txBody>
          <a:bodyPr/>
          <a:lstStyle/>
          <a:p>
            <a:r>
              <a:rPr lang="en-CA" dirty="0"/>
              <a:t>Azure Data Factory features</a:t>
            </a:r>
          </a:p>
        </p:txBody>
      </p:sp>
      <p:sp>
        <p:nvSpPr>
          <p:cNvPr id="3" name="Content Placeholder 2">
            <a:extLst>
              <a:ext uri="{FF2B5EF4-FFF2-40B4-BE49-F238E27FC236}">
                <a16:creationId xmlns:a16="http://schemas.microsoft.com/office/drawing/2014/main" id="{D5AC9748-4C8E-D498-56EB-38A5E32E4E5A}"/>
              </a:ext>
            </a:extLst>
          </p:cNvPr>
          <p:cNvSpPr>
            <a:spLocks noGrp="1"/>
          </p:cNvSpPr>
          <p:nvPr>
            <p:ph idx="1"/>
          </p:nvPr>
        </p:nvSpPr>
        <p:spPr/>
        <p:txBody>
          <a:bodyPr/>
          <a:lstStyle/>
          <a:p>
            <a:r>
              <a:rPr lang="en-CA" dirty="0"/>
              <a:t>Parameters</a:t>
            </a:r>
          </a:p>
        </p:txBody>
      </p:sp>
      <p:pic>
        <p:nvPicPr>
          <p:cNvPr id="5" name="Picture 4">
            <a:extLst>
              <a:ext uri="{FF2B5EF4-FFF2-40B4-BE49-F238E27FC236}">
                <a16:creationId xmlns:a16="http://schemas.microsoft.com/office/drawing/2014/main" id="{4199771E-26C7-001E-E30A-FA12F257D5BC}"/>
              </a:ext>
            </a:extLst>
          </p:cNvPr>
          <p:cNvPicPr>
            <a:picLocks noChangeAspect="1"/>
          </p:cNvPicPr>
          <p:nvPr/>
        </p:nvPicPr>
        <p:blipFill>
          <a:blip r:embed="rId2"/>
          <a:stretch>
            <a:fillRect/>
          </a:stretch>
        </p:blipFill>
        <p:spPr>
          <a:xfrm>
            <a:off x="1156190" y="2839550"/>
            <a:ext cx="9419979" cy="2810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588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2820-D157-B0A0-6557-EA89903BBEE9}"/>
              </a:ext>
            </a:extLst>
          </p:cNvPr>
          <p:cNvSpPr>
            <a:spLocks noGrp="1"/>
          </p:cNvSpPr>
          <p:nvPr>
            <p:ph type="title"/>
          </p:nvPr>
        </p:nvSpPr>
        <p:spPr/>
        <p:txBody>
          <a:bodyPr/>
          <a:lstStyle/>
          <a:p>
            <a:r>
              <a:rPr lang="en-CA" dirty="0"/>
              <a:t>Azure Data Factory </a:t>
            </a:r>
            <a:br>
              <a:rPr lang="en-CA" dirty="0"/>
            </a:br>
            <a:r>
              <a:rPr lang="en-CA" dirty="0"/>
              <a:t>features</a:t>
            </a:r>
          </a:p>
        </p:txBody>
      </p:sp>
      <p:sp>
        <p:nvSpPr>
          <p:cNvPr id="3" name="Content Placeholder 2">
            <a:extLst>
              <a:ext uri="{FF2B5EF4-FFF2-40B4-BE49-F238E27FC236}">
                <a16:creationId xmlns:a16="http://schemas.microsoft.com/office/drawing/2014/main" id="{D5AC9748-4C8E-D498-56EB-38A5E32E4E5A}"/>
              </a:ext>
            </a:extLst>
          </p:cNvPr>
          <p:cNvSpPr>
            <a:spLocks noGrp="1"/>
          </p:cNvSpPr>
          <p:nvPr>
            <p:ph idx="1"/>
          </p:nvPr>
        </p:nvSpPr>
        <p:spPr/>
        <p:txBody>
          <a:bodyPr/>
          <a:lstStyle/>
          <a:p>
            <a:r>
              <a:rPr lang="en-CA" dirty="0"/>
              <a:t>Dynamic content</a:t>
            </a:r>
          </a:p>
        </p:txBody>
      </p:sp>
      <p:pic>
        <p:nvPicPr>
          <p:cNvPr id="7" name="Picture 6">
            <a:extLst>
              <a:ext uri="{FF2B5EF4-FFF2-40B4-BE49-F238E27FC236}">
                <a16:creationId xmlns:a16="http://schemas.microsoft.com/office/drawing/2014/main" id="{87697771-E05F-CCD2-03CA-CED7ABCBEC04}"/>
              </a:ext>
            </a:extLst>
          </p:cNvPr>
          <p:cNvPicPr>
            <a:picLocks noChangeAspect="1"/>
          </p:cNvPicPr>
          <p:nvPr/>
        </p:nvPicPr>
        <p:blipFill>
          <a:blip r:embed="rId2"/>
          <a:stretch>
            <a:fillRect/>
          </a:stretch>
        </p:blipFill>
        <p:spPr>
          <a:xfrm>
            <a:off x="838200" y="2406429"/>
            <a:ext cx="4902734" cy="102257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4311E39-3B0D-41B6-CA80-9209DF1C4C9E}"/>
              </a:ext>
            </a:extLst>
          </p:cNvPr>
          <p:cNvPicPr>
            <a:picLocks noChangeAspect="1"/>
          </p:cNvPicPr>
          <p:nvPr/>
        </p:nvPicPr>
        <p:blipFill>
          <a:blip r:embed="rId3"/>
          <a:stretch>
            <a:fillRect/>
          </a:stretch>
        </p:blipFill>
        <p:spPr>
          <a:xfrm>
            <a:off x="6096000" y="228322"/>
            <a:ext cx="5928874" cy="640135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8F50E7A-7C08-541B-EA12-D8886722EE62}"/>
              </a:ext>
            </a:extLst>
          </p:cNvPr>
          <p:cNvPicPr>
            <a:picLocks noChangeAspect="1"/>
          </p:cNvPicPr>
          <p:nvPr/>
        </p:nvPicPr>
        <p:blipFill rotWithShape="1">
          <a:blip r:embed="rId4"/>
          <a:srcRect l="43275"/>
          <a:stretch/>
        </p:blipFill>
        <p:spPr>
          <a:xfrm>
            <a:off x="838199" y="3954912"/>
            <a:ext cx="4902735" cy="736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522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FEC3-5E9E-A6E0-204A-A46D2151B353}"/>
              </a:ext>
            </a:extLst>
          </p:cNvPr>
          <p:cNvSpPr>
            <a:spLocks noGrp="1"/>
          </p:cNvSpPr>
          <p:nvPr>
            <p:ph type="title"/>
          </p:nvPr>
        </p:nvSpPr>
        <p:spPr/>
        <p:txBody>
          <a:bodyPr/>
          <a:lstStyle/>
          <a:p>
            <a:r>
              <a:rPr lang="en-CA" dirty="0"/>
              <a:t>Scenario: Metadata-driven Approach</a:t>
            </a:r>
          </a:p>
        </p:txBody>
      </p:sp>
      <p:sp>
        <p:nvSpPr>
          <p:cNvPr id="3" name="Content Placeholder 2">
            <a:extLst>
              <a:ext uri="{FF2B5EF4-FFF2-40B4-BE49-F238E27FC236}">
                <a16:creationId xmlns:a16="http://schemas.microsoft.com/office/drawing/2014/main" id="{EB264FEF-5AAA-A38F-ECC6-EC2705DFD437}"/>
              </a:ext>
            </a:extLst>
          </p:cNvPr>
          <p:cNvSpPr>
            <a:spLocks noGrp="1"/>
          </p:cNvSpPr>
          <p:nvPr>
            <p:ph idx="1"/>
          </p:nvPr>
        </p:nvSpPr>
        <p:spPr/>
        <p:txBody>
          <a:bodyPr/>
          <a:lstStyle/>
          <a:p>
            <a:r>
              <a:rPr lang="en-CA" dirty="0"/>
              <a:t>Target: Data mart/warehouse</a:t>
            </a:r>
          </a:p>
          <a:p>
            <a:pPr lvl="1"/>
            <a:r>
              <a:rPr lang="en-CA" dirty="0"/>
              <a:t>Target knows what it needs to get and when it last got it</a:t>
            </a:r>
          </a:p>
          <a:p>
            <a:r>
              <a:rPr lang="en-CA" dirty="0"/>
              <a:t>Set of tasks:</a:t>
            </a:r>
          </a:p>
          <a:p>
            <a:pPr lvl="1"/>
            <a:r>
              <a:rPr lang="en-CA" dirty="0"/>
              <a:t>Get data from source, store it in staging area, merge it into target</a:t>
            </a:r>
          </a:p>
          <a:p>
            <a:r>
              <a:rPr lang="en-CA" dirty="0"/>
              <a:t>Dependencies</a:t>
            </a:r>
          </a:p>
          <a:p>
            <a:pPr lvl="1"/>
            <a:r>
              <a:rPr lang="en-CA" dirty="0"/>
              <a:t>Load dimensions first, then facts that depend on dimensions</a:t>
            </a:r>
          </a:p>
          <a:p>
            <a:r>
              <a:rPr lang="en-CA" dirty="0"/>
              <a:t>Develop ADF at the Data Source type level</a:t>
            </a:r>
          </a:p>
          <a:p>
            <a:pPr lvl="1"/>
            <a:r>
              <a:rPr lang="en-CA" dirty="0"/>
              <a:t>SQL server, Oracle server, plus authentication type</a:t>
            </a:r>
          </a:p>
          <a:p>
            <a:pPr lvl="1"/>
            <a:r>
              <a:rPr lang="en-CA" dirty="0"/>
              <a:t>File source (File System, SharePoint, Azure) and type (XML, JSON, CSV)</a:t>
            </a:r>
          </a:p>
          <a:p>
            <a:endParaRPr lang="en-CA" dirty="0"/>
          </a:p>
        </p:txBody>
      </p:sp>
    </p:spTree>
    <p:extLst>
      <p:ext uri="{BB962C8B-B14F-4D97-AF65-F5344CB8AC3E}">
        <p14:creationId xmlns:p14="http://schemas.microsoft.com/office/powerpoint/2010/main" val="405333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D8C9-52C9-C788-405B-70F55F3FE153}"/>
              </a:ext>
            </a:extLst>
          </p:cNvPr>
          <p:cNvSpPr>
            <a:spLocks noGrp="1"/>
          </p:cNvSpPr>
          <p:nvPr>
            <p:ph type="title"/>
          </p:nvPr>
        </p:nvSpPr>
        <p:spPr/>
        <p:txBody>
          <a:bodyPr/>
          <a:lstStyle/>
          <a:p>
            <a:r>
              <a:rPr lang="en-CA" dirty="0"/>
              <a:t>SSIS Approach</a:t>
            </a:r>
          </a:p>
        </p:txBody>
      </p:sp>
      <p:pic>
        <p:nvPicPr>
          <p:cNvPr id="5" name="Picture 4">
            <a:extLst>
              <a:ext uri="{FF2B5EF4-FFF2-40B4-BE49-F238E27FC236}">
                <a16:creationId xmlns:a16="http://schemas.microsoft.com/office/drawing/2014/main" id="{925CEA1A-FA82-6BBC-D61B-05BCA62896E6}"/>
              </a:ext>
            </a:extLst>
          </p:cNvPr>
          <p:cNvPicPr>
            <a:picLocks noChangeAspect="1"/>
          </p:cNvPicPr>
          <p:nvPr/>
        </p:nvPicPr>
        <p:blipFill>
          <a:blip r:embed="rId2"/>
          <a:stretch>
            <a:fillRect/>
          </a:stretch>
        </p:blipFill>
        <p:spPr>
          <a:xfrm>
            <a:off x="4318660" y="1453662"/>
            <a:ext cx="7732812" cy="4814770"/>
          </a:xfrm>
          <a:prstGeom prst="rect">
            <a:avLst/>
          </a:prstGeom>
          <a:ln>
            <a:noFill/>
          </a:ln>
          <a:effectLst>
            <a:outerShdw blurRad="292100" dist="139700" dir="2700000" algn="tl" rotWithShape="0">
              <a:srgbClr val="333333">
                <a:alpha val="65000"/>
              </a:srgbClr>
            </a:outerShdw>
          </a:effectLst>
        </p:spPr>
      </p:pic>
      <p:sp>
        <p:nvSpPr>
          <p:cNvPr id="12" name="Content Placeholder 2">
            <a:extLst>
              <a:ext uri="{FF2B5EF4-FFF2-40B4-BE49-F238E27FC236}">
                <a16:creationId xmlns:a16="http://schemas.microsoft.com/office/drawing/2014/main" id="{424A839D-BD41-27FF-5F5C-CE12858DE6E3}"/>
              </a:ext>
            </a:extLst>
          </p:cNvPr>
          <p:cNvSpPr txBox="1">
            <a:spLocks/>
          </p:cNvSpPr>
          <p:nvPr/>
        </p:nvSpPr>
        <p:spPr>
          <a:xfrm>
            <a:off x="0" y="1690688"/>
            <a:ext cx="4478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Develop at the COLUMN level</a:t>
            </a:r>
          </a:p>
          <a:p>
            <a:pPr lvl="1"/>
            <a:r>
              <a:rPr lang="en-CA" dirty="0"/>
              <a:t>Column changes require updating of mappings in Data flow tasks</a:t>
            </a:r>
          </a:p>
          <a:p>
            <a:pPr lvl="1"/>
            <a:r>
              <a:rPr lang="en-CA" dirty="0"/>
              <a:t>Redeploy updated SSIS packages</a:t>
            </a:r>
          </a:p>
        </p:txBody>
      </p:sp>
    </p:spTree>
    <p:extLst>
      <p:ext uri="{BB962C8B-B14F-4D97-AF65-F5344CB8AC3E}">
        <p14:creationId xmlns:p14="http://schemas.microsoft.com/office/powerpoint/2010/main" val="3430047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maginet EntMob Overview.potx" id="{2B6BD246-5168-4993-AD9E-0DD5F535ECF3}" vid="{7D29FD54-4701-46E9-A53B-EF21DC25213B}"/>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AC00553DE13441941A99B630E4BDE1" ma:contentTypeVersion="16" ma:contentTypeDescription="Create a new document." ma:contentTypeScope="" ma:versionID="ad4cebe29f7ea796e3315b3a3b099793">
  <xsd:schema xmlns:xsd="http://www.w3.org/2001/XMLSchema" xmlns:xs="http://www.w3.org/2001/XMLSchema" xmlns:p="http://schemas.microsoft.com/office/2006/metadata/properties" xmlns:ns2="7f9cfdfb-71d6-46df-9693-415097c3f2e7" xmlns:ns3="0ec9b901-3e2f-49aa-a9cf-eed00a352f27" xmlns:ns4="0d7faef6-584c-4b11-8f0d-6ddb9661b5cd" targetNamespace="http://schemas.microsoft.com/office/2006/metadata/properties" ma:root="true" ma:fieldsID="b28d0fd45e5be7fb72f4e86cf6b7248c" ns2:_="" ns3:_="" ns4:_="">
    <xsd:import namespace="7f9cfdfb-71d6-46df-9693-415097c3f2e7"/>
    <xsd:import namespace="0ec9b901-3e2f-49aa-a9cf-eed00a352f27"/>
    <xsd:import namespace="0d7faef6-584c-4b11-8f0d-6ddb9661b5cd"/>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9cfdfb-71d6-46df-9693-415097c3f2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965a539-584b-462e-8db1-a363273c9d5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ec9b901-3e2f-49aa-a9cf-eed00a352f2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7faef6-584c-4b11-8f0d-6ddb9661b5cd"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7afe249d-915e-4efe-8b97-c02c6b0be34d}" ma:internalName="TaxCatchAll" ma:showField="CatchAllData" ma:web="0ec9b901-3e2f-49aa-a9cf-eed00a352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f9cfdfb-71d6-46df-9693-415097c3f2e7">
      <Terms xmlns="http://schemas.microsoft.com/office/infopath/2007/PartnerControls"/>
    </lcf76f155ced4ddcb4097134ff3c332f>
    <TaxCatchAll xmlns="0d7faef6-584c-4b11-8f0d-6ddb9661b5cd" xsi:nil="true"/>
    <SharedWithUsers xmlns="0ec9b901-3e2f-49aa-a9cf-eed00a352f27">
      <UserInfo>
        <DisplayName>Rod Giesbrecht</DisplayName>
        <AccountId>13</AccountId>
        <AccountType/>
      </UserInfo>
    </SharedWithUsers>
  </documentManagement>
</p:properties>
</file>

<file path=customXml/itemProps1.xml><?xml version="1.0" encoding="utf-8"?>
<ds:datastoreItem xmlns:ds="http://schemas.openxmlformats.org/officeDocument/2006/customXml" ds:itemID="{7B600E69-9A34-4394-90DB-1C9BE7C7E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9cfdfb-71d6-46df-9693-415097c3f2e7"/>
    <ds:schemaRef ds:uri="0ec9b901-3e2f-49aa-a9cf-eed00a352f27"/>
    <ds:schemaRef ds:uri="0d7faef6-584c-4b11-8f0d-6ddb9661b5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EC6F0E-25A9-462B-98AB-ADCAECF5F444}">
  <ds:schemaRefs>
    <ds:schemaRef ds:uri="http://schemas.microsoft.com/sharepoint/v3/contenttype/forms"/>
  </ds:schemaRefs>
</ds:datastoreItem>
</file>

<file path=customXml/itemProps3.xml><?xml version="1.0" encoding="utf-8"?>
<ds:datastoreItem xmlns:ds="http://schemas.openxmlformats.org/officeDocument/2006/customXml" ds:itemID="{3BEF3CCB-DC79-48FF-87EF-1205A276D9BF}">
  <ds:schemaRefs>
    <ds:schemaRef ds:uri="http://purl.org/dc/terms/"/>
    <ds:schemaRef ds:uri="http://schemas.microsoft.com/office/2006/documentManagement/types"/>
    <ds:schemaRef ds:uri="0d7faef6-584c-4b11-8f0d-6ddb9661b5cd"/>
    <ds:schemaRef ds:uri="http://schemas.openxmlformats.org/package/2006/metadata/core-properties"/>
    <ds:schemaRef ds:uri="http://purl.org/dc/dcmitype/"/>
    <ds:schemaRef ds:uri="http://purl.org/dc/elements/1.1/"/>
    <ds:schemaRef ds:uri="7f9cfdfb-71d6-46df-9693-415097c3f2e7"/>
    <ds:schemaRef ds:uri="http://schemas.microsoft.com/office/infopath/2007/PartnerControls"/>
    <ds:schemaRef ds:uri="0ec9b901-3e2f-49aa-a9cf-eed00a352f2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1843</Words>
  <Application>Microsoft Office PowerPoint</Application>
  <PresentationFormat>Widescreen</PresentationFormat>
  <Paragraphs>298</Paragraphs>
  <Slides>36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Calibri Light</vt:lpstr>
      <vt:lpstr>Open Sans</vt:lpstr>
      <vt:lpstr>Open Sans Condensed</vt:lpstr>
      <vt:lpstr>Open Sans Light</vt:lpstr>
      <vt:lpstr>Open Sans Semibold</vt:lpstr>
      <vt:lpstr>Roboto</vt:lpstr>
      <vt:lpstr>Office Theme</vt:lpstr>
      <vt:lpstr>1_Office Theme</vt:lpstr>
      <vt:lpstr>SQL Saturday Atlanta – 2023 Sponsors</vt:lpstr>
      <vt:lpstr>Azure Data Factory</vt:lpstr>
      <vt:lpstr>PowerPoint Presentation</vt:lpstr>
      <vt:lpstr>Abstract</vt:lpstr>
      <vt:lpstr>Why use metadata for Azure Data Factory?</vt:lpstr>
      <vt:lpstr>Azure Data Factory features</vt:lpstr>
      <vt:lpstr>Azure Data Factory  features</vt:lpstr>
      <vt:lpstr>Scenario: Metadata-driven Approach</vt:lpstr>
      <vt:lpstr>SSIS Approach</vt:lpstr>
      <vt:lpstr>SSIS Approach</vt:lpstr>
      <vt:lpstr>SSIS Approach</vt:lpstr>
      <vt:lpstr>ADF Approach (like SSIS)</vt:lpstr>
      <vt:lpstr>Typical Metadata-driven Pipeline Pattern</vt:lpstr>
      <vt:lpstr>Advantages of Metadata-driven Approach</vt:lpstr>
      <vt:lpstr>ADF: Typical Pipeline  (per data source type)</vt:lpstr>
      <vt:lpstr>ADF: Lookup Task</vt:lpstr>
      <vt:lpstr>ADF: For Each Task</vt:lpstr>
      <vt:lpstr>ADF: For Each –  Copy Data Task</vt:lpstr>
      <vt:lpstr>ADF: For Each –  Copy Data Task</vt:lpstr>
      <vt:lpstr>ADF: For Each –  Copy Data Task</vt:lpstr>
      <vt:lpstr>ADF: For Each –  Copy Data Task</vt:lpstr>
      <vt:lpstr>ADF: For Each –  Execute Stored Proc Task</vt:lpstr>
      <vt:lpstr>How Many ADF Datasets?</vt:lpstr>
      <vt:lpstr>How Many ADF Pipelines?</vt:lpstr>
      <vt:lpstr>Main Pipeline</vt:lpstr>
      <vt:lpstr>ETL.DataFactoryTask table</vt:lpstr>
      <vt:lpstr>ETL.GetDataFactoryTasks Procedure</vt:lpstr>
      <vt:lpstr>Staging.MergeCustomer Procedure</vt:lpstr>
      <vt:lpstr>Handling Incremental Loading</vt:lpstr>
      <vt:lpstr>Transform as early as possible*</vt:lpstr>
      <vt:lpstr>Transform as early as possible*</vt:lpstr>
      <vt:lpstr>Populating ETL.DataFactoryTask table</vt:lpstr>
      <vt:lpstr>Demo</vt:lpstr>
      <vt:lpstr>Changing ETL Requirements</vt:lpstr>
      <vt:lpstr>Advantages of Metadata-driven Approach</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2014-09-23T02:00:49Z</dcterms:created>
  <dcterms:modified xsi:type="dcterms:W3CDTF">2023-02-25T17:15:34Z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0x01010082AC00553DE13441941A99B630E4BDE1</vt:lpwstr>
  </property>
  <property fmtid="{D5CDD505-2E9C-101B-9397-08002B2CF9AE}" pid="3" name="_dlc_DocIdItemGuid">
    <vt:lpwstr>1e78c47f-69ab-4d23-9f8a-611ebd5cfd93</vt:lpwstr>
  </property>
  <property fmtid="{D5CDD505-2E9C-101B-9397-08002B2CF9AE}" pid="4" name="Order">
    <vt:r8>100</vt:r8>
  </property>
  <property fmtid="{D5CDD505-2E9C-101B-9397-08002B2CF9AE}" pid="5" name="MediaServiceImageTags">
    <vt:lpwstr/>
  </property>
</Properties>
</file>