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74" r:id="rId4"/>
    <p:sldId id="276" r:id="rId5"/>
    <p:sldId id="277" r:id="rId6"/>
    <p:sldId id="278" r:id="rId7"/>
    <p:sldId id="270" r:id="rId8"/>
    <p:sldId id="279" r:id="rId9"/>
    <p:sldId id="280" r:id="rId10"/>
    <p:sldId id="281" r:id="rId11"/>
    <p:sldId id="282" r:id="rId12"/>
    <p:sldId id="275" r:id="rId13"/>
    <p:sldId id="283"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9BD"/>
    <a:srgbClr val="52CBBE"/>
    <a:srgbClr val="FEC630"/>
    <a:srgbClr val="FF5969"/>
    <a:srgbClr val="5D7373"/>
    <a:srgbClr val="00A0A8"/>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varScale="1">
        <p:scale>
          <a:sx n="70" d="100"/>
          <a:sy n="70" d="100"/>
        </p:scale>
        <p:origin x="15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22.06.2024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22.06.2024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22.06.2024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22.06.2024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22.06.2024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22.06.2024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22.06.2024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22.06.2024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22.06.2024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22.06.2024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22.06.2024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22.06.2024</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843724" y="429223"/>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WELCOME</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5903819"/>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2" y="3010736"/>
            <a:ext cx="7278915" cy="1200329"/>
          </a:xfrm>
          <a:prstGeom prst="rect">
            <a:avLst/>
          </a:prstGeom>
          <a:noFill/>
        </p:spPr>
        <p:txBody>
          <a:bodyPr wrap="square" rtlCol="0">
            <a:spAutoFit/>
          </a:bodyPr>
          <a:lstStyle/>
          <a:p>
            <a:pPr algn="ctr"/>
            <a:r>
              <a:rPr lang="en-US" sz="3600" b="1" dirty="0">
                <a:solidFill>
                  <a:srgbClr val="52CBBE"/>
                </a:solidFill>
              </a:rPr>
              <a:t>National Rural Employment Guarantee Act (NREGA)</a:t>
            </a:r>
            <a:endParaRPr lang="en-US" sz="3600" b="1" dirty="0">
              <a:solidFill>
                <a:srgbClr val="52CBBE"/>
              </a:solidFill>
              <a:latin typeface="Tw Cen MT" panose="020B0602020104020603" pitchFamily="34" charset="0"/>
            </a:endParaRPr>
          </a:p>
        </p:txBody>
      </p:sp>
      <p:sp>
        <p:nvSpPr>
          <p:cNvPr id="58" name="TextBox 57">
            <a:extLst>
              <a:ext uri="{FF2B5EF4-FFF2-40B4-BE49-F238E27FC236}">
                <a16:creationId xmlns:a16="http://schemas.microsoft.com/office/drawing/2014/main" id="{79BCE1F0-A71E-4D4B-BE6A-A381604C28D2}"/>
              </a:ext>
            </a:extLst>
          </p:cNvPr>
          <p:cNvSpPr txBox="1"/>
          <p:nvPr/>
        </p:nvSpPr>
        <p:spPr>
          <a:xfrm>
            <a:off x="4081622" y="5328515"/>
            <a:ext cx="7278915" cy="369332"/>
          </a:xfrm>
          <a:prstGeom prst="rect">
            <a:avLst/>
          </a:prstGeom>
          <a:noFill/>
        </p:spPr>
        <p:txBody>
          <a:bodyPr wrap="square" rtlCol="0">
            <a:spAutoFit/>
          </a:bodyPr>
          <a:lstStyle/>
          <a:p>
            <a:pPr algn="ctr"/>
            <a:r>
              <a:rPr lang="en-US" b="1" dirty="0" smtClean="0">
                <a:solidFill>
                  <a:srgbClr val="5D7373"/>
                </a:solidFill>
                <a:latin typeface="Tw Cen MT" panose="020B0602020104020603" pitchFamily="34" charset="0"/>
              </a:rPr>
              <a:t>BY THOMAS MOSES</a:t>
            </a:r>
            <a:endParaRPr lang="en-US" b="1" dirty="0">
              <a:solidFill>
                <a:srgbClr val="5D7373"/>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8152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Insight</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064597" y="92156"/>
            <a:ext cx="8065402" cy="6085231"/>
            <a:chOff x="2692461" y="4773911"/>
            <a:chExt cx="7164232" cy="380603"/>
          </a:xfrm>
        </p:grpSpPr>
        <p:sp>
          <p:nvSpPr>
            <p:cNvPr id="85" name="TextBox 84">
              <a:extLst>
                <a:ext uri="{FF2B5EF4-FFF2-40B4-BE49-F238E27FC236}">
                  <a16:creationId xmlns:a16="http://schemas.microsoft.com/office/drawing/2014/main" id="{9EDE56FF-3E69-4484-9673-AC7FA14D3D89}"/>
                </a:ext>
              </a:extLst>
            </p:cNvPr>
            <p:cNvSpPr txBox="1"/>
            <p:nvPr/>
          </p:nvSpPr>
          <p:spPr>
            <a:xfrm>
              <a:off x="2692461" y="4773911"/>
              <a:ext cx="5989704" cy="40425"/>
            </a:xfrm>
            <a:prstGeom prst="rect">
              <a:avLst/>
            </a:prstGeom>
            <a:noFill/>
          </p:spPr>
          <p:txBody>
            <a:bodyPr wrap="square" rtlCol="0">
              <a:spAutoFit/>
            </a:bodyPr>
            <a:lstStyle/>
            <a:p>
              <a:r>
                <a:rPr lang="en-US" b="1" dirty="0" smtClean="0">
                  <a:solidFill>
                    <a:srgbClr val="52C9BD"/>
                  </a:solidFill>
                </a:rPr>
                <a:t>Data-driven </a:t>
              </a:r>
              <a:r>
                <a:rPr lang="en-US" b="1" dirty="0">
                  <a:solidFill>
                    <a:srgbClr val="52C9BD"/>
                  </a:solidFill>
                </a:rPr>
                <a:t>insights guide policymakers and administrators in optimizing the scheme's impact?</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53868" y="4825339"/>
              <a:ext cx="7102825" cy="329175"/>
            </a:xfrm>
            <a:prstGeom prst="rect">
              <a:avLst/>
            </a:prstGeom>
            <a:noFill/>
          </p:spPr>
          <p:txBody>
            <a:bodyPr wrap="square" rtlCol="0">
              <a:spAutoFit/>
            </a:bodyPr>
            <a:lstStyle/>
            <a:p>
              <a:r>
                <a:rPr lang="en-US" sz="1600" dirty="0"/>
                <a:t>Data-driven insights can indeed guide policymakers and administrators in optimizing the NREGA scheme's impact. The analysis reveals several key findings:</a:t>
              </a:r>
            </a:p>
            <a:p>
              <a:r>
                <a:rPr lang="en-US" sz="1600" b="1" dirty="0"/>
                <a:t>Expenditure and Outcomes:</a:t>
              </a:r>
              <a:r>
                <a:rPr lang="en-US" sz="1600" dirty="0"/>
                <a:t> There's a strong positive correlation between total expenditure and both the number of completed works (0.49) and person-days generated (0.97). This suggests that increasing the overall budget allocation can significantly improve the scheme's outcomes. Additionally, wages have the highest correlation with person-days generated (0.99), indicating that a larger share of the budget allocated towards wages can directly boost employment.</a:t>
              </a:r>
            </a:p>
            <a:p>
              <a:r>
                <a:rPr lang="en-US" sz="1600" b="1" dirty="0"/>
                <a:t>Natural Resource Management (NRM) Expenditure:</a:t>
              </a:r>
              <a:r>
                <a:rPr lang="en-US" sz="1600" dirty="0"/>
                <a:t> While the correlation between NRM expenditure and the number of completed works is weak (0.07), there's a moderate positive correlation with person-days generated (0.39). This implies that NRM activities might not necessarily lead to more completed projects but can contribute to increased employment duration.</a:t>
              </a:r>
            </a:p>
            <a:p>
              <a:r>
                <a:rPr lang="en-US" sz="1600" b="1" dirty="0"/>
                <a:t>Category B Works:</a:t>
              </a:r>
              <a:r>
                <a:rPr lang="en-US" sz="1600" dirty="0"/>
                <a:t> The percentage of Category B works shows a moderate positive correlation with the number of completed works (0.48) but a weak correlation with person-days generated (0.12). This suggests that focusing on individual beneficiary schemes might lead to more completed projects but may not significantly impact overall employment generation.</a:t>
              </a:r>
            </a:p>
            <a:p>
              <a:r>
                <a:rPr lang="en-US" sz="1600" b="1" dirty="0"/>
                <a:t>Agricultural Expenditure:</a:t>
              </a:r>
              <a:r>
                <a:rPr lang="en-US" sz="1600" dirty="0"/>
                <a:t> There's a negligible correlation between expenditure on agriculture and allied activities and both the number of completed works (0.02) and person-days generated (-0.12). This indicates that allocating more funds to agriculture might not directly translate to improved NREGA outcomes.</a:t>
              </a:r>
            </a:p>
          </p:txBody>
        </p:sp>
      </p:grpSp>
    </p:spTree>
    <p:extLst>
      <p:ext uri="{BB962C8B-B14F-4D97-AF65-F5344CB8AC3E}">
        <p14:creationId xmlns:p14="http://schemas.microsoft.com/office/powerpoint/2010/main" val="5981854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8152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Insight</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064597" y="92167"/>
            <a:ext cx="8065402" cy="5623567"/>
            <a:chOff x="2692461" y="4773911"/>
            <a:chExt cx="7164232" cy="351728"/>
          </a:xfrm>
        </p:grpSpPr>
        <p:sp>
          <p:nvSpPr>
            <p:cNvPr id="85" name="TextBox 84">
              <a:extLst>
                <a:ext uri="{FF2B5EF4-FFF2-40B4-BE49-F238E27FC236}">
                  <a16:creationId xmlns:a16="http://schemas.microsoft.com/office/drawing/2014/main" id="{9EDE56FF-3E69-4484-9673-AC7FA14D3D89}"/>
                </a:ext>
              </a:extLst>
            </p:cNvPr>
            <p:cNvSpPr txBox="1"/>
            <p:nvPr/>
          </p:nvSpPr>
          <p:spPr>
            <a:xfrm>
              <a:off x="2692461" y="4773911"/>
              <a:ext cx="5989704" cy="23100"/>
            </a:xfrm>
            <a:prstGeom prst="rect">
              <a:avLst/>
            </a:prstGeom>
            <a:noFill/>
          </p:spPr>
          <p:txBody>
            <a:bodyPr wrap="square" rtlCol="0">
              <a:spAutoFit/>
            </a:bodyPr>
            <a:lstStyle/>
            <a:p>
              <a:pPr algn="ctr"/>
              <a:r>
                <a:rPr lang="en-US" b="1" dirty="0" smtClean="0">
                  <a:solidFill>
                    <a:srgbClr val="52C9BD"/>
                  </a:solidFill>
                </a:rPr>
                <a:t>CONCLUSION AND RECOMMENDATIOS</a:t>
              </a:r>
              <a:endParaRPr lang="en-US" b="1" dirty="0">
                <a:solidFill>
                  <a:srgbClr val="52C9BD"/>
                </a:solidFill>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753868" y="4825339"/>
              <a:ext cx="7102825" cy="300300"/>
            </a:xfrm>
            <a:prstGeom prst="rect">
              <a:avLst/>
            </a:prstGeom>
            <a:noFill/>
          </p:spPr>
          <p:txBody>
            <a:bodyPr wrap="square" rtlCol="0">
              <a:spAutoFit/>
            </a:bodyPr>
            <a:lstStyle/>
            <a:p>
              <a:pPr lvl="0"/>
              <a:r>
                <a:rPr lang="en-US" b="1" dirty="0" smtClean="0"/>
                <a:t>Increase </a:t>
              </a:r>
              <a:r>
                <a:rPr lang="en-US" b="1" dirty="0"/>
                <a:t>Budget Allocation:</a:t>
              </a:r>
              <a:r>
                <a:rPr lang="en-US" dirty="0"/>
                <a:t> Policymakers should consider increasing the overall budget allocation for NREGA, with a particular focus on wages, to enhance employment generation and project completion</a:t>
              </a:r>
              <a:r>
                <a:rPr lang="en-US" dirty="0" smtClean="0"/>
                <a:t>.</a:t>
              </a:r>
            </a:p>
            <a:p>
              <a:pPr lvl="0"/>
              <a:endParaRPr lang="en-US" dirty="0"/>
            </a:p>
            <a:p>
              <a:pPr lvl="0"/>
              <a:r>
                <a:rPr lang="en-US" b="1" dirty="0"/>
                <a:t>Prioritize NRM Activities:</a:t>
              </a:r>
              <a:r>
                <a:rPr lang="en-US" dirty="0"/>
                <a:t> While NRM activities might not directly lead to more completed projects, they can contribute to sustained employment. Therefore, policymakers should continue to support and promote NRM activities under NREGA</a:t>
              </a:r>
              <a:r>
                <a:rPr lang="en-US" dirty="0" smtClean="0"/>
                <a:t>.</a:t>
              </a:r>
            </a:p>
            <a:p>
              <a:pPr lvl="0"/>
              <a:endParaRPr lang="en-US" dirty="0"/>
            </a:p>
            <a:p>
              <a:pPr lvl="0"/>
              <a:r>
                <a:rPr lang="en-US" b="1" dirty="0"/>
                <a:t>Balance Category B Works:</a:t>
              </a:r>
              <a:r>
                <a:rPr lang="en-US" dirty="0"/>
                <a:t> While focusing on individual beneficiary schemes can lead to project completion, policymakers should ensure a balanced approach that also prioritizes projects with higher employment generation potential</a:t>
              </a:r>
              <a:r>
                <a:rPr lang="en-US" dirty="0" smtClean="0"/>
                <a:t>.</a:t>
              </a:r>
            </a:p>
            <a:p>
              <a:pPr lvl="0"/>
              <a:endParaRPr lang="en-US" dirty="0"/>
            </a:p>
            <a:p>
              <a:pPr lvl="0"/>
              <a:r>
                <a:rPr lang="en-US" b="1" dirty="0"/>
                <a:t>Re-evaluate Agricultural Expenditure:</a:t>
              </a:r>
              <a:r>
                <a:rPr lang="en-US" dirty="0"/>
                <a:t> Given the weak correlation between agricultural expenditure and NREGA outcomes, policymakers should re-evaluate the effectiveness of such spending and explore alternative avenues for promoting agricultural development and employment.</a:t>
              </a:r>
            </a:p>
          </p:txBody>
        </p:sp>
      </p:grpSp>
    </p:spTree>
    <p:extLst>
      <p:ext uri="{BB962C8B-B14F-4D97-AF65-F5344CB8AC3E}">
        <p14:creationId xmlns:p14="http://schemas.microsoft.com/office/powerpoint/2010/main" val="21527441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812868"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Chart</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661" y="0"/>
            <a:ext cx="9844784" cy="6705600"/>
          </a:xfrm>
          <a:prstGeom prst="rect">
            <a:avLst/>
          </a:prstGeom>
        </p:spPr>
      </p:pic>
    </p:spTree>
    <p:extLst>
      <p:ext uri="{BB962C8B-B14F-4D97-AF65-F5344CB8AC3E}">
        <p14:creationId xmlns:p14="http://schemas.microsoft.com/office/powerpoint/2010/main" val="29601151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812868"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Thanks</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7" name="TextBox 36">
            <a:extLst>
              <a:ext uri="{FF2B5EF4-FFF2-40B4-BE49-F238E27FC236}">
                <a16:creationId xmlns:a16="http://schemas.microsoft.com/office/drawing/2014/main" id="{DAC3DF4E-CC11-4211-B94C-CFD06DD21505}"/>
              </a:ext>
            </a:extLst>
          </p:cNvPr>
          <p:cNvSpPr txBox="1"/>
          <p:nvPr/>
        </p:nvSpPr>
        <p:spPr>
          <a:xfrm>
            <a:off x="2394186" y="2132010"/>
            <a:ext cx="4365629" cy="2123658"/>
          </a:xfrm>
          <a:prstGeom prst="rect">
            <a:avLst/>
          </a:prstGeom>
          <a:noFill/>
        </p:spPr>
        <p:txBody>
          <a:bodyPr wrap="square" rtlCol="0">
            <a:spAutoFit/>
          </a:bodyPr>
          <a:lstStyle/>
          <a:p>
            <a:pPr algn="ctr"/>
            <a:r>
              <a:rPr lang="en-US" sz="4400" b="1" dirty="0" smtClean="0">
                <a:solidFill>
                  <a:srgbClr val="EF3078"/>
                </a:solidFill>
                <a:latin typeface="Tw Cen MT" panose="020B0602020104020603" pitchFamily="34" charset="0"/>
              </a:rPr>
              <a:t>THANKS</a:t>
            </a:r>
          </a:p>
          <a:p>
            <a:pPr algn="ctr"/>
            <a:r>
              <a:rPr lang="en-US" sz="4400" b="1" dirty="0" smtClean="0">
                <a:solidFill>
                  <a:srgbClr val="EF3078"/>
                </a:solidFill>
                <a:latin typeface="Tw Cen MT" panose="020B0602020104020603" pitchFamily="34" charset="0"/>
              </a:rPr>
              <a:t>Subscribe, Like and share.</a:t>
            </a:r>
            <a:endParaRPr lang="en-US" sz="4400" b="1" dirty="0">
              <a:solidFill>
                <a:srgbClr val="EF3078"/>
              </a:solidFill>
              <a:latin typeface="Tw Cen MT" panose="020B0602020104020603" pitchFamily="34" charset="0"/>
            </a:endParaRPr>
          </a:p>
        </p:txBody>
      </p:sp>
    </p:spTree>
    <p:extLst>
      <p:ext uri="{BB962C8B-B14F-4D97-AF65-F5344CB8AC3E}">
        <p14:creationId xmlns:p14="http://schemas.microsoft.com/office/powerpoint/2010/main" val="17706634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8152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2900333" y="545925"/>
            <a:ext cx="8169041" cy="4770479"/>
            <a:chOff x="2546552" y="4802291"/>
            <a:chExt cx="7256291" cy="639461"/>
          </a:xfrm>
        </p:grpSpPr>
        <p:sp>
          <p:nvSpPr>
            <p:cNvPr id="85" name="TextBox 84">
              <a:extLst>
                <a:ext uri="{FF2B5EF4-FFF2-40B4-BE49-F238E27FC236}">
                  <a16:creationId xmlns:a16="http://schemas.microsoft.com/office/drawing/2014/main" id="{9EDE56FF-3E69-4484-9673-AC7FA14D3D89}"/>
                </a:ext>
              </a:extLst>
            </p:cNvPr>
            <p:cNvSpPr txBox="1"/>
            <p:nvPr/>
          </p:nvSpPr>
          <p:spPr>
            <a:xfrm>
              <a:off x="4351053" y="4802291"/>
              <a:ext cx="3676103" cy="61884"/>
            </a:xfrm>
            <a:prstGeom prst="rect">
              <a:avLst/>
            </a:prstGeom>
            <a:noFill/>
          </p:spPr>
          <p:txBody>
            <a:bodyPr wrap="square" rtlCol="0">
              <a:spAutoFit/>
            </a:bodyPr>
            <a:lstStyle/>
            <a:p>
              <a:pPr algn="ctr"/>
              <a:r>
                <a:rPr lang="en-US" sz="2400" b="1" dirty="0" smtClean="0">
                  <a:solidFill>
                    <a:srgbClr val="52C9BD"/>
                  </a:solidFill>
                  <a:latin typeface="Tw Cen MT" panose="020B0602020104020603" pitchFamily="34" charset="0"/>
                </a:rPr>
                <a:t>PROBLEM STATEMENT</a:t>
              </a:r>
              <a:endParaRPr lang="en-US" sz="2400" b="1" dirty="0">
                <a:solidFill>
                  <a:srgbClr val="52C9BD"/>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546552" y="4909549"/>
              <a:ext cx="7256291" cy="532203"/>
            </a:xfrm>
            <a:prstGeom prst="rect">
              <a:avLst/>
            </a:prstGeom>
            <a:noFill/>
          </p:spPr>
          <p:txBody>
            <a:bodyPr wrap="square" rtlCol="0">
              <a:spAutoFit/>
            </a:bodyPr>
            <a:lstStyle/>
            <a:p>
              <a:r>
                <a:rPr lang="en-US" dirty="0"/>
                <a:t>NREGA is a vital initiative to alleviate rural unemployment and poverty. This project seeks to address several key questions and challenges associated with NREGA:  </a:t>
              </a:r>
              <a:endParaRPr lang="en-US" dirty="0" smtClean="0"/>
            </a:p>
            <a:p>
              <a:endParaRPr lang="en-US" dirty="0"/>
            </a:p>
            <a:p>
              <a:pPr marL="285750" lvl="0" indent="-285750">
                <a:buFont typeface="Arial" panose="020B0604020202020204" pitchFamily="34" charset="0"/>
                <a:buChar char="•"/>
              </a:pPr>
              <a:r>
                <a:rPr lang="en-US" dirty="0" smtClean="0"/>
                <a:t>How </a:t>
              </a:r>
              <a:r>
                <a:rPr lang="en-US" dirty="0"/>
                <a:t>effective is NREGA in providing employment opportunities to rural households? </a:t>
              </a:r>
            </a:p>
            <a:p>
              <a:pPr marL="285750" lvl="0" indent="-285750">
                <a:buFont typeface="Arial" panose="020B0604020202020204" pitchFamily="34" charset="0"/>
                <a:buChar char="•"/>
              </a:pPr>
              <a:r>
                <a:rPr lang="en-US" dirty="0"/>
                <a:t>Are there regional disparities in the implementation and outcomes of the scheme?</a:t>
              </a:r>
            </a:p>
            <a:p>
              <a:pPr marL="285750" lvl="0" indent="-285750">
                <a:buFont typeface="Arial" panose="020B0604020202020204" pitchFamily="34" charset="0"/>
                <a:buChar char="•"/>
              </a:pPr>
              <a:r>
                <a:rPr lang="en-US" dirty="0"/>
                <a:t>What is the utilization of the allocated budget, and how does it correlate with employment generation? </a:t>
              </a:r>
            </a:p>
            <a:p>
              <a:pPr marL="285750" lvl="0" indent="-285750">
                <a:buFont typeface="Arial" panose="020B0604020202020204" pitchFamily="34" charset="0"/>
                <a:buChar char="•"/>
              </a:pPr>
              <a:r>
                <a:rPr lang="en-US" dirty="0" smtClean="0"/>
                <a:t>What </a:t>
              </a:r>
              <a:r>
                <a:rPr lang="en-US" dirty="0"/>
                <a:t>are the key factors contributing to the completion of NREGA works, and are there any roadblocks to its success? </a:t>
              </a:r>
            </a:p>
            <a:p>
              <a:pPr marL="285750" lvl="0" indent="-285750">
                <a:buFont typeface="Arial" panose="020B0604020202020204" pitchFamily="34" charset="0"/>
                <a:buChar char="•"/>
              </a:pPr>
              <a:r>
                <a:rPr lang="en-US" dirty="0" smtClean="0"/>
                <a:t>Can </a:t>
              </a:r>
              <a:r>
                <a:rPr lang="en-US" dirty="0"/>
                <a:t>data-driven insights guide policymakers and administrators in optimizing the scheme's impact?</a:t>
              </a:r>
            </a:p>
            <a:p>
              <a:r>
                <a:rPr lang="en-US" dirty="0"/>
                <a:t> </a:t>
              </a:r>
            </a:p>
            <a:p>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8152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115593" y="545927"/>
            <a:ext cx="8169041" cy="2520026"/>
            <a:chOff x="2737760" y="4802291"/>
            <a:chExt cx="7256291" cy="337798"/>
          </a:xfrm>
        </p:grpSpPr>
        <p:sp>
          <p:nvSpPr>
            <p:cNvPr id="85" name="TextBox 84">
              <a:extLst>
                <a:ext uri="{FF2B5EF4-FFF2-40B4-BE49-F238E27FC236}">
                  <a16:creationId xmlns:a16="http://schemas.microsoft.com/office/drawing/2014/main" id="{9EDE56FF-3E69-4484-9673-AC7FA14D3D89}"/>
                </a:ext>
              </a:extLst>
            </p:cNvPr>
            <p:cNvSpPr txBox="1"/>
            <p:nvPr/>
          </p:nvSpPr>
          <p:spPr>
            <a:xfrm>
              <a:off x="4351053" y="4802291"/>
              <a:ext cx="3676103" cy="61884"/>
            </a:xfrm>
            <a:prstGeom prst="rect">
              <a:avLst/>
            </a:prstGeom>
            <a:noFill/>
          </p:spPr>
          <p:txBody>
            <a:bodyPr wrap="square" rtlCol="0">
              <a:spAutoFit/>
            </a:bodyPr>
            <a:lstStyle/>
            <a:p>
              <a:pPr algn="ctr"/>
              <a:r>
                <a:rPr lang="en-US" sz="2400" b="1" dirty="0" smtClean="0">
                  <a:solidFill>
                    <a:srgbClr val="52C9BD"/>
                  </a:solidFill>
                  <a:latin typeface="Tw Cen MT" panose="020B0602020104020603" pitchFamily="34" charset="0"/>
                </a:rPr>
                <a:t>DATASET INFORMATION</a:t>
              </a:r>
              <a:endParaRPr lang="en-US" sz="2400" b="1" dirty="0">
                <a:solidFill>
                  <a:srgbClr val="52C9BD"/>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737760" y="4904930"/>
              <a:ext cx="7256291" cy="235159"/>
            </a:xfrm>
            <a:prstGeom prst="rect">
              <a:avLst/>
            </a:prstGeom>
            <a:noFill/>
          </p:spPr>
          <p:txBody>
            <a:bodyPr wrap="square" rtlCol="0">
              <a:spAutoFit/>
            </a:bodyPr>
            <a:lstStyle/>
            <a:p>
              <a:r>
                <a:rPr lang="en-US" dirty="0"/>
                <a:t>Dataset Information: The dataset used for this analysis is sourced from official government records and contains information related to NREGA implementation across various states and districts in India. It comprises 28 columns, encompassing data on job cards, worker details, budget allocation, work completion statistics, expenditure, and more. This dataset offers a comprehensive view of the progress and challenges faced by the NREGA program.</a:t>
              </a:r>
            </a:p>
          </p:txBody>
        </p:sp>
      </p:grpSp>
    </p:spTree>
    <p:extLst>
      <p:ext uri="{BB962C8B-B14F-4D97-AF65-F5344CB8AC3E}">
        <p14:creationId xmlns:p14="http://schemas.microsoft.com/office/powerpoint/2010/main" val="18919388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67879"/>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Insight</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115589" y="545925"/>
            <a:ext cx="8169044" cy="3002437"/>
            <a:chOff x="2737757" y="4802291"/>
            <a:chExt cx="7256294" cy="259714"/>
          </a:xfrm>
        </p:grpSpPr>
        <p:sp>
          <p:nvSpPr>
            <p:cNvPr id="85" name="TextBox 84">
              <a:extLst>
                <a:ext uri="{FF2B5EF4-FFF2-40B4-BE49-F238E27FC236}">
                  <a16:creationId xmlns:a16="http://schemas.microsoft.com/office/drawing/2014/main" id="{9EDE56FF-3E69-4484-9673-AC7FA14D3D89}"/>
                </a:ext>
              </a:extLst>
            </p:cNvPr>
            <p:cNvSpPr txBox="1"/>
            <p:nvPr/>
          </p:nvSpPr>
          <p:spPr>
            <a:xfrm>
              <a:off x="2737757" y="4802291"/>
              <a:ext cx="7196764" cy="55908"/>
            </a:xfrm>
            <a:prstGeom prst="rect">
              <a:avLst/>
            </a:prstGeom>
            <a:noFill/>
          </p:spPr>
          <p:txBody>
            <a:bodyPr wrap="square" rtlCol="0">
              <a:spAutoFit/>
            </a:bodyPr>
            <a:lstStyle/>
            <a:p>
              <a:r>
                <a:rPr lang="en-US" b="1" dirty="0">
                  <a:solidFill>
                    <a:srgbClr val="52C9BD"/>
                  </a:solidFill>
                </a:rPr>
                <a:t>How effective is NREGA in providing employment opportunities to rural households?</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37760" y="4904929"/>
              <a:ext cx="7256291" cy="157076"/>
            </a:xfrm>
            <a:prstGeom prst="rect">
              <a:avLst/>
            </a:prstGeom>
            <a:noFill/>
          </p:spPr>
          <p:txBody>
            <a:bodyPr wrap="square" rtlCol="0">
              <a:spAutoFit/>
            </a:bodyPr>
            <a:lstStyle/>
            <a:p>
              <a:r>
                <a:rPr lang="en-US" sz="1600" dirty="0"/>
                <a:t>The top 5 states based on different metrics of employment generation are:</a:t>
              </a:r>
            </a:p>
            <a:p>
              <a:r>
                <a:rPr lang="en-US" sz="1600" b="1" dirty="0"/>
                <a:t>Average person-days of employment per household:</a:t>
              </a:r>
              <a:endParaRPr lang="en-US" sz="1600" dirty="0"/>
            </a:p>
            <a:p>
              <a:pPr marL="742950" lvl="1" indent="-285750">
                <a:buFont typeface="Arial" panose="020B0604020202020204" pitchFamily="34" charset="0"/>
                <a:buChar char="•"/>
              </a:pPr>
              <a:r>
                <a:rPr lang="en-US" sz="1600" dirty="0" smtClean="0"/>
                <a:t>Mizoram </a:t>
              </a:r>
              <a:r>
                <a:rPr lang="en-US" sz="1600" dirty="0"/>
                <a:t>(39.21 days)</a:t>
              </a:r>
            </a:p>
            <a:p>
              <a:pPr marL="742950" lvl="1" indent="-285750">
                <a:buFont typeface="Arial" panose="020B0604020202020204" pitchFamily="34" charset="0"/>
                <a:buChar char="•"/>
              </a:pPr>
              <a:r>
                <a:rPr lang="en-US" sz="1600" dirty="0"/>
                <a:t>Odisha (38.77 days)</a:t>
              </a:r>
            </a:p>
            <a:p>
              <a:pPr marL="742950" lvl="1" indent="-285750">
                <a:buFont typeface="Arial" panose="020B0604020202020204" pitchFamily="34" charset="0"/>
                <a:buChar char="•"/>
              </a:pPr>
              <a:r>
                <a:rPr lang="en-US" sz="1600" dirty="0"/>
                <a:t>Chhattisgarh (37.11 days)</a:t>
              </a:r>
            </a:p>
            <a:p>
              <a:pPr marL="742950" lvl="1" indent="-285750">
                <a:buFont typeface="Arial" panose="020B0604020202020204" pitchFamily="34" charset="0"/>
                <a:buChar char="•"/>
              </a:pPr>
              <a:r>
                <a:rPr lang="en-US" sz="1600" dirty="0"/>
                <a:t>MADHYA PRADESH (36.41 days)</a:t>
              </a:r>
            </a:p>
            <a:p>
              <a:pPr marL="742950" lvl="1" indent="-285750">
                <a:buFont typeface="Arial" panose="020B0604020202020204" pitchFamily="34" charset="0"/>
                <a:buChar char="•"/>
              </a:pPr>
              <a:r>
                <a:rPr lang="en-US" sz="1600" dirty="0"/>
                <a:t>Jharkhand (35.91 days</a:t>
              </a:r>
              <a:r>
                <a:rPr lang="en-US" sz="1600" dirty="0" smtClean="0"/>
                <a:t>)</a:t>
              </a:r>
              <a:endParaRPr lang="en-US" sz="1600" dirty="0"/>
            </a:p>
          </p:txBody>
        </p:sp>
      </p:grpSp>
      <p:sp>
        <p:nvSpPr>
          <p:cNvPr id="38" name="TextBox 37">
            <a:extLst>
              <a:ext uri="{FF2B5EF4-FFF2-40B4-BE49-F238E27FC236}">
                <a16:creationId xmlns:a16="http://schemas.microsoft.com/office/drawing/2014/main" id="{944799B2-E7B9-4C01-A37D-BB60C6C75D12}"/>
              </a:ext>
            </a:extLst>
          </p:cNvPr>
          <p:cNvSpPr txBox="1"/>
          <p:nvPr/>
        </p:nvSpPr>
        <p:spPr>
          <a:xfrm>
            <a:off x="3115592" y="3721748"/>
            <a:ext cx="8169041" cy="1815882"/>
          </a:xfrm>
          <a:prstGeom prst="rect">
            <a:avLst/>
          </a:prstGeom>
          <a:noFill/>
        </p:spPr>
        <p:txBody>
          <a:bodyPr wrap="square" rtlCol="0">
            <a:spAutoFit/>
          </a:bodyPr>
          <a:lstStyle/>
          <a:p>
            <a:r>
              <a:rPr lang="en-US" sz="1600" b="1" dirty="0"/>
              <a:t>Percentage of households completing 100 days of employment</a:t>
            </a:r>
            <a:r>
              <a:rPr lang="en-US" sz="1600" b="1" dirty="0" smtClean="0"/>
              <a:t>:</a:t>
            </a:r>
          </a:p>
          <a:p>
            <a:endParaRPr lang="en-US" sz="1600" dirty="0"/>
          </a:p>
          <a:p>
            <a:pPr marL="742950" lvl="1" indent="-285750">
              <a:buFont typeface="Arial" panose="020B0604020202020204" pitchFamily="34" charset="0"/>
              <a:buChar char="•"/>
            </a:pPr>
            <a:r>
              <a:rPr lang="en-US" sz="1600" dirty="0" smtClean="0"/>
              <a:t>Mizoram </a:t>
            </a:r>
            <a:r>
              <a:rPr lang="en-US" sz="1600" dirty="0"/>
              <a:t>(0.00%)</a:t>
            </a:r>
          </a:p>
          <a:p>
            <a:pPr marL="742950" lvl="1" indent="-285750">
              <a:buFont typeface="Arial" panose="020B0604020202020204" pitchFamily="34" charset="0"/>
              <a:buChar char="•"/>
            </a:pPr>
            <a:r>
              <a:rPr lang="en-US" sz="1600" dirty="0"/>
              <a:t>Puducherry (0.02%)</a:t>
            </a:r>
          </a:p>
          <a:p>
            <a:pPr marL="742950" lvl="1" indent="-285750">
              <a:buFont typeface="Arial" panose="020B0604020202020204" pitchFamily="34" charset="0"/>
              <a:buChar char="•"/>
            </a:pPr>
            <a:r>
              <a:rPr lang="en-US" sz="1600" dirty="0"/>
              <a:t>Chandigarh (0.03%)</a:t>
            </a:r>
          </a:p>
          <a:p>
            <a:pPr marL="742950" lvl="1" indent="-285750">
              <a:buFont typeface="Arial" panose="020B0604020202020204" pitchFamily="34" charset="0"/>
              <a:buChar char="•"/>
            </a:pPr>
            <a:r>
              <a:rPr lang="en-US" sz="1600" dirty="0"/>
              <a:t>Dadra &amp; Nagar Haveli (0.06%)</a:t>
            </a:r>
          </a:p>
          <a:p>
            <a:pPr marL="742950" lvl="1" indent="-285750">
              <a:buFont typeface="Arial" panose="020B0604020202020204" pitchFamily="34" charset="0"/>
              <a:buChar char="•"/>
            </a:pPr>
            <a:r>
              <a:rPr lang="en-US" sz="1600" dirty="0"/>
              <a:t>Daman &amp; Diu (0.08%)</a:t>
            </a:r>
          </a:p>
        </p:txBody>
      </p:sp>
    </p:spTree>
    <p:extLst>
      <p:ext uri="{BB962C8B-B14F-4D97-AF65-F5344CB8AC3E}">
        <p14:creationId xmlns:p14="http://schemas.microsoft.com/office/powerpoint/2010/main" val="2565700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8152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Insight</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048984" y="96609"/>
            <a:ext cx="7974613" cy="3181568"/>
            <a:chOff x="2203137" y="4765497"/>
            <a:chExt cx="7083587" cy="275209"/>
          </a:xfrm>
        </p:grpSpPr>
        <p:sp>
          <p:nvSpPr>
            <p:cNvPr id="85" name="TextBox 84">
              <a:extLst>
                <a:ext uri="{FF2B5EF4-FFF2-40B4-BE49-F238E27FC236}">
                  <a16:creationId xmlns:a16="http://schemas.microsoft.com/office/drawing/2014/main" id="{9EDE56FF-3E69-4484-9673-AC7FA14D3D89}"/>
                </a:ext>
              </a:extLst>
            </p:cNvPr>
            <p:cNvSpPr txBox="1"/>
            <p:nvPr/>
          </p:nvSpPr>
          <p:spPr>
            <a:xfrm>
              <a:off x="2203137" y="4765497"/>
              <a:ext cx="5289398" cy="79869"/>
            </a:xfrm>
            <a:prstGeom prst="rect">
              <a:avLst/>
            </a:prstGeom>
            <a:noFill/>
          </p:spPr>
          <p:txBody>
            <a:bodyPr wrap="square" rtlCol="0">
              <a:spAutoFit/>
            </a:bodyPr>
            <a:lstStyle/>
            <a:p>
              <a:pPr algn="ctr"/>
              <a:r>
                <a:rPr lang="en-US" b="1" dirty="0">
                  <a:solidFill>
                    <a:srgbClr val="52C9BD"/>
                  </a:solidFill>
                </a:rPr>
                <a:t>How effective is NREGA in providing employment opportunities to rural households?</a:t>
              </a:r>
            </a:p>
            <a:p>
              <a:pPr algn="ctr"/>
              <a:endParaRPr lang="en-US" b="1" dirty="0">
                <a:solidFill>
                  <a:srgbClr val="52C9BD"/>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737761" y="4904929"/>
              <a:ext cx="6548963" cy="135777"/>
            </a:xfrm>
            <a:prstGeom prst="rect">
              <a:avLst/>
            </a:prstGeom>
            <a:noFill/>
          </p:spPr>
          <p:txBody>
            <a:bodyPr wrap="square" rtlCol="0">
              <a:spAutoFit/>
            </a:bodyPr>
            <a:lstStyle/>
            <a:p>
              <a:r>
                <a:rPr lang="en-US" sz="1600" b="1" dirty="0"/>
                <a:t>Average number of days of employment per active job card:</a:t>
              </a:r>
              <a:endParaRPr lang="en-US" sz="1600" dirty="0"/>
            </a:p>
            <a:p>
              <a:pPr marL="742950" lvl="1" indent="-285750">
                <a:buFont typeface="Arial" panose="020B0604020202020204" pitchFamily="34" charset="0"/>
                <a:buChar char="•"/>
              </a:pPr>
              <a:r>
                <a:rPr lang="en-US" sz="1600" dirty="0"/>
                <a:t>Mizoram (39.13 days)</a:t>
              </a:r>
            </a:p>
            <a:p>
              <a:pPr marL="742950" lvl="1" indent="-285750">
                <a:buFont typeface="Arial" panose="020B0604020202020204" pitchFamily="34" charset="0"/>
                <a:buChar char="•"/>
              </a:pPr>
              <a:r>
                <a:rPr lang="en-US" sz="1600" dirty="0"/>
                <a:t>Sikkim (38.42 days)</a:t>
              </a:r>
            </a:p>
            <a:p>
              <a:pPr marL="742950" lvl="1" indent="-285750">
                <a:buFont typeface="Arial" panose="020B0604020202020204" pitchFamily="34" charset="0"/>
                <a:buChar char="•"/>
              </a:pPr>
              <a:r>
                <a:rPr lang="en-US" sz="1600" dirty="0"/>
                <a:t>Odisha (19.92 days)</a:t>
              </a:r>
            </a:p>
            <a:p>
              <a:pPr marL="742950" lvl="1" indent="-285750">
                <a:buFont typeface="Arial" panose="020B0604020202020204" pitchFamily="34" charset="0"/>
                <a:buChar char="•"/>
              </a:pPr>
              <a:r>
                <a:rPr lang="en-US" sz="1600" dirty="0"/>
                <a:t>Tripura (19.85 days)</a:t>
              </a:r>
            </a:p>
            <a:p>
              <a:pPr marL="742950" lvl="1" indent="-285750">
                <a:buFont typeface="Arial" panose="020B0604020202020204" pitchFamily="34" charset="0"/>
                <a:buChar char="•"/>
              </a:pPr>
              <a:r>
                <a:rPr lang="en-US" sz="1600" dirty="0"/>
                <a:t>Chhattisgarh (19.38 days)</a:t>
              </a:r>
            </a:p>
          </p:txBody>
        </p:sp>
      </p:grpSp>
      <p:sp>
        <p:nvSpPr>
          <p:cNvPr id="38" name="TextBox 37">
            <a:extLst>
              <a:ext uri="{FF2B5EF4-FFF2-40B4-BE49-F238E27FC236}">
                <a16:creationId xmlns:a16="http://schemas.microsoft.com/office/drawing/2014/main" id="{944799B2-E7B9-4C01-A37D-BB60C6C75D12}"/>
              </a:ext>
            </a:extLst>
          </p:cNvPr>
          <p:cNvSpPr txBox="1"/>
          <p:nvPr/>
        </p:nvSpPr>
        <p:spPr>
          <a:xfrm>
            <a:off x="3607497" y="3732002"/>
            <a:ext cx="7227402" cy="1569660"/>
          </a:xfrm>
          <a:prstGeom prst="rect">
            <a:avLst/>
          </a:prstGeom>
          <a:noFill/>
        </p:spPr>
        <p:txBody>
          <a:bodyPr wrap="square" rtlCol="0">
            <a:spAutoFit/>
          </a:bodyPr>
          <a:lstStyle/>
          <a:p>
            <a:r>
              <a:rPr lang="en-US" sz="1600" b="1" dirty="0"/>
              <a:t>Percentage of active job cards utilized:</a:t>
            </a:r>
            <a:endParaRPr lang="en-US" sz="1600" dirty="0"/>
          </a:p>
          <a:p>
            <a:pPr marL="742950" lvl="1" indent="-285750">
              <a:buFont typeface="Arial" panose="020B0604020202020204" pitchFamily="34" charset="0"/>
              <a:buChar char="•"/>
            </a:pPr>
            <a:r>
              <a:rPr lang="en-US" sz="1600" dirty="0"/>
              <a:t>Mizoram (99.80%)</a:t>
            </a:r>
          </a:p>
          <a:p>
            <a:pPr marL="742950" lvl="1" indent="-285750">
              <a:buFont typeface="Arial" panose="020B0604020202020204" pitchFamily="34" charset="0"/>
              <a:buChar char="•"/>
            </a:pPr>
            <a:r>
              <a:rPr lang="en-US" sz="1600" dirty="0"/>
              <a:t>Dadra &amp; Nagar Haveli (99.54%)</a:t>
            </a:r>
          </a:p>
          <a:p>
            <a:pPr marL="742950" lvl="1" indent="-285750">
              <a:buFont typeface="Arial" panose="020B0604020202020204" pitchFamily="34" charset="0"/>
              <a:buChar char="•"/>
            </a:pPr>
            <a:r>
              <a:rPr lang="en-US" sz="1600" dirty="0"/>
              <a:t>Puducherry (98.96%)</a:t>
            </a:r>
          </a:p>
          <a:p>
            <a:pPr marL="742950" lvl="1" indent="-285750">
              <a:buFont typeface="Arial" panose="020B0604020202020204" pitchFamily="34" charset="0"/>
              <a:buChar char="•"/>
            </a:pPr>
            <a:r>
              <a:rPr lang="en-US" sz="1600" dirty="0"/>
              <a:t>Chandigarh (98.89%)</a:t>
            </a:r>
          </a:p>
          <a:p>
            <a:pPr marL="742950" lvl="1" indent="-285750">
              <a:buFont typeface="Arial" panose="020B0604020202020204" pitchFamily="34" charset="0"/>
              <a:buChar char="•"/>
            </a:pPr>
            <a:r>
              <a:rPr lang="en-US" sz="1600" dirty="0"/>
              <a:t>Sikkim (98.66%)</a:t>
            </a:r>
          </a:p>
        </p:txBody>
      </p:sp>
    </p:spTree>
    <p:extLst>
      <p:ext uri="{BB962C8B-B14F-4D97-AF65-F5344CB8AC3E}">
        <p14:creationId xmlns:p14="http://schemas.microsoft.com/office/powerpoint/2010/main" val="17517181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8152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Insight</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090379" y="446072"/>
            <a:ext cx="8039619" cy="3055079"/>
            <a:chOff x="2715363" y="4796046"/>
            <a:chExt cx="7141330" cy="191081"/>
          </a:xfrm>
        </p:grpSpPr>
        <p:sp>
          <p:nvSpPr>
            <p:cNvPr id="85" name="TextBox 84">
              <a:extLst>
                <a:ext uri="{FF2B5EF4-FFF2-40B4-BE49-F238E27FC236}">
                  <a16:creationId xmlns:a16="http://schemas.microsoft.com/office/drawing/2014/main" id="{9EDE56FF-3E69-4484-9673-AC7FA14D3D89}"/>
                </a:ext>
              </a:extLst>
            </p:cNvPr>
            <p:cNvSpPr txBox="1"/>
            <p:nvPr/>
          </p:nvSpPr>
          <p:spPr>
            <a:xfrm>
              <a:off x="4282017" y="4796046"/>
              <a:ext cx="3676103" cy="28875"/>
            </a:xfrm>
            <a:prstGeom prst="rect">
              <a:avLst/>
            </a:prstGeom>
            <a:noFill/>
          </p:spPr>
          <p:txBody>
            <a:bodyPr wrap="square" rtlCol="0">
              <a:spAutoFit/>
            </a:bodyPr>
            <a:lstStyle/>
            <a:p>
              <a:pPr algn="ctr"/>
              <a:r>
                <a:rPr lang="en-US" sz="2400" b="1" dirty="0">
                  <a:solidFill>
                    <a:srgbClr val="52C9BD"/>
                  </a:solidFill>
                </a:rPr>
                <a:t>Overall Effectiveness</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15363" y="4842752"/>
              <a:ext cx="7141330" cy="144375"/>
            </a:xfrm>
            <a:prstGeom prst="rect">
              <a:avLst/>
            </a:prstGeom>
            <a:noFill/>
          </p:spPr>
          <p:txBody>
            <a:bodyPr wrap="square" rtlCol="0">
              <a:spAutoFit/>
            </a:bodyPr>
            <a:lstStyle/>
            <a:p>
              <a:endParaRPr lang="en-US" sz="1600" dirty="0"/>
            </a:p>
            <a:p>
              <a:r>
                <a:rPr lang="en-US" sz="1600" dirty="0"/>
                <a:t>While NREGA has been successful in providing some employment opportunities, as indicated by the average person-days of employment per household and the utilization of active job cards, there is significant room for improvement. </a:t>
              </a:r>
              <a:endParaRPr lang="en-US" sz="1600" dirty="0" smtClean="0"/>
            </a:p>
            <a:p>
              <a:endParaRPr lang="en-US" sz="1600" dirty="0"/>
            </a:p>
            <a:p>
              <a:r>
                <a:rPr lang="en-US" sz="1600" dirty="0" smtClean="0"/>
                <a:t>The </a:t>
              </a:r>
              <a:r>
                <a:rPr lang="en-US" sz="1600" dirty="0"/>
                <a:t>very low percentage of households completing 100 days of employment suggests that the program is not fully meeting its objective of guaranteeing 100 days of employment to rural households.</a:t>
              </a:r>
            </a:p>
            <a:p>
              <a:endParaRPr lang="en-US" sz="1600" dirty="0"/>
            </a:p>
          </p:txBody>
        </p:sp>
      </p:grpSp>
    </p:spTree>
    <p:extLst>
      <p:ext uri="{BB962C8B-B14F-4D97-AF65-F5344CB8AC3E}">
        <p14:creationId xmlns:p14="http://schemas.microsoft.com/office/powerpoint/2010/main" val="37419882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Insight</a:t>
              </a:r>
              <a:endParaRPr lang="en-US" sz="36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1" name="Title 10"/>
          <p:cNvSpPr>
            <a:spLocks noGrp="1"/>
          </p:cNvSpPr>
          <p:nvPr>
            <p:ph type="title"/>
          </p:nvPr>
        </p:nvSpPr>
        <p:spPr>
          <a:xfrm>
            <a:off x="2388551" y="1074794"/>
            <a:ext cx="7379811" cy="1650543"/>
          </a:xfrm>
        </p:spPr>
        <p:txBody>
          <a:bodyPr>
            <a:normAutofit/>
          </a:bodyPr>
          <a:lstStyle/>
          <a:p>
            <a:r>
              <a:rPr lang="en-US" sz="1800" b="1" dirty="0" smtClean="0"/>
              <a:t>Observation</a:t>
            </a:r>
            <a:r>
              <a:rPr lang="en-US" sz="1800" dirty="0" smtClean="0"/>
              <a:t/>
            </a:r>
            <a:br>
              <a:rPr lang="en-US" sz="1800" dirty="0" smtClean="0"/>
            </a:br>
            <a:r>
              <a:rPr lang="en-US" sz="1800" dirty="0" smtClean="0"/>
              <a:t>Regional </a:t>
            </a:r>
            <a:r>
              <a:rPr lang="en-US" sz="1800" dirty="0"/>
              <a:t>disparities exist in NREGA implementation, with the Southern region leading in expenditure and average employment duration, while the Western region excels in the percentage of households completing 100 days of employment.</a:t>
            </a:r>
          </a:p>
        </p:txBody>
      </p:sp>
      <p:sp>
        <p:nvSpPr>
          <p:cNvPr id="12" name="Rectangle 11"/>
          <p:cNvSpPr/>
          <p:nvPr/>
        </p:nvSpPr>
        <p:spPr>
          <a:xfrm>
            <a:off x="2299043" y="337320"/>
            <a:ext cx="8309582" cy="369332"/>
          </a:xfrm>
          <a:prstGeom prst="rect">
            <a:avLst/>
          </a:prstGeom>
        </p:spPr>
        <p:txBody>
          <a:bodyPr wrap="none">
            <a:spAutoFit/>
          </a:bodyPr>
          <a:lstStyle/>
          <a:p>
            <a:pPr algn="ctr"/>
            <a:r>
              <a:rPr lang="en-US" b="1" dirty="0" smtClean="0">
                <a:solidFill>
                  <a:srgbClr val="52C9BD"/>
                </a:solidFill>
              </a:rPr>
              <a:t> </a:t>
            </a:r>
            <a:r>
              <a:rPr lang="en-US" b="1" dirty="0">
                <a:solidFill>
                  <a:srgbClr val="52C9BD"/>
                </a:solidFill>
              </a:rPr>
              <a:t>Are there regional disparities in the implementation and outcomes of the scheme? </a:t>
            </a:r>
            <a:endParaRPr lang="en-US" b="1" dirty="0">
              <a:solidFill>
                <a:srgbClr val="52C9BD"/>
              </a:solidFill>
            </a:endParaRP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8152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Insight</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021802" y="204896"/>
            <a:ext cx="8108196" cy="3050043"/>
            <a:chOff x="2654448" y="4780961"/>
            <a:chExt cx="7202245" cy="190766"/>
          </a:xfrm>
        </p:grpSpPr>
        <p:sp>
          <p:nvSpPr>
            <p:cNvPr id="85" name="TextBox 84">
              <a:extLst>
                <a:ext uri="{FF2B5EF4-FFF2-40B4-BE49-F238E27FC236}">
                  <a16:creationId xmlns:a16="http://schemas.microsoft.com/office/drawing/2014/main" id="{9EDE56FF-3E69-4484-9673-AC7FA14D3D89}"/>
                </a:ext>
              </a:extLst>
            </p:cNvPr>
            <p:cNvSpPr txBox="1"/>
            <p:nvPr/>
          </p:nvSpPr>
          <p:spPr>
            <a:xfrm>
              <a:off x="2654448" y="4780961"/>
              <a:ext cx="5872723" cy="40425"/>
            </a:xfrm>
            <a:prstGeom prst="rect">
              <a:avLst/>
            </a:prstGeom>
            <a:noFill/>
          </p:spPr>
          <p:txBody>
            <a:bodyPr wrap="square" rtlCol="0">
              <a:spAutoFit/>
            </a:bodyPr>
            <a:lstStyle/>
            <a:p>
              <a:r>
                <a:rPr lang="en-US" b="1" dirty="0" smtClean="0">
                  <a:solidFill>
                    <a:srgbClr val="52C9BD"/>
                  </a:solidFill>
                </a:rPr>
                <a:t>What </a:t>
              </a:r>
              <a:r>
                <a:rPr lang="en-US" b="1" dirty="0">
                  <a:solidFill>
                    <a:srgbClr val="52C9BD"/>
                  </a:solidFill>
                </a:rPr>
                <a:t>is the utilization of the allocated budget, and how does it correlate with employment generation?</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15363" y="4842752"/>
              <a:ext cx="7141330" cy="128975"/>
            </a:xfrm>
            <a:prstGeom prst="rect">
              <a:avLst/>
            </a:prstGeom>
            <a:noFill/>
          </p:spPr>
          <p:txBody>
            <a:bodyPr wrap="square" rtlCol="0">
              <a:spAutoFit/>
            </a:bodyPr>
            <a:lstStyle/>
            <a:p>
              <a:r>
                <a:rPr lang="en-US" sz="1600" dirty="0"/>
                <a:t>The analysis reveals that there is no clear correlation between budget utilization rate and the number of person-days generated per lakh of rupees spent. At the national level, the budget utilization rate is 24.76%, and 30.25 million person-days are generated per lakh of rupees spent.</a:t>
              </a:r>
            </a:p>
            <a:p>
              <a:r>
                <a:rPr lang="en-US" sz="1600" dirty="0"/>
                <a:t>However, there is a wide variation in budget utilization rates across states, ranging from 0.01% to values exceeding 100% due to the inclusion of expenditures from the previous fiscal year. The top 5 states with the highest budget utilization rates are all above 100%, while the bottom 5 states have utilization rates of 0.16% or lower.</a:t>
              </a:r>
            </a:p>
          </p:txBody>
        </p:sp>
      </p:grpSp>
    </p:spTree>
    <p:extLst>
      <p:ext uri="{BB962C8B-B14F-4D97-AF65-F5344CB8AC3E}">
        <p14:creationId xmlns:p14="http://schemas.microsoft.com/office/powerpoint/2010/main" val="26431420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81527"/>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Insight</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090379" y="320983"/>
            <a:ext cx="8039619" cy="5149926"/>
            <a:chOff x="2715363" y="4788223"/>
            <a:chExt cx="7141330" cy="322104"/>
          </a:xfrm>
        </p:grpSpPr>
        <p:sp>
          <p:nvSpPr>
            <p:cNvPr id="85" name="TextBox 84">
              <a:extLst>
                <a:ext uri="{FF2B5EF4-FFF2-40B4-BE49-F238E27FC236}">
                  <a16:creationId xmlns:a16="http://schemas.microsoft.com/office/drawing/2014/main" id="{9EDE56FF-3E69-4484-9673-AC7FA14D3D89}"/>
                </a:ext>
              </a:extLst>
            </p:cNvPr>
            <p:cNvSpPr txBox="1"/>
            <p:nvPr/>
          </p:nvSpPr>
          <p:spPr>
            <a:xfrm>
              <a:off x="3162712" y="4788223"/>
              <a:ext cx="5872723" cy="23100"/>
            </a:xfrm>
            <a:prstGeom prst="rect">
              <a:avLst/>
            </a:prstGeom>
            <a:noFill/>
          </p:spPr>
          <p:txBody>
            <a:bodyPr wrap="square" rtlCol="0">
              <a:spAutoFit/>
            </a:bodyPr>
            <a:lstStyle/>
            <a:p>
              <a:r>
                <a:rPr lang="en-US" b="1" dirty="0">
                  <a:solidFill>
                    <a:srgbClr val="52C9BD"/>
                  </a:solidFill>
                </a:rPr>
                <a:t>K</a:t>
              </a:r>
              <a:r>
                <a:rPr lang="en-US" b="1" dirty="0" smtClean="0">
                  <a:solidFill>
                    <a:srgbClr val="52C9BD"/>
                  </a:solidFill>
                </a:rPr>
                <a:t>ey Factors Contributing </a:t>
              </a:r>
              <a:r>
                <a:rPr lang="en-US" b="1" dirty="0">
                  <a:solidFill>
                    <a:srgbClr val="52C9BD"/>
                  </a:solidFill>
                </a:rPr>
                <a:t>to the </a:t>
              </a:r>
              <a:r>
                <a:rPr lang="en-US" b="1" dirty="0" smtClean="0">
                  <a:solidFill>
                    <a:srgbClr val="52C9BD"/>
                  </a:solidFill>
                </a:rPr>
                <a:t>Completion </a:t>
              </a:r>
              <a:r>
                <a:rPr lang="en-US" b="1" dirty="0">
                  <a:solidFill>
                    <a:srgbClr val="52C9BD"/>
                  </a:solidFill>
                </a:rPr>
                <a:t>of NREGA works</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15363" y="4842752"/>
              <a:ext cx="7141330" cy="267575"/>
            </a:xfrm>
            <a:prstGeom prst="rect">
              <a:avLst/>
            </a:prstGeom>
            <a:noFill/>
          </p:spPr>
          <p:txBody>
            <a:bodyPr wrap="square" rtlCol="0">
              <a:spAutoFit/>
            </a:bodyPr>
            <a:lstStyle/>
            <a:p>
              <a:r>
                <a:rPr lang="en-US" sz="1600" dirty="0"/>
                <a:t>Based on the correlation analysis, the key factors contributing to the completion of NREGA works are:</a:t>
              </a:r>
            </a:p>
            <a:p>
              <a:r>
                <a:rPr lang="en-US" sz="1600" b="1" dirty="0"/>
                <a:t>Total No. of Works Takenup (New+Spill Over)</a:t>
              </a:r>
              <a:r>
                <a:rPr lang="en-US" sz="1600" dirty="0"/>
                <a:t>: This has the strongest positive correlation (0.69) with the number of completed works, indicating that initiating more works is crucial for completing them</a:t>
              </a:r>
              <a:r>
                <a:rPr lang="en-US" sz="1600" dirty="0" smtClean="0"/>
                <a:t>.</a:t>
              </a:r>
            </a:p>
            <a:p>
              <a:endParaRPr lang="en-US" sz="1600" dirty="0"/>
            </a:p>
            <a:p>
              <a:r>
                <a:rPr lang="en-US" sz="1600" b="1" dirty="0"/>
                <a:t>Total Households Worked</a:t>
              </a:r>
              <a:r>
                <a:rPr lang="en-US" sz="1600" dirty="0"/>
                <a:t> (0.47) and </a:t>
              </a:r>
              <a:r>
                <a:rPr lang="en-US" sz="1600" b="1" dirty="0"/>
                <a:t>Total Individuals Worked</a:t>
              </a:r>
              <a:r>
                <a:rPr lang="en-US" sz="1600" dirty="0"/>
                <a:t> (0.46): These have moderate positive correlations, suggesting that higher participation of households and individuals leads to more completed works</a:t>
              </a:r>
              <a:r>
                <a:rPr lang="en-US" sz="1600" dirty="0" smtClean="0"/>
                <a:t>.</a:t>
              </a:r>
            </a:p>
            <a:p>
              <a:endParaRPr lang="en-US" sz="1600" dirty="0"/>
            </a:p>
            <a:p>
              <a:r>
                <a:rPr lang="en-US" sz="1600" b="1" dirty="0"/>
                <a:t>Total No. of Active Job Cards</a:t>
              </a:r>
              <a:r>
                <a:rPr lang="en-US" sz="1600" dirty="0"/>
                <a:t> (0.41) and </a:t>
              </a:r>
              <a:r>
                <a:rPr lang="en-US" sz="1600" b="1" dirty="0"/>
                <a:t>Total No. of Active Workers</a:t>
              </a:r>
              <a:r>
                <a:rPr lang="en-US" sz="1600" dirty="0"/>
                <a:t> (0.37): These also show moderate positive correlations, implying that a larger active workforce contributes to work completion</a:t>
              </a:r>
              <a:r>
                <a:rPr lang="en-US" sz="1600" dirty="0" smtClean="0"/>
                <a:t>.</a:t>
              </a:r>
            </a:p>
            <a:p>
              <a:endParaRPr lang="en-US" sz="1600" dirty="0"/>
            </a:p>
            <a:p>
              <a:r>
                <a:rPr lang="en-US" sz="1600" b="1" dirty="0"/>
                <a:t>Total </a:t>
              </a:r>
              <a:r>
                <a:rPr lang="en-US" sz="1600" b="1" dirty="0" err="1"/>
                <a:t>Exp</a:t>
              </a:r>
              <a:r>
                <a:rPr lang="en-US" sz="1600" b="1" dirty="0"/>
                <a:t>(</a:t>
              </a:r>
              <a:r>
                <a:rPr lang="en-US" sz="1600" b="1" dirty="0" err="1"/>
                <a:t>Rs</a:t>
              </a:r>
              <a:r>
                <a:rPr lang="en-US" sz="1600" b="1" dirty="0"/>
                <a:t>. in Lakhs.)</a:t>
              </a:r>
              <a:r>
                <a:rPr lang="en-US" sz="1600" dirty="0"/>
                <a:t> (0.49) and </a:t>
              </a:r>
              <a:r>
                <a:rPr lang="en-US" sz="1600" b="1" dirty="0"/>
                <a:t>Number of Ongoing Works</a:t>
              </a:r>
              <a:r>
                <a:rPr lang="en-US" sz="1600" dirty="0"/>
                <a:t> (0.48): These have moderate positive correlations, indicating that increased expenditure and ongoing works are associated with more completed projects.</a:t>
              </a:r>
            </a:p>
          </p:txBody>
        </p:sp>
      </p:grpSp>
    </p:spTree>
    <p:extLst>
      <p:ext uri="{BB962C8B-B14F-4D97-AF65-F5344CB8AC3E}">
        <p14:creationId xmlns:p14="http://schemas.microsoft.com/office/powerpoint/2010/main" val="37774064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1270</Words>
  <Application>Microsoft Office PowerPoint</Application>
  <PresentationFormat>Widescreen</PresentationFormat>
  <Paragraphs>149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Observation Regional disparities exist in NREGA implementation, with the Southern region leading in expenditure and average employment duration, while the Western region excels in the percentage of households completing 100 days of employment.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USER</cp:lastModifiedBy>
  <cp:revision>26</cp:revision>
  <dcterms:created xsi:type="dcterms:W3CDTF">2017-01-05T13:17:27Z</dcterms:created>
  <dcterms:modified xsi:type="dcterms:W3CDTF">2024-06-22T21:34:42Z</dcterms:modified>
</cp:coreProperties>
</file>