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66" r:id="rId6"/>
    <p:sldId id="265" r:id="rId7"/>
    <p:sldId id="267" r:id="rId8"/>
    <p:sldId id="272" r:id="rId9"/>
    <p:sldId id="263" r:id="rId10"/>
    <p:sldId id="268" r:id="rId11"/>
    <p:sldId id="269" r:id="rId12"/>
    <p:sldId id="264" r:id="rId13"/>
    <p:sldId id="270" r:id="rId14"/>
    <p:sldId id="260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80471-929F-4331-B242-F768133E07CD}" type="datetimeFigureOut">
              <a:rPr lang="LID4096" smtClean="0"/>
              <a:t>02/21/2025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AD9FA-371E-4F39-9315-5BF5B42C230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174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B048A-F856-8FC0-D1B1-394DDF8B7F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6725" y="1873249"/>
            <a:ext cx="11256349" cy="2137743"/>
          </a:xfrm>
        </p:spPr>
        <p:txBody>
          <a:bodyPr anchor="b"/>
          <a:lstStyle>
            <a:lvl1pPr algn="l">
              <a:lnSpc>
                <a:spcPct val="100000"/>
              </a:lnSpc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Überschrift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8EF49-D283-1706-05B8-788EF92123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6725" y="4638260"/>
            <a:ext cx="11256963" cy="1451389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/>
              <a:t>Untertitel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45280-0B4B-ACEE-CE83-F3068856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Xhemal Kodragjini | Predicting Chemotherapy Resistance from Proteomics with Attention</a:t>
            </a:r>
            <a:endParaRPr lang="LID4096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CAA8C86-ED12-4341-7307-2F3B27D4BFB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30"/>
          <a:stretch/>
        </p:blipFill>
        <p:spPr>
          <a:xfrm>
            <a:off x="-1" y="348344"/>
            <a:ext cx="4235513" cy="878456"/>
          </a:xfrm>
          <a:prstGeom prst="rect">
            <a:avLst/>
          </a:prstGeom>
        </p:spPr>
      </p:pic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9FABAF8-EA5F-771A-0608-FF7CA5B657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758953" y="468313"/>
            <a:ext cx="1964122" cy="707083"/>
          </a:xfrm>
          <a:solidFill>
            <a:schemeClr val="bg1"/>
          </a:solidFill>
        </p:spPr>
        <p:txBody>
          <a:bodyPr anchor="ctr" anchorCtr="0"/>
          <a:lstStyle>
            <a:lvl1pPr algn="ctr">
              <a:defRPr sz="1000"/>
            </a:lvl1pPr>
          </a:lstStyle>
          <a:p>
            <a:r>
              <a:rPr lang="de-DE" dirty="0"/>
              <a:t>Zweitlogo</a:t>
            </a:r>
          </a:p>
        </p:txBody>
      </p:sp>
    </p:spTree>
    <p:extLst>
      <p:ext uri="{BB962C8B-B14F-4D97-AF65-F5344CB8AC3E}">
        <p14:creationId xmlns:p14="http://schemas.microsoft.com/office/powerpoint/2010/main" val="653176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1F905-3C25-3CFA-E054-260957D33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6725" y="334800"/>
            <a:ext cx="11256349" cy="1075635"/>
          </a:xfrm>
        </p:spPr>
        <p:txBody>
          <a:bodyPr anchor="t" anchorCtr="0"/>
          <a:lstStyle>
            <a:lvl1pPr>
              <a:defRPr sz="4000"/>
            </a:lvl1pPr>
          </a:lstStyle>
          <a:p>
            <a:r>
              <a:rPr lang="de-DE" noProof="0" dirty="0"/>
              <a:t>Überschrift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78D83-2BE1-ADF9-43B3-91BEF445B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Xhemal Kodragjini | Predicting Chemotherapy Resistance from Proteomics with Attention</a:t>
            </a:r>
            <a:endParaRPr lang="LID4096"/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80BE63C6-2C68-11A6-634F-A223CACE5DE4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66725" y="1873250"/>
            <a:ext cx="7035800" cy="4216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icon to add chart</a:t>
            </a:r>
            <a:endParaRPr lang="de-DE" noProof="0" dirty="0"/>
          </a:p>
        </p:txBody>
      </p:sp>
      <p:pic>
        <p:nvPicPr>
          <p:cNvPr id="3" name="Graphic 23">
            <a:extLst>
              <a:ext uri="{FF2B5EF4-FFF2-40B4-BE49-F238E27FC236}">
                <a16:creationId xmlns:a16="http://schemas.microsoft.com/office/drawing/2014/main" id="{0E3E6E4C-D915-71EB-4E50-21C71815EC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1" y="6389077"/>
            <a:ext cx="288000" cy="288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C1336-2991-8D7B-3424-2F8D21F7B98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378122" y="1824383"/>
            <a:ext cx="2345565" cy="426526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noProof="0" dirty="0"/>
              <a:t>Fließtext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AAB52-172F-B4B3-A3FA-15AC8C11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801-44DD-40C1-BE79-DC3B601CAEE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01445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2E5C-D7F0-3B1C-2A4D-15FCEB450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17177-893D-1D45-4235-169A2E8D8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B15CA-EB65-7D8D-D231-7E67E665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F4F6D-BAF7-2094-1985-A2A5E51F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Xhemal Kodragjini | Predicting Chemotherapy Resistance from Proteomics with Attention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08DF4-5955-9767-1D44-8C3033E37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801-44DD-40C1-BE79-DC3B601CAEE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60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-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92C2-FFB1-4708-E8B4-A83FEB8F49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 dirty="0"/>
              <a:t>Überschrift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9D84D-EE1B-559A-763F-27CCEDAFB8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6726" y="1796400"/>
            <a:ext cx="9847262" cy="4291200"/>
          </a:xfrm>
        </p:spPr>
        <p:txBody>
          <a:bodyPr/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noProof="0" dirty="0"/>
              <a:t>Fließtext erste Ebene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F4AAA-16BD-3626-AEA5-8A73E455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Xhemal Kodragjini | Predicting Chemotherapy Resistance from Proteomics with Attention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0BAD4-14D0-5047-44BC-502E9A6E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801-44DD-40C1-BE79-DC3B601CAEE4}" type="slidenum">
              <a:rPr lang="LID4096" smtClean="0"/>
              <a:t>‹#›</a:t>
            </a:fld>
            <a:endParaRPr lang="LID4096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D8F9C2E-5E35-BA39-43DD-137B5B363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1" y="6389077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8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-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92C2-FFB1-4708-E8B4-A83FEB8F49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 dirty="0"/>
              <a:t>Überschrift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9D84D-EE1B-559A-763F-27CCEDAFB8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6727" y="1796400"/>
            <a:ext cx="5485274" cy="4291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noProof="0" dirty="0"/>
              <a:t>Fließtext erste Ebene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F4AAA-16BD-3626-AEA5-8A73E455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Xhemal Kodragjini | Predicting Chemotherapy Resistance from Proteomics with Attention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0BAD4-14D0-5047-44BC-502E9A6E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801-44DD-40C1-BE79-DC3B601CAEE4}" type="slidenum">
              <a:rPr lang="LID4096" smtClean="0"/>
              <a:t>‹#›</a:t>
            </a:fld>
            <a:endParaRPr lang="LID4096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D8F9C2E-5E35-BA39-43DD-137B5B363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1" y="6389077"/>
            <a:ext cx="288000" cy="2880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E2CA85-C8A9-AE51-BACA-F669C81BC3A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40001" y="1796400"/>
            <a:ext cx="5485274" cy="4291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noProof="0" dirty="0"/>
              <a:t>Fließtext erste Ebene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75259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- vier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92C2-FFB1-4708-E8B4-A83FEB8F49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 dirty="0"/>
              <a:t>Überschrift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9D84D-EE1B-559A-763F-27CCEDAFB8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6727" y="1796400"/>
            <a:ext cx="2673811" cy="4291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noProof="0" dirty="0"/>
              <a:t>Fließtext erste Ebene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F4AAA-16BD-3626-AEA5-8A73E455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Xhemal Kodragjini | Predicting Chemotherapy Resistance from Proteomics with Attention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0BAD4-14D0-5047-44BC-502E9A6E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801-44DD-40C1-BE79-DC3B601CAEE4}" type="slidenum">
              <a:rPr lang="LID4096" smtClean="0"/>
              <a:t>‹#›</a:t>
            </a:fld>
            <a:endParaRPr lang="LID4096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D8F9C2E-5E35-BA39-43DD-137B5B363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1" y="6389077"/>
            <a:ext cx="288000" cy="2880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8142009-8219-8BC1-AE3A-F9995A3671D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428538" y="1796400"/>
            <a:ext cx="2522669" cy="4291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noProof="0" dirty="0"/>
              <a:t>Fließtext erste Ebene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4DCE4CB-2A8A-E999-BC5B-0546FC61E3B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241190" y="1796400"/>
            <a:ext cx="2522669" cy="4291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noProof="0" dirty="0"/>
              <a:t>Fließtext erste Ebene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4D3354A-A889-874A-227B-545FF09A7836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049264" y="1796400"/>
            <a:ext cx="2673811" cy="4291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noProof="0" dirty="0"/>
              <a:t>Fließtext erste Ebene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2596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B009781-AC80-2F25-3029-6F12E58808D1}"/>
              </a:ext>
            </a:extLst>
          </p:cNvPr>
          <p:cNvSpPr/>
          <p:nvPr/>
        </p:nvSpPr>
        <p:spPr>
          <a:xfrm>
            <a:off x="0" y="1299614"/>
            <a:ext cx="12192000" cy="4790036"/>
          </a:xfrm>
          <a:prstGeom prst="rect">
            <a:avLst/>
          </a:prstGeom>
          <a:solidFill>
            <a:srgbClr val="CCDA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992C2-FFB1-4708-E8B4-A83FEB8F49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6726" y="335389"/>
            <a:ext cx="11256962" cy="703885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 dirty="0"/>
              <a:t>Überschrift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F4AAA-16BD-3626-AEA5-8A73E455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Xhemal Kodragjini | Predicting Chemotherapy Resistance from Proteomics with Attention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0BAD4-14D0-5047-44BC-502E9A6E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801-44DD-40C1-BE79-DC3B601CAEE4}" type="slidenum">
              <a:rPr lang="LID4096" smtClean="0"/>
              <a:t>‹#›</a:t>
            </a:fld>
            <a:endParaRPr lang="LID4096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D8F9C2E-5E35-BA39-43DD-137B5B363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1" y="6389077"/>
            <a:ext cx="288000" cy="288000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964625C-7228-3CD7-0228-EB8F4DA6AF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6725" y="1724067"/>
            <a:ext cx="11256963" cy="4106890"/>
          </a:xfrm>
        </p:spPr>
        <p:txBody>
          <a:bodyPr numCol="4" spcCol="144000">
            <a:normAutofit/>
          </a:bodyPr>
          <a:lstStyle>
            <a:lvl1pPr defTabSz="540000">
              <a:buFontTx/>
              <a:buNone/>
              <a:defRPr sz="1200"/>
            </a:lvl1pPr>
            <a:lvl2pPr marL="0" indent="0" defTabSz="540000">
              <a:buFontTx/>
              <a:buNone/>
              <a:defRPr sz="1200"/>
            </a:lvl2pPr>
            <a:lvl3pPr marL="230400" indent="0" defTabSz="540000">
              <a:buFontTx/>
              <a:buNone/>
              <a:defRPr sz="1200"/>
            </a:lvl3pPr>
            <a:lvl4pPr marL="462600" indent="0" defTabSz="540000">
              <a:buFontTx/>
              <a:buNone/>
              <a:defRPr sz="1200"/>
            </a:lvl4pPr>
            <a:lvl5pPr marL="693000" indent="0" defTabSz="54000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390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0A19-C31D-D17E-333F-5FFC84C555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 dirty="0"/>
              <a:t>Überschrift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7F09D-CA65-1FAC-B1F6-091848CD1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Xhemal Kodragjini | Predicting Chemotherapy Resistance from Proteomics with Attention</a:t>
            </a:r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761AEE-F368-8957-E533-F548576E7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801-44DD-40C1-BE79-DC3B601CAEE4}" type="slidenum">
              <a:rPr lang="LID4096" smtClean="0"/>
              <a:t>‹#›</a:t>
            </a:fld>
            <a:endParaRPr lang="LID4096"/>
          </a:p>
        </p:txBody>
      </p:sp>
      <p:pic>
        <p:nvPicPr>
          <p:cNvPr id="3" name="Graphic 23">
            <a:extLst>
              <a:ext uri="{FF2B5EF4-FFF2-40B4-BE49-F238E27FC236}">
                <a16:creationId xmlns:a16="http://schemas.microsoft.com/office/drawing/2014/main" id="{DE676504-1990-FA12-2EC7-C96AF53469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1" y="6389077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1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06372-D161-EFA2-E8ED-37A825909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Xhemal Kodragjini | Predicting Chemotherapy Resistance from Proteomics with Attention</a:t>
            </a:r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5224E-3006-D545-7E15-81DF2E93F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801-44DD-40C1-BE79-DC3B601CAEE4}" type="slidenum">
              <a:rPr lang="LID4096" smtClean="0"/>
              <a:t>‹#›</a:t>
            </a:fld>
            <a:endParaRPr lang="LID4096"/>
          </a:p>
        </p:txBody>
      </p:sp>
      <p:pic>
        <p:nvPicPr>
          <p:cNvPr id="2" name="Graphic 23">
            <a:extLst>
              <a:ext uri="{FF2B5EF4-FFF2-40B4-BE49-F238E27FC236}">
                <a16:creationId xmlns:a16="http://schemas.microsoft.com/office/drawing/2014/main" id="{CA34AAE7-7AA4-1685-C297-75524C2449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1" y="6389077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4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und 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1F905-3C25-3CFA-E054-260957D33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6725" y="334800"/>
            <a:ext cx="10888661" cy="1075635"/>
          </a:xfrm>
        </p:spPr>
        <p:txBody>
          <a:bodyPr anchor="t" anchorCtr="0"/>
          <a:lstStyle>
            <a:lvl1pPr>
              <a:defRPr sz="4000"/>
            </a:lvl1pPr>
          </a:lstStyle>
          <a:p>
            <a:r>
              <a:rPr lang="de-DE" noProof="0" dirty="0"/>
              <a:t>Überschrift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C1336-2991-8D7B-3424-2F8D21F7B98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66727" y="1819622"/>
            <a:ext cx="4918074" cy="4270028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 marL="230400" indent="-230400">
              <a:buFont typeface="Arial" panose="020B0604020202020204" pitchFamily="34" charset="0"/>
              <a:buChar char="•"/>
              <a:defRPr sz="2000"/>
            </a:lvl2pPr>
            <a:lvl3pPr marL="460800" indent="-230400">
              <a:buFont typeface="Arial" panose="020B0604020202020204" pitchFamily="34" charset="0"/>
              <a:buChar char="•"/>
              <a:defRPr sz="2000"/>
            </a:lvl3pPr>
            <a:lvl4pPr marL="691200" indent="-230400">
              <a:buFont typeface="Arial" panose="020B0604020202020204" pitchFamily="34" charset="0"/>
              <a:buChar char="•"/>
              <a:defRPr sz="2000"/>
            </a:lvl4pPr>
            <a:lvl5pPr marL="921600" indent="-230400">
              <a:buFont typeface="Arial" panose="020B0604020202020204" pitchFamily="34" charset="0"/>
              <a:buChar char="•"/>
              <a:defRPr sz="2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noProof="0" dirty="0"/>
              <a:t>Fließtext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78D83-2BE1-ADF9-43B3-91BEF445B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Xhemal Kodragjini | Predicting Chemotherapy Resistance from Proteomics with Attention</a:t>
            </a:r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AAB52-172F-B4B3-A3FA-15AC8C11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801-44DD-40C1-BE79-DC3B601CAEE4}" type="slidenum">
              <a:rPr lang="LID4096" smtClean="0"/>
              <a:t>‹#›</a:t>
            </a:fld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AB529B-D8ED-2881-64B4-857114F50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49843" y="1873250"/>
            <a:ext cx="5705544" cy="4216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de-DE" noProof="0" dirty="0"/>
          </a:p>
        </p:txBody>
      </p:sp>
      <p:pic>
        <p:nvPicPr>
          <p:cNvPr id="5" name="Graphic 23">
            <a:extLst>
              <a:ext uri="{FF2B5EF4-FFF2-40B4-BE49-F238E27FC236}">
                <a16:creationId xmlns:a16="http://schemas.microsoft.com/office/drawing/2014/main" id="{53A88B90-E80D-2E66-A0ED-E8FAF11474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1" y="6389077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91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und 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AB529B-D8ED-2881-64B4-857114F50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502524" y="0"/>
            <a:ext cx="4689475" cy="60896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1F905-3C25-3CFA-E054-260957D33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6726" y="334800"/>
            <a:ext cx="7035799" cy="1075635"/>
          </a:xfrm>
        </p:spPr>
        <p:txBody>
          <a:bodyPr anchor="t" anchorCtr="0"/>
          <a:lstStyle>
            <a:lvl1pPr>
              <a:defRPr sz="4000"/>
            </a:lvl1pPr>
          </a:lstStyle>
          <a:p>
            <a:r>
              <a:rPr lang="de-DE" noProof="0" dirty="0"/>
              <a:t>Überschrift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78D83-2BE1-ADF9-43B3-91BEF445B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Xhemal Kodragjini | Predicting Chemotherapy Resistance from Proteomics with Attention</a:t>
            </a:r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AAB52-172F-B4B3-A3FA-15AC8C11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801-44DD-40C1-BE79-DC3B601CAEE4}" type="slidenum">
              <a:rPr lang="LID4096" smtClean="0"/>
              <a:t>‹#›</a:t>
            </a:fld>
            <a:endParaRPr lang="LID4096"/>
          </a:p>
        </p:txBody>
      </p:sp>
      <p:pic>
        <p:nvPicPr>
          <p:cNvPr id="5" name="Graphic 23">
            <a:extLst>
              <a:ext uri="{FF2B5EF4-FFF2-40B4-BE49-F238E27FC236}">
                <a16:creationId xmlns:a16="http://schemas.microsoft.com/office/drawing/2014/main" id="{53A88B90-E80D-2E66-A0ED-E8FAF11474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1" y="6389077"/>
            <a:ext cx="288000" cy="288000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235755B-4407-A686-A945-80E4D01E480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66726" y="1819622"/>
            <a:ext cx="6716201" cy="4270028"/>
          </a:xfrm>
        </p:spPr>
        <p:txBody>
          <a:bodyPr/>
          <a:lstStyle>
            <a:lvl1pPr marL="0" indent="0">
              <a:buNone/>
              <a:defRPr sz="2000"/>
            </a:lvl1pPr>
            <a:lvl2pPr marL="230400" indent="-230400">
              <a:buFont typeface="Arial" panose="020B0604020202020204" pitchFamily="34" charset="0"/>
              <a:buChar char="•"/>
              <a:defRPr sz="2000"/>
            </a:lvl2pPr>
            <a:lvl3pPr marL="460800" indent="-230400">
              <a:buFont typeface="Arial" panose="020B0604020202020204" pitchFamily="34" charset="0"/>
              <a:buChar char="•"/>
              <a:defRPr sz="2000"/>
            </a:lvl3pPr>
            <a:lvl4pPr marL="691200" indent="-230400">
              <a:buFont typeface="Arial" panose="020B0604020202020204" pitchFamily="34" charset="0"/>
              <a:buChar char="•"/>
              <a:defRPr sz="2000"/>
            </a:lvl4pPr>
            <a:lvl5pPr marL="921600" indent="-230400">
              <a:buFont typeface="Arial" panose="020B0604020202020204" pitchFamily="34" charset="0"/>
              <a:buChar char="•"/>
              <a:defRPr sz="2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noProof="0" dirty="0"/>
              <a:t>Fließtext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337883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337C05-0B52-73A3-9373-AAE32FCDA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6" y="335389"/>
            <a:ext cx="11256962" cy="14043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noProof="0" dirty="0"/>
              <a:t>Überschrift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8AD72-55F4-7462-F73C-F21DAB619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6726" y="1797878"/>
            <a:ext cx="11256962" cy="429177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noProof="0" dirty="0"/>
              <a:t>Fließtext erste Ebene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05DDF-77CE-867B-91D2-364B6E5D9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726" y="6389688"/>
            <a:ext cx="9847262" cy="2873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Xhemal Kodragjini | Predicting Chemotherapy Resistance from Proteomics with Attention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ABE3B-E0CA-7AC3-9201-404918DF6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16306" y="6389078"/>
            <a:ext cx="1406769" cy="2873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AF21801-44DD-40C1-BE79-DC3B601CAEE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086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60800" indent="-2304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91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9216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95">
          <p15:clr>
            <a:srgbClr val="F26B43"/>
          </p15:clr>
        </p15:guide>
        <p15:guide id="4" pos="294">
          <p15:clr>
            <a:srgbClr val="F26B43"/>
          </p15:clr>
        </p15:guide>
        <p15:guide id="10" pos="1182">
          <p15:clr>
            <a:srgbClr val="F26B43"/>
          </p15:clr>
        </p15:guide>
        <p15:guide id="14" pos="2069">
          <p15:clr>
            <a:srgbClr val="F26B43"/>
          </p15:clr>
        </p15:guide>
        <p15:guide id="16" pos="2953">
          <p15:clr>
            <a:srgbClr val="F26B43"/>
          </p15:clr>
        </p15:guide>
        <p15:guide id="20" pos="3839">
          <p15:clr>
            <a:srgbClr val="F26B43"/>
          </p15:clr>
        </p15:guide>
        <p15:guide id="22" pos="4726">
          <p15:clr>
            <a:srgbClr val="F26B43"/>
          </p15:clr>
        </p15:guide>
        <p15:guide id="26" pos="5611">
          <p15:clr>
            <a:srgbClr val="F26B43"/>
          </p15:clr>
        </p15:guide>
        <p15:guide id="28" pos="6497">
          <p15:clr>
            <a:srgbClr val="F26B43"/>
          </p15:clr>
        </p15:guide>
        <p15:guide id="30" pos="7385">
          <p15:clr>
            <a:srgbClr val="F26B43"/>
          </p15:clr>
        </p15:guide>
        <p15:guide id="31" orient="horz" pos="1180">
          <p15:clr>
            <a:srgbClr val="F26B43"/>
          </p15:clr>
        </p15:guide>
        <p15:guide id="33" orient="horz" pos="2065">
          <p15:clr>
            <a:srgbClr val="F26B43"/>
          </p15:clr>
        </p15:guide>
        <p15:guide id="34" orient="horz" pos="2950">
          <p15:clr>
            <a:srgbClr val="F26B43"/>
          </p15:clr>
        </p15:guide>
        <p15:guide id="36" orient="horz" pos="3836">
          <p15:clr>
            <a:srgbClr val="F26B43"/>
          </p15:clr>
        </p15:guide>
        <p15:guide id="37" orient="horz" pos="40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5BDE3C1-3B11-0611-AAAC-D65C0969F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5" y="1873249"/>
            <a:ext cx="11256349" cy="213774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Predicting Chemotherapy Resistance from Proteomics using Attention mechanism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59D1742-B10F-03F9-3759-4E8F2ECB7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725" y="4638260"/>
            <a:ext cx="11256963" cy="1451389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Xhemal Kodragjini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February 2025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3B815C5-E724-28D6-0016-CABEDCA86BAC}"/>
              </a:ext>
            </a:extLst>
          </p:cNvPr>
          <p:cNvSpPr txBox="1">
            <a:spLocks/>
          </p:cNvSpPr>
          <p:nvPr/>
        </p:nvSpPr>
        <p:spPr>
          <a:xfrm>
            <a:off x="9262997" y="322915"/>
            <a:ext cx="2612569" cy="86705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GB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Integrative Data Analysis</a:t>
            </a:r>
          </a:p>
          <a:p>
            <a:pPr algn="r">
              <a:lnSpc>
                <a:spcPct val="150000"/>
              </a:lnSpc>
            </a:pPr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Institute of Computer Science</a:t>
            </a:r>
          </a:p>
          <a:p>
            <a:pPr algn="r">
              <a:lnSpc>
                <a:spcPct val="150000"/>
              </a:lnSpc>
            </a:pPr>
            <a:r>
              <a:rPr lang="en-GB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WiSe</a:t>
            </a:r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 24/25</a:t>
            </a:r>
          </a:p>
        </p:txBody>
      </p:sp>
    </p:spTree>
    <p:extLst>
      <p:ext uri="{BB962C8B-B14F-4D97-AF65-F5344CB8AC3E}">
        <p14:creationId xmlns:p14="http://schemas.microsoft.com/office/powerpoint/2010/main" val="3014860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8C12B-6A0A-202D-587A-8DB2353B3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B919-64D7-2D78-FC64-2BE4731AA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  <a:endParaRPr lang="LID4096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44283C-C097-6C31-D0FC-4C815DB9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Xhemal Kodragjini | Predicting Chemotherapy Resistance from Proteomics with Attention</a:t>
            </a:r>
            <a:endParaRPr lang="LID4096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0CD1CE-B482-F721-BDFB-A041EC4FA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582" y="1037553"/>
            <a:ext cx="8477250" cy="501015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5582583-6C1A-3918-1E80-7466C664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801-44DD-40C1-BE79-DC3B601CAEE4}" type="slidenum">
              <a:rPr lang="LID4096" smtClean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fld>
            <a:endParaRPr lang="LID4096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05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433CA-6EB0-0E3A-6AC8-F58357CD1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A34D-9CD6-1726-AB64-CFCB9E89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  <a:endParaRPr lang="LID4096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41DDC-51FF-0AF9-FB9B-C12F20D5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Xhemal Kodragjini | Predicting Chemotherapy Resistance from Proteomics with Attention</a:t>
            </a:r>
            <a:endParaRPr lang="LID4096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238354-FEDD-AE85-4C2C-99A5777AB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132" y="971223"/>
            <a:ext cx="9582150" cy="51911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33D7BAC-30B1-6EBB-AB77-FD93B680E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801-44DD-40C1-BE79-DC3B601CAEE4}" type="slidenum">
              <a:rPr lang="LID4096" smtClean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fld>
            <a:endParaRPr lang="LID4096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571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C19F4-2A3E-0B82-78A1-7EA88A46C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8FF0-7FCB-2444-F21C-6701BD1D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  <a:endParaRPr lang="LID4096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878C9-E8A7-D0CA-1B98-BA0A45A99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Xhemal Kodragjini | Predicting Chemotherapy Resistance from Proteomics with Attention</a:t>
            </a:r>
            <a:endParaRPr lang="LID4096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157A3-E0FB-4449-E119-2489B28E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801-44DD-40C1-BE79-DC3B601CAEE4}" type="slidenum">
              <a:rPr lang="LID4096" smtClean="0">
                <a:latin typeface="Segoe UI" panose="020B0502040204020203" pitchFamily="34" charset="0"/>
                <a:cs typeface="Segoe UI" panose="020B0502040204020203" pitchFamily="34" charset="0"/>
              </a:rPr>
              <a:t>12</a:t>
            </a:fld>
            <a:endParaRPr lang="LID4096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2AF2B38-C4FE-A7C2-7E94-B30BE9AF8AF5}"/>
              </a:ext>
            </a:extLst>
          </p:cNvPr>
          <p:cNvSpPr txBox="1">
            <a:spLocks/>
          </p:cNvSpPr>
          <p:nvPr/>
        </p:nvSpPr>
        <p:spPr>
          <a:xfrm>
            <a:off x="829979" y="1553867"/>
            <a:ext cx="10963276" cy="325612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800" indent="-2304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1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16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Very low performance due to small and noisy dataset.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Attention-based model performs slightly better than baseline.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Model not capable of deriving chemotherapy resistance from protein expressions.</a:t>
            </a:r>
          </a:p>
        </p:txBody>
      </p:sp>
    </p:spTree>
    <p:extLst>
      <p:ext uri="{BB962C8B-B14F-4D97-AF65-F5344CB8AC3E}">
        <p14:creationId xmlns:p14="http://schemas.microsoft.com/office/powerpoint/2010/main" val="4096495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9EA68-B168-CD92-ED91-CF654BB85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7643-CDDB-F278-73FC-EC68BAD9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Future Work</a:t>
            </a:r>
            <a:endParaRPr lang="LID4096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B46F65-7836-FA28-E695-AF50CBA62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965" y="3637652"/>
            <a:ext cx="4468529" cy="2227102"/>
          </a:xfrm>
        </p:spPr>
        <p:txBody>
          <a:bodyPr>
            <a:norm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Larger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Balancing the dataset labels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Identifying confounding factors</a:t>
            </a: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A53D10-6B2D-627F-B7C1-1FD8CDC4F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Xhemal Kodragjini | Predicting Chemotherapy Resistance from Proteomics with Attention</a:t>
            </a:r>
            <a:endParaRPr lang="LID4096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8243E-A3E3-F81F-9F53-806B1567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801-44DD-40C1-BE79-DC3B601CAEE4}" type="slidenum">
              <a:rPr lang="LID4096" smtClean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fld>
            <a:endParaRPr lang="LID4096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1709D-99B6-E6BA-276D-F87BCA578B10}"/>
              </a:ext>
            </a:extLst>
          </p:cNvPr>
          <p:cNvSpPr txBox="1"/>
          <p:nvPr/>
        </p:nvSpPr>
        <p:spPr>
          <a:xfrm>
            <a:off x="6350715" y="3637652"/>
            <a:ext cx="4153961" cy="1887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</a:p>
          <a:p>
            <a:pPr marL="342900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Hyperparameter tuning</a:t>
            </a:r>
          </a:p>
          <a:p>
            <a:pPr marL="342900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Increase model complexity</a:t>
            </a:r>
          </a:p>
          <a:p>
            <a:pPr marL="342900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Layer normalization</a:t>
            </a:r>
          </a:p>
          <a:p>
            <a:pPr marL="342900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Additional layers</a:t>
            </a:r>
            <a:endParaRPr lang="LID4096" sz="2000" dirty="0"/>
          </a:p>
        </p:txBody>
      </p:sp>
      <p:pic>
        <p:nvPicPr>
          <p:cNvPr id="11" name="Picture 10" descr="Pipette adding DNA sample to a petri dish">
            <a:extLst>
              <a:ext uri="{FF2B5EF4-FFF2-40B4-BE49-F238E27FC236}">
                <a16:creationId xmlns:a16="http://schemas.microsoft.com/office/drawing/2014/main" id="{F69C4E40-0B49-E643-D4FC-34E7BD3EE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65" y="1801153"/>
            <a:ext cx="1872438" cy="14043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 descr="Multi level neural network. Artificial intelligence concept. Computer neuron net. Logical scheme of a ai perception. Vector illustration.">
            <a:extLst>
              <a:ext uri="{FF2B5EF4-FFF2-40B4-BE49-F238E27FC236}">
                <a16:creationId xmlns:a16="http://schemas.microsoft.com/office/drawing/2014/main" id="{636F2D4C-19BF-8FDA-1153-2AE05039C8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20" b="6433"/>
          <a:stretch/>
        </p:blipFill>
        <p:spPr bwMode="auto">
          <a:xfrm>
            <a:off x="6350715" y="1801153"/>
            <a:ext cx="1950798" cy="14191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289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E49F7-82A4-19F2-82A4-74EFDF814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B13C-63A5-165F-F56D-9B132903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References</a:t>
            </a:r>
            <a:endParaRPr lang="LID4096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F747CF-B258-F071-EFEA-5110DE791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Sample Reference</a:t>
            </a:r>
            <a:endParaRPr lang="LID4096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F02A1-0D51-9BC7-0A24-9D55A7324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Xhemal Kodragjini | Predicting Chemotherapy Resistance from Proteomics with Attention</a:t>
            </a:r>
            <a:endParaRPr lang="LID4096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46891-696A-7AD4-BD92-CD8A74D2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801-44DD-40C1-BE79-DC3B601CAEE4}" type="slidenum">
              <a:rPr lang="LID4096" smtClean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fld>
            <a:endParaRPr lang="LID4096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720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7D28D-A634-DE2C-720F-4EB3A8B50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CCB8-7DD8-5EEC-1396-D51E9427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Declaration of originality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9B00F7-EAC5-4FB0-7603-B07C6464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959238"/>
            <a:ext cx="10399604" cy="174846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 hereby declare that I prepared and performed the work that I submitted (code and slides) on my own and only using the sources as indicated. I take full responsibility for any plagiarism and errors that were introduced using AI tools.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C9401A-A432-C9CC-66C9-6230C942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Xhemal Kodragjini | Predicting Chemotherapy Resistance from Proteomics with Attention</a:t>
            </a:r>
            <a:endParaRPr lang="LID4096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4B282B-9063-4098-2D32-4860B9BC2B8B}"/>
              </a:ext>
            </a:extLst>
          </p:cNvPr>
          <p:cNvSpPr txBox="1"/>
          <p:nvPr/>
        </p:nvSpPr>
        <p:spPr>
          <a:xfrm>
            <a:off x="466725" y="4584539"/>
            <a:ext cx="9416311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Feb 27, 2025                                                                                                 Xhemal Kodragjini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220E19-E4EB-E332-A699-4BD221AC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801-44DD-40C1-BE79-DC3B601CAEE4}" type="slidenum">
              <a:rPr lang="LID4096" smtClean="0">
                <a:latin typeface="Segoe UI" panose="020B0502040204020203" pitchFamily="34" charset="0"/>
                <a:cs typeface="Segoe UI" panose="020B0502040204020203" pitchFamily="34" charset="0"/>
              </a:rPr>
              <a:t>15</a:t>
            </a:fld>
            <a:endParaRPr lang="LID4096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41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9E77-D958-C451-783D-F06AA057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  <a:endParaRPr lang="LID4096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76E3C5-B332-FBAD-3F1F-01B8CFC41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814" y="1739717"/>
            <a:ext cx="9847262" cy="4291200"/>
          </a:xfrm>
        </p:spPr>
        <p:txBody>
          <a:bodyPr numCol="1">
            <a:normAutofit/>
          </a:bodyPr>
          <a:lstStyle/>
          <a:p>
            <a:pPr>
              <a:lnSpc>
                <a:spcPct val="200000"/>
              </a:lnSpc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Background</a:t>
            </a:r>
          </a:p>
          <a:p>
            <a:pPr>
              <a:lnSpc>
                <a:spcPct val="200000"/>
              </a:lnSpc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  <a:p>
            <a:pPr>
              <a:lnSpc>
                <a:spcPct val="200000"/>
              </a:lnSpc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Methodology</a:t>
            </a:r>
          </a:p>
          <a:p>
            <a:pPr>
              <a:lnSpc>
                <a:spcPct val="200000"/>
              </a:lnSpc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</a:p>
          <a:p>
            <a:pPr>
              <a:lnSpc>
                <a:spcPct val="200000"/>
              </a:lnSpc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Conclusion and Future Work</a:t>
            </a:r>
            <a:endParaRPr lang="LID4096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022A04-4DA3-78CE-9D80-1237DB86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Xhemal Kodragjini | Predicting Chemotherapy Resistance from Proteomics with Attention</a:t>
            </a:r>
            <a:endParaRPr lang="LID4096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Google Shape;100;p2">
            <a:extLst>
              <a:ext uri="{FF2B5EF4-FFF2-40B4-BE49-F238E27FC236}">
                <a16:creationId xmlns:a16="http://schemas.microsoft.com/office/drawing/2014/main" id="{E6D78FEF-634D-48B2-B75D-43AB7FFF1916}"/>
              </a:ext>
            </a:extLst>
          </p:cNvPr>
          <p:cNvSpPr txBox="1">
            <a:spLocks/>
          </p:cNvSpPr>
          <p:nvPr/>
        </p:nvSpPr>
        <p:spPr>
          <a:xfrm>
            <a:off x="499845" y="1908851"/>
            <a:ext cx="1203694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SzPts val="3000"/>
            </a:pPr>
            <a:r>
              <a:rPr lang="en-GB" sz="3000" b="1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</a:p>
        </p:txBody>
      </p:sp>
      <p:sp>
        <p:nvSpPr>
          <p:cNvPr id="8" name="Google Shape;102;p2">
            <a:extLst>
              <a:ext uri="{FF2B5EF4-FFF2-40B4-BE49-F238E27FC236}">
                <a16:creationId xmlns:a16="http://schemas.microsoft.com/office/drawing/2014/main" id="{C4C4C0A5-2BB5-CBC6-B1EE-C0F37424D4E6}"/>
              </a:ext>
            </a:extLst>
          </p:cNvPr>
          <p:cNvSpPr txBox="1"/>
          <p:nvPr/>
        </p:nvSpPr>
        <p:spPr>
          <a:xfrm>
            <a:off x="495380" y="2591570"/>
            <a:ext cx="1203694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</a:pPr>
            <a:r>
              <a:rPr lang="en-GB" sz="3000" b="1" i="0" u="none" strike="noStrike" cap="none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Poppins"/>
                <a:cs typeface="Segoe UI" panose="020B0502040204020203" pitchFamily="34" charset="0"/>
                <a:sym typeface="Poppins"/>
              </a:rPr>
              <a:t>02</a:t>
            </a:r>
            <a:endParaRPr sz="3000" b="1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Google Shape;104;p2">
            <a:extLst>
              <a:ext uri="{FF2B5EF4-FFF2-40B4-BE49-F238E27FC236}">
                <a16:creationId xmlns:a16="http://schemas.microsoft.com/office/drawing/2014/main" id="{77167CCD-4B88-F252-E341-5120197DC880}"/>
              </a:ext>
            </a:extLst>
          </p:cNvPr>
          <p:cNvSpPr txBox="1"/>
          <p:nvPr/>
        </p:nvSpPr>
        <p:spPr>
          <a:xfrm>
            <a:off x="495380" y="3274289"/>
            <a:ext cx="1203694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</a:pPr>
            <a:r>
              <a:rPr lang="en-GB" sz="3000" b="1" i="0" u="none" strike="noStrike" cap="none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Poppins"/>
                <a:cs typeface="Segoe UI" panose="020B0502040204020203" pitchFamily="34" charset="0"/>
                <a:sym typeface="Poppins"/>
              </a:rPr>
              <a:t>03</a:t>
            </a:r>
            <a:endParaRPr sz="3000" b="1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Google Shape;106;p2">
            <a:extLst>
              <a:ext uri="{FF2B5EF4-FFF2-40B4-BE49-F238E27FC236}">
                <a16:creationId xmlns:a16="http://schemas.microsoft.com/office/drawing/2014/main" id="{BA27CE75-89D8-3711-6BE8-EA2957304D5D}"/>
              </a:ext>
            </a:extLst>
          </p:cNvPr>
          <p:cNvSpPr txBox="1"/>
          <p:nvPr/>
        </p:nvSpPr>
        <p:spPr>
          <a:xfrm>
            <a:off x="495380" y="3942744"/>
            <a:ext cx="1203694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</a:pPr>
            <a:r>
              <a:rPr lang="en-GB" sz="3000" b="1" i="0" u="none" strike="noStrike" cap="none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Poppins"/>
                <a:cs typeface="Segoe UI" panose="020B0502040204020203" pitchFamily="34" charset="0"/>
                <a:sym typeface="Poppins"/>
              </a:rPr>
              <a:t>04</a:t>
            </a:r>
            <a:endParaRPr sz="3000" b="1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Google Shape;108;p2">
            <a:extLst>
              <a:ext uri="{FF2B5EF4-FFF2-40B4-BE49-F238E27FC236}">
                <a16:creationId xmlns:a16="http://schemas.microsoft.com/office/drawing/2014/main" id="{E4F6065F-1008-4DB9-2F37-ECD5FF57893E}"/>
              </a:ext>
            </a:extLst>
          </p:cNvPr>
          <p:cNvSpPr txBox="1"/>
          <p:nvPr/>
        </p:nvSpPr>
        <p:spPr>
          <a:xfrm>
            <a:off x="495380" y="4628514"/>
            <a:ext cx="1203694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</a:pPr>
            <a:r>
              <a:rPr lang="en-GB" sz="3000" b="1" i="0" u="none" strike="noStrike" cap="none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Poppins"/>
                <a:cs typeface="Segoe UI" panose="020B0502040204020203" pitchFamily="34" charset="0"/>
                <a:sym typeface="Poppins"/>
              </a:rPr>
              <a:t>05</a:t>
            </a:r>
            <a:endParaRPr sz="3000" b="1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E8CA5-86EB-C673-E878-1B311F9F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801-44DD-40C1-BE79-DC3B601CAEE4}" type="slidenum">
              <a:rPr lang="LID4096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fld>
            <a:endParaRPr lang="LID4096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33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Circular 13">
            <a:extLst>
              <a:ext uri="{FF2B5EF4-FFF2-40B4-BE49-F238E27FC236}">
                <a16:creationId xmlns:a16="http://schemas.microsoft.com/office/drawing/2014/main" id="{0A5FE2F0-0152-EE26-7B56-1A9711F74557}"/>
              </a:ext>
            </a:extLst>
          </p:cNvPr>
          <p:cNvSpPr/>
          <p:nvPr/>
        </p:nvSpPr>
        <p:spPr>
          <a:xfrm rot="8666863" flipH="1">
            <a:off x="8329077" y="3225318"/>
            <a:ext cx="2168667" cy="1895593"/>
          </a:xfrm>
          <a:prstGeom prst="circularArrow">
            <a:avLst>
              <a:gd name="adj1" fmla="val 12500"/>
              <a:gd name="adj2" fmla="val 874189"/>
              <a:gd name="adj3" fmla="val 20457681"/>
              <a:gd name="adj4" fmla="val 13504546"/>
              <a:gd name="adj5" fmla="val 12500"/>
            </a:avLst>
          </a:prstGeom>
          <a:solidFill>
            <a:srgbClr val="CCDA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l"/>
            <a:endParaRPr lang="LID4096" sz="2000" dirty="0">
              <a:solidFill>
                <a:schemeClr val="tx1"/>
              </a:solidFill>
            </a:endParaRPr>
          </a:p>
        </p:txBody>
      </p:sp>
      <p:sp>
        <p:nvSpPr>
          <p:cNvPr id="8" name="Arrow: Circular 7">
            <a:extLst>
              <a:ext uri="{FF2B5EF4-FFF2-40B4-BE49-F238E27FC236}">
                <a16:creationId xmlns:a16="http://schemas.microsoft.com/office/drawing/2014/main" id="{435313B1-D028-91F5-DC14-A0A13B789C38}"/>
              </a:ext>
            </a:extLst>
          </p:cNvPr>
          <p:cNvSpPr/>
          <p:nvPr/>
        </p:nvSpPr>
        <p:spPr>
          <a:xfrm rot="15506199" flipH="1">
            <a:off x="1567367" y="3151977"/>
            <a:ext cx="2372418" cy="1857675"/>
          </a:xfrm>
          <a:prstGeom prst="circularArrow">
            <a:avLst>
              <a:gd name="adj1" fmla="val 12500"/>
              <a:gd name="adj2" fmla="val 874189"/>
              <a:gd name="adj3" fmla="val 20457681"/>
              <a:gd name="adj4" fmla="val 10775479"/>
              <a:gd name="adj5" fmla="val 12500"/>
            </a:avLst>
          </a:prstGeom>
          <a:solidFill>
            <a:srgbClr val="CCDA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l"/>
            <a:endParaRPr lang="LID4096" sz="20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6234B-6BCA-5550-0D0B-C33F4410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Background</a:t>
            </a:r>
            <a:endParaRPr lang="LID4096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4668A-D134-CE7C-BAEC-CF95E8751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Xhemal Kodragjini | Predicting Chemotherapy Resistance from Proteomics with Attention</a:t>
            </a:r>
            <a:endParaRPr lang="LID4096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0DC50-7F03-2228-DC56-43503929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801-44DD-40C1-BE79-DC3B601CAEE4}" type="slidenum">
              <a:rPr lang="LID4096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fld>
            <a:endParaRPr lang="LID4096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5F4FE9-3B94-53D2-802F-1FEA2CA6B9C4}"/>
              </a:ext>
            </a:extLst>
          </p:cNvPr>
          <p:cNvSpPr/>
          <p:nvPr/>
        </p:nvSpPr>
        <p:spPr>
          <a:xfrm>
            <a:off x="466726" y="1588168"/>
            <a:ext cx="4634663" cy="20599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  <a:p>
            <a:pPr algn="ctr"/>
            <a:r>
              <a:rPr lang="en-GB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</a:t>
            </a:r>
            <a:endParaRPr lang="LID4096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CBD4F0-7D2D-6EBB-C282-E775F71797C4}"/>
              </a:ext>
            </a:extLst>
          </p:cNvPr>
          <p:cNvSpPr/>
          <p:nvPr/>
        </p:nvSpPr>
        <p:spPr>
          <a:xfrm>
            <a:off x="5924550" y="1588168"/>
            <a:ext cx="4952999" cy="20558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/>
          <a:p>
            <a:pPr algn="ctr"/>
            <a:endParaRPr lang="en-GB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APPROACH</a:t>
            </a:r>
            <a:endParaRPr lang="LID4096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014CBC-DCCC-7E7E-6FF6-48AF9DA70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00" y="2547454"/>
            <a:ext cx="4425514" cy="91761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Some cancer types resistant to standard chemotherapy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8106EA-0534-ED01-1E18-8013312DEF8A}"/>
              </a:ext>
            </a:extLst>
          </p:cNvPr>
          <p:cNvSpPr/>
          <p:nvPr/>
        </p:nvSpPr>
        <p:spPr>
          <a:xfrm>
            <a:off x="3391961" y="4555823"/>
            <a:ext cx="5932856" cy="8874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l"/>
            <a:endParaRPr lang="LID4096" sz="20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954E54-55C5-13B9-D795-7A45E00B4EFB}"/>
              </a:ext>
            </a:extLst>
          </p:cNvPr>
          <p:cNvSpPr txBox="1"/>
          <p:nvPr/>
        </p:nvSpPr>
        <p:spPr>
          <a:xfrm>
            <a:off x="3686869" y="4481330"/>
            <a:ext cx="5637947" cy="958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How can it be early detected?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Can AI techniques help predict resistance?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FF9F85-344B-3EB5-242D-D972293FD903}"/>
              </a:ext>
            </a:extLst>
          </p:cNvPr>
          <p:cNvSpPr txBox="1"/>
          <p:nvPr/>
        </p:nvSpPr>
        <p:spPr>
          <a:xfrm>
            <a:off x="3010594" y="4266028"/>
            <a:ext cx="74368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3B801091-3157-C56D-8FB8-E0D48A599A3D}"/>
              </a:ext>
            </a:extLst>
          </p:cNvPr>
          <p:cNvSpPr txBox="1">
            <a:spLocks/>
          </p:cNvSpPr>
          <p:nvPr/>
        </p:nvSpPr>
        <p:spPr>
          <a:xfrm>
            <a:off x="6095207" y="2522376"/>
            <a:ext cx="4605155" cy="9677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800" indent="-2304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1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16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Analyse protein expression in cells and biological pathways to detect resistance</a:t>
            </a:r>
          </a:p>
        </p:txBody>
      </p:sp>
    </p:spTree>
    <p:extLst>
      <p:ext uri="{BB962C8B-B14F-4D97-AF65-F5344CB8AC3E}">
        <p14:creationId xmlns:p14="http://schemas.microsoft.com/office/powerpoint/2010/main" val="108296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1C66D-64F6-60DF-D779-71F78B8B6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411D-9664-A43C-2313-1718A5CA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  <a:endParaRPr lang="LID4096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57B3A0-BBB7-5CA2-65A8-80A58485C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6" y="1796400"/>
            <a:ext cx="5965389" cy="42912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3 datasets: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chemotherapy resistance, proteomics, and proteomics pathways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1889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cancer cell 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unique pathways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23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unique proteins </a:t>
            </a:r>
            <a:endParaRPr lang="LID4096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6B3C0A-1D9C-6511-6FE8-AA769D74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Xhemal Kodragjini | Predicting Chemotherapy Resistance from Proteomics with Attention</a:t>
            </a:r>
            <a:endParaRPr lang="LID4096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A pie chart with numbers and text&#10;&#10;AI-generated content may be incorrect.">
            <a:extLst>
              <a:ext uri="{FF2B5EF4-FFF2-40B4-BE49-F238E27FC236}">
                <a16:creationId xmlns:a16="http://schemas.microsoft.com/office/drawing/2014/main" id="{CF4B7D66-7EF3-F1A8-3EAC-F2D7516E6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115" y="770400"/>
            <a:ext cx="5486411" cy="5486411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5314E2-98A4-D364-52AA-BF30E9D3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801-44DD-40C1-BE79-DC3B601CAEE4}" type="slidenum">
              <a:rPr lang="LID4096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fld>
            <a:endParaRPr lang="LID4096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53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B16E6-630B-7E83-BD03-D7C827642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EB974-A1FC-3FEC-C8F4-785E860D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  <a:endParaRPr lang="LID4096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3AF49-F92E-84DC-969E-34531574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Xhemal Kodragjini | Predicting Chemotherapy Resistance from Proteomics with Attention</a:t>
            </a:r>
            <a:endParaRPr lang="LID4096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5666A5-54DE-D638-8DE6-BE5D2A4A9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641" y="673541"/>
            <a:ext cx="8357860" cy="551091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1DC10-7F1F-2DAB-899B-3A0F38916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801-44DD-40C1-BE79-DC3B601CAEE4}" type="slidenum">
              <a:rPr lang="LID4096" smtClean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fld>
            <a:endParaRPr lang="LID4096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44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8E5C4-51E7-7F5D-5D32-20A52E732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A3E45-1D68-D346-E493-B9CDC57C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  <a:endParaRPr lang="LID4096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8AC2B-78EE-C4FC-39A0-EEA74338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Xhemal Kodragjini | Predicting Chemotherapy Resistance from Proteomics with Attention</a:t>
            </a:r>
            <a:endParaRPr lang="LID4096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472606E-1797-0F91-DAFA-803B321AD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555" y="488435"/>
            <a:ext cx="9067717" cy="5881129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A8767A2-7192-86B5-50DA-AEF74644C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801-44DD-40C1-BE79-DC3B601CAEE4}" type="slidenum">
              <a:rPr lang="LID4096" smtClean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fld>
            <a:endParaRPr lang="LID4096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045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DCF89-BA35-5438-EA9F-3A75A8731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7D00-5F96-3EF2-2722-95795CD5C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Methodology</a:t>
            </a:r>
            <a:endParaRPr lang="LID4096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EA6C7E-AFF9-8A15-5420-DA4C35ED0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6" y="1253474"/>
            <a:ext cx="9847262" cy="4842526"/>
          </a:xfrm>
        </p:spPr>
        <p:txBody>
          <a:bodyPr>
            <a:normAutofit/>
          </a:bodyPr>
          <a:lstStyle/>
          <a:p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Multi-Head Attention Network</a:t>
            </a:r>
          </a:p>
          <a:p>
            <a:endParaRPr lang="en-GB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Architecture                                                       Input data</a:t>
            </a: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5E664D-E395-8FAB-B72E-15EC5A06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Xhemal Kodragjini | Predicting Chemotherapy Resistance from Proteomics with Attention</a:t>
            </a:r>
            <a:endParaRPr lang="LID4096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F9BC10-16B9-E9A8-6500-FBF76976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801-44DD-40C1-BE79-DC3B601CAEE4}" type="slidenum">
              <a:rPr lang="LID4096" smtClean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fld>
            <a:endParaRPr lang="LID4096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1CD2635B-C39E-1785-6942-62871E50E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763" y="2674904"/>
            <a:ext cx="6274775" cy="24859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9C6D56-0AEF-BBF0-822C-96358D76A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6" y="2378786"/>
            <a:ext cx="2547078" cy="401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78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2C184-5CFC-3BD1-17EA-D52326565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4AA6-89C3-E650-BFF5-C614CE50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Methodology</a:t>
            </a:r>
            <a:endParaRPr lang="LID4096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B14F07-CC1B-3E0B-B541-2D587B791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6" y="1253474"/>
            <a:ext cx="9847262" cy="4842526"/>
          </a:xfrm>
        </p:spPr>
        <p:txBody>
          <a:bodyPr>
            <a:normAutofit/>
          </a:bodyPr>
          <a:lstStyle/>
          <a:p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Comparison with baseline model – Standard neural network</a:t>
            </a:r>
          </a:p>
          <a:p>
            <a:endParaRPr lang="en-GB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GB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Architecture                                                       Input data</a:t>
            </a: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A438AD-37C7-B900-9BCE-AC273E16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Xhemal Kodragjini | Predicting Chemotherapy Resistance from Proteomics with Attention</a:t>
            </a:r>
            <a:endParaRPr lang="LID4096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E8634C-092D-BC58-D20D-965808AC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801-44DD-40C1-BE79-DC3B601CAEE4}" type="slidenum">
              <a:rPr lang="LID4096" smtClean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fld>
            <a:endParaRPr lang="LID4096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F83E47-DE86-A2FE-20BE-DEEC0A962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6" y="2819400"/>
            <a:ext cx="2900741" cy="30010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B379BF-36F8-4994-622D-86270E096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729" y="3339122"/>
            <a:ext cx="6511649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99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011E7-7BA6-D913-2AD5-24B3B37F7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E1028-B149-55F7-A8AB-F30E0A9F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  <a:endParaRPr lang="LID4096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09599A-F303-0BD9-41C5-41E25EC63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35" y="1534237"/>
            <a:ext cx="9847262" cy="42912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Imbalanced data requires careful selection of metrics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Selected Metrics: </a:t>
            </a:r>
          </a:p>
          <a:p>
            <a:pPr marL="803700" lvl="2" indent="-342900">
              <a:lnSpc>
                <a:spcPct val="150000"/>
              </a:lnSpc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F1-Score (precision and recall both important)</a:t>
            </a:r>
          </a:p>
          <a:p>
            <a:pPr marL="803700" lvl="2" indent="-342900">
              <a:lnSpc>
                <a:spcPct val="150000"/>
              </a:lnSpc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Matthews Correlation Coefficient (considers true negatives)</a:t>
            </a:r>
            <a:endParaRPr lang="LID4096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95FBF4-F164-1074-D039-CFEA5A39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Xhemal Kodragjini | Predicting Chemotherapy Resistance from Proteomics with Attention</a:t>
            </a:r>
            <a:endParaRPr lang="LID4096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0819EC-1C9D-15A4-2498-CDB186D60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397055"/>
              </p:ext>
            </p:extLst>
          </p:nvPr>
        </p:nvGraphicFramePr>
        <p:xfrm>
          <a:off x="1036658" y="4005764"/>
          <a:ext cx="55505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354">
                  <a:extLst>
                    <a:ext uri="{9D8B030D-6E8A-4147-A177-3AD203B41FA5}">
                      <a16:colId xmlns:a16="http://schemas.microsoft.com/office/drawing/2014/main" val="983037356"/>
                    </a:ext>
                  </a:extLst>
                </a:gridCol>
                <a:gridCol w="1490597">
                  <a:extLst>
                    <a:ext uri="{9D8B030D-6E8A-4147-A177-3AD203B41FA5}">
                      <a16:colId xmlns:a16="http://schemas.microsoft.com/office/drawing/2014/main" val="1858150146"/>
                    </a:ext>
                  </a:extLst>
                </a:gridCol>
                <a:gridCol w="1227552">
                  <a:extLst>
                    <a:ext uri="{9D8B030D-6E8A-4147-A177-3AD203B41FA5}">
                      <a16:colId xmlns:a16="http://schemas.microsoft.com/office/drawing/2014/main" val="175744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 sz="1600" b="1" kern="12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F1-Score</a:t>
                      </a:r>
                      <a:endParaRPr lang="LID4096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MCC</a:t>
                      </a:r>
                      <a:endParaRPr lang="LID4096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16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MultiHeadAttention</a:t>
                      </a:r>
                      <a:r>
                        <a:rPr lang="en-GB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Network</a:t>
                      </a:r>
                      <a:endParaRPr lang="LID4096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0.38</a:t>
                      </a:r>
                      <a:endParaRPr lang="LID4096" sz="16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0.15</a:t>
                      </a:r>
                      <a:endParaRPr lang="LID4096" sz="16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14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Standard Neural Network</a:t>
                      </a:r>
                      <a:endParaRPr lang="LID4096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0.35</a:t>
                      </a:r>
                      <a:endParaRPr lang="LID4096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0.12</a:t>
                      </a:r>
                      <a:endParaRPr lang="LID4096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010175"/>
                  </a:ext>
                </a:extLst>
              </a:tr>
            </a:tbl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2287BCA-F923-0FFC-09F2-F189E404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801-44DD-40C1-BE79-DC3B601CAEE4}" type="slidenum">
              <a:rPr lang="LID4096" smtClean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fld>
            <a:endParaRPr lang="LID4096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692687"/>
      </p:ext>
    </p:extLst>
  </p:cSld>
  <p:clrMapOvr>
    <a:masterClrMapping/>
  </p:clrMapOvr>
</p:sld>
</file>

<file path=ppt/theme/theme1.xml><?xml version="1.0" encoding="utf-8"?>
<a:theme xmlns:a="http://schemas.openxmlformats.org/drawingml/2006/main" name="FUBerlinTheme">
  <a:themeElements>
    <a:clrScheme name="FU Berlin">
      <a:dk1>
        <a:srgbClr val="000000"/>
      </a:dk1>
      <a:lt1>
        <a:srgbClr val="FFFFFF"/>
      </a:lt1>
      <a:dk2>
        <a:srgbClr val="004659"/>
      </a:dk2>
      <a:lt2>
        <a:srgbClr val="CCFF00"/>
      </a:lt2>
      <a:accent1>
        <a:srgbClr val="00A4D1"/>
      </a:accent1>
      <a:accent2>
        <a:srgbClr val="336B7A"/>
      </a:accent2>
      <a:accent3>
        <a:srgbClr val="58756A"/>
      </a:accent3>
      <a:accent4>
        <a:srgbClr val="86B0A0"/>
      </a:accent4>
      <a:accent5>
        <a:srgbClr val="E57050"/>
      </a:accent5>
      <a:accent6>
        <a:srgbClr val="813353"/>
      </a:accent6>
      <a:hlink>
        <a:srgbClr val="000000"/>
      </a:hlink>
      <a:folHlink>
        <a:srgbClr val="7F7F7F"/>
      </a:folHlink>
    </a:clrScheme>
    <a:fontScheme name="FU Berli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CDADE"/>
        </a:solidFill>
        <a:ln>
          <a:noFill/>
        </a:ln>
      </a:spPr>
      <a:bodyPr lIns="0" tIns="0" rIns="0" bIns="0" rtlCol="0" anchor="ctr">
        <a:normAutofit/>
      </a:bodyPr>
      <a:lstStyle>
        <a:defPPr algn="l"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rmAutofit/>
      </a:bodyPr>
      <a:lstStyle>
        <a:defPPr algn="l">
          <a:defRPr sz="2000" dirty="0" err="1" smtClean="0"/>
        </a:defPPr>
      </a:lstStyle>
    </a:txDef>
  </a:objectDefaults>
  <a:extraClrSchemeLst/>
  <a:custClrLst>
    <a:custClr name="Blau 100%">
      <a:srgbClr val="004659"/>
    </a:custClr>
    <a:custClr name="Blau 90%">
      <a:srgbClr val="195869"/>
    </a:custClr>
    <a:custClr name="Blau 80%">
      <a:srgbClr val="336B7A"/>
    </a:custClr>
    <a:custClr name="Blau 70%">
      <a:srgbClr val="4C7D8A"/>
    </a:custClr>
    <a:custClr name="Blau 60%">
      <a:srgbClr val="66909B"/>
    </a:custClr>
    <a:custClr name="Blau 50%">
      <a:srgbClr val="7FA2AC"/>
    </a:custClr>
    <a:custClr name="Blau 40%">
      <a:srgbClr val="99B5BD"/>
    </a:custClr>
    <a:custClr name="Blau 30%">
      <a:srgbClr val="B2C7CD"/>
    </a:custClr>
    <a:custClr name="Blau 20%">
      <a:srgbClr val="CCDADE"/>
    </a:custClr>
    <a:custClr name="Blau 10%">
      <a:srgbClr val="E5ECEE"/>
    </a:custClr>
  </a:custClrLst>
  <a:extLst>
    <a:ext uri="{05A4C25C-085E-4340-85A3-A5531E510DB2}">
      <thm15:themeFamily xmlns:thm15="http://schemas.microsoft.com/office/thememl/2012/main" name="FUBerlinTheme" id="{93420AD9-73FC-41D0-A209-A4FFFDB9CC71}" vid="{B2CE54A3-40CC-4471-B8E8-907693692E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FUBerlinTheme</Template>
  <TotalTime>0</TotalTime>
  <Words>421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Poppins</vt:lpstr>
      <vt:lpstr>Segoe UI</vt:lpstr>
      <vt:lpstr>Segoe UI Semibold</vt:lpstr>
      <vt:lpstr>Wingdings</vt:lpstr>
      <vt:lpstr>FUBerlinTheme</vt:lpstr>
      <vt:lpstr>Predicting Chemotherapy Resistance from Proteomics using Attention mechanism</vt:lpstr>
      <vt:lpstr>Table of Contents</vt:lpstr>
      <vt:lpstr>Background</vt:lpstr>
      <vt:lpstr>Data</vt:lpstr>
      <vt:lpstr>Data</vt:lpstr>
      <vt:lpstr>Data</vt:lpstr>
      <vt:lpstr>Methodology</vt:lpstr>
      <vt:lpstr>Methodology</vt:lpstr>
      <vt:lpstr>Results</vt:lpstr>
      <vt:lpstr>Results</vt:lpstr>
      <vt:lpstr>Results</vt:lpstr>
      <vt:lpstr>Conclusion</vt:lpstr>
      <vt:lpstr>Future Work</vt:lpstr>
      <vt:lpstr>References</vt:lpstr>
      <vt:lpstr>Declaration of originality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4w5ENeks1xQml5YA</dc:creator>
  <cp:lastModifiedBy>4w5ENeks1xQml5YA</cp:lastModifiedBy>
  <cp:revision>98</cp:revision>
  <dcterms:created xsi:type="dcterms:W3CDTF">2025-02-20T12:15:04Z</dcterms:created>
  <dcterms:modified xsi:type="dcterms:W3CDTF">2025-02-21T09:57:55Z</dcterms:modified>
</cp:coreProperties>
</file>