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70" r:id="rId15"/>
    <p:sldId id="271" r:id="rId16"/>
    <p:sldId id="272" r:id="rId17"/>
    <p:sldId id="273" r:id="rId18"/>
    <p:sldId id="274" r:id="rId19"/>
    <p:sldId id="275" r:id="rId20"/>
    <p:sldId id="285" r:id="rId21"/>
    <p:sldId id="282" r:id="rId22"/>
    <p:sldId id="281" r:id="rId23"/>
    <p:sldId id="276" r:id="rId24"/>
    <p:sldId id="278" r:id="rId25"/>
    <p:sldId id="286" r:id="rId26"/>
    <p:sldId id="284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 autoAdjust="0"/>
    <p:restoredTop sz="94631" autoAdjust="0"/>
  </p:normalViewPr>
  <p:slideViewPr>
    <p:cSldViewPr>
      <p:cViewPr varScale="1">
        <p:scale>
          <a:sx n="93" d="100"/>
          <a:sy n="93" d="100"/>
        </p:scale>
        <p:origin x="-726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370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A33D9-B9D2-4714-BA1C-AD2E1874CC84}" type="datetimeFigureOut">
              <a:rPr lang="id-ID" smtClean="0"/>
              <a:t>02/12/2019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33DE5-1C1D-448B-B844-BAA0B4A0DF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7492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3DE5-1C1D-448B-B844-BAA0B4A0DF20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8602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DCC1D059-7B52-41EF-9C6E-FAC18C213D0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fld id="{47401588-ABED-4316-A51A-77397B8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D059-7B52-41EF-9C6E-FAC18C213D0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1588-ABED-4316-A51A-77397B8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1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D059-7B52-41EF-9C6E-FAC18C213D0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1588-ABED-4316-A51A-77397B8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62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D059-7B52-41EF-9C6E-FAC18C213D0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1588-ABED-4316-A51A-77397B8CB7F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8349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D059-7B52-41EF-9C6E-FAC18C213D0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1588-ABED-4316-A51A-77397B8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86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D059-7B52-41EF-9C6E-FAC18C213D0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1588-ABED-4316-A51A-77397B8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92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D059-7B52-41EF-9C6E-FAC18C213D0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1588-ABED-4316-A51A-77397B8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16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D059-7B52-41EF-9C6E-FAC18C213D0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1588-ABED-4316-A51A-77397B8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79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D059-7B52-41EF-9C6E-FAC18C213D0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1588-ABED-4316-A51A-77397B8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1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D059-7B52-41EF-9C6E-FAC18C213D0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1588-ABED-4316-A51A-77397B8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D059-7B52-41EF-9C6E-FAC18C213D0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1588-ABED-4316-A51A-77397B8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9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D059-7B52-41EF-9C6E-FAC18C213D0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1588-ABED-4316-A51A-77397B8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4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D059-7B52-41EF-9C6E-FAC18C213D0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1588-ABED-4316-A51A-77397B8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D059-7B52-41EF-9C6E-FAC18C213D0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1588-ABED-4316-A51A-77397B8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0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D059-7B52-41EF-9C6E-FAC18C213D0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1588-ABED-4316-A51A-77397B8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6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D059-7B52-41EF-9C6E-FAC18C213D0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1588-ABED-4316-A51A-77397B8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1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D059-7B52-41EF-9C6E-FAC18C213D0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1588-ABED-4316-A51A-77397B8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6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1D059-7B52-41EF-9C6E-FAC18C213D0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01588-ABED-4316-A51A-77397B8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85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Pengelolaan</a:t>
            </a:r>
            <a:r>
              <a:rPr lang="en-US" dirty="0" smtClean="0"/>
              <a:t> Data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/</a:t>
            </a:r>
            <a:r>
              <a:rPr lang="en-US" dirty="0" err="1" smtClean="0"/>
              <a:t>Skripsi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: 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Hendro</a:t>
            </a:r>
            <a:r>
              <a:rPr lang="en-US" dirty="0" smtClean="0"/>
              <a:t> – 3311811009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Hendra</a:t>
            </a:r>
            <a:r>
              <a:rPr lang="en-US" dirty="0" smtClean="0"/>
              <a:t> </a:t>
            </a:r>
            <a:r>
              <a:rPr lang="en-US" dirty="0" err="1" smtClean="0"/>
              <a:t>Febrian</a:t>
            </a:r>
            <a:r>
              <a:rPr lang="en-US" dirty="0" smtClean="0"/>
              <a:t> – 3311811023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Nadya</a:t>
            </a:r>
            <a:r>
              <a:rPr lang="en-US" dirty="0" smtClean="0"/>
              <a:t> Alisa </a:t>
            </a:r>
            <a:r>
              <a:rPr lang="en-US" dirty="0" err="1" smtClean="0"/>
              <a:t>Sesiq</a:t>
            </a:r>
            <a:r>
              <a:rPr lang="en-US" dirty="0" smtClean="0"/>
              <a:t> M K - 3311811039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1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0"/>
            <a:ext cx="7429499" cy="1108928"/>
          </a:xfrm>
        </p:spPr>
        <p:txBody>
          <a:bodyPr>
            <a:normAutofit/>
          </a:bodyPr>
          <a:lstStyle/>
          <a:p>
            <a:pPr lvl="0" algn="ctr"/>
            <a:r>
              <a:rPr lang="en-US" sz="2400" dirty="0" err="1"/>
              <a:t>Menampilkan</a:t>
            </a:r>
            <a:r>
              <a:rPr lang="en-US" sz="2400" dirty="0"/>
              <a:t> data </a:t>
            </a:r>
            <a:r>
              <a:rPr lang="en-US" sz="2400" dirty="0" err="1"/>
              <a:t>dosen</a:t>
            </a:r>
            <a:r>
              <a:rPr lang="en-US" sz="2400" dirty="0"/>
              <a:t> </a:t>
            </a:r>
            <a:r>
              <a:rPr lang="en-US" sz="2400" dirty="0" err="1" smtClean="0"/>
              <a:t>pembimbing</a:t>
            </a:r>
            <a:endParaRPr lang="id-ID" sz="2400" dirty="0"/>
          </a:p>
        </p:txBody>
      </p:sp>
      <p:pic>
        <p:nvPicPr>
          <p:cNvPr id="4" name="Image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8048" y="819150"/>
            <a:ext cx="2247901" cy="413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765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49" y="0"/>
            <a:ext cx="7429499" cy="1108928"/>
          </a:xfrm>
        </p:spPr>
        <p:txBody>
          <a:bodyPr>
            <a:normAutofit/>
          </a:bodyPr>
          <a:lstStyle/>
          <a:p>
            <a:pPr lvl="0" algn="ctr"/>
            <a:r>
              <a:rPr lang="en-US" sz="2400" dirty="0" err="1"/>
              <a:t>Menampilkan</a:t>
            </a:r>
            <a:r>
              <a:rPr lang="en-US" sz="2400" dirty="0"/>
              <a:t> </a:t>
            </a:r>
            <a:r>
              <a:rPr lang="en-US" sz="2400" dirty="0" err="1" smtClean="0"/>
              <a:t>histori</a:t>
            </a:r>
            <a:endParaRPr lang="id-ID" sz="2400" dirty="0"/>
          </a:p>
        </p:txBody>
      </p:sp>
      <p:pic>
        <p:nvPicPr>
          <p:cNvPr id="4" name="Image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7521" y="819150"/>
            <a:ext cx="2228953" cy="422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548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0"/>
            <a:ext cx="7429499" cy="1108928"/>
          </a:xfrm>
        </p:spPr>
        <p:txBody>
          <a:bodyPr>
            <a:normAutofit/>
          </a:bodyPr>
          <a:lstStyle/>
          <a:p>
            <a:pPr lvl="0" algn="ctr"/>
            <a:r>
              <a:rPr lang="en-US" sz="2400" dirty="0" err="1"/>
              <a:t>Mencetak</a:t>
            </a:r>
            <a:r>
              <a:rPr lang="en-US" sz="2400" dirty="0"/>
              <a:t> </a:t>
            </a:r>
            <a:r>
              <a:rPr lang="en-US" sz="2400" dirty="0" err="1" smtClean="0"/>
              <a:t>laporan</a:t>
            </a:r>
            <a:endParaRPr lang="id-ID" sz="2400" dirty="0"/>
          </a:p>
        </p:txBody>
      </p:sp>
      <p:pic>
        <p:nvPicPr>
          <p:cNvPr id="4" name="Image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2248" y="819150"/>
            <a:ext cx="2319502" cy="413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981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100" y="0"/>
            <a:ext cx="7429499" cy="1108928"/>
          </a:xfrm>
        </p:spPr>
        <p:txBody>
          <a:bodyPr/>
          <a:lstStyle/>
          <a:p>
            <a:pPr algn="ctr"/>
            <a:r>
              <a:rPr lang="id-ID" dirty="0" smtClean="0"/>
              <a:t>UML Sequence Mencari Data Karya Ilmiah/Skripsi</a:t>
            </a:r>
            <a:endParaRPr lang="id-ID" dirty="0"/>
          </a:p>
        </p:txBody>
      </p:sp>
      <p:pic>
        <p:nvPicPr>
          <p:cNvPr id="4" name="Image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5310" y="1047750"/>
            <a:ext cx="7039078" cy="37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769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37458"/>
            <a:ext cx="7429499" cy="1108928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Sequence </a:t>
            </a:r>
            <a:r>
              <a:rPr lang="en-US" sz="2400" dirty="0" err="1"/>
              <a:t>menampilkan</a:t>
            </a:r>
            <a:r>
              <a:rPr lang="en-US" sz="2400" dirty="0"/>
              <a:t> </a:t>
            </a:r>
            <a:r>
              <a:rPr lang="en-US" sz="2400" dirty="0" err="1"/>
              <a:t>grafik</a:t>
            </a:r>
            <a:r>
              <a:rPr lang="en-US" sz="2400" dirty="0"/>
              <a:t> data </a:t>
            </a:r>
            <a:r>
              <a:rPr lang="en-US" sz="2400" dirty="0" err="1"/>
              <a:t>karya</a:t>
            </a:r>
            <a:r>
              <a:rPr lang="en-US" sz="2400" dirty="0"/>
              <a:t> </a:t>
            </a:r>
            <a:r>
              <a:rPr lang="en-US" sz="2400" dirty="0" err="1"/>
              <a:t>ilmiah</a:t>
            </a:r>
            <a:r>
              <a:rPr lang="en-US" sz="2400" dirty="0"/>
              <a:t>/</a:t>
            </a:r>
            <a:r>
              <a:rPr lang="en-US" sz="2400" dirty="0" err="1"/>
              <a:t>skripsi</a:t>
            </a:r>
            <a:r>
              <a:rPr lang="en-US" sz="2400" dirty="0"/>
              <a:t> </a:t>
            </a:r>
            <a:r>
              <a:rPr lang="en-US" sz="2400" dirty="0" err="1"/>
              <a:t>mahasiswa</a:t>
            </a:r>
            <a:endParaRPr lang="id-ID" sz="2400" dirty="0"/>
          </a:p>
        </p:txBody>
      </p:sp>
      <p:pic>
        <p:nvPicPr>
          <p:cNvPr id="4" name="Image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6608" y="1132473"/>
            <a:ext cx="62484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238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0"/>
            <a:ext cx="7429499" cy="1108928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Sequence </a:t>
            </a:r>
            <a:r>
              <a:rPr lang="en-US" sz="2400" dirty="0" err="1"/>
              <a:t>memanipulasi</a:t>
            </a:r>
            <a:r>
              <a:rPr lang="en-US" sz="2400" dirty="0"/>
              <a:t> data </a:t>
            </a:r>
            <a:r>
              <a:rPr lang="en-US" sz="2400" dirty="0" err="1"/>
              <a:t>karya</a:t>
            </a:r>
            <a:r>
              <a:rPr lang="en-US" sz="2400" dirty="0"/>
              <a:t> </a:t>
            </a:r>
            <a:r>
              <a:rPr lang="en-US" sz="2400" dirty="0" err="1" smtClean="0"/>
              <a:t>Ilmiah</a:t>
            </a:r>
            <a:endParaRPr lang="id-ID" sz="2400" dirty="0"/>
          </a:p>
        </p:txBody>
      </p:sp>
      <p:pic>
        <p:nvPicPr>
          <p:cNvPr id="4" name="Image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7799" y="971550"/>
            <a:ext cx="6248400" cy="397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842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0"/>
            <a:ext cx="7429499" cy="1108928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Sequence </a:t>
            </a:r>
            <a:r>
              <a:rPr lang="en-US" sz="2400" dirty="0" err="1"/>
              <a:t>mencari</a:t>
            </a:r>
            <a:r>
              <a:rPr lang="en-US" sz="2400" dirty="0"/>
              <a:t> data </a:t>
            </a:r>
            <a:r>
              <a:rPr lang="en-US" sz="2400" dirty="0" err="1"/>
              <a:t>dosen</a:t>
            </a:r>
            <a:r>
              <a:rPr lang="en-US" sz="2400" dirty="0"/>
              <a:t> </a:t>
            </a:r>
            <a:r>
              <a:rPr lang="en-US" sz="2400" dirty="0" err="1" smtClean="0"/>
              <a:t>pembimbing</a:t>
            </a:r>
            <a:endParaRPr lang="id-ID" sz="2400" dirty="0"/>
          </a:p>
        </p:txBody>
      </p:sp>
      <p:pic>
        <p:nvPicPr>
          <p:cNvPr id="4" name="Image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5399" y="895350"/>
            <a:ext cx="6553200" cy="387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754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49" y="28439"/>
            <a:ext cx="7429499" cy="1108928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Sequence </a:t>
            </a:r>
            <a:r>
              <a:rPr lang="en-US" sz="2400" dirty="0" err="1"/>
              <a:t>menampilkan</a:t>
            </a:r>
            <a:r>
              <a:rPr lang="en-US" sz="2400" dirty="0"/>
              <a:t> </a:t>
            </a:r>
            <a:r>
              <a:rPr lang="en-US" sz="2400" dirty="0" err="1"/>
              <a:t>histori</a:t>
            </a:r>
            <a:endParaRPr lang="id-ID" sz="2400" dirty="0"/>
          </a:p>
        </p:txBody>
      </p:sp>
      <p:pic>
        <p:nvPicPr>
          <p:cNvPr id="4" name="Image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4437" y="1120457"/>
            <a:ext cx="6715125" cy="290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8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0"/>
            <a:ext cx="7429499" cy="1108928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Sequence </a:t>
            </a:r>
            <a:r>
              <a:rPr lang="en-US" sz="2400" dirty="0" err="1"/>
              <a:t>mencetak</a:t>
            </a:r>
            <a:r>
              <a:rPr lang="en-US" sz="2400" dirty="0"/>
              <a:t> </a:t>
            </a:r>
            <a:r>
              <a:rPr lang="en-US" sz="2400" dirty="0" err="1"/>
              <a:t>laporan</a:t>
            </a:r>
            <a:endParaRPr lang="id-ID" sz="2400" dirty="0"/>
          </a:p>
        </p:txBody>
      </p:sp>
      <p:pic>
        <p:nvPicPr>
          <p:cNvPr id="4" name="Image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0345" y="1063229"/>
            <a:ext cx="6163310" cy="366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8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49" y="0"/>
            <a:ext cx="7429499" cy="1108928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Sequence </a:t>
            </a:r>
            <a:r>
              <a:rPr lang="en-US" sz="2400" dirty="0" err="1"/>
              <a:t>menampilkan</a:t>
            </a:r>
            <a:r>
              <a:rPr lang="en-US" sz="2400" dirty="0"/>
              <a:t> non </a:t>
            </a:r>
            <a:r>
              <a:rPr lang="en-US" sz="2400" dirty="0" err="1"/>
              <a:t>grafik</a:t>
            </a:r>
            <a:endParaRPr lang="id-ID" sz="2400" dirty="0"/>
          </a:p>
        </p:txBody>
      </p:sp>
      <p:pic>
        <p:nvPicPr>
          <p:cNvPr id="4" name="Image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9540" y="895350"/>
            <a:ext cx="6304915" cy="403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3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Pencatatan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/</a:t>
            </a:r>
            <a:r>
              <a:rPr lang="en-US" dirty="0" err="1"/>
              <a:t>mahasiswi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Perguruan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AkuBelajar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manual </a:t>
            </a:r>
            <a:r>
              <a:rPr lang="en-US" dirty="0" err="1"/>
              <a:t>dimana</a:t>
            </a:r>
            <a:r>
              <a:rPr lang="en-US" dirty="0"/>
              <a:t> data-data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mengandalkan</a:t>
            </a:r>
            <a:r>
              <a:rPr lang="en-US" dirty="0"/>
              <a:t> </a:t>
            </a:r>
            <a:r>
              <a:rPr lang="en-US" dirty="0" err="1"/>
              <a:t>lembar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di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rak</a:t>
            </a:r>
            <a:r>
              <a:rPr lang="en-US" dirty="0"/>
              <a:t>/</a:t>
            </a:r>
            <a:r>
              <a:rPr lang="en-US" dirty="0" err="1"/>
              <a:t>lemari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berakibat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sulitnya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data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dibuatlah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yang </a:t>
            </a:r>
            <a:r>
              <a:rPr lang="en-US" dirty="0" err="1"/>
              <a:t>terkomputerisasi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database. 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menginputkan</a:t>
            </a:r>
            <a:r>
              <a:rPr lang="en-US" dirty="0"/>
              <a:t> data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program </a:t>
            </a:r>
            <a:r>
              <a:rPr lang="en-US" dirty="0" err="1"/>
              <a:t>studi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6620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1026" name="Picture 2" descr="D:\File Hendro\File Kuliah\Semester 3\RPL 2\Github\kelompok3\DIAGRAM IMAGE\UML CLASS DIAGRA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1340727"/>
            <a:ext cx="4536892" cy="344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414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368" y="0"/>
            <a:ext cx="7429499" cy="1108928"/>
          </a:xfrm>
        </p:spPr>
        <p:txBody>
          <a:bodyPr/>
          <a:lstStyle/>
          <a:p>
            <a:r>
              <a:rPr lang="en-US" b="1" dirty="0" err="1"/>
              <a:t>Manajemen</a:t>
            </a:r>
            <a:r>
              <a:rPr lang="en-US" b="1" dirty="0"/>
              <a:t> </a:t>
            </a:r>
            <a:r>
              <a:rPr lang="en-US" b="1" dirty="0" err="1"/>
              <a:t>Kualitas</a:t>
            </a:r>
            <a:r>
              <a:rPr lang="en-US" b="1" dirty="0"/>
              <a:t> </a:t>
            </a:r>
            <a:r>
              <a:rPr lang="en-US" b="1" dirty="0" err="1"/>
              <a:t>Perangkat</a:t>
            </a:r>
            <a:r>
              <a:rPr lang="en-US" b="1" dirty="0"/>
              <a:t> </a:t>
            </a:r>
            <a:r>
              <a:rPr lang="en-US" b="1" dirty="0" err="1"/>
              <a:t>Lunak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896" y="742950"/>
            <a:ext cx="8333615" cy="4267200"/>
          </a:xfrm>
        </p:spPr>
        <p:txBody>
          <a:bodyPr>
            <a:normAutofit lnSpcReduction="10000"/>
          </a:bodyPr>
          <a:lstStyle/>
          <a:p>
            <a:pPr lvl="0"/>
            <a:r>
              <a:rPr lang="en-US" b="1" dirty="0"/>
              <a:t>Safety &amp; </a:t>
            </a:r>
            <a:r>
              <a:rPr lang="en-US" b="1" dirty="0" smtClean="0"/>
              <a:t>Security</a:t>
            </a:r>
            <a:r>
              <a:rPr lang="id-ID" dirty="0"/>
              <a:t/>
            </a:r>
            <a:br>
              <a:rPr lang="id-ID" dirty="0"/>
            </a:b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dilengkapi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smtClean="0"/>
              <a:t>login</a:t>
            </a:r>
            <a:r>
              <a:rPr lang="id-ID" dirty="0" smtClean="0"/>
              <a:t>.</a:t>
            </a:r>
          </a:p>
          <a:p>
            <a:r>
              <a:rPr lang="en-US" b="1" dirty="0" smtClean="0"/>
              <a:t>Reliability</a:t>
            </a:r>
            <a:r>
              <a:rPr lang="id-ID" b="1" dirty="0" smtClean="0"/>
              <a:t/>
            </a:r>
            <a:br>
              <a:rPr lang="id-ID" b="1" dirty="0" smtClean="0"/>
            </a:b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Prodi </a:t>
            </a:r>
            <a:r>
              <a:rPr lang="en-US" dirty="0" err="1"/>
              <a:t>memanipulasi</a:t>
            </a:r>
            <a:r>
              <a:rPr lang="en-US" dirty="0"/>
              <a:t> </a:t>
            </a:r>
            <a:r>
              <a:rPr lang="en-US" dirty="0" smtClean="0"/>
              <a:t>data</a:t>
            </a:r>
            <a:r>
              <a:rPr lang="id-ID" dirty="0" smtClean="0"/>
              <a:t> 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 smtClean="0"/>
              <a:t>.</a:t>
            </a:r>
            <a:endParaRPr lang="id-ID" b="1" dirty="0"/>
          </a:p>
          <a:p>
            <a:r>
              <a:rPr lang="en-US" b="1" dirty="0"/>
              <a:t>Resilience &amp; </a:t>
            </a:r>
            <a:r>
              <a:rPr lang="en-US" b="1" dirty="0" smtClean="0"/>
              <a:t>Robustness</a:t>
            </a:r>
            <a:r>
              <a:rPr lang="id-ID" b="1" dirty="0" smtClean="0"/>
              <a:t/>
            </a:r>
            <a:br>
              <a:rPr lang="id-ID" b="1" dirty="0" smtClean="0"/>
            </a:b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validasi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mencegah</a:t>
            </a:r>
            <a:r>
              <a:rPr lang="en-US" dirty="0"/>
              <a:t> error yang </a:t>
            </a:r>
            <a:r>
              <a:rPr lang="en-US" dirty="0" err="1" smtClean="0"/>
              <a:t>disebabkan</a:t>
            </a:r>
            <a:r>
              <a:rPr lang="en-US" dirty="0" smtClean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smtClean="0"/>
              <a:t>user</a:t>
            </a:r>
            <a:endParaRPr lang="id-ID" dirty="0" smtClean="0"/>
          </a:p>
          <a:p>
            <a:r>
              <a:rPr lang="en-US" b="1" dirty="0" smtClean="0"/>
              <a:t>Understandability</a:t>
            </a:r>
            <a:r>
              <a:rPr lang="id-ID" b="1" dirty="0" smtClean="0"/>
              <a:t/>
            </a:r>
            <a:br>
              <a:rPr lang="id-ID" b="1" dirty="0" smtClean="0"/>
            </a:b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panduan</a:t>
            </a:r>
            <a:r>
              <a:rPr lang="en-US" dirty="0"/>
              <a:t> (</a:t>
            </a:r>
            <a:r>
              <a:rPr lang="en-US" dirty="0" err="1"/>
              <a:t>petunjuk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)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menggunakannya</a:t>
            </a:r>
            <a:r>
              <a:rPr lang="en-US" dirty="0" smtClean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dilengkapi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yang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 smtClean="0"/>
              <a:t>dimengerti</a:t>
            </a:r>
            <a:r>
              <a:rPr lang="en-US" dirty="0" smtClean="0"/>
              <a:t> </a:t>
            </a:r>
            <a:r>
              <a:rPr lang="en-US" dirty="0" err="1"/>
              <a:t>oleh</a:t>
            </a:r>
            <a:r>
              <a:rPr lang="en-US" dirty="0"/>
              <a:t> user</a:t>
            </a:r>
            <a:r>
              <a:rPr lang="en-US" dirty="0" smtClean="0"/>
              <a:t>.</a:t>
            </a:r>
            <a:endParaRPr lang="id-ID" dirty="0"/>
          </a:p>
          <a:p>
            <a:r>
              <a:rPr lang="en-US" b="1" dirty="0" smtClean="0"/>
              <a:t>Adaptability</a:t>
            </a:r>
            <a:r>
              <a:rPr lang="id-ID" dirty="0"/>
              <a:t/>
            </a:r>
            <a:br>
              <a:rPr lang="id-ID" dirty="0"/>
            </a:b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membebani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smtClean="0"/>
              <a:t>di </a:t>
            </a:r>
            <a:r>
              <a:rPr lang="en-US" dirty="0"/>
              <a:t>install.</a:t>
            </a:r>
            <a:endParaRPr lang="id-ID" dirty="0"/>
          </a:p>
          <a:p>
            <a:endParaRPr lang="id-ID" b="1" dirty="0" smtClean="0"/>
          </a:p>
        </p:txBody>
      </p:sp>
    </p:spTree>
    <p:extLst>
      <p:ext uri="{BB962C8B-B14F-4D97-AF65-F5344CB8AC3E}">
        <p14:creationId xmlns:p14="http://schemas.microsoft.com/office/powerpoint/2010/main" val="349998423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0"/>
            <a:ext cx="7429499" cy="1108928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7267571"/>
              </p:ext>
            </p:extLst>
          </p:nvPr>
        </p:nvGraphicFramePr>
        <p:xfrm>
          <a:off x="1142998" y="1123951"/>
          <a:ext cx="7315201" cy="34348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402"/>
                <a:gridCol w="2860380"/>
                <a:gridCol w="2397419"/>
              </a:tblGrid>
              <a:tr h="2025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Resiko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55809" marR="5580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Kejadian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55809" marR="5580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Teknik Mengurangi Resiko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55809" marR="55809" marT="0" marB="0" anchor="ctr"/>
                </a:tc>
              </a:tr>
              <a:tr h="400304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kegagalan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personil</a:t>
                      </a:r>
                      <a:endParaRPr lang="en-US" sz="1200" b="1" dirty="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55809" marR="5580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Kesalahan dalam bidang coding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55809" marR="5580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memperkejakan staf yang handal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55809" marR="55809" marT="0" marB="0" anchor="ctr"/>
                </a:tc>
              </a:tr>
              <a:tr h="4003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Tidak menguasai pada bidangnya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55809" marR="5580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membangun tim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55809" marR="55809" marT="0" marB="0" anchor="ctr"/>
                </a:tc>
              </a:tr>
              <a:tr h="4051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terjadi ketidakkompakan tim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55809" marR="5580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mengadakan pelatihan dan peningkatan karir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55809" marR="55809" marT="0" marB="0" anchor="ctr"/>
                </a:tc>
              </a:tr>
              <a:tr h="4051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jadwal yang rancu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55809" marR="5580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membuat jadwal lebih awal bagi personil utama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55809" marR="55809" marT="0" marB="0" anchor="ctr"/>
                </a:tc>
              </a:tr>
              <a:tr h="400304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Estimasi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Biaya</a:t>
                      </a:r>
                      <a:endParaRPr lang="en-US" sz="1200" b="1" dirty="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55809" marR="5580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biaya yang berlebihan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55809" marR="5580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membuat beberapa estimasi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55809" marR="55809" marT="0" marB="0" anchor="ctr"/>
                </a:tc>
              </a:tr>
              <a:tr h="202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kekurangan biaya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55809" marR="5580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desain untuk biaya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55809" marR="55809" marT="0" marB="0" anchor="ctr"/>
                </a:tc>
              </a:tr>
              <a:tr h="202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kesalahan perhitungan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55809" marR="5580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standarisasi metode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55809" marR="55809" marT="0" marB="0" anchor="ctr"/>
                </a:tc>
              </a:tr>
              <a:tr h="202553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mengembangkan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fungsi</a:t>
                      </a:r>
                      <a:r>
                        <a:rPr lang="en-US" sz="1200" b="1" dirty="0">
                          <a:effectLst/>
                        </a:rPr>
                        <a:t> software yang </a:t>
                      </a:r>
                      <a:r>
                        <a:rPr lang="en-US" sz="1200" b="1" dirty="0" err="1">
                          <a:effectLst/>
                        </a:rPr>
                        <a:t>salah</a:t>
                      </a:r>
                      <a:endParaRPr lang="en-US" sz="1200" b="1" dirty="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55809" marR="5580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kesalah pemrograman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55809" marR="5580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eveluasi ditingkatkan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55809" marR="55809" marT="0" marB="0" anchor="ctr"/>
                </a:tc>
              </a:tr>
              <a:tr h="202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kesalahan desain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55809" marR="5580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survey pengguna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55809" marR="55809" marT="0" marB="0" anchor="ctr"/>
                </a:tc>
              </a:tr>
              <a:tr h="4051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analisa kebutuhan yang tidak sesuai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55809" marR="5580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buat</a:t>
                      </a:r>
                      <a:r>
                        <a:rPr lang="en-US" sz="1200" dirty="0">
                          <a:effectLst/>
                        </a:rPr>
                        <a:t> prototype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55809" marR="55809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44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361950"/>
            <a:ext cx="7429499" cy="1108928"/>
          </a:xfrm>
        </p:spPr>
        <p:txBody>
          <a:bodyPr/>
          <a:lstStyle/>
          <a:p>
            <a:pPr algn="ctr"/>
            <a:r>
              <a:rPr lang="en-US" b="1" dirty="0" err="1" smtClean="0"/>
              <a:t>Perencanaan</a:t>
            </a:r>
            <a:r>
              <a:rPr lang="en-US" b="1" dirty="0" smtClean="0"/>
              <a:t> </a:t>
            </a:r>
            <a:r>
              <a:rPr lang="en-US" b="1" dirty="0" err="1"/>
              <a:t>Jadwal</a:t>
            </a:r>
            <a:r>
              <a:rPr lang="en-US" b="1" dirty="0"/>
              <a:t> (schedule)</a:t>
            </a:r>
            <a:endParaRPr lang="id-ID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830828"/>
              </p:ext>
            </p:extLst>
          </p:nvPr>
        </p:nvGraphicFramePr>
        <p:xfrm>
          <a:off x="1219201" y="1119609"/>
          <a:ext cx="6400800" cy="39706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199"/>
                <a:gridCol w="1371600"/>
                <a:gridCol w="3200401"/>
                <a:gridCol w="1371600"/>
              </a:tblGrid>
              <a:tr h="381366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DAFTAR AKTIVITAS YANG HARUS DILAKUKAN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19468" marR="19468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Durasi</a:t>
                      </a:r>
                      <a:r>
                        <a:rPr lang="en-US" sz="1200" dirty="0">
                          <a:effectLst/>
                        </a:rPr>
                        <a:t>(Hari)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19468" marR="19468" marT="0" marB="0" anchor="b"/>
                </a:tc>
              </a:tr>
              <a:tr h="381366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19468" marR="19468" marT="0" marB="0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Analisis Sistem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19468" marR="1946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Melakukan wawancara kebutuhan ke pihak client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19468" marR="194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19468" marR="19468" marT="0" marB="0" anchor="ctr"/>
                </a:tc>
              </a:tr>
              <a:tr h="1906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Membuat diagram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19468" marR="194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19468" marR="19468" marT="0" marB="0" anchor="ctr"/>
                </a:tc>
              </a:tr>
              <a:tr h="1906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Membuat desain database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19468" marR="194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19468" marR="19468" marT="0" marB="0" anchor="ctr"/>
                </a:tc>
              </a:tr>
              <a:tr h="3813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Dokumentasi kebutuhan dan desain sistem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19468" marR="194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19468" marR="19468" marT="0" marB="0" anchor="ctr"/>
                </a:tc>
              </a:tr>
              <a:tr h="190683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19468" marR="19468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Desain Aplikasi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19468" marR="1946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Membuat Desain Aplikasi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19468" marR="194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19468" marR="19468" marT="0" marB="0" anchor="ctr"/>
                </a:tc>
              </a:tr>
              <a:tr h="1906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Dokumentasi Desain Aplikasi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19468" marR="194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19468" marR="19468" marT="0" marB="0" anchor="ctr"/>
                </a:tc>
              </a:tr>
              <a:tr h="190683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19468" marR="19468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Implementasi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19468" marR="1946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Membuat Program Aplikasi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19468" marR="194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15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19468" marR="19468" marT="0" marB="0" anchor="ctr"/>
                </a:tc>
              </a:tr>
              <a:tr h="1906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Dokumentasi Program Aplikasi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19468" marR="194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19468" marR="19468" marT="0" marB="0" anchor="ctr"/>
                </a:tc>
              </a:tr>
              <a:tr h="38136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19468" marR="19468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Testing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19468" marR="1946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Membuat List Testing Program &amp; melakukan testing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19468" marR="194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19468" marR="19468" marT="0" marB="0" anchor="ctr"/>
                </a:tc>
              </a:tr>
              <a:tr h="3813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Dokumentasi Testing Program &amp; Catatan Perbaikan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19468" marR="194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19468" marR="19468" marT="0" marB="0" anchor="ctr"/>
                </a:tc>
              </a:tr>
              <a:tr h="190683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19468" marR="19468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Instalasi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19468" marR="1946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Instalasi Program Aplikasi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19468" marR="194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19468" marR="19468" marT="0" marB="0" anchor="ctr"/>
                </a:tc>
              </a:tr>
              <a:tr h="3813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Membuat Dokumentasi User Guide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19468" marR="194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19468" marR="19468" marT="0" marB="0" anchor="ctr"/>
                </a:tc>
              </a:tr>
              <a:tr h="1906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19468" marR="194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Maintenance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19468" marR="1946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Pemeliharaan Aplikasi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19468" marR="194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19468" marR="19468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0326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Proyek</a:t>
            </a:r>
            <a:endParaRPr lang="id-ID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390607"/>
              </p:ext>
            </p:extLst>
          </p:nvPr>
        </p:nvGraphicFramePr>
        <p:xfrm>
          <a:off x="914400" y="1504950"/>
          <a:ext cx="7239002" cy="21811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5689"/>
                <a:gridCol w="885018"/>
                <a:gridCol w="759295"/>
                <a:gridCol w="1679189"/>
                <a:gridCol w="1749811"/>
              </a:tblGrid>
              <a:tr h="4046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Keterangan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Orang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hari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Harga</a:t>
                      </a:r>
                      <a:r>
                        <a:rPr lang="en-US" sz="1200" dirty="0">
                          <a:effectLst/>
                        </a:rPr>
                        <a:t>/</a:t>
                      </a:r>
                      <a:r>
                        <a:rPr lang="en-US" sz="1200" dirty="0" err="1">
                          <a:effectLst/>
                        </a:rPr>
                        <a:t>hari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Jumlah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ctr"/>
                </a:tc>
              </a:tr>
              <a:tr h="325445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1. </a:t>
                      </a:r>
                      <a:r>
                        <a:rPr lang="en-US" sz="1200" dirty="0" err="1">
                          <a:effectLst/>
                        </a:rPr>
                        <a:t>Implementasi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0717">
                <a:tc>
                  <a:txBody>
                    <a:bodyPr/>
                    <a:lstStyle/>
                    <a:p>
                      <a:pPr marL="0" marR="0" indent="1143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1.1 Biaya Personil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ctr"/>
                </a:tc>
              </a:tr>
              <a:tr h="260742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- Project Manager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 Orang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400.000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 Rp          12.000.000,00 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b"/>
                </a:tc>
              </a:tr>
              <a:tr h="260742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- System Analyst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 Orang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350.000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 Rp           4.200.000,00 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b"/>
                </a:tc>
              </a:tr>
              <a:tr h="260742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- Programmer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 Orang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22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350.000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 Rp           7.700.000,00 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b"/>
                </a:tc>
              </a:tr>
              <a:tr h="260742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- Desainer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 orang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350.000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</a:rPr>
                        <a:t>Rp</a:t>
                      </a:r>
                      <a:r>
                        <a:rPr lang="en-US" sz="1200" dirty="0" smtClean="0">
                          <a:effectLst/>
                        </a:rPr>
                        <a:t>           </a:t>
                      </a:r>
                      <a:r>
                        <a:rPr lang="en-US" sz="1200" dirty="0">
                          <a:effectLst/>
                        </a:rPr>
                        <a:t>4.200.000,00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b"/>
                </a:tc>
              </a:tr>
              <a:tr h="160717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Sub </a:t>
                      </a:r>
                      <a:r>
                        <a:rPr lang="en-US" sz="1200" dirty="0" err="1" smtClean="0">
                          <a:effectLst/>
                        </a:rPr>
                        <a:t>Jumlah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b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200" dirty="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b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b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200" dirty="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Rp</a:t>
                      </a:r>
                      <a:r>
                        <a:rPr lang="en-US" sz="1200" dirty="0">
                          <a:effectLst/>
                        </a:rPr>
                        <a:t>        </a:t>
                      </a:r>
                      <a:r>
                        <a:rPr lang="en-US" sz="1200" dirty="0" smtClean="0">
                          <a:effectLst/>
                        </a:rPr>
                        <a:t> 28.100.000,00 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9351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Proyek</a:t>
            </a:r>
            <a:endParaRPr lang="id-ID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235191"/>
              </p:ext>
            </p:extLst>
          </p:nvPr>
        </p:nvGraphicFramePr>
        <p:xfrm>
          <a:off x="914400" y="1352550"/>
          <a:ext cx="7239000" cy="2153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000"/>
                <a:gridCol w="764707"/>
                <a:gridCol w="1180718"/>
                <a:gridCol w="1432128"/>
                <a:gridCol w="1956447"/>
              </a:tblGrid>
              <a:tr h="160717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2. </a:t>
                      </a:r>
                      <a:r>
                        <a:rPr lang="en-US" sz="1200" dirty="0" err="1">
                          <a:effectLst/>
                        </a:rPr>
                        <a:t>Biaya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Penunjang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0742">
                <a:tc>
                  <a:txBody>
                    <a:bodyPr/>
                    <a:lstStyle/>
                    <a:p>
                      <a:pPr marL="0" marR="0" indent="1143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2.1 </a:t>
                      </a:r>
                      <a:r>
                        <a:rPr lang="en-US" sz="1200" dirty="0" err="1">
                          <a:effectLst/>
                        </a:rPr>
                        <a:t>Transportasi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4 Orang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smtClean="0">
                          <a:effectLst/>
                        </a:rPr>
                        <a:t>30 </a:t>
                      </a:r>
                      <a:r>
                        <a:rPr lang="en-US" sz="1200" dirty="0" err="1" smtClean="0">
                          <a:effectLst/>
                        </a:rPr>
                        <a:t>hari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15.000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Rp</a:t>
                      </a:r>
                      <a:r>
                        <a:rPr lang="en-US" sz="1200" dirty="0">
                          <a:effectLst/>
                        </a:rPr>
                        <a:t>          1.800.000,00 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b"/>
                </a:tc>
              </a:tr>
              <a:tr h="160717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Sub </a:t>
                      </a:r>
                      <a:r>
                        <a:rPr lang="en-US" sz="1200" dirty="0" err="1" smtClean="0">
                          <a:effectLst/>
                        </a:rPr>
                        <a:t>Jumlah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200" dirty="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b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200" dirty="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 Rp          1.800.000,00 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b"/>
                </a:tc>
              </a:tr>
              <a:tr h="160717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3. Hardware &amp; </a:t>
                      </a:r>
                      <a:r>
                        <a:rPr lang="en-US" sz="1200" dirty="0" err="1">
                          <a:effectLst/>
                        </a:rPr>
                        <a:t>Sofware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Tambahan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0717">
                <a:tc>
                  <a:txBody>
                    <a:bodyPr/>
                    <a:lstStyle/>
                    <a:p>
                      <a:pPr marL="0" marR="0" indent="1143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3.1 1 Set PC Server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 Rp          8.500.000,00 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b"/>
                </a:tc>
              </a:tr>
              <a:tr h="193410">
                <a:tc>
                  <a:txBody>
                    <a:bodyPr/>
                    <a:lstStyle/>
                    <a:p>
                      <a:pPr marL="0" marR="0" indent="1143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3.2 Web </a:t>
                      </a:r>
                      <a:r>
                        <a:rPr lang="en-US" sz="1200" dirty="0" smtClean="0">
                          <a:effectLst/>
                        </a:rPr>
                        <a:t>Hosting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Premium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Rp</a:t>
                      </a:r>
                      <a:r>
                        <a:rPr lang="en-US" sz="1200" dirty="0">
                          <a:effectLst/>
                        </a:rPr>
                        <a:t>             </a:t>
                      </a:r>
                      <a:r>
                        <a:rPr lang="en-US" sz="1200" dirty="0" smtClean="0">
                          <a:effectLst/>
                        </a:rPr>
                        <a:t>200.000,00 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b"/>
                </a:tc>
              </a:tr>
              <a:tr h="160717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Sub </a:t>
                      </a:r>
                      <a:r>
                        <a:rPr lang="en-US" sz="1200" dirty="0" err="1" smtClean="0">
                          <a:effectLst/>
                        </a:rPr>
                        <a:t>Jumlah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200" dirty="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b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200" dirty="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 Rp          8.700.000,00 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b"/>
                </a:tc>
              </a:tr>
              <a:tr h="160717">
                <a:tc gridSpan="4">
                  <a:txBody>
                    <a:bodyPr/>
                    <a:lstStyle/>
                    <a:p>
                      <a:pPr marL="0" marR="0" indent="114935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Total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 Rp        38.600.000,00 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ctr"/>
                </a:tc>
              </a:tr>
              <a:tr h="160717">
                <a:tc gridSpan="4">
                  <a:txBody>
                    <a:bodyPr/>
                    <a:lstStyle/>
                    <a:p>
                      <a:pPr marL="0" marR="0" indent="114935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Biaya</a:t>
                      </a:r>
                      <a:r>
                        <a:rPr lang="en-US" sz="1200" dirty="0">
                          <a:effectLst/>
                        </a:rPr>
                        <a:t> lain-lain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Rp</a:t>
                      </a:r>
                      <a:r>
                        <a:rPr lang="en-US" sz="1200" dirty="0">
                          <a:effectLst/>
                        </a:rPr>
                        <a:t>             </a:t>
                      </a:r>
                      <a:r>
                        <a:rPr lang="en-US" sz="1200" dirty="0" smtClean="0">
                          <a:effectLst/>
                        </a:rPr>
                        <a:t>500.000,00 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b"/>
                </a:tc>
              </a:tr>
              <a:tr h="160717">
                <a:tc gridSpan="4">
                  <a:txBody>
                    <a:bodyPr/>
                    <a:lstStyle/>
                    <a:p>
                      <a:pPr marL="0" marR="0" indent="114935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Total </a:t>
                      </a:r>
                      <a:r>
                        <a:rPr lang="en-US" sz="1200" dirty="0" err="1">
                          <a:effectLst/>
                        </a:rPr>
                        <a:t>Keseluruhan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Rp</a:t>
                      </a:r>
                      <a:r>
                        <a:rPr lang="en-US" sz="1200" dirty="0">
                          <a:effectLst/>
                        </a:rPr>
                        <a:t>        </a:t>
                      </a:r>
                      <a:r>
                        <a:rPr lang="en-US" sz="1200" dirty="0" smtClean="0">
                          <a:effectLst/>
                        </a:rPr>
                        <a:t>39.000.000,00 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SimSun"/>
                      </a:endParaRPr>
                    </a:p>
                  </a:txBody>
                  <a:tcPr marL="46976" marR="46976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7147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TERIMA KASIH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8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Program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data, </a:t>
            </a:r>
            <a:r>
              <a:rPr lang="en-US" dirty="0" err="1" smtClean="0"/>
              <a:t>mengganti</a:t>
            </a:r>
            <a:r>
              <a:rPr lang="en-US" dirty="0" smtClean="0"/>
              <a:t> Data, </a:t>
            </a:r>
            <a:r>
              <a:rPr lang="en-US" dirty="0" err="1" smtClean="0"/>
              <a:t>menambah</a:t>
            </a:r>
            <a:r>
              <a:rPr lang="en-US" dirty="0" smtClean="0"/>
              <a:t> data (full control). Program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tema,judul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batang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non </a:t>
            </a: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. Program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mencetak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yang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akademik</a:t>
            </a:r>
            <a:r>
              <a:rPr lang="en-US" dirty="0" smtClean="0"/>
              <a:t>. Database </a:t>
            </a:r>
            <a:r>
              <a:rPr lang="en-US" dirty="0" err="1" smtClean="0"/>
              <a:t>disimpan</a:t>
            </a:r>
            <a:r>
              <a:rPr lang="en-US" dirty="0" smtClean="0"/>
              <a:t> di </a:t>
            </a:r>
            <a:r>
              <a:rPr lang="en-US" dirty="0" err="1" smtClean="0"/>
              <a:t>komputer</a:t>
            </a:r>
            <a:r>
              <a:rPr lang="en-US" dirty="0" smtClean="0"/>
              <a:t> server </a:t>
            </a:r>
            <a:r>
              <a:rPr lang="en-US" dirty="0" err="1" smtClean="0"/>
              <a:t>dimana</a:t>
            </a:r>
            <a:r>
              <a:rPr lang="en-US" dirty="0" smtClean="0"/>
              <a:t> yang </a:t>
            </a:r>
            <a:r>
              <a:rPr lang="en-US" dirty="0" err="1" smtClean="0"/>
              <a:t>bertanggung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administrator.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diuntungkan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data </a:t>
            </a:r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pembimbing</a:t>
            </a:r>
            <a:r>
              <a:rPr lang="en-US" dirty="0" smtClean="0"/>
              <a:t>,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datakarya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histori</a:t>
            </a:r>
            <a:r>
              <a:rPr lang="en-US" dirty="0" smtClean="0"/>
              <a:t>/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ringkasan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.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di area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yang </a:t>
            </a:r>
            <a:r>
              <a:rPr lang="en-US" dirty="0" err="1" smtClean="0"/>
              <a:t>terkoneksi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lokal</a:t>
            </a:r>
            <a:r>
              <a:rPr lang="en-US" dirty="0" smtClean="0"/>
              <a:t> di </a:t>
            </a:r>
            <a:r>
              <a:rPr lang="en-US" dirty="0" err="1" smtClean="0"/>
              <a:t>Perguruan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AkuBelajar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19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/>
              <a:t>Prodi </a:t>
            </a:r>
            <a:r>
              <a:rPr lang="en-US" dirty="0" err="1"/>
              <a:t>berhak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data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/</a:t>
            </a:r>
            <a:r>
              <a:rPr lang="en-US" dirty="0" err="1" smtClean="0"/>
              <a:t>skripsi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/>
              <a:t>.</a:t>
            </a:r>
            <a:endParaRPr lang="en-US" sz="2800" dirty="0"/>
          </a:p>
          <a:p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/>
              <a:t>ilmiah</a:t>
            </a:r>
            <a:r>
              <a:rPr lang="en-US" dirty="0"/>
              <a:t> / </a:t>
            </a:r>
            <a:r>
              <a:rPr lang="en-US" dirty="0" err="1"/>
              <a:t>skripsi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angkatan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</a:t>
            </a:r>
            <a:endParaRPr lang="en-US" sz="2800" dirty="0"/>
          </a:p>
          <a:p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/>
              <a:t>Prodi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, </a:t>
            </a:r>
            <a:r>
              <a:rPr lang="en-US" dirty="0" err="1"/>
              <a:t>judul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yang </a:t>
            </a:r>
            <a:r>
              <a:rPr lang="en-US" sz="2800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batang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non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.</a:t>
            </a:r>
            <a:endParaRPr lang="en-US" sz="2800" dirty="0"/>
          </a:p>
          <a:p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data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Pembimbing</a:t>
            </a:r>
            <a:r>
              <a:rPr lang="en-US" dirty="0"/>
              <a:t>.</a:t>
            </a:r>
            <a:endParaRPr lang="en-US" sz="2800" dirty="0"/>
          </a:p>
          <a:p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/>
              <a:t>Prodi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mencetak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/ </a:t>
            </a:r>
            <a:r>
              <a:rPr lang="en-US" dirty="0" err="1"/>
              <a:t>skripsi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yang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akademik</a:t>
            </a:r>
            <a:r>
              <a:rPr lang="en-US" dirty="0"/>
              <a:t>.</a:t>
            </a:r>
            <a:endParaRPr lang="en-US" sz="2800" dirty="0"/>
          </a:p>
          <a:p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/>
              <a:t>Prodi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mencetak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/</a:t>
            </a:r>
            <a:r>
              <a:rPr lang="en-US" dirty="0" err="1"/>
              <a:t>skripsi</a:t>
            </a:r>
            <a:r>
              <a:rPr lang="en-US" dirty="0"/>
              <a:t>.</a:t>
            </a:r>
            <a:endParaRPr lang="en-US" sz="2800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Kebutuhan </a:t>
            </a:r>
            <a:r>
              <a:rPr lang="en-US" b="1" dirty="0" err="1" smtClean="0"/>
              <a:t>Fungsional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999782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429499" cy="1108928"/>
          </a:xfrm>
        </p:spPr>
        <p:txBody>
          <a:bodyPr/>
          <a:lstStyle/>
          <a:p>
            <a:pPr algn="ctr"/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4" name="Image1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343932" y="742950"/>
            <a:ext cx="396083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7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663" y="0"/>
            <a:ext cx="7429499" cy="1108928"/>
          </a:xfrm>
        </p:spPr>
        <p:txBody>
          <a:bodyPr>
            <a:noAutofit/>
          </a:bodyPr>
          <a:lstStyle/>
          <a:p>
            <a:pPr lvl="0" algn="ctr"/>
            <a:r>
              <a:rPr lang="en-US" sz="2400" dirty="0" smtClean="0"/>
              <a:t>Activity Diagram - </a:t>
            </a:r>
            <a:r>
              <a:rPr lang="en-US" sz="2400" dirty="0" err="1" smtClean="0"/>
              <a:t>Mencari</a:t>
            </a:r>
            <a:r>
              <a:rPr lang="en-US" sz="2400" dirty="0" smtClean="0"/>
              <a:t> </a:t>
            </a:r>
            <a:r>
              <a:rPr lang="en-US" sz="2400" dirty="0"/>
              <a:t>data </a:t>
            </a:r>
            <a:r>
              <a:rPr lang="en-US" sz="2400" dirty="0" err="1"/>
              <a:t>karya</a:t>
            </a:r>
            <a:r>
              <a:rPr lang="en-US" sz="2400" dirty="0"/>
              <a:t> </a:t>
            </a:r>
            <a:r>
              <a:rPr lang="en-US" sz="2400" dirty="0" err="1"/>
              <a:t>ilmiah</a:t>
            </a:r>
            <a:r>
              <a:rPr lang="en-US" sz="2400" dirty="0"/>
              <a:t> </a:t>
            </a:r>
            <a:r>
              <a:rPr lang="en-US" sz="2400" dirty="0" err="1"/>
              <a:t>sebelumnya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" name="Image1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465187" y="955006"/>
            <a:ext cx="2210450" cy="405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6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0"/>
            <a:ext cx="7429499" cy="1108928"/>
          </a:xfrm>
        </p:spPr>
        <p:txBody>
          <a:bodyPr>
            <a:normAutofit/>
          </a:bodyPr>
          <a:lstStyle/>
          <a:p>
            <a:pPr lvl="0" algn="ctr"/>
            <a:r>
              <a:rPr lang="en-US" sz="2400" dirty="0" err="1"/>
              <a:t>Menampilkan</a:t>
            </a:r>
            <a:r>
              <a:rPr lang="en-US" sz="2400" dirty="0"/>
              <a:t> </a:t>
            </a:r>
            <a:r>
              <a:rPr lang="en-US" sz="2400" dirty="0" err="1" smtClean="0"/>
              <a:t>grafik</a:t>
            </a:r>
            <a:endParaRPr lang="id-ID" sz="2400" dirty="0"/>
          </a:p>
        </p:txBody>
      </p:sp>
      <p:pic>
        <p:nvPicPr>
          <p:cNvPr id="4" name="Image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9739" y="819150"/>
            <a:ext cx="2224519" cy="419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20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429499" cy="1108928"/>
          </a:xfrm>
        </p:spPr>
        <p:txBody>
          <a:bodyPr>
            <a:normAutofit/>
          </a:bodyPr>
          <a:lstStyle/>
          <a:p>
            <a:pPr lvl="0" algn="ctr"/>
            <a:r>
              <a:rPr lang="en-US" sz="2400" dirty="0" err="1"/>
              <a:t>Menampilkan</a:t>
            </a:r>
            <a:r>
              <a:rPr lang="en-US" sz="2400" dirty="0"/>
              <a:t> </a:t>
            </a:r>
            <a:r>
              <a:rPr lang="en-US" sz="2400" dirty="0" err="1" smtClean="0"/>
              <a:t>nongrafik</a:t>
            </a:r>
            <a:endParaRPr lang="id-ID" sz="2400" dirty="0"/>
          </a:p>
        </p:txBody>
      </p:sp>
      <p:pic>
        <p:nvPicPr>
          <p:cNvPr id="4" name="Image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8050" y="819150"/>
            <a:ext cx="2326950" cy="41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7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49" y="0"/>
            <a:ext cx="7429499" cy="1108928"/>
          </a:xfrm>
        </p:spPr>
        <p:txBody>
          <a:bodyPr>
            <a:normAutofit/>
          </a:bodyPr>
          <a:lstStyle/>
          <a:p>
            <a:pPr lvl="0" algn="ctr"/>
            <a:r>
              <a:rPr lang="en-US" sz="2400" dirty="0" err="1"/>
              <a:t>Memanipulasi</a:t>
            </a:r>
            <a:r>
              <a:rPr lang="en-US" sz="2400" dirty="0"/>
              <a:t> data </a:t>
            </a:r>
            <a:r>
              <a:rPr lang="en-US" sz="2400" dirty="0" err="1"/>
              <a:t>karya</a:t>
            </a:r>
            <a:r>
              <a:rPr lang="en-US" sz="2400" dirty="0"/>
              <a:t> </a:t>
            </a:r>
            <a:r>
              <a:rPr lang="en-US" sz="2400" dirty="0" err="1" smtClean="0"/>
              <a:t>ilmiah</a:t>
            </a:r>
            <a:endParaRPr lang="id-ID" sz="2400" dirty="0"/>
          </a:p>
        </p:txBody>
      </p:sp>
      <p:pic>
        <p:nvPicPr>
          <p:cNvPr id="4" name="Image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7047" y="819150"/>
            <a:ext cx="2409901" cy="419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695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178</TotalTime>
  <Words>683</Words>
  <Application>Microsoft Office PowerPoint</Application>
  <PresentationFormat>On-screen Show (16:9)</PresentationFormat>
  <Paragraphs>170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Circuit</vt:lpstr>
      <vt:lpstr>Perancangan Sistem Informasi  Pengelolaan Data Karya Ilmiah/Skripsi Mahasiswa </vt:lpstr>
      <vt:lpstr>Deskripsi Tugas</vt:lpstr>
      <vt:lpstr>Deskripsi Tugas</vt:lpstr>
      <vt:lpstr>Kebutuhan Fungsional</vt:lpstr>
      <vt:lpstr>Use Case</vt:lpstr>
      <vt:lpstr>Activity Diagram - Mencari data karya ilmiah sebelumnya.</vt:lpstr>
      <vt:lpstr>Menampilkan grafik</vt:lpstr>
      <vt:lpstr>Menampilkan nongrafik</vt:lpstr>
      <vt:lpstr>Memanipulasi data karya ilmiah</vt:lpstr>
      <vt:lpstr>Menampilkan data dosen pembimbing</vt:lpstr>
      <vt:lpstr>Menampilkan histori</vt:lpstr>
      <vt:lpstr>Mencetak laporan</vt:lpstr>
      <vt:lpstr>UML Sequence Mencari Data Karya Ilmiah/Skripsi</vt:lpstr>
      <vt:lpstr>Sequence menampilkan grafik data karya ilmiah/skripsi mahasiswa</vt:lpstr>
      <vt:lpstr>Sequence memanipulasi data karya Ilmiah</vt:lpstr>
      <vt:lpstr>Sequence mencari data dosen pembimbing</vt:lpstr>
      <vt:lpstr>Sequence menampilkan histori</vt:lpstr>
      <vt:lpstr>Sequence mencetak laporan</vt:lpstr>
      <vt:lpstr>Sequence menampilkan non grafik</vt:lpstr>
      <vt:lpstr>Class diagram</vt:lpstr>
      <vt:lpstr>Manajemen Kualitas Perangkat Lunak</vt:lpstr>
      <vt:lpstr>Manajemen resiko</vt:lpstr>
      <vt:lpstr>Perencanaan Jadwal (schedule)</vt:lpstr>
      <vt:lpstr>Biaya Proyek</vt:lpstr>
      <vt:lpstr>Biaya Proyek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Sistem Informasi  Pengelolaan Data Karya Ilmiah/Skripsi Mahasiswa</dc:title>
  <dc:creator>kuadran</dc:creator>
  <cp:lastModifiedBy>Hendro D'eluze</cp:lastModifiedBy>
  <cp:revision>18</cp:revision>
  <dcterms:created xsi:type="dcterms:W3CDTF">2019-11-26T06:33:48Z</dcterms:created>
  <dcterms:modified xsi:type="dcterms:W3CDTF">2019-12-02T15:15:20Z</dcterms:modified>
</cp:coreProperties>
</file>