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5" r:id="rId6"/>
    <p:sldId id="264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2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0:31:00.411"/>
    </inkml:context>
    <inkml:brush xml:id="br0">
      <inkml:brushProperty name="width" value="0.05" units="cm"/>
      <inkml:brushProperty name="height" value="0.05" units="cm"/>
      <inkml:brushProperty name="color" value="#B76443"/>
    </inkml:brush>
  </inkml:definitions>
  <inkml:trace contextRef="#ctx0" brushRef="#br0">191 1 24575,'-12'0'0,"-1"1"0,0 0 0,0 1 0,1 0 0,-18 6 0,24-6 0,-1 1 0,1-1 0,1 1 0,-1 0 0,0 0 0,1 1 0,-1 0 0,1 0 0,0 0 0,1 0 0,-1 1 0,-6 9 0,-10 36-1365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0:31:11.755"/>
    </inkml:context>
    <inkml:brush xml:id="br0">
      <inkml:brushProperty name="width" value="0.05" units="cm"/>
      <inkml:brushProperty name="height" value="0.05" units="cm"/>
      <inkml:brushProperty name="color" value="#B76443"/>
    </inkml:brush>
  </inkml:definitions>
  <inkml:trace contextRef="#ctx0" brushRef="#br0">0 2 24575,'45'-1'0,"47"2"0,-68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0:32:25.781"/>
    </inkml:context>
    <inkml:brush xml:id="br0">
      <inkml:brushProperty name="width" value="0.05" units="cm"/>
      <inkml:brushProperty name="height" value="0.05" units="cm"/>
      <inkml:brushProperty name="color" value="#D0422A"/>
    </inkml:brush>
  </inkml:definitions>
  <inkml:trace contextRef="#ctx0" brushRef="#br0">1 31 24575,'3'0'0,"0"0"0,0-1 0,0 1 0,0-1 0,0 0 0,0 0 0,-1 0 0,1 0 0,0 0 0,0-1 0,3-2 0,-3 2 0,1 0 0,-1 0 0,0 1 0,1-1 0,0 1 0,5-2 0,12 1 0,1 0 0,-1 1 0,28 4 0,3-2 0,28-1-1365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0:32:29.599"/>
    </inkml:context>
    <inkml:brush xml:id="br0">
      <inkml:brushProperty name="width" value="0.05" units="cm"/>
      <inkml:brushProperty name="height" value="0.05" units="cm"/>
      <inkml:brushProperty name="color" value="#D0422A"/>
    </inkml:brush>
  </inkml:definitions>
  <inkml:trace contextRef="#ctx0" brushRef="#br0">1 8 24575,'50'0'0,"54"-1"0,-87-5-1365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35C4-807E-4D6D-8B30-CC9EA4884E16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76B8-4BC0-48AF-A5B1-B6B4BFCFA1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97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Dice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coefficient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0.7785 </a:t>
            </a:r>
          </a:p>
          <a:p>
            <a:pPr algn="ctr"/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Jaccard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index = 0.6374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76B8-4BC0-48AF-A5B1-B6B4BFCFA1BD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770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sz="1200" dirty="0" err="1">
                <a:solidFill>
                  <a:schemeClr val="bg1">
                    <a:lumMod val="50000"/>
                  </a:schemeClr>
                </a:solidFill>
              </a:rPr>
              <a:t>Dice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200" dirty="0" err="1">
                <a:solidFill>
                  <a:schemeClr val="bg1">
                    <a:lumMod val="50000"/>
                  </a:schemeClr>
                </a:solidFill>
              </a:rPr>
              <a:t>coefficient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0.1723 </a:t>
            </a:r>
          </a:p>
          <a:p>
            <a:pPr algn="ctr"/>
            <a:r>
              <a:rPr lang="cs-CZ" sz="1200" dirty="0" err="1">
                <a:solidFill>
                  <a:schemeClr val="bg1">
                    <a:lumMod val="50000"/>
                  </a:schemeClr>
                </a:solidFill>
              </a:rPr>
              <a:t>Jaccard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 index = 0.0943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76B8-4BC0-48AF-A5B1-B6B4BFCFA1B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05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Dice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coefficient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0.806 ,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Jaccard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index = 0.6747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76B8-4BC0-48AF-A5B1-B6B4BFCFA1B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26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76B8-4BC0-48AF-A5B1-B6B4BFCFA1BD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48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534B9-A4BD-4E55-8FF9-AC3DA1AD1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95C86A0-D69A-400F-BF96-99936751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75C719-F29F-4D2B-8D65-8A087881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6DAC71-BA86-4519-B065-CB36B69A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8718BB-ADA8-453B-AB26-664F596A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9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55F1A7-103C-4FED-9B48-D702A60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B55BB6B-5DB6-4F50-8252-B43566E0B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5A93D0-D2EF-4C0D-AEE6-2C9A076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A64154-57CD-43D6-893E-EC934619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B02FBF-5937-442A-8E23-D8BD6FA3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04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68E941C-F674-4059-B162-A919AC8A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EF068F9-40B4-4797-912F-D5B065EF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DCB21E-9006-4498-86E9-112A4EB3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180952-05F7-4540-A43E-54B4229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FA40F6-8478-4FDE-B47F-70F8C43D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964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C9F998-83A1-449C-A8B5-D68BF2A7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809FB-6C67-43D2-8241-AC589A40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07F077-C994-4FC2-9322-042A832C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9468A0-6696-4E95-A4B2-881375E7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4D77C7-F676-4786-AEB6-5A89E29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75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E1B19-A0A0-4D80-B399-BCDEDD52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CA78AE-15E1-4717-89CC-82049665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82A578-0DFC-4301-866D-F9F338AC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2F7A3FD-76AE-4E16-8DD1-1FF1417D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285484-9C5D-4AEF-A7F1-05128E6F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58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688CC-AEA8-4CFB-8C35-5BE94838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7C4869-AFFB-4C3E-9C12-C47FBA143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3F1575A-4D5B-47A6-ABF5-2B34FCF1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94BEF0-F868-4CDD-8546-AF977376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956809-DBF0-4693-AE29-BE46C77F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DC10C9-80AD-4A3F-BE3C-8C9FCCF9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174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4FF614-A401-4463-B9D2-68E7061F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169CD15-0F0E-4F1F-A3C4-423633C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1D77C9-79F6-48F5-8584-408BD9BE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0C6FBE6-C9BA-4629-A851-2A0CFB8D0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357BD09-6128-4879-A824-1E8F422EC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944B27-39C5-4787-AEEB-15A102E8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D14E014-F720-48FA-BA50-105EEA3D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00FC4E3-9D8B-4E32-AB6C-B7A25A3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88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26E8C5-E3E8-46E3-99ED-B67AFE7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BBC149A-8BBE-41B8-8E2A-A64149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E25D2CE-3C24-4271-8D99-9BB54BE7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8C2A4D-AAEC-48D7-BD25-30013A91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46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BFC1C05-B6D7-4A4B-A389-295D9021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00271DD-721E-452F-88B8-D19FB5C1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74DAD65-F586-4C30-9FDA-903E0669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95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498285-B327-4CD9-9170-44CE42B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61F55-9E6F-4DCE-BA99-514D85F5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6CDF6A-059D-4A50-945F-64B1FAFA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67779E-F70B-4D3A-BCC1-3A06228A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08A9AF-C9BC-4A5B-902F-C9195E0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42E2B2-CA89-4400-ACC0-206AF884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909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19CF9-32B0-47C8-B2B8-42544398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F55E54B-5F71-4F47-B1BF-5F5288B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31B567-2384-45C3-B8CB-9F016323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95C1656-71E4-4B4E-8B37-E758A02B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944D8-BFBB-43BA-97C1-3F4587BF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3B83A7-FD20-4370-9603-97203719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287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0F25393-4E20-4A75-8117-120BD2AB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C489CD-3D0D-4F78-B689-D85AD6E5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BA1939F-DC20-4E2F-AB4A-67BF450C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BCF5-FFE1-4847-B1B3-62F8FAC0C73B}" type="datetimeFigureOut">
              <a:rPr lang="cs-CZ" smtClean="0"/>
              <a:t>01.05.2022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EE0F02-B245-4A90-9D80-8BE27501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4CEE16-821C-45DC-A9C6-6A36188A1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5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3201E4-D422-4BDC-A33C-4236CFAF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Intracranial hemorrhage segmentation in axial CT slices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485B4F-2A92-427A-9AB4-19B2F8CFB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3594407"/>
            <a:ext cx="8937522" cy="1059373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Dokoupilová, Heřmánková, Vargová</a:t>
            </a:r>
          </a:p>
        </p:txBody>
      </p:sp>
      <p:pic>
        <p:nvPicPr>
          <p:cNvPr id="7" name="Graphic 6" descr="Mozek">
            <a:extLst>
              <a:ext uri="{FF2B5EF4-FFF2-40B4-BE49-F238E27FC236}">
                <a16:creationId xmlns:a16="http://schemas.microsoft.com/office/drawing/2014/main" id="{E4DD8CA7-76AE-9C03-0A77-84921867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73CDE-33B7-487E-A2FC-0D9794DF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41"/>
            <a:ext cx="10515600" cy="1325563"/>
          </a:xfrm>
        </p:spPr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EDAECC9-6826-4EDA-9E9F-F322BB258C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5268" r="15096" b="14453"/>
          <a:stretch/>
        </p:blipFill>
        <p:spPr>
          <a:xfrm>
            <a:off x="934950" y="1366399"/>
            <a:ext cx="4624940" cy="4680000"/>
          </a:xfrm>
        </p:spPr>
      </p:pic>
      <p:pic>
        <p:nvPicPr>
          <p:cNvPr id="9" name="Zástupný obsah 8" descr="Obsah obrázku text&#10;&#10;Popis byl vytvořen automaticky">
            <a:extLst>
              <a:ext uri="{FF2B5EF4-FFF2-40B4-BE49-F238E27FC236}">
                <a16:creationId xmlns:a16="http://schemas.microsoft.com/office/drawing/2014/main" id="{E8FD2C09-8551-4F0F-A26E-5319E42F3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5267" r="14713" b="14926"/>
          <a:stretch/>
        </p:blipFill>
        <p:spPr>
          <a:xfrm>
            <a:off x="6673801" y="1366399"/>
            <a:ext cx="4679999" cy="4680000"/>
          </a:xfr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163F22B1-AFC3-4809-931F-5311AE826886}"/>
              </a:ext>
            </a:extLst>
          </p:cNvPr>
          <p:cNvSpPr txBox="1"/>
          <p:nvPr/>
        </p:nvSpPr>
        <p:spPr>
          <a:xfrm>
            <a:off x="2801208" y="6123543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CT </a:t>
            </a:r>
            <a:r>
              <a:rPr lang="cs-CZ" dirty="0" err="1"/>
              <a:t>scan</a:t>
            </a:r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DE7A316-A854-4659-B80A-041CDBDF989E}"/>
              </a:ext>
            </a:extLst>
          </p:cNvPr>
          <p:cNvSpPr txBox="1"/>
          <p:nvPr/>
        </p:nvSpPr>
        <p:spPr>
          <a:xfrm>
            <a:off x="8385711" y="6123543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Windowing</a:t>
            </a:r>
            <a:endParaRPr lang="cs-CZ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9E7F27E7-D966-4633-9C2B-D8A2669CE222}"/>
              </a:ext>
            </a:extLst>
          </p:cNvPr>
          <p:cNvGrpSpPr/>
          <p:nvPr/>
        </p:nvGrpSpPr>
        <p:grpSpPr>
          <a:xfrm>
            <a:off x="9390497" y="3852809"/>
            <a:ext cx="1080659" cy="949430"/>
            <a:chOff x="9390497" y="3852809"/>
            <a:chExt cx="1080659" cy="949430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864D0CE-10D4-4D1A-ACE4-79699AA12DF7}"/>
                </a:ext>
              </a:extLst>
            </p:cNvPr>
            <p:cNvSpPr/>
            <p:nvPr/>
          </p:nvSpPr>
          <p:spPr>
            <a:xfrm>
              <a:off x="9971923" y="3852809"/>
              <a:ext cx="249227" cy="2465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64F5DEBB-1B76-432C-918D-DABC6182A62E}"/>
                </a:ext>
              </a:extLst>
            </p:cNvPr>
            <p:cNvSpPr/>
            <p:nvPr/>
          </p:nvSpPr>
          <p:spPr>
            <a:xfrm rot="19815195">
              <a:off x="9390497" y="4567793"/>
              <a:ext cx="1080659" cy="2344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6614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CA2C0-01C5-4C25-B8CA-F030A5A6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Skull</a:t>
            </a:r>
            <a:r>
              <a:rPr lang="cs-CZ" dirty="0"/>
              <a:t> </a:t>
            </a:r>
            <a:r>
              <a:rPr lang="cs-CZ" dirty="0" err="1"/>
              <a:t>removal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AC766-0355-41C7-8199-3B8D7457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87" y="1645718"/>
            <a:ext cx="2457882" cy="2461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ADD86-B6D5-4479-A4A1-29A8BA00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7" y="4192935"/>
            <a:ext cx="2457882" cy="2457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AF-71B2-4F26-9527-AC72F1BA7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155" y="1645718"/>
            <a:ext cx="2457882" cy="2467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249745-F985-4A26-88AC-15EAF954C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155" y="4192954"/>
            <a:ext cx="2457882" cy="24530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A1E7A1-2917-443B-8E8C-7BE941FC0B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4" b="1068"/>
          <a:stretch/>
        </p:blipFill>
        <p:spPr>
          <a:xfrm>
            <a:off x="8891024" y="4192936"/>
            <a:ext cx="2464407" cy="24268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7F0626F-DF55-433C-8D64-BFB79E748C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845169" y="2879469"/>
            <a:ext cx="1293986" cy="25424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A4FCBC-20C6-4118-8431-EC58C147F53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597037" y="2873118"/>
            <a:ext cx="1293986" cy="2546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FD0268-01C6-47E1-AA39-C5880828D213}"/>
              </a:ext>
            </a:extLst>
          </p:cNvPr>
          <p:cNvSpPr txBox="1"/>
          <p:nvPr/>
        </p:nvSpPr>
        <p:spPr>
          <a:xfrm>
            <a:off x="3983007" y="5471741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‘Snakes’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089623-722A-4A0D-A3E4-2C53C3EDED78}"/>
              </a:ext>
            </a:extLst>
          </p:cNvPr>
          <p:cNvSpPr txBox="1"/>
          <p:nvPr/>
        </p:nvSpPr>
        <p:spPr>
          <a:xfrm>
            <a:off x="7532078" y="5419480"/>
            <a:ext cx="142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Skull and outer environment removal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A0DCD40-25C9-43D9-8E2F-8C71CFE4C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179" y="1660574"/>
            <a:ext cx="2456252" cy="24418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EF51326-F6FA-4AF7-9B3A-C00D1196853B}"/>
              </a:ext>
            </a:extLst>
          </p:cNvPr>
          <p:cNvSpPr txBox="1"/>
          <p:nvPr/>
        </p:nvSpPr>
        <p:spPr>
          <a:xfrm>
            <a:off x="1462837" y="1321356"/>
            <a:ext cx="23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Bone enhancement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F487C-80D2-43B7-8F59-A9FE75463B96}"/>
              </a:ext>
            </a:extLst>
          </p:cNvPr>
          <p:cNvSpPr txBox="1"/>
          <p:nvPr/>
        </p:nvSpPr>
        <p:spPr>
          <a:xfrm>
            <a:off x="5214705" y="1321356"/>
            <a:ext cx="23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Mask refinement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CC029A-E765-4030-BB2E-30D438CB1F52}"/>
              </a:ext>
            </a:extLst>
          </p:cNvPr>
          <p:cNvSpPr txBox="1"/>
          <p:nvPr/>
        </p:nvSpPr>
        <p:spPr>
          <a:xfrm>
            <a:off x="8969836" y="1044357"/>
            <a:ext cx="230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Hemorrhage</a:t>
            </a:r>
            <a:r>
              <a:rPr lang="en-GB" dirty="0"/>
              <a:t> enhancement</a:t>
            </a:r>
          </a:p>
        </p:txBody>
      </p:sp>
    </p:spTree>
    <p:extLst>
      <p:ext uri="{BB962C8B-B14F-4D97-AF65-F5344CB8AC3E}">
        <p14:creationId xmlns:p14="http://schemas.microsoft.com/office/powerpoint/2010/main" val="21374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7A763-0195-4657-8121-11A4A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52" y="500709"/>
            <a:ext cx="10515600" cy="1043913"/>
          </a:xfrm>
        </p:spPr>
        <p:txBody>
          <a:bodyPr/>
          <a:lstStyle/>
          <a:p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</p:txBody>
      </p:sp>
      <p:pic>
        <p:nvPicPr>
          <p:cNvPr id="4" name="Obrázek 3" descr="Obsah obrázku text, snímek obrazovky, počítač&#10;&#10;Popis byl vytvořen automaticky">
            <a:extLst>
              <a:ext uri="{FF2B5EF4-FFF2-40B4-BE49-F238E27FC236}">
                <a16:creationId xmlns:a16="http://schemas.microsoft.com/office/drawing/2014/main" id="{892E97BC-4DDA-48E7-A316-DEC7123F1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42" t="20128" r="36746" b="34289"/>
          <a:stretch/>
        </p:blipFill>
        <p:spPr>
          <a:xfrm>
            <a:off x="585220" y="2264040"/>
            <a:ext cx="3363489" cy="3150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EE2B2A4-B39C-4F55-8D09-19A4788DE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93" t="18637" r="43875" b="61598"/>
          <a:stretch/>
        </p:blipFill>
        <p:spPr>
          <a:xfrm>
            <a:off x="4461233" y="2264040"/>
            <a:ext cx="3363489" cy="31500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9476EE9-B655-4284-B511-ED0E2706E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81" t="46291" r="43611" b="33807"/>
          <a:stretch/>
        </p:blipFill>
        <p:spPr>
          <a:xfrm>
            <a:off x="8337246" y="2271746"/>
            <a:ext cx="3363490" cy="3150000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FE4ED251-5A7E-4373-A29A-5B3895B1368B}"/>
              </a:ext>
            </a:extLst>
          </p:cNvPr>
          <p:cNvSpPr txBox="1"/>
          <p:nvPr/>
        </p:nvSpPr>
        <p:spPr>
          <a:xfrm>
            <a:off x="5366102" y="1700736"/>
            <a:ext cx="14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mask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1C5113-EF1E-4327-A522-46CB5D27CFE0}"/>
              </a:ext>
            </a:extLst>
          </p:cNvPr>
          <p:cNvSpPr txBox="1"/>
          <p:nvPr/>
        </p:nvSpPr>
        <p:spPr>
          <a:xfrm>
            <a:off x="9337685" y="1731558"/>
            <a:ext cx="13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Our</a:t>
            </a:r>
            <a:r>
              <a:rPr lang="cs-CZ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7594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08E6D-10E4-499C-9018-7E60DBCC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333554"/>
            <a:ext cx="10515600" cy="1325563"/>
          </a:xfrm>
        </p:spPr>
        <p:txBody>
          <a:bodyPr/>
          <a:lstStyle/>
          <a:p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</p:txBody>
      </p:sp>
      <p:pic>
        <p:nvPicPr>
          <p:cNvPr id="4" name="Obrázek 3" descr="Obsah obrázku text, snímek obrazovky, počítač&#10;&#10;Popis byl vytvořen automaticky">
            <a:extLst>
              <a:ext uri="{FF2B5EF4-FFF2-40B4-BE49-F238E27FC236}">
                <a16:creationId xmlns:a16="http://schemas.microsoft.com/office/drawing/2014/main" id="{C07E8E70-2D49-4599-A005-6A0085CB4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8" t="19531" r="36684" b="33584"/>
          <a:stretch/>
        </p:blipFill>
        <p:spPr>
          <a:xfrm>
            <a:off x="594701" y="2193835"/>
            <a:ext cx="3331368" cy="314956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0BF23F1-50A4-4FFB-99AA-6886BAFCD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80" t="57482" r="47675" b="33222"/>
          <a:stretch/>
        </p:blipFill>
        <p:spPr>
          <a:xfrm>
            <a:off x="4425579" y="2193835"/>
            <a:ext cx="3331367" cy="314956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F6F6068-8BBE-4E7F-A4F7-5EC1E1B59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63" t="70973" r="47698" b="20220"/>
          <a:stretch/>
        </p:blipFill>
        <p:spPr>
          <a:xfrm>
            <a:off x="8256456" y="2193835"/>
            <a:ext cx="3331366" cy="314956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D6C5180E-6BE6-442F-93E1-2B450B664719}"/>
              </a:ext>
            </a:extLst>
          </p:cNvPr>
          <p:cNvSpPr txBox="1"/>
          <p:nvPr/>
        </p:nvSpPr>
        <p:spPr>
          <a:xfrm>
            <a:off x="4564522" y="5506161"/>
            <a:ext cx="312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Dice</a:t>
            </a:r>
            <a:r>
              <a:rPr lang="cs-CZ" b="1" dirty="0"/>
              <a:t> </a:t>
            </a:r>
            <a:r>
              <a:rPr lang="cs-CZ" b="1" dirty="0" err="1"/>
              <a:t>coefficient</a:t>
            </a:r>
            <a:r>
              <a:rPr lang="cs-CZ" b="1" dirty="0"/>
              <a:t> = </a:t>
            </a:r>
            <a:r>
              <a:rPr lang="cs-CZ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0.4725 </a:t>
            </a:r>
          </a:p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Jaccard</a:t>
            </a:r>
            <a:r>
              <a:rPr lang="cs-CZ" b="1" dirty="0"/>
              <a:t> index = 0.3387 </a:t>
            </a:r>
          </a:p>
          <a:p>
            <a:pPr algn="ctr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/>
              <a:t>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A502F15-8F4E-4B76-B8C3-52F3A13DFA72}"/>
              </a:ext>
            </a:extLst>
          </p:cNvPr>
          <p:cNvSpPr txBox="1"/>
          <p:nvPr/>
        </p:nvSpPr>
        <p:spPr>
          <a:xfrm>
            <a:off x="5324028" y="1688148"/>
            <a:ext cx="153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mask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AF4697BC-EBF0-40C6-951F-E9D66A3EB622}"/>
              </a:ext>
            </a:extLst>
          </p:cNvPr>
          <p:cNvSpPr txBox="1"/>
          <p:nvPr/>
        </p:nvSpPr>
        <p:spPr>
          <a:xfrm>
            <a:off x="9342773" y="1672896"/>
            <a:ext cx="138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Our</a:t>
            </a:r>
            <a:r>
              <a:rPr lang="cs-CZ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75852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40724-AAAE-4046-90EE-09CC3B8D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60" y="534279"/>
            <a:ext cx="10515600" cy="999353"/>
          </a:xfrm>
        </p:spPr>
        <p:txBody>
          <a:bodyPr/>
          <a:lstStyle/>
          <a:p>
            <a:r>
              <a:rPr lang="cs-CZ" dirty="0" err="1"/>
              <a:t>Manual</a:t>
            </a:r>
            <a:r>
              <a:rPr lang="cs-CZ" dirty="0"/>
              <a:t> </a:t>
            </a:r>
            <a:r>
              <a:rPr lang="cs-CZ" dirty="0" err="1"/>
              <a:t>approach</a:t>
            </a:r>
            <a:endParaRPr lang="cs-CZ" dirty="0"/>
          </a:p>
        </p:txBody>
      </p:sp>
      <p:pic>
        <p:nvPicPr>
          <p:cNvPr id="7" name="Obrázek 6" descr="Obsah obrázku text, snímek obrazovky, počítač, interiér&#10;&#10;Popis byl vytvořen automaticky">
            <a:extLst>
              <a:ext uri="{FF2B5EF4-FFF2-40B4-BE49-F238E27FC236}">
                <a16:creationId xmlns:a16="http://schemas.microsoft.com/office/drawing/2014/main" id="{1C21E62C-1807-4E70-B36F-ADD77B7AF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6" t="19633" r="37252" b="34093"/>
          <a:stretch/>
        </p:blipFill>
        <p:spPr>
          <a:xfrm>
            <a:off x="661133" y="2228382"/>
            <a:ext cx="3316546" cy="315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6F98089-89D3-45AC-BB72-974BE2B85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1" t="16977" r="40403" b="56013"/>
          <a:stretch/>
        </p:blipFill>
        <p:spPr>
          <a:xfrm>
            <a:off x="4476246" y="2228382"/>
            <a:ext cx="3316547" cy="3150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0FF9AA1-617C-4E89-A5F7-316FD85F6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4" t="56034" r="40487" b="16121"/>
          <a:stretch/>
        </p:blipFill>
        <p:spPr>
          <a:xfrm>
            <a:off x="8242938" y="2228382"/>
            <a:ext cx="3345292" cy="31500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8350F5-5FEB-40F6-83B9-8AF1C8D13595}"/>
              </a:ext>
            </a:extLst>
          </p:cNvPr>
          <p:cNvSpPr txBox="1"/>
          <p:nvPr/>
        </p:nvSpPr>
        <p:spPr>
          <a:xfrm>
            <a:off x="4547908" y="5611458"/>
            <a:ext cx="31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Dice</a:t>
            </a:r>
            <a:r>
              <a:rPr lang="cs-CZ" b="1" dirty="0"/>
              <a:t> </a:t>
            </a:r>
            <a:r>
              <a:rPr lang="cs-CZ" b="1" dirty="0" err="1"/>
              <a:t>coefficient</a:t>
            </a:r>
            <a:r>
              <a:rPr lang="cs-CZ" b="1" dirty="0"/>
              <a:t> = </a:t>
            </a:r>
            <a:r>
              <a:rPr lang="cs-CZ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0.7537</a:t>
            </a:r>
          </a:p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Jaccard</a:t>
            </a:r>
            <a:r>
              <a:rPr lang="cs-CZ" b="1" dirty="0"/>
              <a:t> index = 0.6292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/>
              <a:t> 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75CFF5A-72E1-4CA5-961C-FCEDCAE56307}"/>
              </a:ext>
            </a:extLst>
          </p:cNvPr>
          <p:cNvSpPr txBox="1"/>
          <p:nvPr/>
        </p:nvSpPr>
        <p:spPr>
          <a:xfrm>
            <a:off x="5347964" y="1756627"/>
            <a:ext cx="15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mask</a:t>
            </a:r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969000D-581E-4BB5-84B0-F498A013BF43}"/>
              </a:ext>
            </a:extLst>
          </p:cNvPr>
          <p:cNvSpPr txBox="1"/>
          <p:nvPr/>
        </p:nvSpPr>
        <p:spPr>
          <a:xfrm>
            <a:off x="9264210" y="1756627"/>
            <a:ext cx="124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Our</a:t>
            </a:r>
            <a:r>
              <a:rPr lang="cs-CZ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425950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5129E-ADA5-4EE4-AF75-329300A4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9481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dirty="0"/>
              <a:t>Semi-</a:t>
            </a:r>
            <a:r>
              <a:rPr lang="cs-CZ" sz="3600" dirty="0" err="1"/>
              <a:t>automatic</a:t>
            </a:r>
            <a:r>
              <a:rPr lang="cs-CZ" sz="3600" dirty="0"/>
              <a:t> </a:t>
            </a:r>
            <a:r>
              <a:rPr lang="cs-CZ" sz="3600" dirty="0" err="1"/>
              <a:t>approach</a:t>
            </a:r>
            <a:r>
              <a:rPr lang="cs-CZ" sz="3600" dirty="0"/>
              <a:t>  - region </a:t>
            </a:r>
            <a:r>
              <a:rPr lang="cs-CZ" sz="3600" dirty="0" err="1"/>
              <a:t>growing</a:t>
            </a:r>
            <a:r>
              <a:rPr lang="cs-CZ" sz="3600" dirty="0"/>
              <a:t> </a:t>
            </a:r>
            <a:r>
              <a:rPr lang="cs-CZ" sz="3600" dirty="0" err="1"/>
              <a:t>method</a:t>
            </a:r>
            <a:endParaRPr lang="cs-CZ" sz="3600" dirty="0"/>
          </a:p>
        </p:txBody>
      </p:sp>
      <p:pic>
        <p:nvPicPr>
          <p:cNvPr id="8" name="Zástupný obsah 7" descr="Obsah obrázku ostnokožci, bezobratlí&#10;&#10;Popis byl vytvořen automaticky">
            <a:extLst>
              <a:ext uri="{FF2B5EF4-FFF2-40B4-BE49-F238E27FC236}">
                <a16:creationId xmlns:a16="http://schemas.microsoft.com/office/drawing/2014/main" id="{1090C75A-6879-4838-AF83-2484688A7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0" r="15340" b="15635"/>
          <a:stretch/>
        </p:blipFill>
        <p:spPr>
          <a:xfrm>
            <a:off x="6095999" y="1230355"/>
            <a:ext cx="4759972" cy="5046828"/>
          </a:xfrm>
        </p:spPr>
      </p:pic>
      <p:pic>
        <p:nvPicPr>
          <p:cNvPr id="14" name="Zástupný obsah 13" descr="Obsah obrázku ostnokožci, kráter&#10;&#10;Popis byl vytvořen automaticky">
            <a:extLst>
              <a:ext uri="{FF2B5EF4-FFF2-40B4-BE49-F238E27FC236}">
                <a16:creationId xmlns:a16="http://schemas.microsoft.com/office/drawing/2014/main" id="{B097DC39-91BC-4813-B42C-64E6777824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0" y="1575044"/>
            <a:ext cx="4702139" cy="4702139"/>
          </a:xfrm>
        </p:spPr>
      </p:pic>
    </p:spTree>
    <p:extLst>
      <p:ext uri="{BB962C8B-B14F-4D97-AF65-F5344CB8AC3E}">
        <p14:creationId xmlns:p14="http://schemas.microsoft.com/office/powerpoint/2010/main" val="231065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7">
            <a:extLst>
              <a:ext uri="{FF2B5EF4-FFF2-40B4-BE49-F238E27FC236}">
                <a16:creationId xmlns:a16="http://schemas.microsoft.com/office/drawing/2014/main" id="{920ECB4E-19FB-404F-9A6E-2CC772B38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1796" r="52592" b="28148"/>
          <a:stretch/>
        </p:blipFill>
        <p:spPr>
          <a:xfrm>
            <a:off x="6376191" y="616449"/>
            <a:ext cx="4987027" cy="522567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D953A45-1966-466F-8990-9BF2CD76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4" t="21032" r="8052" b="27870"/>
          <a:stretch/>
        </p:blipFill>
        <p:spPr>
          <a:xfrm>
            <a:off x="979355" y="540109"/>
            <a:ext cx="4969382" cy="5348459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E7703E6-5E7F-489D-9A5B-763130BBBD22}"/>
              </a:ext>
            </a:extLst>
          </p:cNvPr>
          <p:cNvSpPr txBox="1"/>
          <p:nvPr/>
        </p:nvSpPr>
        <p:spPr>
          <a:xfrm>
            <a:off x="4537824" y="5934670"/>
            <a:ext cx="31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Dice</a:t>
            </a:r>
            <a:r>
              <a:rPr lang="cs-CZ" b="1" dirty="0"/>
              <a:t> </a:t>
            </a:r>
            <a:r>
              <a:rPr lang="cs-CZ" b="1" dirty="0" err="1"/>
              <a:t>coefficient</a:t>
            </a:r>
            <a:r>
              <a:rPr lang="cs-CZ" b="1" dirty="0"/>
              <a:t> = </a:t>
            </a:r>
            <a:r>
              <a:rPr lang="cs-CZ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0.7808</a:t>
            </a:r>
          </a:p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Jaccard</a:t>
            </a:r>
            <a:r>
              <a:rPr lang="cs-CZ" b="1" dirty="0"/>
              <a:t> index = 0.6501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74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3201E4-D422-4BDC-A33C-4236CFAF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</a:t>
            </a:r>
            <a:br>
              <a:rPr lang="cs-CZ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br>
              <a:rPr lang="cs-CZ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057DD8A-0455-4E19-8735-41CB2B6F7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6" b="1730"/>
          <a:stretch/>
        </p:blipFill>
        <p:spPr>
          <a:xfrm>
            <a:off x="5013622" y="967730"/>
            <a:ext cx="6072194" cy="49225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04EB9D39-C7B4-BB84-4A3B-C0D2D1536280}"/>
                  </a:ext>
                </a:extLst>
              </p14:cNvPr>
              <p14:cNvContentPartPr/>
              <p14:nvPr/>
            </p14:nvContentPartPr>
            <p14:xfrm>
              <a:off x="7400834" y="2365210"/>
              <a:ext cx="69120" cy="4320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04EB9D39-C7B4-BB84-4A3B-C0D2D1536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1834" y="2356570"/>
                <a:ext cx="86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90DAFA97-65C1-2CFE-A269-B6E9B831981C}"/>
                  </a:ext>
                </a:extLst>
              </p14:cNvPr>
              <p14:cNvContentPartPr/>
              <p14:nvPr/>
            </p14:nvContentPartPr>
            <p14:xfrm>
              <a:off x="7467497" y="2361540"/>
              <a:ext cx="57960" cy="288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90DAFA97-65C1-2CFE-A269-B6E9B83198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8497" y="2352900"/>
                <a:ext cx="75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Rukopis 17">
                <a:extLst>
                  <a:ext uri="{FF2B5EF4-FFF2-40B4-BE49-F238E27FC236}">
                    <a16:creationId xmlns:a16="http://schemas.microsoft.com/office/drawing/2014/main" id="{421997BA-EA8D-A4BD-AEC5-83BD8D3E07BF}"/>
                  </a:ext>
                </a:extLst>
              </p14:cNvPr>
              <p14:cNvContentPartPr/>
              <p14:nvPr/>
            </p14:nvContentPartPr>
            <p14:xfrm>
              <a:off x="6069360" y="2127240"/>
              <a:ext cx="113040" cy="11520"/>
            </p14:xfrm>
          </p:contentPart>
        </mc:Choice>
        <mc:Fallback xmlns="">
          <p:pic>
            <p:nvPicPr>
              <p:cNvPr id="18" name="Rukopis 17">
                <a:extLst>
                  <a:ext uri="{FF2B5EF4-FFF2-40B4-BE49-F238E27FC236}">
                    <a16:creationId xmlns:a16="http://schemas.microsoft.com/office/drawing/2014/main" id="{421997BA-EA8D-A4BD-AEC5-83BD8D3E07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0720" y="2118240"/>
                <a:ext cx="130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Rukopis 19">
                <a:extLst>
                  <a:ext uri="{FF2B5EF4-FFF2-40B4-BE49-F238E27FC236}">
                    <a16:creationId xmlns:a16="http://schemas.microsoft.com/office/drawing/2014/main" id="{0A9F7C3E-1D57-A2AD-919F-78BEA3BDC684}"/>
                  </a:ext>
                </a:extLst>
              </p14:cNvPr>
              <p14:cNvContentPartPr/>
              <p14:nvPr/>
            </p14:nvContentPartPr>
            <p14:xfrm>
              <a:off x="6117240" y="2130840"/>
              <a:ext cx="61920" cy="2880"/>
            </p14:xfrm>
          </p:contentPart>
        </mc:Choice>
        <mc:Fallback xmlns="">
          <p:pic>
            <p:nvPicPr>
              <p:cNvPr id="20" name="Rukopis 19">
                <a:extLst>
                  <a:ext uri="{FF2B5EF4-FFF2-40B4-BE49-F238E27FC236}">
                    <a16:creationId xmlns:a16="http://schemas.microsoft.com/office/drawing/2014/main" id="{0A9F7C3E-1D57-A2AD-919F-78BEA3BDC6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08600" y="2122200"/>
                <a:ext cx="7956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6170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123</Words>
  <Application>Microsoft Office PowerPoint</Application>
  <PresentationFormat>Širokoúhlá obrazovka</PresentationFormat>
  <Paragraphs>40</Paragraphs>
  <Slides>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Intracranial hemorrhage segmentation in axial CT slices</vt:lpstr>
      <vt:lpstr>Introduction</vt:lpstr>
      <vt:lpstr>Skull removal</vt:lpstr>
      <vt:lpstr>Automatic detection</vt:lpstr>
      <vt:lpstr>Automatic detection</vt:lpstr>
      <vt:lpstr>Manual approach</vt:lpstr>
      <vt:lpstr>Semi-automatic approach  - region growing method</vt:lpstr>
      <vt:lpstr>Prezentace aplikace PowerPoint</vt:lpstr>
      <vt:lpstr>Time for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Intracranial hemorrhage segmentation in axial CT slices</dc:title>
  <dc:creator>Daniela Dokoupilová</dc:creator>
  <cp:lastModifiedBy>Daniela Dokoupilová</cp:lastModifiedBy>
  <cp:revision>17</cp:revision>
  <dcterms:created xsi:type="dcterms:W3CDTF">2022-04-21T12:45:10Z</dcterms:created>
  <dcterms:modified xsi:type="dcterms:W3CDTF">2022-05-01T17:03:40Z</dcterms:modified>
</cp:coreProperties>
</file>