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3" r:id="rId8"/>
    <p:sldId id="278" r:id="rId9"/>
    <p:sldId id="279" r:id="rId10"/>
    <p:sldId id="282" r:id="rId11"/>
    <p:sldId id="283" r:id="rId12"/>
    <p:sldId id="284" r:id="rId13"/>
    <p:sldId id="285" r:id="rId14"/>
    <p:sldId id="286" r:id="rId15"/>
    <p:sldId id="287" r:id="rId16"/>
    <p:sldId id="267" r:id="rId17"/>
    <p:sldId id="277"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4" d="100"/>
          <a:sy n="114" d="100"/>
        </p:scale>
        <p:origin x="474" y="108"/>
      </p:cViewPr>
      <p:guideLst>
        <p:guide orient="horz" pos="21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猪七爷素材淘宝店：https://shop149141837.taobao.com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334B-00B3-40B0-93C8-25171DE207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2F73F-E231-493B-9B66-66C592F6FD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1120" y="0"/>
            <a:ext cx="12192000" cy="6858000"/>
          </a:xfrm>
          <a:prstGeom prst="rect">
            <a:avLst/>
          </a:prstGeom>
        </p:spPr>
      </p:pic>
      <p:sp>
        <p:nvSpPr>
          <p:cNvPr id="8" name="文本框 7"/>
          <p:cNvSpPr txBox="1"/>
          <p:nvPr/>
        </p:nvSpPr>
        <p:spPr>
          <a:xfrm>
            <a:off x="1913461" y="1849534"/>
            <a:ext cx="8365074" cy="829945"/>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defRPr/>
            </a:pPr>
            <a:r>
              <a:rPr sz="4800" dirty="0">
                <a:solidFill>
                  <a:srgbClr val="F2F2F2"/>
                </a:solidFill>
                <a:latin typeface="微软雅黑" panose="020B0503020204020204" pitchFamily="34" charset="-122"/>
                <a:ea typeface="微软雅黑" panose="020B0503020204020204" pitchFamily="34" charset="-122"/>
              </a:rPr>
              <a:t>单元磁盘图的平衡线分隔符</a:t>
            </a:r>
            <a:endParaRPr sz="4800" dirty="0">
              <a:solidFill>
                <a:srgbClr val="F2F2F2"/>
              </a:solidFill>
              <a:latin typeface="微软雅黑" panose="020B0503020204020204" pitchFamily="34" charset="-122"/>
              <a:ea typeface="微软雅黑" panose="020B0503020204020204" pitchFamily="34" charset="-122"/>
            </a:endParaRPr>
          </a:p>
        </p:txBody>
      </p:sp>
      <p:sp>
        <p:nvSpPr>
          <p:cNvPr id="76" name="文本框 5"/>
          <p:cNvSpPr txBox="1"/>
          <p:nvPr/>
        </p:nvSpPr>
        <p:spPr>
          <a:xfrm>
            <a:off x="540385" y="3462601"/>
            <a:ext cx="11109960" cy="337185"/>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600" b="0" dirty="0">
                <a:solidFill>
                  <a:schemeClr val="bg1"/>
                </a:solidFill>
                <a:latin typeface="微软雅黑" panose="020B0503020204020204" pitchFamily="34" charset="-122"/>
                <a:ea typeface="微软雅黑" panose="020B0503020204020204" pitchFamily="34" charset="-122"/>
              </a:rPr>
              <a:t>Balanced line separators of unit disk graphs</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891711" y="4125146"/>
            <a:ext cx="6929638" cy="1434465"/>
            <a:chOff x="2506967" y="6517260"/>
            <a:chExt cx="6929638" cy="1434465"/>
          </a:xfrm>
          <a:noFill/>
        </p:grpSpPr>
        <p:sp>
          <p:nvSpPr>
            <p:cNvPr id="78" name="文本框 6"/>
            <p:cNvSpPr txBox="1"/>
            <p:nvPr/>
          </p:nvSpPr>
          <p:spPr>
            <a:xfrm>
              <a:off x="2506967" y="6517260"/>
              <a:ext cx="2072290" cy="338554"/>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报告人：张辉</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9" name="文本框 7"/>
            <p:cNvSpPr txBox="1"/>
            <p:nvPr/>
          </p:nvSpPr>
          <p:spPr>
            <a:xfrm>
              <a:off x="7539555" y="7614540"/>
              <a:ext cx="1897050"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0736" y="370255"/>
            <a:ext cx="4050525" cy="1480747"/>
          </a:xfrm>
          <a:prstGeom prst="rect">
            <a:avLst/>
          </a:prstGeom>
        </p:spPr>
      </p:pic>
      <p:cxnSp>
        <p:nvCxnSpPr>
          <p:cNvPr id="5" name="直接连接符 4"/>
          <p:cNvCxnSpPr/>
          <p:nvPr/>
        </p:nvCxnSpPr>
        <p:spPr>
          <a:xfrm>
            <a:off x="3651146" y="3068111"/>
            <a:ext cx="4890977"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8509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3120390" y="1256665"/>
            <a:ext cx="5768340" cy="5052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795" y="8509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407192" y="2137422"/>
            <a:ext cx="3453219" cy="2245360"/>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  </a:t>
            </a:r>
            <a:r>
              <a:rPr sz="1400" dirty="0">
                <a:solidFill>
                  <a:schemeClr val="bg1"/>
                </a:solidFill>
                <a:latin typeface="微软雅黑" panose="020B0503020204020204" pitchFamily="34" charset="-122"/>
                <a:ea typeface="微软雅黑" panose="020B0503020204020204" pitchFamily="34" charset="-122"/>
              </a:rPr>
              <a:t>比较我们的方法与Fox-Pach方法在随机实例中的分隔符大小。横轴表示边的数量，</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纵轴为隔板尺寸;红色的条是Fox-Pach方法得到的，蓝色的条是最优的线分隔符，剩下的是我们的方法</a:t>
            </a:r>
            <a:r>
              <a:rPr lang="zh-CN" sz="1400" dirty="0">
                <a:solidFill>
                  <a:schemeClr val="bg1"/>
                </a:solidFill>
                <a:latin typeface="微软雅黑" panose="020B0503020204020204" pitchFamily="34" charset="-122"/>
                <a:ea typeface="微软雅黑" panose="020B0503020204020204" pitchFamily="34" charset="-122"/>
              </a:rPr>
              <a:t>。</a:t>
            </a:r>
            <a:r>
              <a:rPr sz="1400" dirty="0">
                <a:solidFill>
                  <a:schemeClr val="bg1"/>
                </a:solidFill>
                <a:latin typeface="微软雅黑" panose="020B0503020204020204" pitchFamily="34" charset="-122"/>
                <a:ea typeface="微软雅黑" panose="020B0503020204020204" pitchFamily="34" charset="-122"/>
              </a:rPr>
              <a:t>在尝试k个随机方向(k∈{1,5,50,100})并返回最小尺寸分割器后，得到4个bar。对于所有方法，我们</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重复此过程20次，并显示平均最小尺寸。</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5" name="图片 4"/>
          <p:cNvPicPr>
            <a:picLocks noChangeAspect="1"/>
          </p:cNvPicPr>
          <p:nvPr/>
        </p:nvPicPr>
        <p:blipFill>
          <a:blip r:embed="rId6"/>
          <a:stretch>
            <a:fillRect/>
          </a:stretch>
        </p:blipFill>
        <p:spPr>
          <a:xfrm>
            <a:off x="1122680" y="2137410"/>
            <a:ext cx="3931920" cy="2217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645952" y="2207272"/>
            <a:ext cx="3453219" cy="1976120"/>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  </a:t>
            </a:r>
            <a:r>
              <a:rPr sz="1400" dirty="0">
                <a:solidFill>
                  <a:schemeClr val="bg1"/>
                </a:solidFill>
                <a:latin typeface="微软雅黑" panose="020B0503020204020204" pitchFamily="34" charset="-122"/>
                <a:ea typeface="微软雅黑" panose="020B0503020204020204" pitchFamily="34" charset="-122"/>
              </a:rPr>
              <a:t>snake实例的平均分隔符大小。横轴表示边的数量，我们用人工控制</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 参数q的取值范围为3到199。纵轴表示算法运行k次时，k∈{1,5,50,100}的平均分隔符大小。回忆</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 通过构造snake实例，在所有实例中，最优分隔符的大小正好为1。</a:t>
            </a:r>
            <a:endParaRPr sz="14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861060" y="2052320"/>
            <a:ext cx="4442460"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437672" y="1819287"/>
            <a:ext cx="3453219" cy="2515235"/>
          </a:xfrm>
          <a:prstGeom prst="rect">
            <a:avLst/>
          </a:prstGeom>
          <a:noFill/>
        </p:spPr>
        <p:txBody>
          <a:bodyPr wrap="square" rtlCol="0">
            <a:spAutoFit/>
          </a:bodyPr>
          <a:lstStyle/>
          <a:p>
            <a:pPr algn="just">
              <a:lnSpc>
                <a:spcPct val="125000"/>
              </a:lnSpc>
            </a:pPr>
            <a:r>
              <a:rPr lang="en-US" altLang="zh-CN" sz="1400" dirty="0">
                <a:solidFill>
                  <a:schemeClr val="bg1"/>
                </a:solidFill>
                <a:latin typeface="微软雅黑" panose="020B0503020204020204" pitchFamily="34" charset="-122"/>
                <a:ea typeface="微软雅黑" panose="020B0503020204020204" pitchFamily="34" charset="-122"/>
              </a:rPr>
              <a:t>  </a:t>
            </a:r>
            <a:r>
              <a:rPr sz="1400" dirty="0">
                <a:solidFill>
                  <a:schemeClr val="bg1"/>
                </a:solidFill>
                <a:latin typeface="微软雅黑" panose="020B0503020204020204" pitchFamily="34" charset="-122"/>
                <a:ea typeface="微软雅黑" panose="020B0503020204020204" pitchFamily="34" charset="-122"/>
              </a:rPr>
              <a:t>当边数为1551时得到的分色器。红色磁盘形成2/3分隔符。(左)尺寸为24的最佳行分隔符。(右)</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 用Fox-Pach法得到的分离器尺寸为35。</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 我们注意到Fox-Pach方法选择“外部边界”上的一个磁盘，这个磁盘常常与其他磁盘断开连接。</a:t>
            </a:r>
            <a:endParaRPr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400" dirty="0">
                <a:solidFill>
                  <a:schemeClr val="bg1"/>
                </a:solidFill>
                <a:latin typeface="微软雅黑" panose="020B0503020204020204" pitchFamily="34" charset="-122"/>
                <a:ea typeface="微软雅黑" panose="020B0503020204020204" pitchFamily="34" charset="-122"/>
              </a:rPr>
              <a:t> 这是添加了额外的人工边来三角化图形的结果。</a:t>
            </a:r>
            <a:endParaRPr sz="14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1113790" y="2421255"/>
            <a:ext cx="4335780" cy="18897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椭圆 9"/>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文本框 11"/>
          <p:cNvSpPr txBox="1"/>
          <p:nvPr/>
        </p:nvSpPr>
        <p:spPr>
          <a:xfrm>
            <a:off x="5514856" y="2340024"/>
            <a:ext cx="1153886" cy="1015663"/>
          </a:xfrm>
          <a:prstGeom prst="rect">
            <a:avLst/>
          </a:prstGeom>
          <a:noFill/>
        </p:spPr>
        <p:txBody>
          <a:bodyPr wrap="square" rtlCol="0">
            <a:spAutoFit/>
          </a:bodyPr>
          <a:lstStyle/>
          <a:p>
            <a:pPr algn="ctr"/>
            <a:r>
              <a:rPr lang="en-US" altLang="zh-CN" sz="6000" dirty="0">
                <a:ln w="28575">
                  <a:noFill/>
                </a:ln>
                <a:solidFill>
                  <a:schemeClr val="bg1">
                    <a:lumMod val="95000"/>
                  </a:schemeClr>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3595983"/>
            <a:ext cx="4959929" cy="461665"/>
          </a:xfrm>
          <a:prstGeom prst="rect">
            <a:avLst/>
          </a:prstGeom>
          <a:noFill/>
        </p:spPr>
        <p:txBody>
          <a:bodyPr wrap="squar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小结</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21" name="矩形 20"/>
          <p:cNvSpPr/>
          <p:nvPr/>
        </p:nvSpPr>
        <p:spPr>
          <a:xfrm>
            <a:off x="2035566" y="508724"/>
            <a:ext cx="646331"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小结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396850" y="1553049"/>
            <a:ext cx="3453219" cy="4707890"/>
          </a:xfrm>
          <a:prstGeom prst="rect">
            <a:avLst/>
          </a:prstGeom>
          <a:noFill/>
        </p:spPr>
        <p:txBody>
          <a:bodyPr wrap="square" rtlCol="0">
            <a:spAutoFit/>
          </a:bodyPr>
          <a:lstStyle/>
          <a:p>
            <a:pPr algn="just">
              <a:lnSpc>
                <a:spcPct val="125000"/>
              </a:lnSpc>
            </a:pPr>
            <a:r>
              <a:rPr lang="en-US" sz="1600" dirty="0">
                <a:solidFill>
                  <a:schemeClr val="bg1"/>
                </a:solidFill>
                <a:latin typeface="微软雅黑" panose="020B0503020204020204" pitchFamily="34" charset="-122"/>
                <a:ea typeface="微软雅黑" panose="020B0503020204020204" pitchFamily="34" charset="-122"/>
              </a:rPr>
              <a:t>  </a:t>
            </a:r>
            <a:r>
              <a:rPr sz="1600" dirty="0">
                <a:solidFill>
                  <a:schemeClr val="bg1"/>
                </a:solidFill>
                <a:latin typeface="微软雅黑" panose="020B0503020204020204" pitchFamily="34" charset="-122"/>
                <a:ea typeface="微软雅黑" panose="020B0503020204020204" pitchFamily="34" charset="-122"/>
              </a:rPr>
              <a:t>这篇论文留下了一些有待解决的问题。定理1的证明依赖于中心点的存在和平衡</a:t>
            </a:r>
            <a:endParaRPr sz="16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600" dirty="0">
                <a:solidFill>
                  <a:schemeClr val="bg1"/>
                </a:solidFill>
                <a:latin typeface="微软雅黑" panose="020B0503020204020204" pitchFamily="34" charset="-122"/>
                <a:ea typeface="微软雅黑" panose="020B0503020204020204" pitchFamily="34" charset="-122"/>
              </a:rPr>
              <a:t>  2/3看起来是固有的。在一个行分隔符的平衡上给出一个更好的界是一个开放的问题，</a:t>
            </a:r>
            <a:endParaRPr sz="16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600" dirty="0">
                <a:solidFill>
                  <a:schemeClr val="bg1"/>
                </a:solidFill>
                <a:latin typeface="微软雅黑" panose="020B0503020204020204" pitchFamily="34" charset="-122"/>
                <a:ea typeface="微软雅黑" panose="020B0503020204020204" pitchFamily="34" charset="-122"/>
              </a:rPr>
              <a:t>  可能会以分隔符大小的更糟糕边界为代价。这可能会导致平衡和平衡之间的权衡线分隔符的分隔符大小。</a:t>
            </a:r>
            <a:endParaRPr sz="16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600" dirty="0">
                <a:solidFill>
                  <a:schemeClr val="bg1"/>
                </a:solidFill>
                <a:latin typeface="微软雅黑" panose="020B0503020204020204" pitchFamily="34" charset="-122"/>
                <a:ea typeface="微软雅黑" panose="020B0503020204020204" pitchFamily="34" charset="-122"/>
              </a:rPr>
              <a:t>  本文主要研究磁盘，特别是单位磁盘。在2.2节末尾解释的方法可以是用于表示与定理1相似大小的胖凸物体的相似结果。然而，我们不知道是否该方法可推广到任意大小的凸目标。这是另一个有待解决的问题。</a:t>
            </a:r>
            <a:endParaRPr sz="16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256549"/>
            <a:ext cx="0" cy="53020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781224" y="1553049"/>
            <a:ext cx="4462659" cy="49198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4" name="文本框 19"/>
          <p:cNvSpPr txBox="1"/>
          <p:nvPr/>
        </p:nvSpPr>
        <p:spPr>
          <a:xfrm>
            <a:off x="491757" y="2051433"/>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椭圆 80"/>
          <p:cNvSpPr/>
          <p:nvPr/>
        </p:nvSpPr>
        <p:spPr bwMode="auto">
          <a:xfrm>
            <a:off x="2536999"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0" name="椭圆 80"/>
          <p:cNvSpPr/>
          <p:nvPr/>
        </p:nvSpPr>
        <p:spPr bwMode="auto">
          <a:xfrm>
            <a:off x="5662841"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1" name="椭圆 10"/>
          <p:cNvSpPr/>
          <p:nvPr/>
        </p:nvSpPr>
        <p:spPr bwMode="auto">
          <a:xfrm>
            <a:off x="9060417" y="2642686"/>
            <a:ext cx="866314" cy="86892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文本框 14"/>
          <p:cNvSpPr txBox="1"/>
          <p:nvPr/>
        </p:nvSpPr>
        <p:spPr>
          <a:xfrm>
            <a:off x="490188"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内容简介</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01361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小结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572414" y="2664826"/>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27" name="文本框 26"/>
          <p:cNvSpPr txBox="1"/>
          <p:nvPr/>
        </p:nvSpPr>
        <p:spPr>
          <a:xfrm>
            <a:off x="5701040" y="2692426"/>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9" name="文本框 28"/>
          <p:cNvSpPr txBox="1"/>
          <p:nvPr/>
        </p:nvSpPr>
        <p:spPr>
          <a:xfrm>
            <a:off x="9095836" y="2721920"/>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grpSp>
        <p:nvGrpSpPr>
          <p:cNvPr id="30" name="组合 29"/>
          <p:cNvGrpSpPr/>
          <p:nvPr/>
        </p:nvGrpSpPr>
        <p:grpSpPr>
          <a:xfrm>
            <a:off x="4966856" y="902198"/>
            <a:ext cx="2258289" cy="1292662"/>
            <a:chOff x="5284473" y="902198"/>
            <a:chExt cx="2258289" cy="1292662"/>
          </a:xfrm>
        </p:grpSpPr>
        <p:sp>
          <p:nvSpPr>
            <p:cNvPr id="31" name="文本框 30"/>
            <p:cNvSpPr txBox="1"/>
            <p:nvPr/>
          </p:nvSpPr>
          <p:spPr>
            <a:xfrm>
              <a:off x="5402236" y="902198"/>
              <a:ext cx="2022763" cy="830997"/>
            </a:xfrm>
            <a:prstGeom prst="rect">
              <a:avLst/>
            </a:prstGeom>
            <a:noFill/>
          </p:spPr>
          <p:txBody>
            <a:bodyPr wrap="square" rtlCol="0">
              <a:spAutoFit/>
            </a:bodyPr>
            <a:lstStyle/>
            <a:p>
              <a:pPr algn="ctr"/>
              <a:r>
                <a:rPr lang="zh-CN" altLang="en-US" sz="4800" dirty="0">
                  <a:solidFill>
                    <a:schemeClr val="bg1">
                      <a:lumMod val="95000"/>
                    </a:schemeClr>
                  </a:solidFill>
                  <a:latin typeface="微软雅黑" panose="020B0503020204020204" pitchFamily="34" charset="-122"/>
                  <a:ea typeface="微软雅黑" panose="020B0503020204020204" pitchFamily="34" charset="-122"/>
                </a:rPr>
                <a:t>目录</a:t>
              </a:r>
              <a:endParaRPr lang="zh-CN" altLang="en-US" sz="4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284473" y="1733195"/>
              <a:ext cx="2258289" cy="461665"/>
            </a:xfrm>
            <a:prstGeom prst="rect">
              <a:avLst/>
            </a:prstGeom>
            <a:noFill/>
          </p:spPr>
          <p:txBody>
            <a:bodyPr wrap="square" rtlCol="0">
              <a:spAutoFit/>
            </a:body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Contents</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椭圆 9"/>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文本框 11"/>
          <p:cNvSpPr txBox="1"/>
          <p:nvPr/>
        </p:nvSpPr>
        <p:spPr>
          <a:xfrm>
            <a:off x="5514856" y="2340024"/>
            <a:ext cx="1153886" cy="1015663"/>
          </a:xfrm>
          <a:prstGeom prst="rect">
            <a:avLst/>
          </a:prstGeom>
          <a:noFill/>
        </p:spPr>
        <p:txBody>
          <a:bodyPr wrap="square" rtlCol="0">
            <a:spAutoFit/>
          </a:bodyPr>
          <a:lstStyle/>
          <a:p>
            <a:pPr algn="ctr"/>
            <a:r>
              <a:rPr lang="en-US" altLang="zh-CN" sz="6000" dirty="0">
                <a:ln w="28575">
                  <a:noFill/>
                </a:ln>
                <a:solidFill>
                  <a:schemeClr val="bg1">
                    <a:lumMod val="95000"/>
                  </a:schemeClr>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16036" y="3595983"/>
            <a:ext cx="4959929" cy="461665"/>
          </a:xfrm>
          <a:prstGeom prst="rect">
            <a:avLst/>
          </a:prstGeom>
          <a:noFill/>
        </p:spPr>
        <p:txBody>
          <a:bodyPr wrap="squar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内容简介</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4953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21" name="矩形 20"/>
          <p:cNvSpPr/>
          <p:nvPr/>
        </p:nvSpPr>
        <p:spPr>
          <a:xfrm>
            <a:off x="2035566" y="508724"/>
            <a:ext cx="1107996"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内容简介</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1" name="Group 41"/>
          <p:cNvGrpSpPr/>
          <p:nvPr/>
        </p:nvGrpSpPr>
        <p:grpSpPr>
          <a:xfrm rot="8961991">
            <a:off x="2273965" y="1830558"/>
            <a:ext cx="3150760" cy="3880986"/>
            <a:chOff x="1507825" y="2293019"/>
            <a:chExt cx="3099093" cy="3817347"/>
          </a:xfrm>
          <a:solidFill>
            <a:schemeClr val="bg1">
              <a:lumMod val="95000"/>
            </a:schemeClr>
          </a:solidFill>
        </p:grpSpPr>
        <p:sp>
          <p:nvSpPr>
            <p:cNvPr id="42" name="Freeform 6"/>
            <p:cNvSpPr/>
            <p:nvPr/>
          </p:nvSpPr>
          <p:spPr bwMode="auto">
            <a:xfrm rot="12600000" flipH="1">
              <a:off x="3800178" y="2413350"/>
              <a:ext cx="750887" cy="16033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015">
                <a:latin typeface="+mn-lt"/>
              </a:endParaRPr>
            </a:p>
          </p:txBody>
        </p:sp>
        <p:sp>
          <p:nvSpPr>
            <p:cNvPr id="43" name="Freeform 74"/>
            <p:cNvSpPr/>
            <p:nvPr/>
          </p:nvSpPr>
          <p:spPr bwMode="auto">
            <a:xfrm rot="12600000" flipH="1">
              <a:off x="3463918" y="2571257"/>
              <a:ext cx="1143000" cy="333375"/>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sp>
          <p:nvSpPr>
            <p:cNvPr id="44" name="Freeform 75"/>
            <p:cNvSpPr/>
            <p:nvPr/>
          </p:nvSpPr>
          <p:spPr bwMode="auto">
            <a:xfrm rot="12600000" flipH="1">
              <a:off x="4004965" y="2293019"/>
              <a:ext cx="509587" cy="10953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grpSp>
          <p:nvGrpSpPr>
            <p:cNvPr id="45" name="Group 39"/>
            <p:cNvGrpSpPr/>
            <p:nvPr/>
          </p:nvGrpSpPr>
          <p:grpSpPr>
            <a:xfrm rot="10800000">
              <a:off x="3422720" y="2960053"/>
              <a:ext cx="500508" cy="552172"/>
              <a:chOff x="3422720" y="2960053"/>
              <a:chExt cx="500508" cy="552172"/>
            </a:xfrm>
            <a:grpFill/>
          </p:grpSpPr>
          <p:grpSp>
            <p:nvGrpSpPr>
              <p:cNvPr id="135" name="Group 37"/>
              <p:cNvGrpSpPr/>
              <p:nvPr/>
            </p:nvGrpSpPr>
            <p:grpSpPr>
              <a:xfrm>
                <a:off x="3422720" y="2960053"/>
                <a:ext cx="500508" cy="552172"/>
                <a:chOff x="3422720" y="2960053"/>
                <a:chExt cx="500508" cy="552172"/>
              </a:xfrm>
              <a:grpFill/>
            </p:grpSpPr>
            <p:sp>
              <p:nvSpPr>
                <p:cNvPr id="140" name="Freeform 8"/>
                <p:cNvSpPr/>
                <p:nvPr/>
              </p:nvSpPr>
              <p:spPr bwMode="auto">
                <a:xfrm rot="12600000">
                  <a:off x="3885128" y="3037492"/>
                  <a:ext cx="38100" cy="65087"/>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41" name="Group 36"/>
                <p:cNvGrpSpPr/>
                <p:nvPr/>
              </p:nvGrpSpPr>
              <p:grpSpPr>
                <a:xfrm>
                  <a:off x="3422720" y="2960053"/>
                  <a:ext cx="407951" cy="552172"/>
                  <a:chOff x="3422720" y="2960053"/>
                  <a:chExt cx="407951" cy="552172"/>
                </a:xfrm>
                <a:grpFill/>
              </p:grpSpPr>
              <p:sp>
                <p:nvSpPr>
                  <p:cNvPr id="143" name="Freeform 5"/>
                  <p:cNvSpPr/>
                  <p:nvPr/>
                </p:nvSpPr>
                <p:spPr bwMode="auto">
                  <a:xfrm rot="12600000">
                    <a:off x="3681446" y="3036071"/>
                    <a:ext cx="149225" cy="44132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4" name="Freeform 6"/>
                  <p:cNvSpPr/>
                  <p:nvPr/>
                </p:nvSpPr>
                <p:spPr bwMode="auto">
                  <a:xfrm rot="12600000">
                    <a:off x="3558062" y="3375700"/>
                    <a:ext cx="117475" cy="1365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5" name="Freeform 9"/>
                  <p:cNvSpPr/>
                  <p:nvPr/>
                </p:nvSpPr>
                <p:spPr bwMode="auto">
                  <a:xfrm rot="12600000">
                    <a:off x="3547403" y="2960053"/>
                    <a:ext cx="147637" cy="44132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6" name="Freeform 10"/>
                  <p:cNvSpPr/>
                  <p:nvPr/>
                </p:nvSpPr>
                <p:spPr bwMode="auto">
                  <a:xfrm rot="12600000">
                    <a:off x="3422720" y="3302937"/>
                    <a:ext cx="117475" cy="134938"/>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42" name="Freeform 12"/>
                <p:cNvSpPr/>
                <p:nvPr/>
              </p:nvSpPr>
              <p:spPr bwMode="auto">
                <a:xfrm rot="12600000">
                  <a:off x="3748305" y="2964331"/>
                  <a:ext cx="39687" cy="635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nvGrpSpPr>
              <p:cNvPr id="136" name="Group 38"/>
              <p:cNvGrpSpPr/>
              <p:nvPr/>
            </p:nvGrpSpPr>
            <p:grpSpPr>
              <a:xfrm>
                <a:off x="3446371" y="3121330"/>
                <a:ext cx="262234" cy="351393"/>
                <a:chOff x="3446371" y="3121330"/>
                <a:chExt cx="262234" cy="351393"/>
              </a:xfrm>
              <a:grpFill/>
            </p:grpSpPr>
            <p:sp>
              <p:nvSpPr>
                <p:cNvPr id="137" name="Freeform 7"/>
                <p:cNvSpPr/>
                <p:nvPr/>
              </p:nvSpPr>
              <p:spPr bwMode="auto">
                <a:xfrm rot="12600000">
                  <a:off x="3581605" y="3348898"/>
                  <a:ext cx="127000" cy="123825"/>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8" name="Freeform 11"/>
                <p:cNvSpPr/>
                <p:nvPr/>
              </p:nvSpPr>
              <p:spPr bwMode="auto">
                <a:xfrm rot="12600000">
                  <a:off x="3446371" y="3272989"/>
                  <a:ext cx="128587" cy="122237"/>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9" name="Freeform 13"/>
                <p:cNvSpPr/>
                <p:nvPr/>
              </p:nvSpPr>
              <p:spPr bwMode="auto">
                <a:xfrm rot="12600000">
                  <a:off x="3484402" y="3121330"/>
                  <a:ext cx="33338" cy="223837"/>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grpSp>
          <p:nvGrpSpPr>
            <p:cNvPr id="46" name="Group 90"/>
            <p:cNvGrpSpPr/>
            <p:nvPr/>
          </p:nvGrpSpPr>
          <p:grpSpPr bwMode="auto">
            <a:xfrm rot="900000">
              <a:off x="3812918" y="3260083"/>
              <a:ext cx="686133" cy="520862"/>
              <a:chOff x="7170738" y="4168775"/>
              <a:chExt cx="817563" cy="620713"/>
            </a:xfrm>
            <a:grpFill/>
          </p:grpSpPr>
          <p:sp>
            <p:nvSpPr>
              <p:cNvPr id="129"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0"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1"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2"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3"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4"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47" name="Freeform 20"/>
            <p:cNvSpPr>
              <a:spLocks noEditPoints="1"/>
            </p:cNvSpPr>
            <p:nvPr/>
          </p:nvSpPr>
          <p:spPr bwMode="auto">
            <a:xfrm rot="900000">
              <a:off x="3631479" y="5270985"/>
              <a:ext cx="401637" cy="42227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48" name="Group 35"/>
            <p:cNvGrpSpPr/>
            <p:nvPr/>
          </p:nvGrpSpPr>
          <p:grpSpPr>
            <a:xfrm rot="8550213">
              <a:off x="1635616" y="4070487"/>
              <a:ext cx="339303" cy="484865"/>
              <a:chOff x="1553510" y="4064335"/>
              <a:chExt cx="339303" cy="484865"/>
            </a:xfrm>
            <a:grpFill/>
          </p:grpSpPr>
          <p:sp>
            <p:nvSpPr>
              <p:cNvPr id="126" name="Oval 21"/>
              <p:cNvSpPr>
                <a:spLocks noChangeArrowheads="1"/>
              </p:cNvSpPr>
              <p:nvPr/>
            </p:nvSpPr>
            <p:spPr bwMode="auto">
              <a:xfrm rot="12600000">
                <a:off x="1553510" y="4431725"/>
                <a:ext cx="119062" cy="1174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7" name="Freeform 22"/>
              <p:cNvSpPr/>
              <p:nvPr/>
            </p:nvSpPr>
            <p:spPr bwMode="auto">
              <a:xfrm rot="12600000">
                <a:off x="1564222" y="4064335"/>
                <a:ext cx="187325" cy="388937"/>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8" name="Freeform 23"/>
              <p:cNvSpPr/>
              <p:nvPr/>
            </p:nvSpPr>
            <p:spPr bwMode="auto">
              <a:xfrm rot="12600000">
                <a:off x="1692788" y="4147359"/>
                <a:ext cx="200025" cy="38417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49" name="Freeform 25"/>
            <p:cNvSpPr>
              <a:spLocks noEditPoints="1"/>
            </p:cNvSpPr>
            <p:nvPr/>
          </p:nvSpPr>
          <p:spPr bwMode="auto">
            <a:xfrm rot="12600000">
              <a:off x="2201580" y="4781471"/>
              <a:ext cx="188913" cy="512763"/>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0" name="Freeform 26"/>
            <p:cNvSpPr>
              <a:spLocks noEditPoints="1"/>
            </p:cNvSpPr>
            <p:nvPr/>
          </p:nvSpPr>
          <p:spPr bwMode="auto">
            <a:xfrm rot="12600000">
              <a:off x="2039152" y="4945275"/>
              <a:ext cx="514350" cy="18732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1" name="Freeform 27"/>
            <p:cNvSpPr>
              <a:spLocks noEditPoints="1"/>
            </p:cNvSpPr>
            <p:nvPr/>
          </p:nvSpPr>
          <p:spPr bwMode="auto">
            <a:xfrm rot="12600000">
              <a:off x="2078444" y="4830868"/>
              <a:ext cx="434975" cy="417512"/>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2" name="Freeform 28"/>
            <p:cNvSpPr>
              <a:spLocks noEditPoints="1"/>
            </p:cNvSpPr>
            <p:nvPr/>
          </p:nvSpPr>
          <p:spPr bwMode="auto">
            <a:xfrm rot="12600000">
              <a:off x="2078444" y="4830868"/>
              <a:ext cx="434975" cy="417512"/>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3" name="Oval 29"/>
            <p:cNvSpPr>
              <a:spLocks noChangeArrowheads="1"/>
            </p:cNvSpPr>
            <p:nvPr/>
          </p:nvSpPr>
          <p:spPr bwMode="auto">
            <a:xfrm rot="12600000">
              <a:off x="2255265" y="4998456"/>
              <a:ext cx="79375" cy="793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4" name="Freeform 30"/>
            <p:cNvSpPr>
              <a:spLocks noEditPoints="1"/>
            </p:cNvSpPr>
            <p:nvPr/>
          </p:nvSpPr>
          <p:spPr bwMode="auto">
            <a:xfrm rot="12600000">
              <a:off x="1507825" y="4666702"/>
              <a:ext cx="215900" cy="409575"/>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5" name="Rectangle 31"/>
            <p:cNvSpPr>
              <a:spLocks noChangeArrowheads="1"/>
            </p:cNvSpPr>
            <p:nvPr/>
          </p:nvSpPr>
          <p:spPr bwMode="auto">
            <a:xfrm rot="12600000">
              <a:off x="1747338" y="4772504"/>
              <a:ext cx="55562" cy="398463"/>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6" name="Freeform 32"/>
            <p:cNvSpPr>
              <a:spLocks noEditPoints="1"/>
            </p:cNvSpPr>
            <p:nvPr/>
          </p:nvSpPr>
          <p:spPr bwMode="auto">
            <a:xfrm rot="12600000">
              <a:off x="3880624" y="3865353"/>
              <a:ext cx="471487" cy="344488"/>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57" name="Group 123"/>
            <p:cNvGrpSpPr/>
            <p:nvPr/>
          </p:nvGrpSpPr>
          <p:grpSpPr bwMode="auto">
            <a:xfrm rot="4500000">
              <a:off x="2998487" y="2724730"/>
              <a:ext cx="426336" cy="548837"/>
              <a:chOff x="8610600" y="4127500"/>
              <a:chExt cx="508001" cy="654050"/>
            </a:xfrm>
            <a:grpFill/>
          </p:grpSpPr>
          <p:sp>
            <p:nvSpPr>
              <p:cNvPr id="118"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9"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0"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1"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2"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3"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4"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5"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58" name="Freeform 41"/>
            <p:cNvSpPr>
              <a:spLocks noEditPoints="1"/>
            </p:cNvSpPr>
            <p:nvPr/>
          </p:nvSpPr>
          <p:spPr bwMode="auto">
            <a:xfrm rot="12600000">
              <a:off x="2422382" y="3250428"/>
              <a:ext cx="360363" cy="328613"/>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9" name="Freeform 42"/>
            <p:cNvSpPr/>
            <p:nvPr/>
          </p:nvSpPr>
          <p:spPr bwMode="auto">
            <a:xfrm rot="12600000">
              <a:off x="2715643" y="3164209"/>
              <a:ext cx="77787" cy="16510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0" name="Freeform 43"/>
            <p:cNvSpPr/>
            <p:nvPr/>
          </p:nvSpPr>
          <p:spPr bwMode="auto">
            <a:xfrm rot="12600000">
              <a:off x="2753202" y="3073244"/>
              <a:ext cx="109537" cy="225425"/>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1" name="Freeform 44"/>
            <p:cNvSpPr/>
            <p:nvPr/>
          </p:nvSpPr>
          <p:spPr bwMode="auto">
            <a:xfrm rot="12600000">
              <a:off x="2093459" y="5508761"/>
              <a:ext cx="439738" cy="401638"/>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2" name="Freeform 45"/>
            <p:cNvSpPr>
              <a:spLocks noEditPoints="1"/>
            </p:cNvSpPr>
            <p:nvPr/>
          </p:nvSpPr>
          <p:spPr bwMode="auto">
            <a:xfrm rot="900000">
              <a:off x="3244053" y="3577055"/>
              <a:ext cx="534988" cy="444500"/>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3" name="Freeform 46"/>
            <p:cNvSpPr>
              <a:spLocks noEditPoints="1"/>
            </p:cNvSpPr>
            <p:nvPr/>
          </p:nvSpPr>
          <p:spPr bwMode="auto">
            <a:xfrm rot="12600000">
              <a:off x="1929069" y="3496223"/>
              <a:ext cx="687387" cy="801688"/>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4" name="Freeform 47"/>
            <p:cNvSpPr>
              <a:spLocks noEditPoints="1"/>
            </p:cNvSpPr>
            <p:nvPr/>
          </p:nvSpPr>
          <p:spPr bwMode="auto">
            <a:xfrm rot="12600000">
              <a:off x="1905200" y="3334431"/>
              <a:ext cx="296862" cy="582613"/>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5" name="Freeform 48"/>
            <p:cNvSpPr>
              <a:spLocks noEditPoints="1"/>
            </p:cNvSpPr>
            <p:nvPr/>
          </p:nvSpPr>
          <p:spPr bwMode="auto">
            <a:xfrm rot="12600000">
              <a:off x="2639794" y="3831255"/>
              <a:ext cx="485775" cy="48577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6" name="Freeform 49"/>
            <p:cNvSpPr/>
            <p:nvPr/>
          </p:nvSpPr>
          <p:spPr bwMode="auto">
            <a:xfrm rot="12600000">
              <a:off x="2777118" y="4047431"/>
              <a:ext cx="242888" cy="128588"/>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67" name="Group 133"/>
            <p:cNvGrpSpPr/>
            <p:nvPr/>
          </p:nvGrpSpPr>
          <p:grpSpPr bwMode="auto">
            <a:xfrm rot="900000">
              <a:off x="2851145" y="3333578"/>
              <a:ext cx="381037" cy="362339"/>
              <a:chOff x="8505825" y="3605213"/>
              <a:chExt cx="454025" cy="431800"/>
            </a:xfrm>
            <a:grpFill/>
          </p:grpSpPr>
          <p:sp>
            <p:nvSpPr>
              <p:cNvPr id="116"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7"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68" name="Freeform 52"/>
            <p:cNvSpPr/>
            <p:nvPr/>
          </p:nvSpPr>
          <p:spPr bwMode="auto">
            <a:xfrm rot="12600000">
              <a:off x="2640197" y="5646816"/>
              <a:ext cx="569913" cy="4635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9" name="Freeform 53"/>
            <p:cNvSpPr/>
            <p:nvPr/>
          </p:nvSpPr>
          <p:spPr bwMode="auto">
            <a:xfrm rot="12600000">
              <a:off x="2575362" y="5786368"/>
              <a:ext cx="157162" cy="215900"/>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0" name="Freeform 54"/>
            <p:cNvSpPr/>
            <p:nvPr/>
          </p:nvSpPr>
          <p:spPr bwMode="auto">
            <a:xfrm rot="12600000">
              <a:off x="2720316" y="5707030"/>
              <a:ext cx="431800" cy="28257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1" name="Freeform 55"/>
            <p:cNvSpPr>
              <a:spLocks noEditPoints="1"/>
            </p:cNvSpPr>
            <p:nvPr/>
          </p:nvSpPr>
          <p:spPr bwMode="auto">
            <a:xfrm rot="1800000">
              <a:off x="3356805" y="5569946"/>
              <a:ext cx="249238" cy="43656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2" name="Freeform 56"/>
            <p:cNvSpPr>
              <a:spLocks noEditPoints="1"/>
            </p:cNvSpPr>
            <p:nvPr/>
          </p:nvSpPr>
          <p:spPr bwMode="auto">
            <a:xfrm rot="12600000">
              <a:off x="3825544" y="4770535"/>
              <a:ext cx="466725" cy="50800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3" name="Freeform 57"/>
            <p:cNvSpPr>
              <a:spLocks noEditPoints="1"/>
            </p:cNvSpPr>
            <p:nvPr/>
          </p:nvSpPr>
          <p:spPr bwMode="auto">
            <a:xfrm>
              <a:off x="1683463" y="5120191"/>
              <a:ext cx="444500" cy="434975"/>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4" name="Freeform 58"/>
            <p:cNvSpPr>
              <a:spLocks noEditPoints="1"/>
            </p:cNvSpPr>
            <p:nvPr/>
          </p:nvSpPr>
          <p:spPr bwMode="auto">
            <a:xfrm rot="12600000">
              <a:off x="3961097" y="4331046"/>
              <a:ext cx="431800" cy="43815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5" name="Rectangle 61"/>
            <p:cNvSpPr>
              <a:spLocks noChangeArrowheads="1"/>
            </p:cNvSpPr>
            <p:nvPr/>
          </p:nvSpPr>
          <p:spPr bwMode="auto">
            <a:xfrm rot="12600000">
              <a:off x="2269108" y="4305364"/>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6" name="Rectangle 63"/>
            <p:cNvSpPr>
              <a:spLocks noChangeArrowheads="1"/>
            </p:cNvSpPr>
            <p:nvPr/>
          </p:nvSpPr>
          <p:spPr bwMode="auto">
            <a:xfrm rot="12600000">
              <a:off x="2165921" y="4484090"/>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7" name="Rectangle 64"/>
            <p:cNvSpPr>
              <a:spLocks noChangeArrowheads="1"/>
            </p:cNvSpPr>
            <p:nvPr/>
          </p:nvSpPr>
          <p:spPr bwMode="auto">
            <a:xfrm rot="12600000">
              <a:off x="2137339" y="4228370"/>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8" name="Rectangle 66"/>
            <p:cNvSpPr>
              <a:spLocks noChangeArrowheads="1"/>
            </p:cNvSpPr>
            <p:nvPr/>
          </p:nvSpPr>
          <p:spPr bwMode="auto">
            <a:xfrm rot="12600000">
              <a:off x="2034151" y="4407096"/>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9" name="Rectangle 67"/>
            <p:cNvSpPr>
              <a:spLocks noChangeArrowheads="1"/>
            </p:cNvSpPr>
            <p:nvPr/>
          </p:nvSpPr>
          <p:spPr bwMode="auto">
            <a:xfrm rot="12600000">
              <a:off x="2402465" y="4382357"/>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0" name="Rectangle 69"/>
            <p:cNvSpPr>
              <a:spLocks noChangeArrowheads="1"/>
            </p:cNvSpPr>
            <p:nvPr/>
          </p:nvSpPr>
          <p:spPr bwMode="auto">
            <a:xfrm rot="12600000">
              <a:off x="2299278" y="4561083"/>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1" name="Rectangle 70"/>
            <p:cNvSpPr>
              <a:spLocks noChangeArrowheads="1"/>
            </p:cNvSpPr>
            <p:nvPr/>
          </p:nvSpPr>
          <p:spPr bwMode="auto">
            <a:xfrm rot="12600000">
              <a:off x="1946052" y="4534958"/>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82" name="Group 40"/>
            <p:cNvGrpSpPr/>
            <p:nvPr/>
          </p:nvGrpSpPr>
          <p:grpSpPr>
            <a:xfrm rot="10800000">
              <a:off x="1878016" y="4167309"/>
              <a:ext cx="738081" cy="491536"/>
              <a:chOff x="1900808" y="4212274"/>
              <a:chExt cx="738081" cy="491536"/>
            </a:xfrm>
            <a:grpFill/>
          </p:grpSpPr>
          <p:sp>
            <p:nvSpPr>
              <p:cNvPr id="110" name="Rectangle 59"/>
              <p:cNvSpPr>
                <a:spLocks noChangeArrowheads="1"/>
              </p:cNvSpPr>
              <p:nvPr/>
            </p:nvSpPr>
            <p:spPr bwMode="auto">
              <a:xfrm rot="12600000">
                <a:off x="2111839" y="4212274"/>
                <a:ext cx="527050"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1" name="Rectangle 60"/>
              <p:cNvSpPr>
                <a:spLocks noChangeArrowheads="1"/>
              </p:cNvSpPr>
              <p:nvPr/>
            </p:nvSpPr>
            <p:spPr bwMode="auto">
              <a:xfrm rot="12600000">
                <a:off x="2106390" y="4257245"/>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2" name="Rectangle 62"/>
              <p:cNvSpPr>
                <a:spLocks noChangeArrowheads="1"/>
              </p:cNvSpPr>
              <p:nvPr/>
            </p:nvSpPr>
            <p:spPr bwMode="auto">
              <a:xfrm rot="12600000">
                <a:off x="2236961" y="4301171"/>
                <a:ext cx="65088"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3" name="Rectangle 65"/>
              <p:cNvSpPr>
                <a:spLocks noChangeArrowheads="1"/>
              </p:cNvSpPr>
              <p:nvPr/>
            </p:nvSpPr>
            <p:spPr bwMode="auto">
              <a:xfrm rot="12600000">
                <a:off x="2105085" y="4224574"/>
                <a:ext cx="63500"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4" name="Rectangle 68"/>
              <p:cNvSpPr>
                <a:spLocks noChangeArrowheads="1"/>
              </p:cNvSpPr>
              <p:nvPr/>
            </p:nvSpPr>
            <p:spPr bwMode="auto">
              <a:xfrm rot="12600000">
                <a:off x="2370212" y="4378562"/>
                <a:ext cx="66675"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5" name="Freeform 71"/>
              <p:cNvSpPr/>
              <p:nvPr/>
            </p:nvSpPr>
            <p:spPr bwMode="auto">
              <a:xfrm rot="12600000">
                <a:off x="1900808" y="4549823"/>
                <a:ext cx="484188" cy="15398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83" name="Freeform 72"/>
            <p:cNvSpPr>
              <a:spLocks noEditPoints="1"/>
            </p:cNvSpPr>
            <p:nvPr/>
          </p:nvSpPr>
          <p:spPr bwMode="auto">
            <a:xfrm rot="12600000">
              <a:off x="3019018" y="4782043"/>
              <a:ext cx="671513" cy="438150"/>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4" name="Freeform 73"/>
            <p:cNvSpPr>
              <a:spLocks noEditPoints="1"/>
            </p:cNvSpPr>
            <p:nvPr/>
          </p:nvSpPr>
          <p:spPr bwMode="auto">
            <a:xfrm rot="1393596">
              <a:off x="2414463" y="3905258"/>
              <a:ext cx="157163" cy="274638"/>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5" name="Freeform 74"/>
            <p:cNvSpPr>
              <a:spLocks noEditPoints="1"/>
            </p:cNvSpPr>
            <p:nvPr/>
          </p:nvSpPr>
          <p:spPr bwMode="auto">
            <a:xfrm rot="1800000">
              <a:off x="3013444" y="5262374"/>
              <a:ext cx="315912" cy="385763"/>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6" name="Freeform 75"/>
            <p:cNvSpPr>
              <a:spLocks noEditPoints="1"/>
            </p:cNvSpPr>
            <p:nvPr/>
          </p:nvSpPr>
          <p:spPr bwMode="auto">
            <a:xfrm rot="900000">
              <a:off x="2562427" y="4478545"/>
              <a:ext cx="477838" cy="4794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7" name="Freeform 76"/>
            <p:cNvSpPr>
              <a:spLocks noEditPoints="1"/>
            </p:cNvSpPr>
            <p:nvPr/>
          </p:nvSpPr>
          <p:spPr bwMode="auto">
            <a:xfrm rot="1800000">
              <a:off x="3209787" y="4232354"/>
              <a:ext cx="539750" cy="409575"/>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8" name="Freeform 77"/>
            <p:cNvSpPr/>
            <p:nvPr/>
          </p:nvSpPr>
          <p:spPr bwMode="auto">
            <a:xfrm rot="900000">
              <a:off x="2972466" y="4980097"/>
              <a:ext cx="179388" cy="134937"/>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9" name="Freeform 78"/>
            <p:cNvSpPr/>
            <p:nvPr/>
          </p:nvSpPr>
          <p:spPr bwMode="auto">
            <a:xfrm rot="12600000">
              <a:off x="3063515" y="4941708"/>
              <a:ext cx="49213" cy="603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0" name="Freeform 79"/>
            <p:cNvSpPr>
              <a:spLocks noEditPoints="1"/>
            </p:cNvSpPr>
            <p:nvPr/>
          </p:nvSpPr>
          <p:spPr bwMode="auto">
            <a:xfrm rot="7200000">
              <a:off x="3712274" y="4017487"/>
              <a:ext cx="188913" cy="2619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1" name="Freeform 80"/>
            <p:cNvSpPr>
              <a:spLocks noEditPoints="1"/>
            </p:cNvSpPr>
            <p:nvPr/>
          </p:nvSpPr>
          <p:spPr bwMode="auto">
            <a:xfrm rot="12600000">
              <a:off x="1735409" y="4445936"/>
              <a:ext cx="236538" cy="2587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2" name="Freeform 81"/>
            <p:cNvSpPr>
              <a:spLocks noEditPoints="1"/>
            </p:cNvSpPr>
            <p:nvPr/>
          </p:nvSpPr>
          <p:spPr bwMode="auto">
            <a:xfrm rot="900000">
              <a:off x="2539100" y="5072698"/>
              <a:ext cx="357187" cy="514350"/>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3" name="Freeform 82"/>
            <p:cNvSpPr>
              <a:spLocks noEditPoints="1"/>
            </p:cNvSpPr>
            <p:nvPr/>
          </p:nvSpPr>
          <p:spPr bwMode="auto">
            <a:xfrm rot="12600000">
              <a:off x="2697110" y="5598298"/>
              <a:ext cx="206375" cy="182562"/>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4" name="Freeform 83"/>
            <p:cNvSpPr/>
            <p:nvPr/>
          </p:nvSpPr>
          <p:spPr bwMode="auto">
            <a:xfrm rot="12600000">
              <a:off x="2853325" y="5629363"/>
              <a:ext cx="90487" cy="57150"/>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5" name="Freeform 84"/>
            <p:cNvSpPr/>
            <p:nvPr/>
          </p:nvSpPr>
          <p:spPr bwMode="auto">
            <a:xfrm rot="12600000">
              <a:off x="2906930" y="5677634"/>
              <a:ext cx="122237" cy="74613"/>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6" name="Freeform 85"/>
            <p:cNvSpPr>
              <a:spLocks noEditPoints="1"/>
            </p:cNvSpPr>
            <p:nvPr/>
          </p:nvSpPr>
          <p:spPr bwMode="auto">
            <a:xfrm rot="12600000">
              <a:off x="3209252" y="4701487"/>
              <a:ext cx="373062" cy="1333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7" name="Freeform 86"/>
            <p:cNvSpPr/>
            <p:nvPr/>
          </p:nvSpPr>
          <p:spPr bwMode="auto">
            <a:xfrm rot="12600000">
              <a:off x="2225969" y="3547771"/>
              <a:ext cx="206375" cy="265112"/>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8" name="Freeform 87"/>
            <p:cNvSpPr/>
            <p:nvPr/>
          </p:nvSpPr>
          <p:spPr bwMode="auto">
            <a:xfrm rot="12600000">
              <a:off x="2171665" y="3706953"/>
              <a:ext cx="100012" cy="6826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9" name="Freeform 88"/>
            <p:cNvSpPr/>
            <p:nvPr/>
          </p:nvSpPr>
          <p:spPr bwMode="auto">
            <a:xfrm rot="12600000">
              <a:off x="2261135" y="3575133"/>
              <a:ext cx="136525" cy="190500"/>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0" name="Freeform 89"/>
            <p:cNvSpPr>
              <a:spLocks noEditPoints="1"/>
            </p:cNvSpPr>
            <p:nvPr/>
          </p:nvSpPr>
          <p:spPr bwMode="auto">
            <a:xfrm rot="12600000">
              <a:off x="1935826" y="4712129"/>
              <a:ext cx="187325" cy="1365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1" name="Freeform 90"/>
            <p:cNvSpPr/>
            <p:nvPr/>
          </p:nvSpPr>
          <p:spPr bwMode="auto">
            <a:xfrm rot="12600000">
              <a:off x="3761826" y="4641528"/>
              <a:ext cx="173038" cy="22225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2" name="Freeform 91"/>
            <p:cNvSpPr/>
            <p:nvPr/>
          </p:nvSpPr>
          <p:spPr bwMode="auto">
            <a:xfrm rot="12600000">
              <a:off x="3807272" y="4829720"/>
              <a:ext cx="85725" cy="5873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3" name="Freeform 92"/>
            <p:cNvSpPr/>
            <p:nvPr/>
          </p:nvSpPr>
          <p:spPr bwMode="auto">
            <a:xfrm rot="12600000">
              <a:off x="3797409" y="4666907"/>
              <a:ext cx="117475" cy="160337"/>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4" name="Freeform 93"/>
            <p:cNvSpPr>
              <a:spLocks noEditPoints="1"/>
            </p:cNvSpPr>
            <p:nvPr/>
          </p:nvSpPr>
          <p:spPr bwMode="auto">
            <a:xfrm rot="12600000">
              <a:off x="3537923" y="2821556"/>
              <a:ext cx="184150" cy="2016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5" name="Freeform 94"/>
            <p:cNvSpPr/>
            <p:nvPr/>
          </p:nvSpPr>
          <p:spPr bwMode="auto">
            <a:xfrm rot="12600000">
              <a:off x="3063402" y="4320809"/>
              <a:ext cx="53975" cy="50800"/>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6" name="Freeform 95"/>
            <p:cNvSpPr/>
            <p:nvPr/>
          </p:nvSpPr>
          <p:spPr bwMode="auto">
            <a:xfrm rot="12600000">
              <a:off x="3031218" y="4353689"/>
              <a:ext cx="49212" cy="16510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7" name="Freeform 96"/>
            <p:cNvSpPr/>
            <p:nvPr/>
          </p:nvSpPr>
          <p:spPr bwMode="auto">
            <a:xfrm rot="12600000">
              <a:off x="2955192" y="4320784"/>
              <a:ext cx="106362" cy="141288"/>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8" name="Freeform 97"/>
            <p:cNvSpPr/>
            <p:nvPr/>
          </p:nvSpPr>
          <p:spPr bwMode="auto">
            <a:xfrm rot="12600000">
              <a:off x="3102926" y="4313709"/>
              <a:ext cx="14287" cy="2540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9" name="Freeform 98"/>
            <p:cNvSpPr>
              <a:spLocks noEditPoints="1"/>
            </p:cNvSpPr>
            <p:nvPr/>
          </p:nvSpPr>
          <p:spPr bwMode="auto">
            <a:xfrm rot="12600000">
              <a:off x="2348758" y="5299028"/>
              <a:ext cx="184150" cy="1984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47" name="文本框 146"/>
          <p:cNvSpPr txBox="1"/>
          <p:nvPr/>
        </p:nvSpPr>
        <p:spPr>
          <a:xfrm>
            <a:off x="6519140" y="1585275"/>
            <a:ext cx="3453219" cy="4246245"/>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  </a:t>
            </a:r>
            <a:r>
              <a:rPr sz="1200" dirty="0">
                <a:solidFill>
                  <a:schemeClr val="bg1"/>
                </a:solidFill>
                <a:latin typeface="微软雅黑" panose="020B0503020204020204" pitchFamily="34" charset="-122"/>
                <a:ea typeface="微软雅黑" panose="020B0503020204020204" pitchFamily="34" charset="-122"/>
              </a:rPr>
              <a:t>在一般稀疏图中，人们做了大量的工作来证明具有某些性质的分离子的存在。为</a:t>
            </a:r>
            <a:endParaRPr sz="12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sz="1200" dirty="0">
                <a:solidFill>
                  <a:schemeClr val="bg1"/>
                </a:solidFill>
                <a:latin typeface="微软雅黑" panose="020B0503020204020204" pitchFamily="34" charset="-122"/>
                <a:ea typeface="微软雅黑" panose="020B0503020204020204" pitchFamily="34" charset="-122"/>
              </a:rPr>
              <a:t>例如，著名的Lipton-Tarjan平面分隔定理指出，对于任何n个顶点的平面图，都存在大小为O(√n)的2/3分隔符。类似的定理已经证明了有界亏格图，无极小图，低密度图和多项式展开图。这些分隔符结果适用于不包含任意大小的完整图的图类，并且每个图都包含类只包含O(n)条边，其中n是顶点的数量。因为任何α-separator的完全图(n)顶点，对于包含完全图的图类的分隔符的研究似乎是无用的。然而，目前还不清楚对于可能稠密的图，分隔符相对于边的数量有多小。我们感兴趣的焦点可能是稠密的几何图形，它常常编码其他的几何信息邻接。即使可以在几何图形中使用分隔符工具，通常也会丢失几何信息在这个过程中。因此，部分文献集中在寻找平衡的分隔符，也保存了几何图的几何性质。这种分色器称为几何分色器。</a:t>
            </a:r>
            <a:endParaRPr sz="12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2595965"/>
            <a:ext cx="0" cy="3078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椭圆 7"/>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 name="文本框 14"/>
          <p:cNvSpPr txBox="1"/>
          <p:nvPr/>
        </p:nvSpPr>
        <p:spPr>
          <a:xfrm>
            <a:off x="5514856" y="2340024"/>
            <a:ext cx="1153886" cy="1015663"/>
          </a:xfrm>
          <a:prstGeom prst="rect">
            <a:avLst/>
          </a:prstGeom>
          <a:noFill/>
        </p:spPr>
        <p:txBody>
          <a:bodyPr wrap="square" rtlCol="0">
            <a:spAutoFit/>
          </a:bodyPr>
          <a:lstStyle/>
          <a:p>
            <a:pPr algn="ctr"/>
            <a:r>
              <a:rPr lang="en-US" altLang="zh-CN" sz="6000" dirty="0">
                <a:ln w="28575">
                  <a:noFill/>
                </a:ln>
                <a:solidFill>
                  <a:schemeClr val="bg1">
                    <a:lumMod val="95000"/>
                  </a:schemeClr>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616036" y="3595983"/>
            <a:ext cx="4959929" cy="461665"/>
          </a:xfrm>
          <a:prstGeom prst="rect">
            <a:avLst/>
          </a:prstGeom>
          <a:noFill/>
        </p:spPr>
        <p:txBody>
          <a:bodyPr wrap="squar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关键技术分析</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795"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386690" y="1614399"/>
            <a:ext cx="3453219" cy="3053715"/>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  </a:t>
            </a:r>
            <a:r>
              <a:rPr sz="1400">
                <a:solidFill>
                  <a:schemeClr val="bg1"/>
                </a:solidFill>
                <a:latin typeface="微软雅黑" panose="020B0503020204020204" pitchFamily="34" charset="-122"/>
                <a:ea typeface="微软雅黑" panose="020B0503020204020204" pitchFamily="34" charset="-122"/>
              </a:rPr>
              <a:t>一个单元磁盘图的行分隔符示例。(a)一组单元磁盘(蓝色)和一行(红色)。(b)删除被红色分割的磁盘直线留下一个不连通的图</a:t>
            </a:r>
            <a:r>
              <a:rPr lang="zh-CN" sz="1400">
                <a:solidFill>
                  <a:schemeClr val="bg1"/>
                </a:solidFill>
                <a:latin typeface="微软雅黑" panose="020B0503020204020204" pitchFamily="34" charset="-122"/>
                <a:ea typeface="微软雅黑" panose="020B0503020204020204" pitchFamily="34" charset="-122"/>
              </a:rPr>
              <a:t>。这些分隔符结果适用于不包含任意大小的完整图的图类，并且每个图都包含类只包含O(n)条边，其中n是顶点的数量。因为任何α-separator的完全图(n)顶点，对于包含完全图的图类的分隔符的研究似乎是无用的。然而，目前还不清楚对于可能稠密的图，分隔符相对于边的数量有多小。</a:t>
            </a:r>
            <a:endParaRPr lang="zh-CN" sz="140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1243330" y="2782570"/>
            <a:ext cx="3710940" cy="967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559410" y="2650719"/>
            <a:ext cx="3453219" cy="1706880"/>
          </a:xfrm>
          <a:prstGeom prst="rect">
            <a:avLst/>
          </a:prstGeom>
          <a:noFill/>
        </p:spPr>
        <p:txBody>
          <a:bodyPr wrap="square" rtlCol="0">
            <a:spAutoFit/>
          </a:bodyPr>
          <a:lstStyle/>
          <a:p>
            <a:pPr algn="just">
              <a:lnSpc>
                <a:spcPct val="125000"/>
              </a:lnSpc>
            </a:pPr>
            <a:r>
              <a:rPr lang="en-US" altLang="zh-CN" sz="1400" dirty="0">
                <a:solidFill>
                  <a:schemeClr val="bg1"/>
                </a:solidFill>
                <a:latin typeface="微软雅黑" panose="020B0503020204020204" pitchFamily="34" charset="-122"/>
                <a:ea typeface="微软雅黑" panose="020B0503020204020204" pitchFamily="34" charset="-122"/>
              </a:rPr>
              <a:t>  </a:t>
            </a:r>
            <a:r>
              <a:rPr sz="1400">
                <a:solidFill>
                  <a:schemeClr val="bg1"/>
                </a:solidFill>
                <a:latin typeface="微软雅黑" panose="020B0503020204020204" pitchFamily="34" charset="-122"/>
                <a:ea typeface="微软雅黑" panose="020B0503020204020204" pitchFamily="34" charset="-122"/>
              </a:rPr>
              <a:t>使用线分隔符处理交叉磁盘有些困难。If 我们 选择 独立 的 两 两 不 相交 的 geometric 对象 由 Jordan curve, 然后 我们 可以 雇佣 curve. 的 内部 体积 参数然而,我们不能为行分隔符使用卷参数，因为该行不确定有界区域。</a:t>
            </a:r>
            <a:endParaRPr sz="140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5" name="图片 4"/>
          <p:cNvPicPr>
            <a:picLocks noChangeAspect="1"/>
          </p:cNvPicPr>
          <p:nvPr/>
        </p:nvPicPr>
        <p:blipFill>
          <a:blip r:embed="rId6"/>
          <a:stretch>
            <a:fillRect/>
          </a:stretch>
        </p:blipFill>
        <p:spPr>
          <a:xfrm>
            <a:off x="728980" y="2948940"/>
            <a:ext cx="4857115" cy="1310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17145"/>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437672" y="1819287"/>
            <a:ext cx="3453219" cy="2784475"/>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  设Ci为以p为圆心的半径为2i的圆，对于i = 0,1，…那么D中的每个圆盘最多与两个点相交这些圆——如果一个圆盘被两个圆相交，交点就在圆盘的边界上。让Di⊆D</a:t>
            </a: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与Ci有非空交点的磁盘集合，对于i = 0,1，。Note , i |Di| ≤ 2 n</a:t>
            </a: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Given 随机 线 _x0002_ 通过 p, ki 的 磁盘 数量 的 Di _x0002_ 最多 four, 是 由于 交叉分离，其期望为O(|Di|/i)。因此，根据期望的线性关系，D的期望圆盘数交叉 是 有 界 的</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3" name="图片 2"/>
          <p:cNvPicPr>
            <a:picLocks noChangeAspect="1"/>
          </p:cNvPicPr>
          <p:nvPr/>
        </p:nvPicPr>
        <p:blipFill>
          <a:blip r:embed="rId6"/>
          <a:stretch>
            <a:fillRect/>
          </a:stretch>
        </p:blipFill>
        <p:spPr>
          <a:xfrm>
            <a:off x="1423035" y="2106295"/>
            <a:ext cx="3543300" cy="2610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1" name="矩形 20"/>
          <p:cNvSpPr/>
          <p:nvPr/>
        </p:nvSpPr>
        <p:spPr>
          <a:xfrm>
            <a:off x="2035566" y="508724"/>
            <a:ext cx="156966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关键技术分析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6762792" y="1256677"/>
            <a:ext cx="3453219" cy="4669155"/>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  F我们 构建 的 安排 curves, 并 获得 一 组 平面 图形 的 顶点 的 顶点 arrange_x0002_ment 和 连续 顶点 由 edge. 曲线 连接我们对所得到的平面图形进行三角剖分使之成为平面图形最大的平面。然后，我们找到一个简单的循环2/3分隔符C(即在图中形成一个循环的2/3分隔符)的大小O(√m + n)总是存在的。我们输出C中包含一个顶点的所有曲线。在我们的实现中，我们用蛮力的方式构造了圆的排列，并使用了一个简单的循环分离器该算法由Holzer等人提出，称为基本循环分离器(FCS)算法。虽然FCS算法没有Fox-Epstein等人最近的实验研究表明，理论保证了所得分离器的尺寸它具有与最先进的循环分离器算法相当的性能，并在理论上保证了大多数的性能</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1149292"/>
            <a:ext cx="0" cy="45253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9002" y="6174041"/>
            <a:ext cx="2103631" cy="769023"/>
          </a:xfrm>
          <a:prstGeom prst="rect">
            <a:avLst/>
          </a:prstGeom>
        </p:spPr>
      </p:pic>
      <p:pic>
        <p:nvPicPr>
          <p:cNvPr id="5" name="图片 4" descr="_Y32ES9X~P]C%@4H7L)CVCT"/>
          <p:cNvPicPr>
            <a:picLocks noChangeAspect="1"/>
          </p:cNvPicPr>
          <p:nvPr/>
        </p:nvPicPr>
        <p:blipFill>
          <a:blip r:embed="rId6"/>
          <a:stretch>
            <a:fillRect/>
          </a:stretch>
        </p:blipFill>
        <p:spPr>
          <a:xfrm>
            <a:off x="1395730" y="1807210"/>
            <a:ext cx="4076700" cy="32099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2114</Words>
  <Application>WPS 演示</Application>
  <PresentationFormat>宽屏</PresentationFormat>
  <Paragraphs>107</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Road Rage</vt:lpstr>
      <vt:lpstr>Segoe Print</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张辉</cp:lastModifiedBy>
  <cp:revision>43</cp:revision>
  <dcterms:created xsi:type="dcterms:W3CDTF">2017-06-02T01:36:00Z</dcterms:created>
  <dcterms:modified xsi:type="dcterms:W3CDTF">2019-12-28T14:02:02Z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