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60"/>
  </p:handoutMasterIdLst>
  <p:sldIdLst>
    <p:sldId id="405" r:id="rId2"/>
    <p:sldId id="396" r:id="rId3"/>
    <p:sldId id="409" r:id="rId4"/>
    <p:sldId id="410" r:id="rId5"/>
    <p:sldId id="411" r:id="rId6"/>
    <p:sldId id="412" r:id="rId7"/>
    <p:sldId id="413" r:id="rId8"/>
    <p:sldId id="414" r:id="rId9"/>
    <p:sldId id="406" r:id="rId10"/>
    <p:sldId id="415" r:id="rId11"/>
    <p:sldId id="416" r:id="rId12"/>
    <p:sldId id="417" r:id="rId13"/>
    <p:sldId id="418" r:id="rId14"/>
    <p:sldId id="419" r:id="rId15"/>
    <p:sldId id="420" r:id="rId16"/>
    <p:sldId id="421" r:id="rId17"/>
    <p:sldId id="407" r:id="rId18"/>
    <p:sldId id="422" r:id="rId19"/>
    <p:sldId id="423" r:id="rId20"/>
    <p:sldId id="367" r:id="rId21"/>
    <p:sldId id="424" r:id="rId22"/>
    <p:sldId id="425" r:id="rId23"/>
    <p:sldId id="426" r:id="rId24"/>
    <p:sldId id="427" r:id="rId25"/>
    <p:sldId id="428" r:id="rId26"/>
    <p:sldId id="408" r:id="rId27"/>
    <p:sldId id="429" r:id="rId28"/>
    <p:sldId id="430" r:id="rId29"/>
    <p:sldId id="431" r:id="rId30"/>
    <p:sldId id="432" r:id="rId31"/>
    <p:sldId id="433" r:id="rId32"/>
    <p:sldId id="434" r:id="rId33"/>
    <p:sldId id="436" r:id="rId34"/>
    <p:sldId id="435" r:id="rId35"/>
    <p:sldId id="437" r:id="rId36"/>
    <p:sldId id="438" r:id="rId37"/>
    <p:sldId id="439" r:id="rId38"/>
    <p:sldId id="440" r:id="rId39"/>
    <p:sldId id="441" r:id="rId40"/>
    <p:sldId id="442" r:id="rId41"/>
    <p:sldId id="444" r:id="rId42"/>
    <p:sldId id="443" r:id="rId43"/>
    <p:sldId id="446" r:id="rId44"/>
    <p:sldId id="445" r:id="rId45"/>
    <p:sldId id="447" r:id="rId46"/>
    <p:sldId id="448" r:id="rId47"/>
    <p:sldId id="450" r:id="rId48"/>
    <p:sldId id="449" r:id="rId49"/>
    <p:sldId id="451" r:id="rId50"/>
    <p:sldId id="452" r:id="rId51"/>
    <p:sldId id="453" r:id="rId52"/>
    <p:sldId id="454" r:id="rId53"/>
    <p:sldId id="455" r:id="rId54"/>
    <p:sldId id="456" r:id="rId55"/>
    <p:sldId id="457" r:id="rId56"/>
    <p:sldId id="458" r:id="rId57"/>
    <p:sldId id="345"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0">
          <p15:clr>
            <a:srgbClr val="A4A3A4"/>
          </p15:clr>
        </p15:guide>
        <p15:guide id="2" pos="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E6D"/>
    <a:srgbClr val="846BB9"/>
    <a:srgbClr val="E70012"/>
    <a:srgbClr val="D30E19"/>
    <a:srgbClr val="EE7751"/>
    <a:srgbClr val="DB0816"/>
    <a:srgbClr val="EE7A53"/>
    <a:srgbClr val="CF121B"/>
    <a:srgbClr val="FFC000"/>
    <a:srgbClr val="AE9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5" autoAdjust="0"/>
    <p:restoredTop sz="86443" autoAdjust="0"/>
  </p:normalViewPr>
  <p:slideViewPr>
    <p:cSldViewPr snapToGrid="0">
      <p:cViewPr varScale="1">
        <p:scale>
          <a:sx n="70" d="100"/>
          <a:sy n="70" d="100"/>
        </p:scale>
        <p:origin x="822" y="66"/>
      </p:cViewPr>
      <p:guideLst>
        <p:guide orient="horz" pos="920"/>
        <p:guide pos="3824"/>
      </p:guideLst>
    </p:cSldViewPr>
  </p:slideViewPr>
  <p:outlineViewPr>
    <p:cViewPr>
      <p:scale>
        <a:sx n="33" d="100"/>
        <a:sy n="33" d="100"/>
      </p:scale>
      <p:origin x="0" y="0"/>
    </p:cViewPr>
  </p:outlineViewPr>
  <p:notesTextViewPr>
    <p:cViewPr>
      <p:scale>
        <a:sx n="1" d="1"/>
        <a:sy n="1" d="1"/>
      </p:scale>
      <p:origin x="0" y="0"/>
    </p:cViewPr>
  </p:notesTextViewPr>
  <p:sorterViewPr>
    <p:cViewPr>
      <p:scale>
        <a:sx n="47" d="100"/>
        <a:sy n="4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2020/8/18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t>2020/8/18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40</a:t>
            </a:fld>
            <a:endParaRPr lang="zh-CN" altLang="en-US"/>
          </a:p>
        </p:txBody>
      </p:sp>
    </p:spTree>
    <p:extLst>
      <p:ext uri="{BB962C8B-B14F-4D97-AF65-F5344CB8AC3E}">
        <p14:creationId xmlns:p14="http://schemas.microsoft.com/office/powerpoint/2010/main" val="95454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41</a:t>
            </a:fld>
            <a:endParaRPr lang="zh-CN" altLang="en-US"/>
          </a:p>
        </p:txBody>
      </p:sp>
    </p:spTree>
    <p:extLst>
      <p:ext uri="{BB962C8B-B14F-4D97-AF65-F5344CB8AC3E}">
        <p14:creationId xmlns:p14="http://schemas.microsoft.com/office/powerpoint/2010/main" val="637339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42</a:t>
            </a:fld>
            <a:endParaRPr lang="zh-CN" altLang="en-US"/>
          </a:p>
        </p:txBody>
      </p:sp>
    </p:spTree>
    <p:extLst>
      <p:ext uri="{BB962C8B-B14F-4D97-AF65-F5344CB8AC3E}">
        <p14:creationId xmlns:p14="http://schemas.microsoft.com/office/powerpoint/2010/main" val="4279709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43</a:t>
            </a:fld>
            <a:endParaRPr lang="zh-CN" altLang="en-US"/>
          </a:p>
        </p:txBody>
      </p:sp>
    </p:spTree>
    <p:extLst>
      <p:ext uri="{BB962C8B-B14F-4D97-AF65-F5344CB8AC3E}">
        <p14:creationId xmlns:p14="http://schemas.microsoft.com/office/powerpoint/2010/main" val="17945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44</a:t>
            </a:fld>
            <a:endParaRPr lang="zh-CN" altLang="en-US"/>
          </a:p>
        </p:txBody>
      </p:sp>
    </p:spTree>
    <p:extLst>
      <p:ext uri="{BB962C8B-B14F-4D97-AF65-F5344CB8AC3E}">
        <p14:creationId xmlns:p14="http://schemas.microsoft.com/office/powerpoint/2010/main" val="3425637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46</a:t>
            </a:fld>
            <a:endParaRPr lang="zh-CN" altLang="en-US"/>
          </a:p>
        </p:txBody>
      </p:sp>
    </p:spTree>
    <p:extLst>
      <p:ext uri="{BB962C8B-B14F-4D97-AF65-F5344CB8AC3E}">
        <p14:creationId xmlns:p14="http://schemas.microsoft.com/office/powerpoint/2010/main" val="1433755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47</a:t>
            </a:fld>
            <a:endParaRPr lang="zh-CN" altLang="en-US"/>
          </a:p>
        </p:txBody>
      </p:sp>
    </p:spTree>
    <p:extLst>
      <p:ext uri="{BB962C8B-B14F-4D97-AF65-F5344CB8AC3E}">
        <p14:creationId xmlns:p14="http://schemas.microsoft.com/office/powerpoint/2010/main" val="4056481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48</a:t>
            </a:fld>
            <a:endParaRPr lang="zh-CN" altLang="en-US"/>
          </a:p>
        </p:txBody>
      </p:sp>
    </p:spTree>
    <p:extLst>
      <p:ext uri="{BB962C8B-B14F-4D97-AF65-F5344CB8AC3E}">
        <p14:creationId xmlns:p14="http://schemas.microsoft.com/office/powerpoint/2010/main" val="4283769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49</a:t>
            </a:fld>
            <a:endParaRPr lang="zh-CN" altLang="en-US"/>
          </a:p>
        </p:txBody>
      </p:sp>
    </p:spTree>
    <p:extLst>
      <p:ext uri="{BB962C8B-B14F-4D97-AF65-F5344CB8AC3E}">
        <p14:creationId xmlns:p14="http://schemas.microsoft.com/office/powerpoint/2010/main" val="4106470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50</a:t>
            </a:fld>
            <a:endParaRPr lang="zh-CN" altLang="en-US"/>
          </a:p>
        </p:txBody>
      </p:sp>
    </p:spTree>
    <p:extLst>
      <p:ext uri="{BB962C8B-B14F-4D97-AF65-F5344CB8AC3E}">
        <p14:creationId xmlns:p14="http://schemas.microsoft.com/office/powerpoint/2010/main" val="322233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29</a:t>
            </a:fld>
            <a:endParaRPr lang="zh-CN" altLang="en-US"/>
          </a:p>
        </p:txBody>
      </p:sp>
    </p:spTree>
    <p:extLst>
      <p:ext uri="{BB962C8B-B14F-4D97-AF65-F5344CB8AC3E}">
        <p14:creationId xmlns:p14="http://schemas.microsoft.com/office/powerpoint/2010/main" val="1861759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51</a:t>
            </a:fld>
            <a:endParaRPr lang="zh-CN" altLang="en-US"/>
          </a:p>
        </p:txBody>
      </p:sp>
    </p:spTree>
    <p:extLst>
      <p:ext uri="{BB962C8B-B14F-4D97-AF65-F5344CB8AC3E}">
        <p14:creationId xmlns:p14="http://schemas.microsoft.com/office/powerpoint/2010/main" val="1644768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52</a:t>
            </a:fld>
            <a:endParaRPr lang="zh-CN" altLang="en-US"/>
          </a:p>
        </p:txBody>
      </p:sp>
    </p:spTree>
    <p:extLst>
      <p:ext uri="{BB962C8B-B14F-4D97-AF65-F5344CB8AC3E}">
        <p14:creationId xmlns:p14="http://schemas.microsoft.com/office/powerpoint/2010/main" val="1424046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53</a:t>
            </a:fld>
            <a:endParaRPr lang="zh-CN" altLang="en-US"/>
          </a:p>
        </p:txBody>
      </p:sp>
    </p:spTree>
    <p:extLst>
      <p:ext uri="{BB962C8B-B14F-4D97-AF65-F5344CB8AC3E}">
        <p14:creationId xmlns:p14="http://schemas.microsoft.com/office/powerpoint/2010/main" val="731192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54</a:t>
            </a:fld>
            <a:endParaRPr lang="zh-CN" altLang="en-US"/>
          </a:p>
        </p:txBody>
      </p:sp>
    </p:spTree>
    <p:extLst>
      <p:ext uri="{BB962C8B-B14F-4D97-AF65-F5344CB8AC3E}">
        <p14:creationId xmlns:p14="http://schemas.microsoft.com/office/powerpoint/2010/main" val="722978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55</a:t>
            </a:fld>
            <a:endParaRPr lang="zh-CN" altLang="en-US"/>
          </a:p>
        </p:txBody>
      </p:sp>
    </p:spTree>
    <p:extLst>
      <p:ext uri="{BB962C8B-B14F-4D97-AF65-F5344CB8AC3E}">
        <p14:creationId xmlns:p14="http://schemas.microsoft.com/office/powerpoint/2010/main" val="687027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56</a:t>
            </a:fld>
            <a:endParaRPr lang="zh-CN" altLang="en-US"/>
          </a:p>
        </p:txBody>
      </p:sp>
    </p:spTree>
    <p:extLst>
      <p:ext uri="{BB962C8B-B14F-4D97-AF65-F5344CB8AC3E}">
        <p14:creationId xmlns:p14="http://schemas.microsoft.com/office/powerpoint/2010/main" val="415885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30</a:t>
            </a:fld>
            <a:endParaRPr lang="zh-CN" altLang="en-US"/>
          </a:p>
        </p:txBody>
      </p:sp>
    </p:spTree>
    <p:extLst>
      <p:ext uri="{BB962C8B-B14F-4D97-AF65-F5344CB8AC3E}">
        <p14:creationId xmlns:p14="http://schemas.microsoft.com/office/powerpoint/2010/main" val="48957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31</a:t>
            </a:fld>
            <a:endParaRPr lang="zh-CN" altLang="en-US"/>
          </a:p>
        </p:txBody>
      </p:sp>
    </p:spTree>
    <p:extLst>
      <p:ext uri="{BB962C8B-B14F-4D97-AF65-F5344CB8AC3E}">
        <p14:creationId xmlns:p14="http://schemas.microsoft.com/office/powerpoint/2010/main" val="68897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32</a:t>
            </a:fld>
            <a:endParaRPr lang="zh-CN" altLang="en-US"/>
          </a:p>
        </p:txBody>
      </p:sp>
    </p:spTree>
    <p:extLst>
      <p:ext uri="{BB962C8B-B14F-4D97-AF65-F5344CB8AC3E}">
        <p14:creationId xmlns:p14="http://schemas.microsoft.com/office/powerpoint/2010/main" val="2319452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34</a:t>
            </a:fld>
            <a:endParaRPr lang="zh-CN" altLang="en-US"/>
          </a:p>
        </p:txBody>
      </p:sp>
    </p:spTree>
    <p:extLst>
      <p:ext uri="{BB962C8B-B14F-4D97-AF65-F5344CB8AC3E}">
        <p14:creationId xmlns:p14="http://schemas.microsoft.com/office/powerpoint/2010/main" val="312498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35</a:t>
            </a:fld>
            <a:endParaRPr lang="zh-CN" altLang="en-US"/>
          </a:p>
        </p:txBody>
      </p:sp>
    </p:spTree>
    <p:extLst>
      <p:ext uri="{BB962C8B-B14F-4D97-AF65-F5344CB8AC3E}">
        <p14:creationId xmlns:p14="http://schemas.microsoft.com/office/powerpoint/2010/main" val="2203653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37</a:t>
            </a:fld>
            <a:endParaRPr lang="zh-CN" altLang="en-US"/>
          </a:p>
        </p:txBody>
      </p:sp>
    </p:spTree>
    <p:extLst>
      <p:ext uri="{BB962C8B-B14F-4D97-AF65-F5344CB8AC3E}">
        <p14:creationId xmlns:p14="http://schemas.microsoft.com/office/powerpoint/2010/main" val="2720858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2AF99-A73B-44C9-96FA-736798B6D18B}" type="slidenum">
              <a:rPr lang="zh-CN" altLang="en-US" smtClean="0"/>
              <a:t>39</a:t>
            </a:fld>
            <a:endParaRPr lang="zh-CN" altLang="en-US"/>
          </a:p>
        </p:txBody>
      </p:sp>
    </p:spTree>
    <p:extLst>
      <p:ext uri="{BB962C8B-B14F-4D97-AF65-F5344CB8AC3E}">
        <p14:creationId xmlns:p14="http://schemas.microsoft.com/office/powerpoint/2010/main" val="348473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
        <p:nvSpPr>
          <p:cNvPr id="3" name="任意多边形 2"/>
          <p:cNvSpPr/>
          <p:nvPr userDrawn="1"/>
        </p:nvSpPr>
        <p:spPr>
          <a:xfrm rot="20171782">
            <a:off x="-1095844" y="189255"/>
            <a:ext cx="2372763" cy="4930208"/>
          </a:xfrm>
          <a:custGeom>
            <a:avLst/>
            <a:gdLst>
              <a:gd name="connsiteX0" fmla="*/ 2174854 w 2372763"/>
              <a:gd name="connsiteY0" fmla="*/ 0 h 4930208"/>
              <a:gd name="connsiteX1" fmla="*/ 2270351 w 2372763"/>
              <a:gd name="connsiteY1" fmla="*/ 42127 h 4930208"/>
              <a:gd name="connsiteX2" fmla="*/ 2284714 w 2372763"/>
              <a:gd name="connsiteY2" fmla="*/ 71942 h 4930208"/>
              <a:gd name="connsiteX3" fmla="*/ 2372763 w 2372763"/>
              <a:gd name="connsiteY3" fmla="*/ 508064 h 4930208"/>
              <a:gd name="connsiteX4" fmla="*/ 2372763 w 2372763"/>
              <a:gd name="connsiteY4" fmla="*/ 3809776 h 4930208"/>
              <a:gd name="connsiteX5" fmla="*/ 1252332 w 2372763"/>
              <a:gd name="connsiteY5" fmla="*/ 4930207 h 4930208"/>
              <a:gd name="connsiteX6" fmla="*/ 0 w 2372763"/>
              <a:gd name="connsiteY6" fmla="*/ 4930208 h 49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2763" h="4930208">
                <a:moveTo>
                  <a:pt x="2174854" y="0"/>
                </a:moveTo>
                <a:lnTo>
                  <a:pt x="2270351" y="42127"/>
                </a:lnTo>
                <a:lnTo>
                  <a:pt x="2284714" y="71942"/>
                </a:lnTo>
                <a:cubicBezTo>
                  <a:pt x="2341411" y="205988"/>
                  <a:pt x="2372763" y="353365"/>
                  <a:pt x="2372763" y="508064"/>
                </a:cubicBezTo>
                <a:lnTo>
                  <a:pt x="2372763" y="3809776"/>
                </a:lnTo>
                <a:cubicBezTo>
                  <a:pt x="2372763" y="4428573"/>
                  <a:pt x="1871129" y="4930207"/>
                  <a:pt x="1252332" y="4930207"/>
                </a:cubicBezTo>
                <a:lnTo>
                  <a:pt x="0" y="4930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等腰三角形 3"/>
          <p:cNvSpPr/>
          <p:nvPr userDrawn="1"/>
        </p:nvSpPr>
        <p:spPr>
          <a:xfrm rot="16200000">
            <a:off x="7318827" y="1875970"/>
            <a:ext cx="5508172" cy="4238173"/>
          </a:xfrm>
          <a:custGeom>
            <a:avLst/>
            <a:gdLst>
              <a:gd name="connsiteX0" fmla="*/ 0 w 6025244"/>
              <a:gd name="connsiteY0" fmla="*/ 6477000 h 6477000"/>
              <a:gd name="connsiteX1" fmla="*/ 4264487 w 6025244"/>
              <a:gd name="connsiteY1" fmla="*/ 0 h 6477000"/>
              <a:gd name="connsiteX2" fmla="*/ 6025244 w 6025244"/>
              <a:gd name="connsiteY2" fmla="*/ 6477000 h 6477000"/>
              <a:gd name="connsiteX3" fmla="*/ 0 w 6025244"/>
              <a:gd name="connsiteY3" fmla="*/ 6477000 h 6477000"/>
              <a:gd name="connsiteX0-1" fmla="*/ 0 w 6025244"/>
              <a:gd name="connsiteY0-2" fmla="*/ 4212772 h 4212772"/>
              <a:gd name="connsiteX1-3" fmla="*/ 4884973 w 6025244"/>
              <a:gd name="connsiteY1-4" fmla="*/ 0 h 4212772"/>
              <a:gd name="connsiteX2-5" fmla="*/ 6025244 w 6025244"/>
              <a:gd name="connsiteY2-6" fmla="*/ 4212772 h 4212772"/>
              <a:gd name="connsiteX3-7" fmla="*/ 0 w 6025244"/>
              <a:gd name="connsiteY3-8" fmla="*/ 4212772 h 4212772"/>
              <a:gd name="connsiteX0-9" fmla="*/ 0 w 6025244"/>
              <a:gd name="connsiteY0-10" fmla="*/ 4212772 h 4212772"/>
              <a:gd name="connsiteX1-11" fmla="*/ 4884973 w 6025244"/>
              <a:gd name="connsiteY1-12" fmla="*/ 0 h 4212772"/>
              <a:gd name="connsiteX2-13" fmla="*/ 6025244 w 6025244"/>
              <a:gd name="connsiteY2-14" fmla="*/ 4212772 h 4212772"/>
              <a:gd name="connsiteX3-15" fmla="*/ 0 w 6025244"/>
              <a:gd name="connsiteY3-16" fmla="*/ 4212772 h 4212772"/>
              <a:gd name="connsiteX0-17" fmla="*/ 0 w 6025244"/>
              <a:gd name="connsiteY0-18" fmla="*/ 4128106 h 4128106"/>
              <a:gd name="connsiteX1-19" fmla="*/ 5236909 w 6025244"/>
              <a:gd name="connsiteY1-20" fmla="*/ 0 h 4128106"/>
              <a:gd name="connsiteX2-21" fmla="*/ 6025244 w 6025244"/>
              <a:gd name="connsiteY2-22" fmla="*/ 4128106 h 4128106"/>
              <a:gd name="connsiteX3-23" fmla="*/ 0 w 6025244"/>
              <a:gd name="connsiteY3-24" fmla="*/ 4128106 h 4128106"/>
              <a:gd name="connsiteX0-25" fmla="*/ 0 w 6025244"/>
              <a:gd name="connsiteY0-26" fmla="*/ 4238173 h 4238173"/>
              <a:gd name="connsiteX1-27" fmla="*/ 5107248 w 6025244"/>
              <a:gd name="connsiteY1-28" fmla="*/ 0 h 4238173"/>
              <a:gd name="connsiteX2-29" fmla="*/ 6025244 w 6025244"/>
              <a:gd name="connsiteY2-30" fmla="*/ 4238173 h 4238173"/>
              <a:gd name="connsiteX3-31" fmla="*/ 0 w 6025244"/>
              <a:gd name="connsiteY3-32" fmla="*/ 4238173 h 4238173"/>
            </a:gdLst>
            <a:ahLst/>
            <a:cxnLst>
              <a:cxn ang="0">
                <a:pos x="connsiteX0-1" y="connsiteY0-2"/>
              </a:cxn>
              <a:cxn ang="0">
                <a:pos x="connsiteX1-3" y="connsiteY1-4"/>
              </a:cxn>
              <a:cxn ang="0">
                <a:pos x="connsiteX2-5" y="connsiteY2-6"/>
              </a:cxn>
              <a:cxn ang="0">
                <a:pos x="connsiteX3-7" y="connsiteY3-8"/>
              </a:cxn>
            </a:cxnLst>
            <a:rect l="l" t="t" r="r" b="b"/>
            <a:pathLst>
              <a:path w="6025244" h="4238173">
                <a:moveTo>
                  <a:pt x="0" y="4238173"/>
                </a:moveTo>
                <a:lnTo>
                  <a:pt x="5107248" y="0"/>
                </a:lnTo>
                <a:lnTo>
                  <a:pt x="6025244" y="4238173"/>
                </a:lnTo>
                <a:lnTo>
                  <a:pt x="0" y="4238173"/>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597575" y="0"/>
            <a:ext cx="6204958" cy="6850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0" y="919238"/>
            <a:ext cx="12192000" cy="23752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userDrawn="1"/>
        </p:nvSpPr>
        <p:spPr>
          <a:xfrm rot="16200000" flipH="1" flipV="1">
            <a:off x="821817" y="-841093"/>
            <a:ext cx="1084236" cy="2766422"/>
          </a:xfrm>
          <a:custGeom>
            <a:avLst/>
            <a:gdLst>
              <a:gd name="connsiteX0" fmla="*/ 0 w 1084236"/>
              <a:gd name="connsiteY0" fmla="*/ 2766422 h 2766422"/>
              <a:gd name="connsiteX1" fmla="*/ 0 w 1084236"/>
              <a:gd name="connsiteY1" fmla="*/ 486951 h 2766422"/>
              <a:gd name="connsiteX2" fmla="*/ 536447 w 1084236"/>
              <a:gd name="connsiteY2" fmla="*/ 0 h 2766422"/>
              <a:gd name="connsiteX3" fmla="*/ 1084236 w 1084236"/>
              <a:gd name="connsiteY3" fmla="*/ 2766422 h 2766422"/>
            </a:gdLst>
            <a:ahLst/>
            <a:cxnLst>
              <a:cxn ang="0">
                <a:pos x="connsiteX0" y="connsiteY0"/>
              </a:cxn>
              <a:cxn ang="0">
                <a:pos x="connsiteX1" y="connsiteY1"/>
              </a:cxn>
              <a:cxn ang="0">
                <a:pos x="connsiteX2" y="connsiteY2"/>
              </a:cxn>
              <a:cxn ang="0">
                <a:pos x="connsiteX3" y="connsiteY3"/>
              </a:cxn>
            </a:cxnLst>
            <a:rect l="l" t="t" r="r" b="b"/>
            <a:pathLst>
              <a:path w="1084236" h="2766422">
                <a:moveTo>
                  <a:pt x="0" y="2766422"/>
                </a:moveTo>
                <a:lnTo>
                  <a:pt x="0" y="486951"/>
                </a:lnTo>
                <a:lnTo>
                  <a:pt x="536447" y="0"/>
                </a:lnTo>
                <a:lnTo>
                  <a:pt x="1084236" y="2766422"/>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833" y="-114721"/>
            <a:ext cx="1470167" cy="1029117"/>
          </a:xfrm>
          <a:prstGeom prst="rect">
            <a:avLst/>
          </a:prstGeom>
        </p:spPr>
      </p:pic>
      <p:sp>
        <p:nvSpPr>
          <p:cNvPr id="2" name="TextBox 1"/>
          <p:cNvSpPr txBox="1"/>
          <p:nvPr userDrawn="1"/>
        </p:nvSpPr>
        <p:spPr>
          <a:xfrm>
            <a:off x="-19277" y="6383547"/>
            <a:ext cx="3456267" cy="369332"/>
          </a:xfrm>
          <a:prstGeom prst="rect">
            <a:avLst/>
          </a:prstGeom>
          <a:noFill/>
        </p:spPr>
        <p:txBody>
          <a:bodyPr wrap="none" rtlCol="0">
            <a:spAutoFit/>
          </a:bodyPr>
          <a:lstStyle/>
          <a:p>
            <a:r>
              <a:rPr lang="en-US" dirty="0" err="1">
                <a:solidFill>
                  <a:srgbClr val="FF0000"/>
                </a:solidFill>
              </a:rPr>
              <a:t>Bộ</a:t>
            </a:r>
            <a:r>
              <a:rPr lang="en-US" baseline="0" dirty="0">
                <a:solidFill>
                  <a:srgbClr val="FF0000"/>
                </a:solidFill>
              </a:rPr>
              <a:t> </a:t>
            </a:r>
            <a:r>
              <a:rPr lang="en-US" baseline="0" dirty="0" err="1">
                <a:solidFill>
                  <a:srgbClr val="FF0000"/>
                </a:solidFill>
              </a:rPr>
              <a:t>môn</a:t>
            </a:r>
            <a:r>
              <a:rPr lang="en-US" baseline="0" dirty="0">
                <a:solidFill>
                  <a:srgbClr val="FF0000"/>
                </a:solidFill>
              </a:rPr>
              <a:t> </a:t>
            </a:r>
            <a:r>
              <a:rPr lang="en-US" baseline="0" dirty="0" err="1">
                <a:solidFill>
                  <a:srgbClr val="FF0000"/>
                </a:solidFill>
              </a:rPr>
              <a:t>Kỹ</a:t>
            </a:r>
            <a:r>
              <a:rPr lang="en-US" baseline="0" dirty="0">
                <a:solidFill>
                  <a:srgbClr val="FF0000"/>
                </a:solidFill>
              </a:rPr>
              <a:t> </a:t>
            </a:r>
            <a:r>
              <a:rPr lang="en-US" baseline="0" dirty="0" err="1">
                <a:solidFill>
                  <a:srgbClr val="FF0000"/>
                </a:solidFill>
              </a:rPr>
              <a:t>thuật</a:t>
            </a:r>
            <a:r>
              <a:rPr lang="en-US" baseline="0" dirty="0">
                <a:solidFill>
                  <a:srgbClr val="FF0000"/>
                </a:solidFill>
              </a:rPr>
              <a:t> </a:t>
            </a:r>
            <a:r>
              <a:rPr lang="en-US" baseline="0" dirty="0" err="1">
                <a:solidFill>
                  <a:srgbClr val="FF0000"/>
                </a:solidFill>
              </a:rPr>
              <a:t>và</a:t>
            </a:r>
            <a:r>
              <a:rPr lang="en-US" baseline="0" dirty="0">
                <a:solidFill>
                  <a:srgbClr val="FF0000"/>
                </a:solidFill>
              </a:rPr>
              <a:t> </a:t>
            </a:r>
            <a:r>
              <a:rPr lang="en-US" baseline="0" dirty="0" err="1">
                <a:solidFill>
                  <a:srgbClr val="FF0000"/>
                </a:solidFill>
              </a:rPr>
              <a:t>mạng</a:t>
            </a:r>
            <a:r>
              <a:rPr lang="en-US" baseline="0" dirty="0">
                <a:solidFill>
                  <a:srgbClr val="FF0000"/>
                </a:solidFill>
              </a:rPr>
              <a:t> </a:t>
            </a:r>
            <a:r>
              <a:rPr lang="en-US" baseline="0" dirty="0" err="1">
                <a:solidFill>
                  <a:srgbClr val="FF0000"/>
                </a:solidFill>
              </a:rPr>
              <a:t>máy</a:t>
            </a:r>
            <a:r>
              <a:rPr lang="en-US" baseline="0" dirty="0">
                <a:solidFill>
                  <a:srgbClr val="FF0000"/>
                </a:solidFill>
              </a:rPr>
              <a:t> </a:t>
            </a:r>
            <a:r>
              <a:rPr lang="en-US" baseline="0" dirty="0" err="1">
                <a:solidFill>
                  <a:srgbClr val="FF0000"/>
                </a:solidFill>
              </a:rPr>
              <a:t>tính</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cxnSp>
        <p:nvCxnSpPr>
          <p:cNvPr id="3" name="直接连接符 2"/>
          <p:cNvCxnSpPr/>
          <p:nvPr userDrawn="1"/>
        </p:nvCxnSpPr>
        <p:spPr>
          <a:xfrm>
            <a:off x="7081737" y="0"/>
            <a:ext cx="3442004"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V="1">
            <a:off x="0" y="582559"/>
            <a:ext cx="12230207" cy="254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任意多边形 9"/>
          <p:cNvSpPr/>
          <p:nvPr userDrawn="1"/>
        </p:nvSpPr>
        <p:spPr>
          <a:xfrm rot="16200000">
            <a:off x="7257568" y="1923567"/>
            <a:ext cx="5943603" cy="3925263"/>
          </a:xfrm>
          <a:custGeom>
            <a:avLst/>
            <a:gdLst>
              <a:gd name="connsiteX0" fmla="*/ 5943603 w 5943603"/>
              <a:gd name="connsiteY0" fmla="*/ 3925263 h 3925263"/>
              <a:gd name="connsiteX1" fmla="*/ 0 w 5943603"/>
              <a:gd name="connsiteY1" fmla="*/ 3925263 h 3925263"/>
              <a:gd name="connsiteX2" fmla="*/ 0 w 5943603"/>
              <a:gd name="connsiteY2" fmla="*/ 2531240 h 3925263"/>
              <a:gd name="connsiteX3" fmla="*/ 5140020 w 5943603"/>
              <a:gd name="connsiteY3" fmla="*/ 0 h 3925263"/>
            </a:gdLst>
            <a:ahLst/>
            <a:cxnLst>
              <a:cxn ang="0">
                <a:pos x="connsiteX0" y="connsiteY0"/>
              </a:cxn>
              <a:cxn ang="0">
                <a:pos x="connsiteX1" y="connsiteY1"/>
              </a:cxn>
              <a:cxn ang="0">
                <a:pos x="connsiteX2" y="connsiteY2"/>
              </a:cxn>
              <a:cxn ang="0">
                <a:pos x="connsiteX3" y="connsiteY3"/>
              </a:cxn>
            </a:cxnLst>
            <a:rect l="l" t="t" r="r" b="b"/>
            <a:pathLst>
              <a:path w="5943603" h="3925263">
                <a:moveTo>
                  <a:pt x="5943603" y="3925263"/>
                </a:moveTo>
                <a:lnTo>
                  <a:pt x="0" y="3925263"/>
                </a:lnTo>
                <a:lnTo>
                  <a:pt x="0" y="2531240"/>
                </a:lnTo>
                <a:lnTo>
                  <a:pt x="5140020" y="0"/>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6200000" flipH="1" flipV="1">
            <a:off x="1276605" y="-1276604"/>
            <a:ext cx="1372057" cy="3925264"/>
          </a:xfrm>
          <a:custGeom>
            <a:avLst/>
            <a:gdLst>
              <a:gd name="connsiteX0" fmla="*/ 0 w 1372057"/>
              <a:gd name="connsiteY0" fmla="*/ 3925264 h 3925264"/>
              <a:gd name="connsiteX1" fmla="*/ 0 w 1372057"/>
              <a:gd name="connsiteY1" fmla="*/ 279949 h 3925264"/>
              <a:gd name="connsiteX2" fmla="*/ 568474 w 1372057"/>
              <a:gd name="connsiteY2" fmla="*/ 0 h 3925264"/>
              <a:gd name="connsiteX3" fmla="*/ 1372057 w 1372057"/>
              <a:gd name="connsiteY3" fmla="*/ 3925264 h 3925264"/>
            </a:gdLst>
            <a:ahLst/>
            <a:cxnLst>
              <a:cxn ang="0">
                <a:pos x="connsiteX0" y="connsiteY0"/>
              </a:cxn>
              <a:cxn ang="0">
                <a:pos x="connsiteX1" y="connsiteY1"/>
              </a:cxn>
              <a:cxn ang="0">
                <a:pos x="connsiteX2" y="connsiteY2"/>
              </a:cxn>
              <a:cxn ang="0">
                <a:pos x="connsiteX3" y="connsiteY3"/>
              </a:cxn>
            </a:cxnLst>
            <a:rect l="l" t="t" r="r" b="b"/>
            <a:pathLst>
              <a:path w="1372057" h="3925264">
                <a:moveTo>
                  <a:pt x="0" y="3925264"/>
                </a:moveTo>
                <a:lnTo>
                  <a:pt x="0" y="279949"/>
                </a:lnTo>
                <a:lnTo>
                  <a:pt x="568474" y="0"/>
                </a:lnTo>
                <a:lnTo>
                  <a:pt x="1372057" y="3925264"/>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833" y="-114721"/>
            <a:ext cx="1470167" cy="1029117"/>
          </a:xfrm>
          <a:prstGeom prst="rect">
            <a:avLst/>
          </a:prstGeom>
        </p:spPr>
      </p:pic>
      <p:sp>
        <p:nvSpPr>
          <p:cNvPr id="7" name="TextBox 6"/>
          <p:cNvSpPr txBox="1"/>
          <p:nvPr userDrawn="1"/>
        </p:nvSpPr>
        <p:spPr>
          <a:xfrm>
            <a:off x="0" y="6383547"/>
            <a:ext cx="3456267" cy="369332"/>
          </a:xfrm>
          <a:prstGeom prst="rect">
            <a:avLst/>
          </a:prstGeom>
          <a:noFill/>
        </p:spPr>
        <p:txBody>
          <a:bodyPr wrap="none" rtlCol="0">
            <a:spAutoFit/>
          </a:bodyPr>
          <a:lstStyle/>
          <a:p>
            <a:r>
              <a:rPr lang="en-US" dirty="0" err="1">
                <a:solidFill>
                  <a:srgbClr val="FF0000"/>
                </a:solidFill>
              </a:rPr>
              <a:t>Bộ</a:t>
            </a:r>
            <a:r>
              <a:rPr lang="en-US" baseline="0" dirty="0">
                <a:solidFill>
                  <a:srgbClr val="FF0000"/>
                </a:solidFill>
              </a:rPr>
              <a:t> </a:t>
            </a:r>
            <a:r>
              <a:rPr lang="en-US" baseline="0" dirty="0" err="1">
                <a:solidFill>
                  <a:srgbClr val="FF0000"/>
                </a:solidFill>
              </a:rPr>
              <a:t>môn</a:t>
            </a:r>
            <a:r>
              <a:rPr lang="en-US" baseline="0" dirty="0">
                <a:solidFill>
                  <a:srgbClr val="FF0000"/>
                </a:solidFill>
              </a:rPr>
              <a:t> </a:t>
            </a:r>
            <a:r>
              <a:rPr lang="en-US" baseline="0" dirty="0" err="1">
                <a:solidFill>
                  <a:srgbClr val="FF0000"/>
                </a:solidFill>
              </a:rPr>
              <a:t>Kỹ</a:t>
            </a:r>
            <a:r>
              <a:rPr lang="en-US" baseline="0" dirty="0">
                <a:solidFill>
                  <a:srgbClr val="FF0000"/>
                </a:solidFill>
              </a:rPr>
              <a:t> </a:t>
            </a:r>
            <a:r>
              <a:rPr lang="en-US" baseline="0" dirty="0" err="1">
                <a:solidFill>
                  <a:srgbClr val="FF0000"/>
                </a:solidFill>
              </a:rPr>
              <a:t>thuật</a:t>
            </a:r>
            <a:r>
              <a:rPr lang="en-US" baseline="0" dirty="0">
                <a:solidFill>
                  <a:srgbClr val="FF0000"/>
                </a:solidFill>
              </a:rPr>
              <a:t> </a:t>
            </a:r>
            <a:r>
              <a:rPr lang="en-US" baseline="0" dirty="0" err="1">
                <a:solidFill>
                  <a:srgbClr val="FF0000"/>
                </a:solidFill>
              </a:rPr>
              <a:t>và</a:t>
            </a:r>
            <a:r>
              <a:rPr lang="en-US" baseline="0" dirty="0">
                <a:solidFill>
                  <a:srgbClr val="FF0000"/>
                </a:solidFill>
              </a:rPr>
              <a:t> </a:t>
            </a:r>
            <a:r>
              <a:rPr lang="en-US" baseline="0" dirty="0" err="1">
                <a:solidFill>
                  <a:srgbClr val="FF0000"/>
                </a:solidFill>
              </a:rPr>
              <a:t>mạng</a:t>
            </a:r>
            <a:r>
              <a:rPr lang="en-US" baseline="0" dirty="0">
                <a:solidFill>
                  <a:srgbClr val="FF0000"/>
                </a:solidFill>
              </a:rPr>
              <a:t> </a:t>
            </a:r>
            <a:r>
              <a:rPr lang="en-US" baseline="0" dirty="0" err="1">
                <a:solidFill>
                  <a:srgbClr val="FF0000"/>
                </a:solidFill>
              </a:rPr>
              <a:t>máy</a:t>
            </a:r>
            <a:r>
              <a:rPr lang="en-US" baseline="0" dirty="0">
                <a:solidFill>
                  <a:srgbClr val="FF0000"/>
                </a:solidFill>
              </a:rPr>
              <a:t> </a:t>
            </a:r>
            <a:r>
              <a:rPr lang="en-US" baseline="0" dirty="0" err="1">
                <a:solidFill>
                  <a:srgbClr val="FF0000"/>
                </a:solidFill>
              </a:rPr>
              <a:t>tính</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6" name="任意多边形 15"/>
          <p:cNvSpPr/>
          <p:nvPr userDrawn="1"/>
        </p:nvSpPr>
        <p:spPr>
          <a:xfrm rot="5400000" flipH="1">
            <a:off x="-1141847" y="1603363"/>
            <a:ext cx="6411556" cy="4127863"/>
          </a:xfrm>
          <a:custGeom>
            <a:avLst/>
            <a:gdLst>
              <a:gd name="connsiteX0" fmla="*/ 6411556 w 6411556"/>
              <a:gd name="connsiteY0" fmla="*/ 4127863 h 4127863"/>
              <a:gd name="connsiteX1" fmla="*/ 5566497 w 6411556"/>
              <a:gd name="connsiteY1" fmla="*/ 0 h 4127863"/>
              <a:gd name="connsiteX2" fmla="*/ 0 w 6411556"/>
              <a:gd name="connsiteY2" fmla="*/ 2741263 h 4127863"/>
              <a:gd name="connsiteX3" fmla="*/ 0 w 6411556"/>
              <a:gd name="connsiteY3" fmla="*/ 4127863 h 4127863"/>
            </a:gdLst>
            <a:ahLst/>
            <a:cxnLst>
              <a:cxn ang="0">
                <a:pos x="connsiteX0" y="connsiteY0"/>
              </a:cxn>
              <a:cxn ang="0">
                <a:pos x="connsiteX1" y="connsiteY1"/>
              </a:cxn>
              <a:cxn ang="0">
                <a:pos x="connsiteX2" y="connsiteY2"/>
              </a:cxn>
              <a:cxn ang="0">
                <a:pos x="connsiteX3" y="connsiteY3"/>
              </a:cxn>
            </a:cxnLst>
            <a:rect l="l" t="t" r="r" b="b"/>
            <a:pathLst>
              <a:path w="6411556" h="4127863">
                <a:moveTo>
                  <a:pt x="6411556" y="4127863"/>
                </a:moveTo>
                <a:lnTo>
                  <a:pt x="5566497" y="0"/>
                </a:lnTo>
                <a:lnTo>
                  <a:pt x="0" y="2741263"/>
                </a:lnTo>
                <a:lnTo>
                  <a:pt x="0" y="4127863"/>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flipV="1">
            <a:off x="1729048" y="1"/>
            <a:ext cx="3374967" cy="6857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1" y="195510"/>
            <a:ext cx="12192001" cy="2464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任意多边形 14"/>
          <p:cNvSpPr/>
          <p:nvPr userDrawn="1"/>
        </p:nvSpPr>
        <p:spPr>
          <a:xfrm rot="5400000" flipV="1">
            <a:off x="10073293" y="-1229246"/>
            <a:ext cx="926783" cy="3310632"/>
          </a:xfrm>
          <a:custGeom>
            <a:avLst/>
            <a:gdLst>
              <a:gd name="connsiteX0" fmla="*/ 0 w 926783"/>
              <a:gd name="connsiteY0" fmla="*/ 122636 h 3310632"/>
              <a:gd name="connsiteX1" fmla="*/ 0 w 926783"/>
              <a:gd name="connsiteY1" fmla="*/ 3310632 h 3310632"/>
              <a:gd name="connsiteX2" fmla="*/ 926783 w 926783"/>
              <a:gd name="connsiteY2" fmla="*/ 3310632 h 3310632"/>
              <a:gd name="connsiteX3" fmla="*/ 249028 w 926783"/>
              <a:gd name="connsiteY3" fmla="*/ 0 h 3310632"/>
            </a:gdLst>
            <a:ahLst/>
            <a:cxnLst>
              <a:cxn ang="0">
                <a:pos x="connsiteX0" y="connsiteY0"/>
              </a:cxn>
              <a:cxn ang="0">
                <a:pos x="connsiteX1" y="connsiteY1"/>
              </a:cxn>
              <a:cxn ang="0">
                <a:pos x="connsiteX2" y="connsiteY2"/>
              </a:cxn>
              <a:cxn ang="0">
                <a:pos x="connsiteX3" y="connsiteY3"/>
              </a:cxn>
            </a:cxnLst>
            <a:rect l="l" t="t" r="r" b="b"/>
            <a:pathLst>
              <a:path w="926783" h="3310632">
                <a:moveTo>
                  <a:pt x="0" y="122636"/>
                </a:moveTo>
                <a:lnTo>
                  <a:pt x="0" y="3310632"/>
                </a:lnTo>
                <a:lnTo>
                  <a:pt x="926783" y="3310632"/>
                </a:lnTo>
                <a:lnTo>
                  <a:pt x="249028" y="0"/>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159805"/>
            <a:ext cx="1470167" cy="1029117"/>
          </a:xfrm>
          <a:prstGeom prst="rect">
            <a:avLst/>
          </a:prstGeom>
        </p:spPr>
      </p:pic>
      <p:sp>
        <p:nvSpPr>
          <p:cNvPr id="8" name="TextBox 7"/>
          <p:cNvSpPr txBox="1"/>
          <p:nvPr userDrawn="1"/>
        </p:nvSpPr>
        <p:spPr>
          <a:xfrm>
            <a:off x="8735733" y="6383547"/>
            <a:ext cx="3456267" cy="369332"/>
          </a:xfrm>
          <a:prstGeom prst="rect">
            <a:avLst/>
          </a:prstGeom>
          <a:noFill/>
        </p:spPr>
        <p:txBody>
          <a:bodyPr wrap="none" rtlCol="0">
            <a:spAutoFit/>
          </a:bodyPr>
          <a:lstStyle/>
          <a:p>
            <a:r>
              <a:rPr lang="en-US" dirty="0" err="1">
                <a:solidFill>
                  <a:srgbClr val="FF0000"/>
                </a:solidFill>
              </a:rPr>
              <a:t>Bộ</a:t>
            </a:r>
            <a:r>
              <a:rPr lang="en-US" baseline="0" dirty="0">
                <a:solidFill>
                  <a:srgbClr val="FF0000"/>
                </a:solidFill>
              </a:rPr>
              <a:t> </a:t>
            </a:r>
            <a:r>
              <a:rPr lang="en-US" baseline="0" dirty="0" err="1">
                <a:solidFill>
                  <a:srgbClr val="FF0000"/>
                </a:solidFill>
              </a:rPr>
              <a:t>môn</a:t>
            </a:r>
            <a:r>
              <a:rPr lang="en-US" baseline="0" dirty="0">
                <a:solidFill>
                  <a:srgbClr val="FF0000"/>
                </a:solidFill>
              </a:rPr>
              <a:t> </a:t>
            </a:r>
            <a:r>
              <a:rPr lang="en-US" baseline="0" dirty="0" err="1">
                <a:solidFill>
                  <a:srgbClr val="FF0000"/>
                </a:solidFill>
              </a:rPr>
              <a:t>Kỹ</a:t>
            </a:r>
            <a:r>
              <a:rPr lang="en-US" baseline="0" dirty="0">
                <a:solidFill>
                  <a:srgbClr val="FF0000"/>
                </a:solidFill>
              </a:rPr>
              <a:t> </a:t>
            </a:r>
            <a:r>
              <a:rPr lang="en-US" baseline="0" dirty="0" err="1">
                <a:solidFill>
                  <a:srgbClr val="FF0000"/>
                </a:solidFill>
              </a:rPr>
              <a:t>thuật</a:t>
            </a:r>
            <a:r>
              <a:rPr lang="en-US" baseline="0" dirty="0">
                <a:solidFill>
                  <a:srgbClr val="FF0000"/>
                </a:solidFill>
              </a:rPr>
              <a:t> </a:t>
            </a:r>
            <a:r>
              <a:rPr lang="en-US" baseline="0" dirty="0" err="1">
                <a:solidFill>
                  <a:srgbClr val="FF0000"/>
                </a:solidFill>
              </a:rPr>
              <a:t>và</a:t>
            </a:r>
            <a:r>
              <a:rPr lang="en-US" baseline="0" dirty="0">
                <a:solidFill>
                  <a:srgbClr val="FF0000"/>
                </a:solidFill>
              </a:rPr>
              <a:t> </a:t>
            </a:r>
            <a:r>
              <a:rPr lang="en-US" baseline="0" dirty="0" err="1">
                <a:solidFill>
                  <a:srgbClr val="FF0000"/>
                </a:solidFill>
              </a:rPr>
              <a:t>mạng</a:t>
            </a:r>
            <a:r>
              <a:rPr lang="en-US" baseline="0" dirty="0">
                <a:solidFill>
                  <a:srgbClr val="FF0000"/>
                </a:solidFill>
              </a:rPr>
              <a:t> </a:t>
            </a:r>
            <a:r>
              <a:rPr lang="en-US" baseline="0" dirty="0" err="1">
                <a:solidFill>
                  <a:srgbClr val="FF0000"/>
                </a:solidFill>
              </a:rPr>
              <a:t>máy</a:t>
            </a:r>
            <a:r>
              <a:rPr lang="en-US" baseline="0" dirty="0">
                <a:solidFill>
                  <a:srgbClr val="FF0000"/>
                </a:solidFill>
              </a:rPr>
              <a:t> </a:t>
            </a:r>
            <a:r>
              <a:rPr lang="en-US" baseline="0" dirty="0" err="1">
                <a:solidFill>
                  <a:srgbClr val="FF0000"/>
                </a:solidFill>
              </a:rPr>
              <a:t>tính</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任意多边形 5"/>
          <p:cNvSpPr/>
          <p:nvPr userDrawn="1"/>
        </p:nvSpPr>
        <p:spPr>
          <a:xfrm rot="16200000" flipH="1" flipV="1">
            <a:off x="-1365068" y="1365067"/>
            <a:ext cx="6857999" cy="4127864"/>
          </a:xfrm>
          <a:custGeom>
            <a:avLst/>
            <a:gdLst>
              <a:gd name="connsiteX0" fmla="*/ 0 w 6857999"/>
              <a:gd name="connsiteY0" fmla="*/ 4127864 h 4127864"/>
              <a:gd name="connsiteX1" fmla="*/ 0 w 6857999"/>
              <a:gd name="connsiteY1" fmla="*/ 2961118 h 4127864"/>
              <a:gd name="connsiteX2" fmla="*/ 6012940 w 6857999"/>
              <a:gd name="connsiteY2" fmla="*/ 0 h 4127864"/>
              <a:gd name="connsiteX3" fmla="*/ 6857999 w 6857999"/>
              <a:gd name="connsiteY3" fmla="*/ 4127864 h 4127864"/>
            </a:gdLst>
            <a:ahLst/>
            <a:cxnLst>
              <a:cxn ang="0">
                <a:pos x="connsiteX0" y="connsiteY0"/>
              </a:cxn>
              <a:cxn ang="0">
                <a:pos x="connsiteX1" y="connsiteY1"/>
              </a:cxn>
              <a:cxn ang="0">
                <a:pos x="connsiteX2" y="connsiteY2"/>
              </a:cxn>
              <a:cxn ang="0">
                <a:pos x="connsiteX3" y="connsiteY3"/>
              </a:cxn>
            </a:cxnLst>
            <a:rect l="l" t="t" r="r" b="b"/>
            <a:pathLst>
              <a:path w="6857999" h="4127864">
                <a:moveTo>
                  <a:pt x="0" y="4127864"/>
                </a:moveTo>
                <a:lnTo>
                  <a:pt x="0" y="2961118"/>
                </a:lnTo>
                <a:lnTo>
                  <a:pt x="6012940" y="0"/>
                </a:lnTo>
                <a:lnTo>
                  <a:pt x="6857999" y="4127864"/>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16200000">
            <a:off x="10971238" y="415145"/>
            <a:ext cx="1635909" cy="805616"/>
          </a:xfrm>
          <a:custGeom>
            <a:avLst/>
            <a:gdLst>
              <a:gd name="connsiteX0" fmla="*/ 1635909 w 1635909"/>
              <a:gd name="connsiteY0" fmla="*/ 0 h 805616"/>
              <a:gd name="connsiteX1" fmla="*/ 1635909 w 1635909"/>
              <a:gd name="connsiteY1" fmla="*/ 805616 h 805616"/>
              <a:gd name="connsiteX2" fmla="*/ 0 w 1635909"/>
              <a:gd name="connsiteY2" fmla="*/ 805616 h 805616"/>
            </a:gdLst>
            <a:ahLst/>
            <a:cxnLst>
              <a:cxn ang="0">
                <a:pos x="connsiteX0" y="connsiteY0"/>
              </a:cxn>
              <a:cxn ang="0">
                <a:pos x="connsiteX1" y="connsiteY1"/>
              </a:cxn>
              <a:cxn ang="0">
                <a:pos x="connsiteX2" y="connsiteY2"/>
              </a:cxn>
            </a:cxnLst>
            <a:rect l="l" t="t" r="r" b="b"/>
            <a:pathLst>
              <a:path w="1635909" h="805616">
                <a:moveTo>
                  <a:pt x="1635909" y="0"/>
                </a:moveTo>
                <a:lnTo>
                  <a:pt x="1635909" y="805616"/>
                </a:lnTo>
                <a:lnTo>
                  <a:pt x="0" y="805616"/>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834" y="5984159"/>
            <a:ext cx="1470167" cy="1029117"/>
          </a:xfrm>
          <a:prstGeom prst="rect">
            <a:avLst/>
          </a:prstGeom>
        </p:spPr>
      </p:pic>
      <p:sp>
        <p:nvSpPr>
          <p:cNvPr id="5" name="TextBox 4"/>
          <p:cNvSpPr txBox="1"/>
          <p:nvPr userDrawn="1"/>
        </p:nvSpPr>
        <p:spPr>
          <a:xfrm>
            <a:off x="1701529" y="6383547"/>
            <a:ext cx="3456267" cy="369332"/>
          </a:xfrm>
          <a:prstGeom prst="rect">
            <a:avLst/>
          </a:prstGeom>
          <a:noFill/>
        </p:spPr>
        <p:txBody>
          <a:bodyPr wrap="none" rtlCol="0">
            <a:spAutoFit/>
          </a:bodyPr>
          <a:lstStyle/>
          <a:p>
            <a:r>
              <a:rPr lang="en-US" dirty="0" err="1">
                <a:solidFill>
                  <a:srgbClr val="FF0000"/>
                </a:solidFill>
              </a:rPr>
              <a:t>Bộ</a:t>
            </a:r>
            <a:r>
              <a:rPr lang="en-US" baseline="0" dirty="0">
                <a:solidFill>
                  <a:srgbClr val="FF0000"/>
                </a:solidFill>
              </a:rPr>
              <a:t> </a:t>
            </a:r>
            <a:r>
              <a:rPr lang="en-US" baseline="0" dirty="0" err="1">
                <a:solidFill>
                  <a:srgbClr val="FF0000"/>
                </a:solidFill>
              </a:rPr>
              <a:t>môn</a:t>
            </a:r>
            <a:r>
              <a:rPr lang="en-US" baseline="0" dirty="0">
                <a:solidFill>
                  <a:srgbClr val="FF0000"/>
                </a:solidFill>
              </a:rPr>
              <a:t> </a:t>
            </a:r>
            <a:r>
              <a:rPr lang="en-US" baseline="0" dirty="0" err="1">
                <a:solidFill>
                  <a:srgbClr val="FF0000"/>
                </a:solidFill>
              </a:rPr>
              <a:t>Kỹ</a:t>
            </a:r>
            <a:r>
              <a:rPr lang="en-US" baseline="0" dirty="0">
                <a:solidFill>
                  <a:srgbClr val="FF0000"/>
                </a:solidFill>
              </a:rPr>
              <a:t> </a:t>
            </a:r>
            <a:r>
              <a:rPr lang="en-US" baseline="0" dirty="0" err="1">
                <a:solidFill>
                  <a:srgbClr val="FF0000"/>
                </a:solidFill>
              </a:rPr>
              <a:t>thuật</a:t>
            </a:r>
            <a:r>
              <a:rPr lang="en-US" baseline="0" dirty="0">
                <a:solidFill>
                  <a:srgbClr val="FF0000"/>
                </a:solidFill>
              </a:rPr>
              <a:t> </a:t>
            </a:r>
            <a:r>
              <a:rPr lang="en-US" baseline="0" dirty="0" err="1">
                <a:solidFill>
                  <a:srgbClr val="FF0000"/>
                </a:solidFill>
              </a:rPr>
              <a:t>và</a:t>
            </a:r>
            <a:r>
              <a:rPr lang="en-US" baseline="0" dirty="0">
                <a:solidFill>
                  <a:srgbClr val="FF0000"/>
                </a:solidFill>
              </a:rPr>
              <a:t> </a:t>
            </a:r>
            <a:r>
              <a:rPr lang="en-US" baseline="0" dirty="0" err="1">
                <a:solidFill>
                  <a:srgbClr val="FF0000"/>
                </a:solidFill>
              </a:rPr>
              <a:t>mạng</a:t>
            </a:r>
            <a:r>
              <a:rPr lang="en-US" baseline="0" dirty="0">
                <a:solidFill>
                  <a:srgbClr val="FF0000"/>
                </a:solidFill>
              </a:rPr>
              <a:t> </a:t>
            </a:r>
            <a:r>
              <a:rPr lang="en-US" baseline="0" dirty="0" err="1">
                <a:solidFill>
                  <a:srgbClr val="FF0000"/>
                </a:solidFill>
              </a:rPr>
              <a:t>máy</a:t>
            </a:r>
            <a:r>
              <a:rPr lang="en-US" baseline="0" dirty="0">
                <a:solidFill>
                  <a:srgbClr val="FF0000"/>
                </a:solidFill>
              </a:rPr>
              <a:t> </a:t>
            </a:r>
            <a:r>
              <a:rPr lang="en-US" baseline="0" dirty="0" err="1">
                <a:solidFill>
                  <a:srgbClr val="FF0000"/>
                </a:solidFill>
              </a:rPr>
              <a:t>tính</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7" name="任意多边形 6"/>
          <p:cNvSpPr/>
          <p:nvPr userDrawn="1"/>
        </p:nvSpPr>
        <p:spPr>
          <a:xfrm rot="5400000" flipV="1">
            <a:off x="6699070" y="1365068"/>
            <a:ext cx="6857999" cy="4127864"/>
          </a:xfrm>
          <a:custGeom>
            <a:avLst/>
            <a:gdLst>
              <a:gd name="connsiteX0" fmla="*/ 0 w 6857999"/>
              <a:gd name="connsiteY0" fmla="*/ 2961118 h 4127864"/>
              <a:gd name="connsiteX1" fmla="*/ 0 w 6857999"/>
              <a:gd name="connsiteY1" fmla="*/ 4127864 h 4127864"/>
              <a:gd name="connsiteX2" fmla="*/ 6857999 w 6857999"/>
              <a:gd name="connsiteY2" fmla="*/ 4127864 h 4127864"/>
              <a:gd name="connsiteX3" fmla="*/ 6012940 w 6857999"/>
              <a:gd name="connsiteY3" fmla="*/ 0 h 4127864"/>
            </a:gdLst>
            <a:ahLst/>
            <a:cxnLst>
              <a:cxn ang="0">
                <a:pos x="connsiteX0" y="connsiteY0"/>
              </a:cxn>
              <a:cxn ang="0">
                <a:pos x="connsiteX1" y="connsiteY1"/>
              </a:cxn>
              <a:cxn ang="0">
                <a:pos x="connsiteX2" y="connsiteY2"/>
              </a:cxn>
              <a:cxn ang="0">
                <a:pos x="connsiteX3" y="connsiteY3"/>
              </a:cxn>
            </a:cxnLst>
            <a:rect l="l" t="t" r="r" b="b"/>
            <a:pathLst>
              <a:path w="6857999" h="4127864">
                <a:moveTo>
                  <a:pt x="0" y="2961118"/>
                </a:moveTo>
                <a:lnTo>
                  <a:pt x="0" y="4127864"/>
                </a:lnTo>
                <a:lnTo>
                  <a:pt x="6857999" y="4127864"/>
                </a:lnTo>
                <a:lnTo>
                  <a:pt x="6012940" y="0"/>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5400000" flipH="1">
            <a:off x="134326" y="5878186"/>
            <a:ext cx="845489" cy="1114141"/>
          </a:xfrm>
          <a:custGeom>
            <a:avLst/>
            <a:gdLst>
              <a:gd name="connsiteX0" fmla="*/ 845489 w 845489"/>
              <a:gd name="connsiteY0" fmla="*/ 1114141 h 1114141"/>
              <a:gd name="connsiteX1" fmla="*/ 617401 w 845489"/>
              <a:gd name="connsiteY1" fmla="*/ 0 h 1114141"/>
              <a:gd name="connsiteX2" fmla="*/ 0 w 845489"/>
              <a:gd name="connsiteY2" fmla="*/ 304045 h 1114141"/>
              <a:gd name="connsiteX3" fmla="*/ 0 w 845489"/>
              <a:gd name="connsiteY3" fmla="*/ 1114141 h 1114141"/>
            </a:gdLst>
            <a:ahLst/>
            <a:cxnLst>
              <a:cxn ang="0">
                <a:pos x="connsiteX0" y="connsiteY0"/>
              </a:cxn>
              <a:cxn ang="0">
                <a:pos x="connsiteX1" y="connsiteY1"/>
              </a:cxn>
              <a:cxn ang="0">
                <a:pos x="connsiteX2" y="connsiteY2"/>
              </a:cxn>
              <a:cxn ang="0">
                <a:pos x="connsiteX3" y="connsiteY3"/>
              </a:cxn>
            </a:cxnLst>
            <a:rect l="l" t="t" r="r" b="b"/>
            <a:pathLst>
              <a:path w="845489" h="1114141">
                <a:moveTo>
                  <a:pt x="845489" y="1114141"/>
                </a:moveTo>
                <a:lnTo>
                  <a:pt x="617401" y="0"/>
                </a:lnTo>
                <a:lnTo>
                  <a:pt x="0" y="304045"/>
                </a:lnTo>
                <a:lnTo>
                  <a:pt x="0" y="1114141"/>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470167" cy="1029117"/>
          </a:xfrm>
          <a:prstGeom prst="rect">
            <a:avLst/>
          </a:prstGeom>
        </p:spPr>
      </p:pic>
      <p:sp>
        <p:nvSpPr>
          <p:cNvPr id="5" name="TextBox 4"/>
          <p:cNvSpPr txBox="1"/>
          <p:nvPr userDrawn="1"/>
        </p:nvSpPr>
        <p:spPr>
          <a:xfrm>
            <a:off x="6970143" y="6383547"/>
            <a:ext cx="3456267" cy="369332"/>
          </a:xfrm>
          <a:prstGeom prst="rect">
            <a:avLst/>
          </a:prstGeom>
          <a:noFill/>
        </p:spPr>
        <p:txBody>
          <a:bodyPr wrap="none" rtlCol="0">
            <a:spAutoFit/>
          </a:bodyPr>
          <a:lstStyle/>
          <a:p>
            <a:r>
              <a:rPr lang="en-US" dirty="0" err="1">
                <a:solidFill>
                  <a:srgbClr val="FF0000"/>
                </a:solidFill>
              </a:rPr>
              <a:t>Bộ</a:t>
            </a:r>
            <a:r>
              <a:rPr lang="en-US" baseline="0" dirty="0">
                <a:solidFill>
                  <a:srgbClr val="FF0000"/>
                </a:solidFill>
              </a:rPr>
              <a:t> </a:t>
            </a:r>
            <a:r>
              <a:rPr lang="en-US" baseline="0" dirty="0" err="1">
                <a:solidFill>
                  <a:srgbClr val="FF0000"/>
                </a:solidFill>
              </a:rPr>
              <a:t>môn</a:t>
            </a:r>
            <a:r>
              <a:rPr lang="en-US" baseline="0" dirty="0">
                <a:solidFill>
                  <a:srgbClr val="FF0000"/>
                </a:solidFill>
              </a:rPr>
              <a:t> </a:t>
            </a:r>
            <a:r>
              <a:rPr lang="en-US" baseline="0" dirty="0" err="1">
                <a:solidFill>
                  <a:srgbClr val="FF0000"/>
                </a:solidFill>
              </a:rPr>
              <a:t>Kỹ</a:t>
            </a:r>
            <a:r>
              <a:rPr lang="en-US" baseline="0" dirty="0">
                <a:solidFill>
                  <a:srgbClr val="FF0000"/>
                </a:solidFill>
              </a:rPr>
              <a:t> </a:t>
            </a:r>
            <a:r>
              <a:rPr lang="en-US" baseline="0" dirty="0" err="1">
                <a:solidFill>
                  <a:srgbClr val="FF0000"/>
                </a:solidFill>
              </a:rPr>
              <a:t>thuật</a:t>
            </a:r>
            <a:r>
              <a:rPr lang="en-US" baseline="0" dirty="0">
                <a:solidFill>
                  <a:srgbClr val="FF0000"/>
                </a:solidFill>
              </a:rPr>
              <a:t> </a:t>
            </a:r>
            <a:r>
              <a:rPr lang="en-US" baseline="0" dirty="0" err="1">
                <a:solidFill>
                  <a:srgbClr val="FF0000"/>
                </a:solidFill>
              </a:rPr>
              <a:t>và</a:t>
            </a:r>
            <a:r>
              <a:rPr lang="en-US" baseline="0" dirty="0">
                <a:solidFill>
                  <a:srgbClr val="FF0000"/>
                </a:solidFill>
              </a:rPr>
              <a:t> </a:t>
            </a:r>
            <a:r>
              <a:rPr lang="en-US" baseline="0" dirty="0" err="1">
                <a:solidFill>
                  <a:srgbClr val="FF0000"/>
                </a:solidFill>
              </a:rPr>
              <a:t>mạng</a:t>
            </a:r>
            <a:r>
              <a:rPr lang="en-US" baseline="0" dirty="0">
                <a:solidFill>
                  <a:srgbClr val="FF0000"/>
                </a:solidFill>
              </a:rPr>
              <a:t> </a:t>
            </a:r>
            <a:r>
              <a:rPr lang="en-US" baseline="0" dirty="0" err="1">
                <a:solidFill>
                  <a:srgbClr val="FF0000"/>
                </a:solidFill>
              </a:rPr>
              <a:t>máy</a:t>
            </a:r>
            <a:r>
              <a:rPr lang="en-US" baseline="0" dirty="0">
                <a:solidFill>
                  <a:srgbClr val="FF0000"/>
                </a:solidFill>
              </a:rPr>
              <a:t> </a:t>
            </a:r>
            <a:r>
              <a:rPr lang="en-US" baseline="0" dirty="0" err="1">
                <a:solidFill>
                  <a:srgbClr val="FF0000"/>
                </a:solidFill>
              </a:rPr>
              <a:t>tính</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等腰三角形 3"/>
          <p:cNvSpPr/>
          <p:nvPr userDrawn="1"/>
        </p:nvSpPr>
        <p:spPr>
          <a:xfrm rot="10800000" flipH="1" flipV="1">
            <a:off x="2964768" y="2730136"/>
            <a:ext cx="9227232" cy="4127863"/>
          </a:xfrm>
          <a:custGeom>
            <a:avLst/>
            <a:gdLst>
              <a:gd name="connsiteX0" fmla="*/ 0 w 6025244"/>
              <a:gd name="connsiteY0" fmla="*/ 6477000 h 6477000"/>
              <a:gd name="connsiteX1" fmla="*/ 4264487 w 6025244"/>
              <a:gd name="connsiteY1" fmla="*/ 0 h 6477000"/>
              <a:gd name="connsiteX2" fmla="*/ 6025244 w 6025244"/>
              <a:gd name="connsiteY2" fmla="*/ 6477000 h 6477000"/>
              <a:gd name="connsiteX3" fmla="*/ 0 w 6025244"/>
              <a:gd name="connsiteY3" fmla="*/ 6477000 h 6477000"/>
              <a:gd name="connsiteX0-1" fmla="*/ 0 w 6025244"/>
              <a:gd name="connsiteY0-2" fmla="*/ 4212772 h 4212772"/>
              <a:gd name="connsiteX1-3" fmla="*/ 4884973 w 6025244"/>
              <a:gd name="connsiteY1-4" fmla="*/ 0 h 4212772"/>
              <a:gd name="connsiteX2-5" fmla="*/ 6025244 w 6025244"/>
              <a:gd name="connsiteY2-6" fmla="*/ 4212772 h 4212772"/>
              <a:gd name="connsiteX3-7" fmla="*/ 0 w 6025244"/>
              <a:gd name="connsiteY3-8" fmla="*/ 4212772 h 4212772"/>
              <a:gd name="connsiteX0-9" fmla="*/ 0 w 6025244"/>
              <a:gd name="connsiteY0-10" fmla="*/ 4212772 h 4212772"/>
              <a:gd name="connsiteX1-11" fmla="*/ 4884973 w 6025244"/>
              <a:gd name="connsiteY1-12" fmla="*/ 0 h 4212772"/>
              <a:gd name="connsiteX2-13" fmla="*/ 6025244 w 6025244"/>
              <a:gd name="connsiteY2-14" fmla="*/ 4212772 h 4212772"/>
              <a:gd name="connsiteX3-15" fmla="*/ 0 w 6025244"/>
              <a:gd name="connsiteY3-16" fmla="*/ 4212772 h 4212772"/>
              <a:gd name="connsiteX0-17" fmla="*/ 0 w 6025244"/>
              <a:gd name="connsiteY0-18" fmla="*/ 4128106 h 4128106"/>
              <a:gd name="connsiteX1-19" fmla="*/ 5236909 w 6025244"/>
              <a:gd name="connsiteY1-20" fmla="*/ 0 h 4128106"/>
              <a:gd name="connsiteX2-21" fmla="*/ 6025244 w 6025244"/>
              <a:gd name="connsiteY2-22" fmla="*/ 4128106 h 4128106"/>
              <a:gd name="connsiteX3-23" fmla="*/ 0 w 6025244"/>
              <a:gd name="connsiteY3-24" fmla="*/ 4128106 h 4128106"/>
              <a:gd name="connsiteX0-25" fmla="*/ 0 w 6025244"/>
              <a:gd name="connsiteY0-26" fmla="*/ 4238173 h 4238173"/>
              <a:gd name="connsiteX1-27" fmla="*/ 5107248 w 6025244"/>
              <a:gd name="connsiteY1-28" fmla="*/ 0 h 4238173"/>
              <a:gd name="connsiteX2-29" fmla="*/ 6025244 w 6025244"/>
              <a:gd name="connsiteY2-30" fmla="*/ 4238173 h 4238173"/>
              <a:gd name="connsiteX3-31" fmla="*/ 0 w 6025244"/>
              <a:gd name="connsiteY3-32" fmla="*/ 4238173 h 4238173"/>
              <a:gd name="connsiteX0-33" fmla="*/ 0 w 6025244"/>
              <a:gd name="connsiteY0-34" fmla="*/ 2773093 h 2773093"/>
              <a:gd name="connsiteX1-35" fmla="*/ 5473433 w 6025244"/>
              <a:gd name="connsiteY1-36" fmla="*/ 0 h 2773093"/>
              <a:gd name="connsiteX2-37" fmla="*/ 6025244 w 6025244"/>
              <a:gd name="connsiteY2-38" fmla="*/ 2773093 h 2773093"/>
              <a:gd name="connsiteX3-39" fmla="*/ 0 w 6025244"/>
              <a:gd name="connsiteY3-40" fmla="*/ 2773093 h 2773093"/>
            </a:gdLst>
            <a:ahLst/>
            <a:cxnLst>
              <a:cxn ang="0">
                <a:pos x="connsiteX0-1" y="connsiteY0-2"/>
              </a:cxn>
              <a:cxn ang="0">
                <a:pos x="connsiteX1-3" y="connsiteY1-4"/>
              </a:cxn>
              <a:cxn ang="0">
                <a:pos x="connsiteX2-5" y="connsiteY2-6"/>
              </a:cxn>
              <a:cxn ang="0">
                <a:pos x="connsiteX3-7" y="connsiteY3-8"/>
              </a:cxn>
            </a:cxnLst>
            <a:rect l="l" t="t" r="r" b="b"/>
            <a:pathLst>
              <a:path w="6025244" h="2773093">
                <a:moveTo>
                  <a:pt x="0" y="2773093"/>
                </a:moveTo>
                <a:lnTo>
                  <a:pt x="5473433" y="0"/>
                </a:lnTo>
                <a:lnTo>
                  <a:pt x="6025244" y="2773093"/>
                </a:lnTo>
                <a:lnTo>
                  <a:pt x="0" y="2773093"/>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3"/>
          <p:cNvSpPr/>
          <p:nvPr userDrawn="1"/>
        </p:nvSpPr>
        <p:spPr>
          <a:xfrm rot="16200000" flipH="1" flipV="1">
            <a:off x="-260152" y="343280"/>
            <a:ext cx="941482" cy="421178"/>
          </a:xfrm>
          <a:custGeom>
            <a:avLst/>
            <a:gdLst>
              <a:gd name="connsiteX0" fmla="*/ 0 w 6025244"/>
              <a:gd name="connsiteY0" fmla="*/ 6477000 h 6477000"/>
              <a:gd name="connsiteX1" fmla="*/ 4264487 w 6025244"/>
              <a:gd name="connsiteY1" fmla="*/ 0 h 6477000"/>
              <a:gd name="connsiteX2" fmla="*/ 6025244 w 6025244"/>
              <a:gd name="connsiteY2" fmla="*/ 6477000 h 6477000"/>
              <a:gd name="connsiteX3" fmla="*/ 0 w 6025244"/>
              <a:gd name="connsiteY3" fmla="*/ 6477000 h 6477000"/>
              <a:gd name="connsiteX0-1" fmla="*/ 0 w 6025244"/>
              <a:gd name="connsiteY0-2" fmla="*/ 4212772 h 4212772"/>
              <a:gd name="connsiteX1-3" fmla="*/ 4884973 w 6025244"/>
              <a:gd name="connsiteY1-4" fmla="*/ 0 h 4212772"/>
              <a:gd name="connsiteX2-5" fmla="*/ 6025244 w 6025244"/>
              <a:gd name="connsiteY2-6" fmla="*/ 4212772 h 4212772"/>
              <a:gd name="connsiteX3-7" fmla="*/ 0 w 6025244"/>
              <a:gd name="connsiteY3-8" fmla="*/ 4212772 h 4212772"/>
              <a:gd name="connsiteX0-9" fmla="*/ 0 w 6025244"/>
              <a:gd name="connsiteY0-10" fmla="*/ 4212772 h 4212772"/>
              <a:gd name="connsiteX1-11" fmla="*/ 4884973 w 6025244"/>
              <a:gd name="connsiteY1-12" fmla="*/ 0 h 4212772"/>
              <a:gd name="connsiteX2-13" fmla="*/ 6025244 w 6025244"/>
              <a:gd name="connsiteY2-14" fmla="*/ 4212772 h 4212772"/>
              <a:gd name="connsiteX3-15" fmla="*/ 0 w 6025244"/>
              <a:gd name="connsiteY3-16" fmla="*/ 4212772 h 4212772"/>
              <a:gd name="connsiteX0-17" fmla="*/ 0 w 6025244"/>
              <a:gd name="connsiteY0-18" fmla="*/ 4128106 h 4128106"/>
              <a:gd name="connsiteX1-19" fmla="*/ 5236909 w 6025244"/>
              <a:gd name="connsiteY1-20" fmla="*/ 0 h 4128106"/>
              <a:gd name="connsiteX2-21" fmla="*/ 6025244 w 6025244"/>
              <a:gd name="connsiteY2-22" fmla="*/ 4128106 h 4128106"/>
              <a:gd name="connsiteX3-23" fmla="*/ 0 w 6025244"/>
              <a:gd name="connsiteY3-24" fmla="*/ 4128106 h 4128106"/>
              <a:gd name="connsiteX0-25" fmla="*/ 0 w 6025244"/>
              <a:gd name="connsiteY0-26" fmla="*/ 4238173 h 4238173"/>
              <a:gd name="connsiteX1-27" fmla="*/ 5107248 w 6025244"/>
              <a:gd name="connsiteY1-28" fmla="*/ 0 h 4238173"/>
              <a:gd name="connsiteX2-29" fmla="*/ 6025244 w 6025244"/>
              <a:gd name="connsiteY2-30" fmla="*/ 4238173 h 4238173"/>
              <a:gd name="connsiteX3-31" fmla="*/ 0 w 6025244"/>
              <a:gd name="connsiteY3-32" fmla="*/ 4238173 h 4238173"/>
              <a:gd name="connsiteX0-33" fmla="*/ 0 w 6025244"/>
              <a:gd name="connsiteY0-34" fmla="*/ 2773093 h 2773093"/>
              <a:gd name="connsiteX1-35" fmla="*/ 5473433 w 6025244"/>
              <a:gd name="connsiteY1-36" fmla="*/ 0 h 2773093"/>
              <a:gd name="connsiteX2-37" fmla="*/ 6025244 w 6025244"/>
              <a:gd name="connsiteY2-38" fmla="*/ 2773093 h 2773093"/>
              <a:gd name="connsiteX3-39" fmla="*/ 0 w 6025244"/>
              <a:gd name="connsiteY3-40" fmla="*/ 2773093 h 2773093"/>
            </a:gdLst>
            <a:ahLst/>
            <a:cxnLst>
              <a:cxn ang="0">
                <a:pos x="connsiteX0-1" y="connsiteY0-2"/>
              </a:cxn>
              <a:cxn ang="0">
                <a:pos x="connsiteX1-3" y="connsiteY1-4"/>
              </a:cxn>
              <a:cxn ang="0">
                <a:pos x="connsiteX2-5" y="connsiteY2-6"/>
              </a:cxn>
              <a:cxn ang="0">
                <a:pos x="connsiteX3-7" y="connsiteY3-8"/>
              </a:cxn>
            </a:cxnLst>
            <a:rect l="l" t="t" r="r" b="b"/>
            <a:pathLst>
              <a:path w="6025244" h="2773093">
                <a:moveTo>
                  <a:pt x="0" y="2773093"/>
                </a:moveTo>
                <a:lnTo>
                  <a:pt x="5473433" y="0"/>
                </a:lnTo>
                <a:lnTo>
                  <a:pt x="6025244" y="2773093"/>
                </a:lnTo>
                <a:lnTo>
                  <a:pt x="0" y="2773093"/>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542437" y="209521"/>
            <a:ext cx="3561080" cy="521970"/>
          </a:xfrm>
          <a:prstGeom prst="rect">
            <a:avLst/>
          </a:prstGeom>
          <a:noFill/>
        </p:spPr>
        <p:txBody>
          <a:bodyPr wrap="none">
            <a:spAutoFit/>
          </a:bodyPr>
          <a:lstStyle/>
          <a:p>
            <a:pPr algn="l"/>
            <a:r>
              <a:rPr lang="zh-CN" altLang="en-US" sz="2800" dirty="0">
                <a:solidFill>
                  <a:srgbClr val="E70012"/>
                </a:solidFill>
                <a:latin typeface="造字工房悦黑（非商用）常规体" pitchFamily="50" charset="-122"/>
                <a:ea typeface="造字工房悦黑（非商用）常规体" pitchFamily="50" charset="-122"/>
              </a:rPr>
              <a:t>Add your title here</a:t>
            </a:r>
            <a:endParaRPr lang="en-US" altLang="zh-CN" sz="2800" dirty="0">
              <a:solidFill>
                <a:srgbClr val="E70012"/>
              </a:solidFill>
              <a:latin typeface="造字工房悦黑（非商用）常规体" pitchFamily="50" charset="-122"/>
              <a:ea typeface="造字工房悦黑（非商用）常规体" pitchFamily="50" charset="-122"/>
            </a:endParaRPr>
          </a:p>
        </p:txBody>
      </p:sp>
      <p:sp>
        <p:nvSpPr>
          <p:cNvPr id="6" name="矩形 5"/>
          <p:cNvSpPr/>
          <p:nvPr userDrawn="1"/>
        </p:nvSpPr>
        <p:spPr>
          <a:xfrm>
            <a:off x="542437" y="670559"/>
            <a:ext cx="8815234" cy="369332"/>
          </a:xfrm>
          <a:prstGeom prst="rect">
            <a:avLst/>
          </a:prstGeom>
        </p:spPr>
        <p:txBody>
          <a:bodyPr wrap="none">
            <a:spAutoFit/>
          </a:bodyPr>
          <a:lstStyle/>
          <a:p>
            <a:pPr algn="l"/>
            <a:r>
              <a:rPr lang="en-US" altLang="zh-CN" dirty="0">
                <a:solidFill>
                  <a:schemeClr val="bg1">
                    <a:lumMod val="65000"/>
                  </a:schemeClr>
                </a:solidFill>
                <a:latin typeface="Arial" panose="020B0604020202020204" pitchFamily="34" charset="0"/>
              </a:rPr>
              <a:t>Click add this section keywords detailed description of the contents of this paragraph</a:t>
            </a:r>
            <a:endParaRPr lang="zh-CN" altLang="en-US" dirty="0">
              <a:solidFill>
                <a:schemeClr val="bg1">
                  <a:lumMod val="65000"/>
                </a:scheme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833" y="-114721"/>
            <a:ext cx="1470167" cy="1029117"/>
          </a:xfrm>
          <a:prstGeom prst="rect">
            <a:avLst/>
          </a:prstGeom>
        </p:spPr>
      </p:pic>
      <p:sp>
        <p:nvSpPr>
          <p:cNvPr id="8" name="TextBox 7"/>
          <p:cNvSpPr txBox="1"/>
          <p:nvPr userDrawn="1"/>
        </p:nvSpPr>
        <p:spPr>
          <a:xfrm>
            <a:off x="0" y="6383547"/>
            <a:ext cx="3456267" cy="369332"/>
          </a:xfrm>
          <a:prstGeom prst="rect">
            <a:avLst/>
          </a:prstGeom>
          <a:noFill/>
        </p:spPr>
        <p:txBody>
          <a:bodyPr wrap="none" rtlCol="0">
            <a:spAutoFit/>
          </a:bodyPr>
          <a:lstStyle/>
          <a:p>
            <a:r>
              <a:rPr lang="en-US" dirty="0" err="1">
                <a:solidFill>
                  <a:srgbClr val="FF0000"/>
                </a:solidFill>
              </a:rPr>
              <a:t>Bộ</a:t>
            </a:r>
            <a:r>
              <a:rPr lang="en-US" baseline="0" dirty="0">
                <a:solidFill>
                  <a:srgbClr val="FF0000"/>
                </a:solidFill>
              </a:rPr>
              <a:t> </a:t>
            </a:r>
            <a:r>
              <a:rPr lang="en-US" baseline="0" dirty="0" err="1">
                <a:solidFill>
                  <a:srgbClr val="FF0000"/>
                </a:solidFill>
              </a:rPr>
              <a:t>môn</a:t>
            </a:r>
            <a:r>
              <a:rPr lang="en-US" baseline="0" dirty="0">
                <a:solidFill>
                  <a:srgbClr val="FF0000"/>
                </a:solidFill>
              </a:rPr>
              <a:t> </a:t>
            </a:r>
            <a:r>
              <a:rPr lang="en-US" baseline="0" dirty="0" err="1">
                <a:solidFill>
                  <a:srgbClr val="FF0000"/>
                </a:solidFill>
              </a:rPr>
              <a:t>Kỹ</a:t>
            </a:r>
            <a:r>
              <a:rPr lang="en-US" baseline="0" dirty="0">
                <a:solidFill>
                  <a:srgbClr val="FF0000"/>
                </a:solidFill>
              </a:rPr>
              <a:t> </a:t>
            </a:r>
            <a:r>
              <a:rPr lang="en-US" baseline="0" dirty="0" err="1">
                <a:solidFill>
                  <a:srgbClr val="FF0000"/>
                </a:solidFill>
              </a:rPr>
              <a:t>thuật</a:t>
            </a:r>
            <a:r>
              <a:rPr lang="en-US" baseline="0" dirty="0">
                <a:solidFill>
                  <a:srgbClr val="FF0000"/>
                </a:solidFill>
              </a:rPr>
              <a:t> </a:t>
            </a:r>
            <a:r>
              <a:rPr lang="en-US" baseline="0" dirty="0" err="1">
                <a:solidFill>
                  <a:srgbClr val="FF0000"/>
                </a:solidFill>
              </a:rPr>
              <a:t>và</a:t>
            </a:r>
            <a:r>
              <a:rPr lang="en-US" baseline="0" dirty="0">
                <a:solidFill>
                  <a:srgbClr val="FF0000"/>
                </a:solidFill>
              </a:rPr>
              <a:t> </a:t>
            </a:r>
            <a:r>
              <a:rPr lang="en-US" baseline="0" dirty="0" err="1">
                <a:solidFill>
                  <a:srgbClr val="FF0000"/>
                </a:solidFill>
              </a:rPr>
              <a:t>mạng</a:t>
            </a:r>
            <a:r>
              <a:rPr lang="en-US" baseline="0" dirty="0">
                <a:solidFill>
                  <a:srgbClr val="FF0000"/>
                </a:solidFill>
              </a:rPr>
              <a:t> </a:t>
            </a:r>
            <a:r>
              <a:rPr lang="en-US" baseline="0" dirty="0" err="1">
                <a:solidFill>
                  <a:srgbClr val="FF0000"/>
                </a:solidFill>
              </a:rPr>
              <a:t>máy</a:t>
            </a:r>
            <a:r>
              <a:rPr lang="en-US" baseline="0" dirty="0">
                <a:solidFill>
                  <a:srgbClr val="FF0000"/>
                </a:solidFill>
              </a:rPr>
              <a:t> </a:t>
            </a:r>
            <a:r>
              <a:rPr lang="en-US" baseline="0" dirty="0" err="1">
                <a:solidFill>
                  <a:srgbClr val="FF0000"/>
                </a:solidFill>
              </a:rPr>
              <a:t>tính</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等腰三角形 3"/>
          <p:cNvSpPr/>
          <p:nvPr userDrawn="1"/>
        </p:nvSpPr>
        <p:spPr>
          <a:xfrm rot="16200000" flipH="1" flipV="1">
            <a:off x="-260152" y="343280"/>
            <a:ext cx="941482" cy="421178"/>
          </a:xfrm>
          <a:custGeom>
            <a:avLst/>
            <a:gdLst>
              <a:gd name="connsiteX0" fmla="*/ 0 w 6025244"/>
              <a:gd name="connsiteY0" fmla="*/ 6477000 h 6477000"/>
              <a:gd name="connsiteX1" fmla="*/ 4264487 w 6025244"/>
              <a:gd name="connsiteY1" fmla="*/ 0 h 6477000"/>
              <a:gd name="connsiteX2" fmla="*/ 6025244 w 6025244"/>
              <a:gd name="connsiteY2" fmla="*/ 6477000 h 6477000"/>
              <a:gd name="connsiteX3" fmla="*/ 0 w 6025244"/>
              <a:gd name="connsiteY3" fmla="*/ 6477000 h 6477000"/>
              <a:gd name="connsiteX0-1" fmla="*/ 0 w 6025244"/>
              <a:gd name="connsiteY0-2" fmla="*/ 4212772 h 4212772"/>
              <a:gd name="connsiteX1-3" fmla="*/ 4884973 w 6025244"/>
              <a:gd name="connsiteY1-4" fmla="*/ 0 h 4212772"/>
              <a:gd name="connsiteX2-5" fmla="*/ 6025244 w 6025244"/>
              <a:gd name="connsiteY2-6" fmla="*/ 4212772 h 4212772"/>
              <a:gd name="connsiteX3-7" fmla="*/ 0 w 6025244"/>
              <a:gd name="connsiteY3-8" fmla="*/ 4212772 h 4212772"/>
              <a:gd name="connsiteX0-9" fmla="*/ 0 w 6025244"/>
              <a:gd name="connsiteY0-10" fmla="*/ 4212772 h 4212772"/>
              <a:gd name="connsiteX1-11" fmla="*/ 4884973 w 6025244"/>
              <a:gd name="connsiteY1-12" fmla="*/ 0 h 4212772"/>
              <a:gd name="connsiteX2-13" fmla="*/ 6025244 w 6025244"/>
              <a:gd name="connsiteY2-14" fmla="*/ 4212772 h 4212772"/>
              <a:gd name="connsiteX3-15" fmla="*/ 0 w 6025244"/>
              <a:gd name="connsiteY3-16" fmla="*/ 4212772 h 4212772"/>
              <a:gd name="connsiteX0-17" fmla="*/ 0 w 6025244"/>
              <a:gd name="connsiteY0-18" fmla="*/ 4128106 h 4128106"/>
              <a:gd name="connsiteX1-19" fmla="*/ 5236909 w 6025244"/>
              <a:gd name="connsiteY1-20" fmla="*/ 0 h 4128106"/>
              <a:gd name="connsiteX2-21" fmla="*/ 6025244 w 6025244"/>
              <a:gd name="connsiteY2-22" fmla="*/ 4128106 h 4128106"/>
              <a:gd name="connsiteX3-23" fmla="*/ 0 w 6025244"/>
              <a:gd name="connsiteY3-24" fmla="*/ 4128106 h 4128106"/>
              <a:gd name="connsiteX0-25" fmla="*/ 0 w 6025244"/>
              <a:gd name="connsiteY0-26" fmla="*/ 4238173 h 4238173"/>
              <a:gd name="connsiteX1-27" fmla="*/ 5107248 w 6025244"/>
              <a:gd name="connsiteY1-28" fmla="*/ 0 h 4238173"/>
              <a:gd name="connsiteX2-29" fmla="*/ 6025244 w 6025244"/>
              <a:gd name="connsiteY2-30" fmla="*/ 4238173 h 4238173"/>
              <a:gd name="connsiteX3-31" fmla="*/ 0 w 6025244"/>
              <a:gd name="connsiteY3-32" fmla="*/ 4238173 h 4238173"/>
              <a:gd name="connsiteX0-33" fmla="*/ 0 w 6025244"/>
              <a:gd name="connsiteY0-34" fmla="*/ 2773093 h 2773093"/>
              <a:gd name="connsiteX1-35" fmla="*/ 5473433 w 6025244"/>
              <a:gd name="connsiteY1-36" fmla="*/ 0 h 2773093"/>
              <a:gd name="connsiteX2-37" fmla="*/ 6025244 w 6025244"/>
              <a:gd name="connsiteY2-38" fmla="*/ 2773093 h 2773093"/>
              <a:gd name="connsiteX3-39" fmla="*/ 0 w 6025244"/>
              <a:gd name="connsiteY3-40" fmla="*/ 2773093 h 2773093"/>
            </a:gdLst>
            <a:ahLst/>
            <a:cxnLst>
              <a:cxn ang="0">
                <a:pos x="connsiteX0-1" y="connsiteY0-2"/>
              </a:cxn>
              <a:cxn ang="0">
                <a:pos x="connsiteX1-3" y="connsiteY1-4"/>
              </a:cxn>
              <a:cxn ang="0">
                <a:pos x="connsiteX2-5" y="connsiteY2-6"/>
              </a:cxn>
              <a:cxn ang="0">
                <a:pos x="connsiteX3-7" y="connsiteY3-8"/>
              </a:cxn>
            </a:cxnLst>
            <a:rect l="l" t="t" r="r" b="b"/>
            <a:pathLst>
              <a:path w="6025244" h="2773093">
                <a:moveTo>
                  <a:pt x="0" y="2773093"/>
                </a:moveTo>
                <a:lnTo>
                  <a:pt x="5473433" y="0"/>
                </a:lnTo>
                <a:lnTo>
                  <a:pt x="6025244" y="2773093"/>
                </a:lnTo>
                <a:lnTo>
                  <a:pt x="0" y="2773093"/>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3"/>
          <p:cNvSpPr/>
          <p:nvPr userDrawn="1"/>
        </p:nvSpPr>
        <p:spPr>
          <a:xfrm rot="16200000">
            <a:off x="11510670" y="6176670"/>
            <a:ext cx="941482" cy="421178"/>
          </a:xfrm>
          <a:custGeom>
            <a:avLst/>
            <a:gdLst>
              <a:gd name="connsiteX0" fmla="*/ 0 w 6025244"/>
              <a:gd name="connsiteY0" fmla="*/ 6477000 h 6477000"/>
              <a:gd name="connsiteX1" fmla="*/ 4264487 w 6025244"/>
              <a:gd name="connsiteY1" fmla="*/ 0 h 6477000"/>
              <a:gd name="connsiteX2" fmla="*/ 6025244 w 6025244"/>
              <a:gd name="connsiteY2" fmla="*/ 6477000 h 6477000"/>
              <a:gd name="connsiteX3" fmla="*/ 0 w 6025244"/>
              <a:gd name="connsiteY3" fmla="*/ 6477000 h 6477000"/>
              <a:gd name="connsiteX0-1" fmla="*/ 0 w 6025244"/>
              <a:gd name="connsiteY0-2" fmla="*/ 4212772 h 4212772"/>
              <a:gd name="connsiteX1-3" fmla="*/ 4884973 w 6025244"/>
              <a:gd name="connsiteY1-4" fmla="*/ 0 h 4212772"/>
              <a:gd name="connsiteX2-5" fmla="*/ 6025244 w 6025244"/>
              <a:gd name="connsiteY2-6" fmla="*/ 4212772 h 4212772"/>
              <a:gd name="connsiteX3-7" fmla="*/ 0 w 6025244"/>
              <a:gd name="connsiteY3-8" fmla="*/ 4212772 h 4212772"/>
              <a:gd name="connsiteX0-9" fmla="*/ 0 w 6025244"/>
              <a:gd name="connsiteY0-10" fmla="*/ 4212772 h 4212772"/>
              <a:gd name="connsiteX1-11" fmla="*/ 4884973 w 6025244"/>
              <a:gd name="connsiteY1-12" fmla="*/ 0 h 4212772"/>
              <a:gd name="connsiteX2-13" fmla="*/ 6025244 w 6025244"/>
              <a:gd name="connsiteY2-14" fmla="*/ 4212772 h 4212772"/>
              <a:gd name="connsiteX3-15" fmla="*/ 0 w 6025244"/>
              <a:gd name="connsiteY3-16" fmla="*/ 4212772 h 4212772"/>
              <a:gd name="connsiteX0-17" fmla="*/ 0 w 6025244"/>
              <a:gd name="connsiteY0-18" fmla="*/ 4128106 h 4128106"/>
              <a:gd name="connsiteX1-19" fmla="*/ 5236909 w 6025244"/>
              <a:gd name="connsiteY1-20" fmla="*/ 0 h 4128106"/>
              <a:gd name="connsiteX2-21" fmla="*/ 6025244 w 6025244"/>
              <a:gd name="connsiteY2-22" fmla="*/ 4128106 h 4128106"/>
              <a:gd name="connsiteX3-23" fmla="*/ 0 w 6025244"/>
              <a:gd name="connsiteY3-24" fmla="*/ 4128106 h 4128106"/>
              <a:gd name="connsiteX0-25" fmla="*/ 0 w 6025244"/>
              <a:gd name="connsiteY0-26" fmla="*/ 4238173 h 4238173"/>
              <a:gd name="connsiteX1-27" fmla="*/ 5107248 w 6025244"/>
              <a:gd name="connsiteY1-28" fmla="*/ 0 h 4238173"/>
              <a:gd name="connsiteX2-29" fmla="*/ 6025244 w 6025244"/>
              <a:gd name="connsiteY2-30" fmla="*/ 4238173 h 4238173"/>
              <a:gd name="connsiteX3-31" fmla="*/ 0 w 6025244"/>
              <a:gd name="connsiteY3-32" fmla="*/ 4238173 h 4238173"/>
              <a:gd name="connsiteX0-33" fmla="*/ 0 w 6025244"/>
              <a:gd name="connsiteY0-34" fmla="*/ 2773093 h 2773093"/>
              <a:gd name="connsiteX1-35" fmla="*/ 5473433 w 6025244"/>
              <a:gd name="connsiteY1-36" fmla="*/ 0 h 2773093"/>
              <a:gd name="connsiteX2-37" fmla="*/ 6025244 w 6025244"/>
              <a:gd name="connsiteY2-38" fmla="*/ 2773093 h 2773093"/>
              <a:gd name="connsiteX3-39" fmla="*/ 0 w 6025244"/>
              <a:gd name="connsiteY3-40" fmla="*/ 2773093 h 2773093"/>
            </a:gdLst>
            <a:ahLst/>
            <a:cxnLst>
              <a:cxn ang="0">
                <a:pos x="connsiteX0-1" y="connsiteY0-2"/>
              </a:cxn>
              <a:cxn ang="0">
                <a:pos x="connsiteX1-3" y="connsiteY1-4"/>
              </a:cxn>
              <a:cxn ang="0">
                <a:pos x="connsiteX2-5" y="connsiteY2-6"/>
              </a:cxn>
              <a:cxn ang="0">
                <a:pos x="connsiteX3-7" y="connsiteY3-8"/>
              </a:cxn>
            </a:cxnLst>
            <a:rect l="l" t="t" r="r" b="b"/>
            <a:pathLst>
              <a:path w="6025244" h="2773093">
                <a:moveTo>
                  <a:pt x="0" y="2773093"/>
                </a:moveTo>
                <a:lnTo>
                  <a:pt x="5473433" y="0"/>
                </a:lnTo>
                <a:lnTo>
                  <a:pt x="6025244" y="2773093"/>
                </a:lnTo>
                <a:lnTo>
                  <a:pt x="0" y="2773093"/>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542437" y="209521"/>
            <a:ext cx="2223686" cy="523220"/>
          </a:xfrm>
          <a:prstGeom prst="rect">
            <a:avLst/>
          </a:prstGeom>
          <a:noFill/>
        </p:spPr>
        <p:txBody>
          <a:bodyPr wrap="none">
            <a:spAutoFit/>
          </a:bodyPr>
          <a:lstStyle/>
          <a:p>
            <a:pPr algn="l"/>
            <a:r>
              <a:rPr lang="en-US" altLang="zh-CN" sz="2800">
                <a:solidFill>
                  <a:srgbClr val="E70012"/>
                </a:solidFill>
                <a:latin typeface="Arial" panose="020B0604020202020204" pitchFamily="34" charset="0"/>
                <a:ea typeface="造字工房悦黑（非商用）常规体" pitchFamily="50" charset="-122"/>
                <a:cs typeface="Arial" panose="020B0604020202020204" pitchFamily="34" charset="0"/>
              </a:rPr>
              <a:t>Thiết kế web</a:t>
            </a:r>
            <a:endParaRPr lang="en-US" altLang="zh-CN" sz="2800" dirty="0">
              <a:solidFill>
                <a:srgbClr val="E70012"/>
              </a:solidFill>
              <a:latin typeface="Arial" panose="020B0604020202020204" pitchFamily="34" charset="0"/>
              <a:ea typeface="造字工房悦黑（非商用）常规体" pitchFamily="50" charset="-122"/>
              <a:cs typeface="Arial" panose="020B0604020202020204" pitchFamily="34" charset="0"/>
            </a:endParaRPr>
          </a:p>
        </p:txBody>
      </p:sp>
      <p:sp>
        <p:nvSpPr>
          <p:cNvPr id="6" name="矩形 5"/>
          <p:cNvSpPr/>
          <p:nvPr userDrawn="1"/>
        </p:nvSpPr>
        <p:spPr>
          <a:xfrm>
            <a:off x="542437" y="670559"/>
            <a:ext cx="7978594" cy="369332"/>
          </a:xfrm>
          <a:prstGeom prst="rect">
            <a:avLst/>
          </a:prstGeom>
        </p:spPr>
        <p:txBody>
          <a:bodyPr wrap="none">
            <a:spAutoFit/>
          </a:bodyPr>
          <a:lstStyle/>
          <a:p>
            <a:pPr algn="l"/>
            <a:r>
              <a:rPr lang="en-US" altLang="zh-CN">
                <a:solidFill>
                  <a:schemeClr val="bg1">
                    <a:lumMod val="65000"/>
                  </a:schemeClr>
                </a:solidFill>
                <a:latin typeface="Arial" panose="020B0604020202020204" pitchFamily="34" charset="0"/>
              </a:rPr>
              <a:t>Ngô Văn Bình, Trần Phương Nhung, Nguyễn Bá Nghiễn, Nguyễn Trung Phú</a:t>
            </a:r>
            <a:endParaRPr lang="zh-CN" altLang="en-US" dirty="0">
              <a:solidFill>
                <a:schemeClr val="bg1">
                  <a:lumMod val="65000"/>
                </a:scheme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833" y="-114721"/>
            <a:ext cx="1470167" cy="1029117"/>
          </a:xfrm>
          <a:prstGeom prst="rect">
            <a:avLst/>
          </a:prstGeom>
        </p:spPr>
      </p:pic>
      <p:sp>
        <p:nvSpPr>
          <p:cNvPr id="8" name="TextBox 7"/>
          <p:cNvSpPr txBox="1"/>
          <p:nvPr userDrawn="1"/>
        </p:nvSpPr>
        <p:spPr>
          <a:xfrm>
            <a:off x="-1" y="6383547"/>
            <a:ext cx="3456267" cy="369332"/>
          </a:xfrm>
          <a:prstGeom prst="rect">
            <a:avLst/>
          </a:prstGeom>
          <a:noFill/>
        </p:spPr>
        <p:txBody>
          <a:bodyPr wrap="none" rtlCol="0">
            <a:spAutoFit/>
          </a:bodyPr>
          <a:lstStyle/>
          <a:p>
            <a:r>
              <a:rPr lang="en-US" dirty="0" err="1">
                <a:solidFill>
                  <a:srgbClr val="FF0000"/>
                </a:solidFill>
              </a:rPr>
              <a:t>Bộ</a:t>
            </a:r>
            <a:r>
              <a:rPr lang="en-US" baseline="0" dirty="0">
                <a:solidFill>
                  <a:srgbClr val="FF0000"/>
                </a:solidFill>
              </a:rPr>
              <a:t> </a:t>
            </a:r>
            <a:r>
              <a:rPr lang="en-US" baseline="0" dirty="0" err="1">
                <a:solidFill>
                  <a:srgbClr val="FF0000"/>
                </a:solidFill>
              </a:rPr>
              <a:t>môn</a:t>
            </a:r>
            <a:r>
              <a:rPr lang="en-US" baseline="0" dirty="0">
                <a:solidFill>
                  <a:srgbClr val="FF0000"/>
                </a:solidFill>
              </a:rPr>
              <a:t> </a:t>
            </a:r>
            <a:r>
              <a:rPr lang="en-US" baseline="0" dirty="0" err="1">
                <a:solidFill>
                  <a:srgbClr val="FF0000"/>
                </a:solidFill>
              </a:rPr>
              <a:t>Kỹ</a:t>
            </a:r>
            <a:r>
              <a:rPr lang="en-US" baseline="0" dirty="0">
                <a:solidFill>
                  <a:srgbClr val="FF0000"/>
                </a:solidFill>
              </a:rPr>
              <a:t> </a:t>
            </a:r>
            <a:r>
              <a:rPr lang="en-US" baseline="0" dirty="0" err="1">
                <a:solidFill>
                  <a:srgbClr val="FF0000"/>
                </a:solidFill>
              </a:rPr>
              <a:t>thuật</a:t>
            </a:r>
            <a:r>
              <a:rPr lang="en-US" baseline="0" dirty="0">
                <a:solidFill>
                  <a:srgbClr val="FF0000"/>
                </a:solidFill>
              </a:rPr>
              <a:t> </a:t>
            </a:r>
            <a:r>
              <a:rPr lang="en-US" baseline="0" dirty="0" err="1">
                <a:solidFill>
                  <a:srgbClr val="FF0000"/>
                </a:solidFill>
              </a:rPr>
              <a:t>và</a:t>
            </a:r>
            <a:r>
              <a:rPr lang="en-US" baseline="0" dirty="0">
                <a:solidFill>
                  <a:srgbClr val="FF0000"/>
                </a:solidFill>
              </a:rPr>
              <a:t> </a:t>
            </a:r>
            <a:r>
              <a:rPr lang="en-US" baseline="0" dirty="0" err="1">
                <a:solidFill>
                  <a:srgbClr val="FF0000"/>
                </a:solidFill>
              </a:rPr>
              <a:t>mạng</a:t>
            </a:r>
            <a:r>
              <a:rPr lang="en-US" baseline="0" dirty="0">
                <a:solidFill>
                  <a:srgbClr val="FF0000"/>
                </a:solidFill>
              </a:rPr>
              <a:t> </a:t>
            </a:r>
            <a:r>
              <a:rPr lang="en-US" baseline="0" dirty="0" err="1">
                <a:solidFill>
                  <a:srgbClr val="FF0000"/>
                </a:solidFill>
              </a:rPr>
              <a:t>máy</a:t>
            </a:r>
            <a:r>
              <a:rPr lang="en-US" baseline="0" dirty="0">
                <a:solidFill>
                  <a:srgbClr val="FF0000"/>
                </a:solidFill>
              </a:rPr>
              <a:t> </a:t>
            </a:r>
            <a:r>
              <a:rPr lang="en-US" baseline="0" dirty="0" err="1">
                <a:solidFill>
                  <a:srgbClr val="FF0000"/>
                </a:solidFill>
              </a:rPr>
              <a:t>tính</a:t>
            </a:r>
            <a:endParaRPr lang="en-US" dirty="0">
              <a:solidFill>
                <a:srgbClr val="FF0000"/>
              </a:solidFill>
            </a:endParaRPr>
          </a:p>
        </p:txBody>
      </p:sp>
      <p:sp>
        <p:nvSpPr>
          <p:cNvPr id="2" name="TextBox 1"/>
          <p:cNvSpPr txBox="1"/>
          <p:nvPr userDrawn="1"/>
        </p:nvSpPr>
        <p:spPr>
          <a:xfrm>
            <a:off x="5538158" y="6383547"/>
            <a:ext cx="474453" cy="369332"/>
          </a:xfrm>
          <a:prstGeom prst="rect">
            <a:avLst/>
          </a:prstGeom>
          <a:noFill/>
        </p:spPr>
        <p:txBody>
          <a:bodyPr wrap="square" rtlCol="0">
            <a:spAutoFit/>
          </a:bodyPr>
          <a:lstStyle/>
          <a:p>
            <a:fld id="{124B509D-17DE-4350-9574-50EFFFF0C946}" type="slidenum">
              <a:rPr lang="en-US" smtClean="0">
                <a:solidFill>
                  <a:srgbClr val="FF0000"/>
                </a:solidFill>
              </a:rPr>
              <a:t>‹#›</a:t>
            </a:fld>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haui.edu.v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318457" y="3448224"/>
            <a:ext cx="8043292" cy="1847750"/>
          </a:xfrm>
          <a:prstGeom prst="rect">
            <a:avLst/>
          </a:prstGeom>
          <a:noFill/>
        </p:spPr>
        <p:txBody>
          <a:bodyPr wrap="none">
            <a:spAutoFit/>
          </a:bodyPr>
          <a:lstStyle/>
          <a:p>
            <a:pPr>
              <a:lnSpc>
                <a:spcPct val="150000"/>
              </a:lnSpc>
            </a:pPr>
            <a:r>
              <a:rPr lang="en-US" altLang="zh-CN" sz="4800" b="1" dirty="0">
                <a:gradFill>
                  <a:gsLst>
                    <a:gs pos="0">
                      <a:srgbClr val="EE7751"/>
                    </a:gs>
                    <a:gs pos="100000">
                      <a:srgbClr val="D30E19"/>
                    </a:gs>
                  </a:gsLst>
                  <a:lin ang="5400000" scaled="1"/>
                </a:gradFill>
                <a:latin typeface="Arial" panose="020B0604020202020204" pitchFamily="34" charset="0"/>
                <a:ea typeface="微软雅黑" panose="020B0503020204020204" pitchFamily="34" charset="-122"/>
                <a:cs typeface="Arial" panose="020B0604020202020204" pitchFamily="34" charset="0"/>
              </a:rPr>
              <a:t>THIẾT KẾ WEB</a:t>
            </a:r>
          </a:p>
          <a:p>
            <a:pPr>
              <a:lnSpc>
                <a:spcPct val="150000"/>
              </a:lnSpc>
            </a:pPr>
            <a:r>
              <a:rPr lang="en-US" altLang="zh-CN" sz="3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BỘ MÔN KỸ THUẬT VÀ MẠNG MÁY TÍNH</a:t>
            </a:r>
            <a:endParaRPr lang="zh-CN" altLang="en-US" sz="3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矩形 12"/>
          <p:cNvSpPr/>
          <p:nvPr/>
        </p:nvSpPr>
        <p:spPr>
          <a:xfrm>
            <a:off x="1318457" y="5572484"/>
            <a:ext cx="1896545" cy="338554"/>
          </a:xfrm>
          <a:prstGeom prst="rect">
            <a:avLst/>
          </a:prstGeom>
        </p:spPr>
        <p:txBody>
          <a:bodyPr wrap="none">
            <a:spAutoFit/>
          </a:bodyPr>
          <a:lstStyle/>
          <a:p>
            <a:r>
              <a:rPr lang="en-US" altLang="zh-CN" sz="1600" dirty="0">
                <a:gradFill>
                  <a:gsLst>
                    <a:gs pos="0">
                      <a:srgbClr val="EE7751"/>
                    </a:gs>
                    <a:gs pos="100000">
                      <a:srgbClr val="D30E19"/>
                    </a:gs>
                  </a:gsLst>
                  <a:lin ang="5400000" scaled="1"/>
                </a:gradFill>
                <a:latin typeface="微软雅黑" panose="020B0503020204020204" pitchFamily="34" charset="-122"/>
                <a:ea typeface="微软雅黑" panose="020B0503020204020204" pitchFamily="34" charset="-122"/>
              </a:rPr>
              <a:t>D</a:t>
            </a:r>
            <a:r>
              <a:rPr lang="zh-CN" altLang="en-US" sz="1600" dirty="0">
                <a:gradFill>
                  <a:gsLst>
                    <a:gs pos="0">
                      <a:srgbClr val="EE7751"/>
                    </a:gs>
                    <a:gs pos="100000">
                      <a:srgbClr val="D30E19"/>
                    </a:gs>
                  </a:gsLst>
                  <a:lin ang="5400000" scaled="1"/>
                </a:gradFill>
                <a:latin typeface="微软雅黑" panose="020B0503020204020204" pitchFamily="34" charset="-122"/>
                <a:ea typeface="微软雅黑" panose="020B0503020204020204" pitchFamily="34" charset="-122"/>
              </a:rPr>
              <a:t>ate: </a:t>
            </a:r>
            <a:fld id="{E859D5BE-1260-4206-A924-C7BDC152A2D5}" type="datetime1">
              <a:rPr lang="vi-VN" altLang="zh-CN" sz="1600" smtClean="0">
                <a:gradFill>
                  <a:gsLst>
                    <a:gs pos="0">
                      <a:srgbClr val="EE7751"/>
                    </a:gs>
                    <a:gs pos="100000">
                      <a:srgbClr val="D30E19"/>
                    </a:gs>
                  </a:gsLst>
                  <a:lin ang="5400000" scaled="1"/>
                </a:gradFill>
                <a:latin typeface="微软雅黑" panose="020B0503020204020204" pitchFamily="34" charset="-122"/>
                <a:ea typeface="微软雅黑" panose="020B0503020204020204" pitchFamily="34" charset="-122"/>
              </a:rPr>
              <a:t>18/08/2020</a:t>
            </a:fld>
            <a:endParaRPr lang="en-US" altLang="zh-CN" sz="1600" dirty="0">
              <a:gradFill>
                <a:gsLst>
                  <a:gs pos="0">
                    <a:srgbClr val="EE7751"/>
                  </a:gs>
                  <a:gs pos="100000">
                    <a:srgbClr val="D30E19"/>
                  </a:gs>
                </a:gsLst>
                <a:lin ang="5400000" scaled="1"/>
              </a:gradFill>
              <a:latin typeface="微软雅黑" panose="020B0503020204020204" pitchFamily="34" charset="-122"/>
              <a:ea typeface="微软雅黑" panose="020B0503020204020204" pitchFamily="34" charset="-122"/>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8457" y="2704677"/>
            <a:ext cx="1729408" cy="1210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3857466"/>
          </a:xfrm>
          <a:prstGeom prst="rect">
            <a:avLst/>
          </a:prstGeom>
          <a:noFill/>
        </p:spPr>
        <p:txBody>
          <a:bodyPr wrap="square" rtlCol="0">
            <a:spAutoFit/>
          </a:bodyPr>
          <a:lstStyle/>
          <a:p>
            <a:pPr marL="320040" marR="0" lvl="1" indent="0" algn="just" defTabSz="914400" rtl="0" eaLnBrk="1" fontAlgn="auto" latinLnBrk="0" hangingPunct="1">
              <a:lnSpc>
                <a:spcPct val="100000"/>
              </a:lnSpc>
              <a:spcBef>
                <a:spcPts val="370"/>
              </a:spcBef>
              <a:spcAft>
                <a:spcPts val="0"/>
              </a:spcAft>
              <a:buClr>
                <a:srgbClr val="9B2D1F"/>
              </a:buClr>
              <a:buSzPct val="85000"/>
              <a:buFont typeface="Wingdings 2"/>
              <a:buNone/>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HTML là gì ?</a:t>
            </a:r>
          </a:p>
          <a:p>
            <a:pPr marL="548640" marR="0" lvl="1" indent="-2286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HTML viết tắt cho cụm từ ngôn ngữ đánh dấu siêu văn bản (Hyper Text Markup Language).</a:t>
            </a:r>
          </a:p>
          <a:p>
            <a:pPr marL="548640" marR="0" lvl="1" indent="-2286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HTML là ngôn ngữ đánh dấu chuẩn để tạo trang web.</a:t>
            </a:r>
          </a:p>
          <a:p>
            <a:pPr marL="548640" marR="0" lvl="1" indent="-2286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HTML mô tả cấu trúc của một trang web.</a:t>
            </a:r>
          </a:p>
          <a:p>
            <a:pPr marL="548640" marR="0" lvl="1" indent="-2286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HTML bao gồm một chuỗi các thành phần.</a:t>
            </a:r>
          </a:p>
          <a:p>
            <a:pPr marL="548640" marR="0" lvl="1" indent="-2286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Các thành phần HTML hướng dẫn trình duyệt cách thức hiển thị nội dung trang web.</a:t>
            </a: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097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1128514"/>
          </a:xfrm>
          <a:prstGeom prst="rect">
            <a:avLst/>
          </a:prstGeom>
          <a:noFill/>
        </p:spPr>
        <p:txBody>
          <a:bodyPr wrap="square" rtlCol="0">
            <a:spAutoFit/>
          </a:bodyPr>
          <a:lstStyle/>
          <a:p>
            <a:pPr marL="777240" marR="0" lvl="1" indent="-4572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Cấu trúc của tài liệu HTML</a:t>
            </a:r>
          </a:p>
          <a:p>
            <a:pPr marL="320040" marR="0" lvl="1" algn="just" defTabSz="914400" rtl="0" eaLnBrk="1" fontAlgn="auto" latinLnBrk="0" hangingPunct="1">
              <a:lnSpc>
                <a:spcPct val="100000"/>
              </a:lnSpc>
              <a:spcBef>
                <a:spcPts val="370"/>
              </a:spcBef>
              <a:spcAft>
                <a:spcPts val="0"/>
              </a:spcAft>
              <a:buClr>
                <a:srgbClr val="9B2D1F"/>
              </a:buClr>
              <a:buSzPct val="85000"/>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C6C6A034-CFE7-4FFE-8B95-D56CEF1C3D65}"/>
              </a:ext>
            </a:extLst>
          </p:cNvPr>
          <p:cNvPicPr>
            <a:picLocks noChangeAspect="1"/>
          </p:cNvPicPr>
          <p:nvPr/>
        </p:nvPicPr>
        <p:blipFill>
          <a:blip r:embed="rId2"/>
          <a:stretch>
            <a:fillRect/>
          </a:stretch>
        </p:blipFill>
        <p:spPr>
          <a:xfrm>
            <a:off x="2209463" y="1962732"/>
            <a:ext cx="7773074" cy="4151736"/>
          </a:xfrm>
          <a:prstGeom prst="rect">
            <a:avLst/>
          </a:prstGeom>
        </p:spPr>
      </p:pic>
    </p:spTree>
    <p:extLst>
      <p:ext uri="{BB962C8B-B14F-4D97-AF65-F5344CB8AC3E}">
        <p14:creationId xmlns:p14="http://schemas.microsoft.com/office/powerpoint/2010/main" val="199753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550237"/>
          </a:xfrm>
          <a:prstGeom prst="rect">
            <a:avLst/>
          </a:prstGeom>
          <a:noFill/>
        </p:spPr>
        <p:txBody>
          <a:bodyPr wrap="square" rtlCol="0">
            <a:spAutoFit/>
          </a:bodyPr>
          <a:lstStyle/>
          <a:p>
            <a:pPr marL="777240" marR="0" lvl="1" indent="-4572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ü"/>
              <a:tabLst/>
              <a:defRPr/>
            </a:pPr>
            <a:r>
              <a:rPr lang="en-US" sz="3200">
                <a:solidFill>
                  <a:prstClr val="black"/>
                </a:solidFill>
                <a:latin typeface="Arial" panose="020B0604020202020204" pitchFamily="34" charset="0"/>
                <a:cs typeface="Arial" panose="020B0604020202020204" pitchFamily="34" charset="0"/>
              </a:rPr>
              <a:t>Ví dụ</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tài liệu HTML</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&lt;!DOCTYPE html&gt;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&lt;html&gt;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&lt;head&gt;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&lt;title&gt;This is my first web page&lt;/title&gt;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&lt;meta charset=“UTF-8"&gt;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&lt;meta name="description" content="web page design"&gt;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&lt;meta name="keywords" content="HTML,CSS,XML,JavaScript"&gt;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&lt;meta name="author" content=“CNTT"&gt;  </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&lt;/head&gt;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&lt;body&gt;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	&lt;h1&gt;My First Heading&lt;/h1&gt;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	&lt;p&gt;My first paragraph.&lt;/p&gt;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&lt;/body&gt;</a:t>
            </a:r>
          </a:p>
          <a:p>
            <a:pPr marL="274320" marR="0" lvl="0" indent="-274320" algn="l" defTabSz="914400" rtl="0" eaLnBrk="1" fontAlgn="auto" latinLnBrk="0" hangingPunct="1">
              <a:lnSpc>
                <a:spcPct val="100000"/>
              </a:lnSpc>
              <a:spcBef>
                <a:spcPct val="0"/>
              </a:spcBef>
              <a:spcAft>
                <a:spcPts val="0"/>
              </a:spcAft>
              <a:buClr>
                <a:srgbClr val="D34817"/>
              </a:buClr>
              <a:buSzPct val="85000"/>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&lt;/html&gt;</a:t>
            </a: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320040" marR="0" lvl="1" indent="0" algn="just" defTabSz="914400" rtl="0" eaLnBrk="1" fontAlgn="auto" latinLnBrk="0" hangingPunct="1">
              <a:lnSpc>
                <a:spcPct val="100000"/>
              </a:lnSpc>
              <a:spcBef>
                <a:spcPts val="370"/>
              </a:spcBef>
              <a:spcAft>
                <a:spcPts val="0"/>
              </a:spcAft>
              <a:buClr>
                <a:srgbClr val="9B2D1F"/>
              </a:buClr>
              <a:buSzPct val="85000"/>
              <a:buFont typeface="Wingdings 2"/>
              <a:buNone/>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320040" marR="0" lvl="1" algn="just" defTabSz="914400" rtl="0" eaLnBrk="1" fontAlgn="auto" latinLnBrk="0" hangingPunct="1">
              <a:lnSpc>
                <a:spcPct val="100000"/>
              </a:lnSpc>
              <a:spcBef>
                <a:spcPts val="370"/>
              </a:spcBef>
              <a:spcAft>
                <a:spcPts val="0"/>
              </a:spcAft>
              <a:buClr>
                <a:srgbClr val="9B2D1F"/>
              </a:buClr>
              <a:buSzPct val="85000"/>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7544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1672253"/>
          </a:xfrm>
          <a:prstGeom prst="rect">
            <a:avLst/>
          </a:prstGeom>
          <a:noFill/>
        </p:spPr>
        <p:txBody>
          <a:bodyPr wrap="square" rtlCol="0">
            <a:spAutoFit/>
          </a:bodyPr>
          <a:lstStyle/>
          <a:p>
            <a:pPr marL="777240" marR="0" lvl="1" indent="-4572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Kết qu</a:t>
            </a:r>
            <a:r>
              <a:rPr lang="en-US" sz="3200">
                <a:solidFill>
                  <a:prstClr val="black"/>
                </a:solidFill>
                <a:latin typeface="Arial" panose="020B0604020202020204" pitchFamily="34" charset="0"/>
                <a:cs typeface="Arial" panose="020B0604020202020204" pitchFamily="34" charset="0"/>
              </a:rPr>
              <a:t>ả hiển thị trên trình duyệt web</a:t>
            </a: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320040" marR="0" lvl="1" indent="0" algn="just" defTabSz="914400" rtl="0" eaLnBrk="1" fontAlgn="auto" latinLnBrk="0" hangingPunct="1">
              <a:lnSpc>
                <a:spcPct val="100000"/>
              </a:lnSpc>
              <a:spcBef>
                <a:spcPts val="370"/>
              </a:spcBef>
              <a:spcAft>
                <a:spcPts val="0"/>
              </a:spcAft>
              <a:buClr>
                <a:srgbClr val="9B2D1F"/>
              </a:buClr>
              <a:buSzPct val="85000"/>
              <a:buFont typeface="Wingdings 2"/>
              <a:buNone/>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320040" marR="0" lvl="1" algn="just" defTabSz="914400" rtl="0" eaLnBrk="1" fontAlgn="auto" latinLnBrk="0" hangingPunct="1">
              <a:lnSpc>
                <a:spcPct val="100000"/>
              </a:lnSpc>
              <a:spcBef>
                <a:spcPts val="370"/>
              </a:spcBef>
              <a:spcAft>
                <a:spcPts val="0"/>
              </a:spcAft>
              <a:buClr>
                <a:srgbClr val="9B2D1F"/>
              </a:buClr>
              <a:buSzPct val="85000"/>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46E09E62-FA0A-4BD7-B9FD-F2D05A45553B}"/>
              </a:ext>
            </a:extLst>
          </p:cNvPr>
          <p:cNvPicPr>
            <a:picLocks noChangeAspect="1"/>
          </p:cNvPicPr>
          <p:nvPr/>
        </p:nvPicPr>
        <p:blipFill>
          <a:blip r:embed="rId2"/>
          <a:stretch>
            <a:fillRect/>
          </a:stretch>
        </p:blipFill>
        <p:spPr>
          <a:xfrm>
            <a:off x="1553027" y="2127897"/>
            <a:ext cx="7213601" cy="4120269"/>
          </a:xfrm>
          <a:prstGeom prst="rect">
            <a:avLst/>
          </a:prstGeom>
        </p:spPr>
      </p:pic>
    </p:spTree>
    <p:extLst>
      <p:ext uri="{BB962C8B-B14F-4D97-AF65-F5344CB8AC3E}">
        <p14:creationId xmlns:p14="http://schemas.microsoft.com/office/powerpoint/2010/main" val="11843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098832"/>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KHAI BÁO </a:t>
            </a:r>
            <a:r>
              <a:rPr kumimoji="0" lang="en-US" sz="4000" b="1" i="0" u="none" strike="noStrike" kern="1200" cap="none" spc="0" normalizeH="0" baseline="0" noProof="0">
                <a:ln>
                  <a:noFill/>
                </a:ln>
                <a:solidFill>
                  <a:srgbClr val="FF0000"/>
                </a:solidFill>
                <a:effectLst/>
                <a:uLnTx/>
                <a:uFillTx/>
                <a:latin typeface="Arial" panose="020B0604020202020204" pitchFamily="34" charset="0"/>
                <a:ea typeface="+mj-ea"/>
                <a:cs typeface="Arial" panose="020B0604020202020204" pitchFamily="34" charset="0"/>
              </a:rPr>
              <a:t>&lt;!DOCTYPE&gt;</a:t>
            </a:r>
          </a:p>
          <a:p>
            <a:pPr marL="548640" marR="0" lvl="1" indent="-228600" algn="just" defTabSz="914400" rtl="0" eaLnBrk="1" fontAlgn="auto" latinLnBrk="0" hangingPunct="1">
              <a:lnSpc>
                <a:spcPct val="15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Mục đích: Giúp trình duyệt hiển thị nội dung của trang web một cách chính xác.</a:t>
            </a:r>
          </a:p>
          <a:p>
            <a:pPr marL="548640" marR="0" lvl="1" indent="-228600" algn="just" defTabSz="914400" rtl="0" eaLnBrk="1" fontAlgn="auto" latinLnBrk="0" hangingPunct="1">
              <a:lnSpc>
                <a:spcPct val="15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&lt;!DOCTYPE&gt; </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phải đặt ở vị trí đầu tiên trước tất cả các thẻ trong tài liệu HTML.</a:t>
            </a:r>
          </a:p>
          <a:p>
            <a:pPr marL="548640" marR="0" lvl="1" indent="-228600" algn="just" defTabSz="914400" rtl="0" eaLnBrk="1" fontAlgn="auto" latinLnBrk="0" hangingPunct="1">
              <a:lnSpc>
                <a:spcPct val="15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HTML 5 khai báo: </a:t>
            </a:r>
            <a:r>
              <a:rPr kumimoji="0" 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&lt;!DOCTYPE html&gt;</a:t>
            </a:r>
          </a:p>
          <a:p>
            <a:pPr marL="320040" marR="0" lvl="1" algn="just" defTabSz="914400" rtl="0" eaLnBrk="1" fontAlgn="auto" latinLnBrk="0" hangingPunct="1">
              <a:lnSpc>
                <a:spcPct val="100000"/>
              </a:lnSpc>
              <a:spcBef>
                <a:spcPts val="370"/>
              </a:spcBef>
              <a:spcAft>
                <a:spcPts val="0"/>
              </a:spcAft>
              <a:buClr>
                <a:srgbClr val="9B2D1F"/>
              </a:buClr>
              <a:buSzPct val="85000"/>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9060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437386"/>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META</a:t>
            </a:r>
          </a:p>
          <a:p>
            <a:pPr marL="548640" marR="0" lvl="1" indent="-228600" algn="just" defTabSz="914400" rtl="0" eaLnBrk="1" fontAlgn="auto" latinLnBrk="0" hangingPunct="1">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Mục đích: Cung cấp thêm thông tin cho tài liệu HTML, nó không hiển thị trên trang web nhưng được trình duyệt và các cỗ máy tìm kiếm sử dụng.</a:t>
            </a:r>
          </a:p>
          <a:p>
            <a:pPr marL="548640" marR="0" lvl="1" indent="-228600" algn="just" defTabSz="914400" rtl="0" eaLnBrk="1" fontAlgn="auto" latinLnBrk="0" hangingPunct="1">
              <a:spcBef>
                <a:spcPts val="370"/>
              </a:spcBef>
              <a:spcAft>
                <a:spcPts val="0"/>
              </a:spcAft>
              <a:buClr>
                <a:srgbClr val="9B2D1F"/>
              </a:buClr>
              <a:buSzPct val="85000"/>
              <a:buFont typeface="Wingdings" panose="05000000000000000000" pitchFamily="2" charset="2"/>
              <a:buChar char="ü"/>
              <a:tabLst/>
              <a:defRPr/>
            </a:pPr>
            <a:r>
              <a:rPr kumimoji="0" lang="en-US" sz="3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Một số thẻ &lt;meta&gt; thông dụng</a:t>
            </a:r>
          </a:p>
          <a:p>
            <a:pPr marL="822960" marR="0" lvl="2" indent="-228600" algn="just" defTabSz="914400" rtl="0" eaLnBrk="1" fontAlgn="auto" latinLnBrk="0" hangingPunct="1">
              <a:spcBef>
                <a:spcPts val="370"/>
              </a:spcBef>
              <a:spcAft>
                <a:spcPts val="0"/>
              </a:spcAft>
              <a:buClr>
                <a:srgbClr val="D34817">
                  <a:tint val="60000"/>
                </a:srgbClr>
              </a:buClr>
              <a:buSzPct val="85000"/>
              <a:buFont typeface="Wingdings" panose="05000000000000000000" pitchFamily="2" charset="2"/>
              <a:buChar char="v"/>
              <a:tabLst/>
              <a:defRPr/>
            </a:pPr>
            <a:r>
              <a:rPr kumimoji="0" lang="en-US" sz="26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Xác định từ khóa cho cỗ máy tìm kiếm:</a:t>
            </a:r>
          </a:p>
          <a:p>
            <a:pPr marL="594360" marR="0" lvl="2" indent="0" algn="just" defTabSz="914400" rtl="0" eaLnBrk="1" fontAlgn="auto" latinLnBrk="0" hangingPunct="1">
              <a:spcBef>
                <a:spcPts val="370"/>
              </a:spcBef>
              <a:spcAft>
                <a:spcPts val="0"/>
              </a:spcAft>
              <a:buClr>
                <a:srgbClr val="D34817">
                  <a:tint val="60000"/>
                </a:srgbClr>
              </a:buClr>
              <a:buSzPct val="85000"/>
              <a:buFont typeface="Wingdings 2"/>
              <a:buNone/>
              <a:tabLst/>
              <a:defRPr/>
            </a:pPr>
            <a:r>
              <a:rPr kumimoji="0" lang="en-US" sz="26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&lt;meta </a:t>
            </a:r>
            <a:r>
              <a:rPr kumimoji="0" lang="en-US" sz="26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name="keywords" content="HTML, CSS, XML, XHTML, JavaScript"</a:t>
            </a:r>
            <a:r>
              <a:rPr kumimoji="0" lang="en-US" sz="26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&gt;</a:t>
            </a:r>
          </a:p>
          <a:p>
            <a:pPr marL="822960" marR="0" lvl="2" indent="-228600" algn="just" defTabSz="914400" rtl="0" eaLnBrk="1" fontAlgn="auto" latinLnBrk="0" hangingPunct="1">
              <a:spcBef>
                <a:spcPts val="370"/>
              </a:spcBef>
              <a:spcAft>
                <a:spcPts val="0"/>
              </a:spcAft>
              <a:buClr>
                <a:srgbClr val="D34817">
                  <a:tint val="60000"/>
                </a:srgbClr>
              </a:buClr>
              <a:buSzPct val="85000"/>
              <a:buFont typeface="Wingdings" panose="05000000000000000000" pitchFamily="2" charset="2"/>
              <a:buChar char="v"/>
              <a:tabLst/>
              <a:defRPr/>
            </a:pPr>
            <a:r>
              <a:rPr kumimoji="0" lang="en-US" sz="26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Mô tả trang web:</a:t>
            </a:r>
          </a:p>
          <a:p>
            <a:pPr marL="594360" marR="0" lvl="2" indent="0" algn="just" defTabSz="914400" rtl="0" eaLnBrk="1" fontAlgn="auto" latinLnBrk="0" hangingPunct="1">
              <a:spcBef>
                <a:spcPts val="370"/>
              </a:spcBef>
              <a:spcAft>
                <a:spcPts val="0"/>
              </a:spcAft>
              <a:buClr>
                <a:srgbClr val="D34817">
                  <a:tint val="60000"/>
                </a:srgbClr>
              </a:buClr>
              <a:buSzPct val="85000"/>
              <a:buFont typeface="Wingdings 2"/>
              <a:buNone/>
              <a:tabLst/>
              <a:defRPr/>
            </a:pPr>
            <a:r>
              <a:rPr kumimoji="0" lang="en-US" sz="26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&lt;meta </a:t>
            </a:r>
            <a:r>
              <a:rPr kumimoji="0" lang="en-US" sz="26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name="description"</a:t>
            </a:r>
            <a:r>
              <a:rPr kumimoji="0" lang="en-US" sz="26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content=“web page design"</a:t>
            </a:r>
            <a:r>
              <a:rPr kumimoji="0" lang="en-US" sz="26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&gt;</a:t>
            </a:r>
          </a:p>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9691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206280"/>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36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MỘT SỐ THẺ META THÔNG DỤNG (tiếp)</a:t>
            </a:r>
          </a:p>
          <a:p>
            <a:pPr marL="548640" marR="0" lvl="1" indent="-2286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v"/>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Xác định tác giả trang web:</a:t>
            </a:r>
          </a:p>
          <a:p>
            <a:pPr marL="594360" marR="0" lvl="2" indent="0" algn="just" defTabSz="914400" rtl="0" eaLnBrk="1" fontAlgn="auto" latinLnBrk="0" hangingPunct="1">
              <a:lnSpc>
                <a:spcPct val="100000"/>
              </a:lnSpc>
              <a:spcBef>
                <a:spcPts val="370"/>
              </a:spcBef>
              <a:spcAft>
                <a:spcPts val="0"/>
              </a:spcAft>
              <a:buClr>
                <a:srgbClr val="D34817">
                  <a:tint val="60000"/>
                </a:srgbClr>
              </a:buClr>
              <a:buSzPct val="85000"/>
              <a:buFont typeface="Wingdings 2"/>
              <a:buNone/>
              <a:tabLst/>
              <a:defRPr/>
            </a:pPr>
            <a:r>
              <a:rPr kumimoji="0" lang="en-US" sz="2800" b="0" i="0" u="none" strike="noStrike" kern="120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&lt;meta </a:t>
            </a:r>
            <a:r>
              <a:rPr kumimoji="0" lang="en-US" sz="2800" b="0" i="0" u="none" strike="noStrike" kern="1200" cap="none" spc="0" normalizeH="0" baseline="0" noProof="0">
                <a:ln>
                  <a:noFill/>
                </a:ln>
                <a:solidFill>
                  <a:srgbClr val="0070C0"/>
                </a:solidFill>
                <a:effectLst/>
                <a:uLnTx/>
                <a:uFillTx/>
                <a:latin typeface="Courier New" panose="02070309020205020404" pitchFamily="49" charset="0"/>
                <a:ea typeface="+mn-ea"/>
                <a:cs typeface="Courier New" panose="02070309020205020404" pitchFamily="49" charset="0"/>
              </a:rPr>
              <a:t>name=“author" content=“CNTT"</a:t>
            </a:r>
            <a:r>
              <a:rPr kumimoji="0" lang="en-US" sz="2800" b="0" i="0" u="none" strike="noStrike" kern="120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&gt;</a:t>
            </a:r>
          </a:p>
          <a:p>
            <a:pPr marL="548640" marR="0" lvl="1" indent="-2286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v"/>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Xác định charset cho trang web:</a:t>
            </a:r>
          </a:p>
          <a:p>
            <a:pPr marL="594360" marR="0" lvl="2" indent="0" algn="just" defTabSz="914400" rtl="0" eaLnBrk="1" fontAlgn="auto" latinLnBrk="0" hangingPunct="1">
              <a:lnSpc>
                <a:spcPct val="100000"/>
              </a:lnSpc>
              <a:spcBef>
                <a:spcPts val="370"/>
              </a:spcBef>
              <a:spcAft>
                <a:spcPts val="0"/>
              </a:spcAft>
              <a:buClr>
                <a:srgbClr val="D34817">
                  <a:tint val="60000"/>
                </a:srgbClr>
              </a:buClr>
              <a:buSzPct val="85000"/>
              <a:buFont typeface="Wingdings 2"/>
              <a:buNone/>
              <a:tabLst/>
              <a:defRPr/>
            </a:pPr>
            <a:r>
              <a:rPr kumimoji="0" lang="en-US" sz="2800" b="0" i="0" u="none" strike="noStrike" kern="120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&lt;meta </a:t>
            </a:r>
            <a:r>
              <a:rPr kumimoji="0" lang="en-US" sz="2800" b="0" i="0" u="none" strike="noStrike" kern="1200" cap="none" spc="0" normalizeH="0" baseline="0" noProof="0">
                <a:ln>
                  <a:noFill/>
                </a:ln>
                <a:solidFill>
                  <a:srgbClr val="0070C0"/>
                </a:solidFill>
                <a:effectLst/>
                <a:uLnTx/>
                <a:uFillTx/>
                <a:latin typeface="Courier New" panose="02070309020205020404" pitchFamily="49" charset="0"/>
                <a:ea typeface="+mn-ea"/>
                <a:cs typeface="Courier New" panose="02070309020205020404" pitchFamily="49" charset="0"/>
              </a:rPr>
              <a:t>charset=“UTF-8"</a:t>
            </a:r>
            <a:r>
              <a:rPr kumimoji="0" lang="en-US" sz="2800" b="0" i="0" u="none" strike="noStrike" kern="120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&gt;</a:t>
            </a:r>
          </a:p>
          <a:p>
            <a:pPr marL="548640" marR="0" lvl="1" indent="-2286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v"/>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Xác định thời gian refresh trang web:</a:t>
            </a:r>
          </a:p>
          <a:p>
            <a:pPr marL="594360" marR="0" lvl="2" indent="0" algn="just" defTabSz="914400" rtl="0" eaLnBrk="1" fontAlgn="auto" latinLnBrk="0" hangingPunct="1">
              <a:lnSpc>
                <a:spcPct val="100000"/>
              </a:lnSpc>
              <a:spcBef>
                <a:spcPts val="370"/>
              </a:spcBef>
              <a:spcAft>
                <a:spcPts val="0"/>
              </a:spcAft>
              <a:buClr>
                <a:srgbClr val="D34817">
                  <a:tint val="60000"/>
                </a:srgbClr>
              </a:buClr>
              <a:buSzPct val="85000"/>
              <a:buFont typeface="Wingdings 2"/>
              <a:buNone/>
              <a:tabLst/>
              <a:defRPr/>
            </a:pPr>
            <a:r>
              <a:rPr kumimoji="0" lang="en-US" sz="2800" b="0" i="0" u="none" strike="noStrike" kern="120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&lt;meta </a:t>
            </a:r>
            <a:r>
              <a:rPr kumimoji="0" lang="en-US" sz="2800" b="0" i="0" u="none" strike="noStrike" kern="1200" cap="none" spc="0" normalizeH="0" baseline="0" noProof="0">
                <a:ln>
                  <a:noFill/>
                </a:ln>
                <a:solidFill>
                  <a:srgbClr val="0070C0"/>
                </a:solidFill>
                <a:effectLst/>
                <a:uLnTx/>
                <a:uFillTx/>
                <a:latin typeface="Courier New" panose="02070309020205020404" pitchFamily="49" charset="0"/>
                <a:ea typeface="+mn-ea"/>
                <a:cs typeface="Courier New" panose="02070309020205020404" pitchFamily="49" charset="0"/>
              </a:rPr>
              <a:t>http-equiv="refresh" content="30"</a:t>
            </a:r>
            <a:r>
              <a:rPr kumimoji="0" lang="en-US" sz="2800" b="0" i="0" u="none" strike="noStrike" kern="120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&gt; </a:t>
            </a:r>
          </a:p>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7585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7222918" y="616942"/>
            <a:ext cx="4348450" cy="5778444"/>
            <a:chOff x="7222918" y="736212"/>
            <a:chExt cx="4348450" cy="5778444"/>
          </a:xfrm>
        </p:grpSpPr>
        <p:sp>
          <p:nvSpPr>
            <p:cNvPr id="23" name="文本框 22"/>
            <p:cNvSpPr txBox="1"/>
            <p:nvPr/>
          </p:nvSpPr>
          <p:spPr bwMode="auto">
            <a:xfrm>
              <a:off x="8064137" y="868809"/>
              <a:ext cx="3507231" cy="5644507"/>
            </a:xfrm>
            <a:custGeom>
              <a:avLst/>
              <a:gdLst/>
              <a:ahLst/>
              <a:cxnLst/>
              <a:rect l="l" t="t" r="r" b="b"/>
              <a:pathLst>
                <a:path w="3507231" h="5644507">
                  <a:moveTo>
                    <a:pt x="2533266" y="0"/>
                  </a:moveTo>
                  <a:lnTo>
                    <a:pt x="2555094" y="8462"/>
                  </a:lnTo>
                  <a:cubicBezTo>
                    <a:pt x="2683508" y="64885"/>
                    <a:pt x="2804197" y="138236"/>
                    <a:pt x="2917161" y="228514"/>
                  </a:cubicBezTo>
                  <a:cubicBezTo>
                    <a:pt x="3218398" y="469255"/>
                    <a:pt x="3369017" y="819762"/>
                    <a:pt x="3369017" y="1280035"/>
                  </a:cubicBezTo>
                  <a:cubicBezTo>
                    <a:pt x="3369017" y="1722588"/>
                    <a:pt x="3223714" y="2141247"/>
                    <a:pt x="2933108" y="2536013"/>
                  </a:cubicBezTo>
                  <a:cubicBezTo>
                    <a:pt x="2642503" y="2930777"/>
                    <a:pt x="2054204" y="3468049"/>
                    <a:pt x="1168211" y="4147827"/>
                  </a:cubicBezTo>
                  <a:cubicBezTo>
                    <a:pt x="699466" y="4512357"/>
                    <a:pt x="384025" y="4765391"/>
                    <a:pt x="221889" y="4906928"/>
                  </a:cubicBezTo>
                  <a:lnTo>
                    <a:pt x="1824483" y="4906928"/>
                  </a:lnTo>
                  <a:cubicBezTo>
                    <a:pt x="2291511" y="4906928"/>
                    <a:pt x="2598425" y="4878576"/>
                    <a:pt x="2745223" y="4821873"/>
                  </a:cubicBezTo>
                  <a:cubicBezTo>
                    <a:pt x="2892021" y="4765170"/>
                    <a:pt x="3052108" y="4616323"/>
                    <a:pt x="3225486" y="4375333"/>
                  </a:cubicBezTo>
                  <a:cubicBezTo>
                    <a:pt x="3317629" y="4247750"/>
                    <a:pt x="3383193" y="4183959"/>
                    <a:pt x="3422176" y="4183959"/>
                  </a:cubicBezTo>
                  <a:cubicBezTo>
                    <a:pt x="3478880" y="4183959"/>
                    <a:pt x="3507231" y="4212421"/>
                    <a:pt x="3507231" y="4269346"/>
                  </a:cubicBezTo>
                  <a:lnTo>
                    <a:pt x="2906529" y="5624582"/>
                  </a:lnTo>
                  <a:cubicBezTo>
                    <a:pt x="2812613" y="5631670"/>
                    <a:pt x="2721799" y="5636986"/>
                    <a:pt x="2634086" y="5640530"/>
                  </a:cubicBezTo>
                  <a:lnTo>
                    <a:pt x="2444184" y="5644507"/>
                  </a:lnTo>
                  <a:lnTo>
                    <a:pt x="0" y="5144132"/>
                  </a:lnTo>
                  <a:lnTo>
                    <a:pt x="246074" y="4644447"/>
                  </a:lnTo>
                  <a:lnTo>
                    <a:pt x="318448" y="4585090"/>
                  </a:lnTo>
                  <a:cubicBezTo>
                    <a:pt x="1017413" y="4003533"/>
                    <a:pt x="1520394" y="3491282"/>
                    <a:pt x="1827390" y="3048338"/>
                  </a:cubicBezTo>
                  <a:cubicBezTo>
                    <a:pt x="2273930" y="2404055"/>
                    <a:pt x="2497200" y="1812877"/>
                    <a:pt x="2497200" y="1274802"/>
                  </a:cubicBezTo>
                  <a:cubicBezTo>
                    <a:pt x="2497200" y="1043849"/>
                    <a:pt x="2454839" y="835782"/>
                    <a:pt x="2370116" y="650601"/>
                  </a:cubicBezTo>
                  <a:lnTo>
                    <a:pt x="2286680" y="500725"/>
                  </a:lnTo>
                  <a:lnTo>
                    <a:pt x="2533266"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21" name="文本框 20"/>
            <p:cNvSpPr txBox="1"/>
            <p:nvPr/>
          </p:nvSpPr>
          <p:spPr bwMode="auto">
            <a:xfrm>
              <a:off x="7286709" y="736212"/>
              <a:ext cx="3310694" cy="3290576"/>
            </a:xfrm>
            <a:custGeom>
              <a:avLst/>
              <a:gdLst/>
              <a:ahLst/>
              <a:cxnLst/>
              <a:rect l="l" t="t" r="r" b="b"/>
              <a:pathLst>
                <a:path w="3310694" h="3290576">
                  <a:moveTo>
                    <a:pt x="2626082" y="0"/>
                  </a:moveTo>
                  <a:cubicBezTo>
                    <a:pt x="2831632" y="0"/>
                    <a:pt x="3023449" y="30092"/>
                    <a:pt x="3201534" y="90278"/>
                  </a:cubicBezTo>
                  <a:lnTo>
                    <a:pt x="3310694" y="132597"/>
                  </a:lnTo>
                  <a:lnTo>
                    <a:pt x="3064108" y="633322"/>
                  </a:lnTo>
                  <a:lnTo>
                    <a:pt x="3048700" y="605645"/>
                  </a:lnTo>
                  <a:cubicBezTo>
                    <a:pt x="2898081" y="379081"/>
                    <a:pt x="2665065" y="265798"/>
                    <a:pt x="2349652" y="265798"/>
                  </a:cubicBezTo>
                  <a:cubicBezTo>
                    <a:pt x="1835776" y="265798"/>
                    <a:pt x="1411386" y="490840"/>
                    <a:pt x="1076481" y="940924"/>
                  </a:cubicBezTo>
                  <a:cubicBezTo>
                    <a:pt x="741576" y="1391009"/>
                    <a:pt x="574123" y="1855269"/>
                    <a:pt x="574123" y="2333704"/>
                  </a:cubicBezTo>
                  <a:cubicBezTo>
                    <a:pt x="574123" y="2553431"/>
                    <a:pt x="616651" y="2718225"/>
                    <a:pt x="701706" y="2828088"/>
                  </a:cubicBezTo>
                  <a:cubicBezTo>
                    <a:pt x="786762" y="2937951"/>
                    <a:pt x="914345" y="2992883"/>
                    <a:pt x="1084455" y="2992883"/>
                  </a:cubicBezTo>
                  <a:cubicBezTo>
                    <a:pt x="1215582" y="2992883"/>
                    <a:pt x="1367972" y="2937951"/>
                    <a:pt x="1541627" y="2828088"/>
                  </a:cubicBezTo>
                  <a:cubicBezTo>
                    <a:pt x="1715281" y="2718225"/>
                    <a:pt x="1862356" y="2496727"/>
                    <a:pt x="1982851" y="2163594"/>
                  </a:cubicBezTo>
                  <a:cubicBezTo>
                    <a:pt x="2014747" y="2074995"/>
                    <a:pt x="2053731" y="2030695"/>
                    <a:pt x="2099802" y="2030695"/>
                  </a:cubicBezTo>
                  <a:cubicBezTo>
                    <a:pt x="2170681" y="2030695"/>
                    <a:pt x="2206121" y="2066135"/>
                    <a:pt x="2206121" y="2137014"/>
                  </a:cubicBezTo>
                  <a:cubicBezTo>
                    <a:pt x="2206121" y="2200806"/>
                    <a:pt x="2155620" y="2331932"/>
                    <a:pt x="2054617" y="2530395"/>
                  </a:cubicBezTo>
                  <a:cubicBezTo>
                    <a:pt x="1953613" y="2728857"/>
                    <a:pt x="1795907" y="2905170"/>
                    <a:pt x="1581497" y="3059332"/>
                  </a:cubicBezTo>
                  <a:cubicBezTo>
                    <a:pt x="1367087" y="3213495"/>
                    <a:pt x="1157106" y="3290576"/>
                    <a:pt x="951556" y="3290576"/>
                  </a:cubicBezTo>
                  <a:cubicBezTo>
                    <a:pt x="699935" y="3290576"/>
                    <a:pt x="478436" y="3192231"/>
                    <a:pt x="287062" y="2995541"/>
                  </a:cubicBezTo>
                  <a:cubicBezTo>
                    <a:pt x="95688" y="2798850"/>
                    <a:pt x="0" y="2569378"/>
                    <a:pt x="0" y="2307125"/>
                  </a:cubicBezTo>
                  <a:cubicBezTo>
                    <a:pt x="0" y="1814513"/>
                    <a:pt x="284404" y="1306839"/>
                    <a:pt x="853211" y="784104"/>
                  </a:cubicBezTo>
                  <a:cubicBezTo>
                    <a:pt x="1422018" y="261368"/>
                    <a:pt x="2012975" y="0"/>
                    <a:pt x="2626082" y="0"/>
                  </a:cubicBezTo>
                  <a:close/>
                </a:path>
              </a:pathLst>
            </a:custGeom>
            <a:solidFill>
              <a:srgbClr val="E7001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19" name="文本框 18"/>
            <p:cNvSpPr txBox="1"/>
            <p:nvPr/>
          </p:nvSpPr>
          <p:spPr bwMode="auto">
            <a:xfrm>
              <a:off x="7222918" y="5513257"/>
              <a:ext cx="3285403" cy="1001399"/>
            </a:xfrm>
            <a:custGeom>
              <a:avLst/>
              <a:gdLst/>
              <a:ahLst/>
              <a:cxnLst/>
              <a:rect l="l" t="t" r="r" b="b"/>
              <a:pathLst>
                <a:path w="3285403" h="1001399">
                  <a:moveTo>
                    <a:pt x="1087293" y="0"/>
                  </a:moveTo>
                  <a:lnTo>
                    <a:pt x="841219" y="499685"/>
                  </a:lnTo>
                  <a:lnTo>
                    <a:pt x="3285403" y="1000060"/>
                  </a:lnTo>
                  <a:lnTo>
                    <a:pt x="3221468" y="1001399"/>
                  </a:lnTo>
                  <a:lnTo>
                    <a:pt x="893080" y="974819"/>
                  </a:lnTo>
                  <a:cubicBezTo>
                    <a:pt x="528051" y="974819"/>
                    <a:pt x="287061" y="980135"/>
                    <a:pt x="170110" y="990767"/>
                  </a:cubicBezTo>
                  <a:cubicBezTo>
                    <a:pt x="56703" y="990767"/>
                    <a:pt x="0" y="956878"/>
                    <a:pt x="0" y="889100"/>
                  </a:cubicBezTo>
                  <a:cubicBezTo>
                    <a:pt x="0" y="856982"/>
                    <a:pt x="28352" y="819494"/>
                    <a:pt x="85055" y="776634"/>
                  </a:cubicBezTo>
                  <a:cubicBezTo>
                    <a:pt x="404012" y="542248"/>
                    <a:pt x="697054" y="317026"/>
                    <a:pt x="964181" y="100968"/>
                  </a:cubicBezTo>
                  <a:lnTo>
                    <a:pt x="1087293" y="0"/>
                  </a:lnTo>
                  <a:close/>
                </a:path>
              </a:pathLst>
            </a:custGeom>
            <a:solidFill>
              <a:srgbClr val="E7001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grpSp>
      <p:sp>
        <p:nvSpPr>
          <p:cNvPr id="6" name="矩形 5"/>
          <p:cNvSpPr/>
          <p:nvPr/>
        </p:nvSpPr>
        <p:spPr>
          <a:xfrm>
            <a:off x="1872967" y="3343637"/>
            <a:ext cx="5520101" cy="707886"/>
          </a:xfrm>
          <a:prstGeom prst="rect">
            <a:avLst/>
          </a:prstGeom>
          <a:noFill/>
        </p:spPr>
        <p:txBody>
          <a:bodyPr wrap="none">
            <a:spAutoFit/>
          </a:bodyPr>
          <a:lstStyle/>
          <a:p>
            <a:r>
              <a:rPr lang="en-US" altLang="zh-CN" sz="400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rPr>
              <a:t>CẤU TRÚC THẺ HTML</a:t>
            </a:r>
            <a:endParaRPr lang="en-US" altLang="zh-CN" sz="4000" dirty="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endParaRPr>
          </a:p>
        </p:txBody>
      </p:sp>
      <p:sp>
        <p:nvSpPr>
          <p:cNvPr id="7" name="矩形 6"/>
          <p:cNvSpPr/>
          <p:nvPr/>
        </p:nvSpPr>
        <p:spPr>
          <a:xfrm>
            <a:off x="1872967" y="2861499"/>
            <a:ext cx="1311578" cy="461665"/>
          </a:xfrm>
          <a:prstGeom prst="rect">
            <a:avLst/>
          </a:prstGeom>
          <a:noFill/>
        </p:spPr>
        <p:txBody>
          <a:bodyPr wrap="none">
            <a:spAutoFit/>
          </a:bodyPr>
          <a:lstStyle/>
          <a:p>
            <a:r>
              <a:rPr lang="en-US" altLang="zh-CN" sz="2400">
                <a:latin typeface="Arial" panose="020B0604020202020204" pitchFamily="34" charset="0"/>
                <a:ea typeface="造字工房悦黑（非商用）常规体" pitchFamily="50" charset="-122"/>
                <a:cs typeface="Arial" panose="020B0604020202020204" pitchFamily="34" charset="0"/>
              </a:rPr>
              <a:t>PHẦN </a:t>
            </a:r>
            <a:r>
              <a:rPr lang="en-US" altLang="zh-CN" sz="2400">
                <a:solidFill>
                  <a:srgbClr val="E70012"/>
                </a:solidFill>
                <a:latin typeface="Arial" panose="020B0604020202020204" pitchFamily="34" charset="0"/>
                <a:ea typeface="造字工房悦黑（非商用）常规体" pitchFamily="50" charset="-122"/>
                <a:cs typeface="Arial" panose="020B0604020202020204" pitchFamily="34" charset="0"/>
              </a:rPr>
              <a:t>2</a:t>
            </a:r>
            <a:endParaRPr lang="zh-CN" altLang="en-US" sz="2400" dirty="0">
              <a:solidFill>
                <a:srgbClr val="E70012"/>
              </a:solidFill>
              <a:latin typeface="Arial" panose="020B0604020202020204" pitchFamily="34" charset="0"/>
              <a:ea typeface="造字工房悦黑（非商用）常规体" pitchFamily="50"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673348"/>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CẤU TRÚC THẺ HTML</a:t>
            </a:r>
          </a:p>
          <a:p>
            <a:pPr marL="548640" marR="0" lvl="1" indent="-228600" algn="just" defTabSz="914400" rtl="0" eaLnBrk="1" fontAlgn="auto" latinLnBrk="0" hangingPunct="1">
              <a:lnSpc>
                <a:spcPct val="15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Cấu trúc thẻ chứa</a:t>
            </a:r>
          </a:p>
          <a:p>
            <a:pPr marL="594360" marR="0" lvl="2" indent="0" algn="just" defTabSz="914400" rtl="0" eaLnBrk="1" fontAlgn="auto" latinLnBrk="0" hangingPunct="1">
              <a:lnSpc>
                <a:spcPct val="100000"/>
              </a:lnSpc>
              <a:spcBef>
                <a:spcPts val="370"/>
              </a:spcBef>
              <a:spcAft>
                <a:spcPts val="0"/>
              </a:spcAft>
              <a:buClr>
                <a:srgbClr val="D34817">
                  <a:tint val="60000"/>
                </a:srgbClr>
              </a:buClr>
              <a:buSzPct val="85000"/>
              <a:buFont typeface="Wingdings 2"/>
              <a:buNone/>
              <a:tabLst/>
              <a:defRPr/>
            </a:pP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&lt;tên thẻ&gt;</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Nội dung của thẻ</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&lt;/tên thẻ&gt;</a:t>
            </a:r>
          </a:p>
          <a:p>
            <a:pPr marL="594360" marR="0" lvl="2" indent="0" algn="just" defTabSz="914400" rtl="0" eaLnBrk="1" fontAlgn="auto" latinLnBrk="0" hangingPunct="1">
              <a:lnSpc>
                <a:spcPct val="100000"/>
              </a:lnSpc>
              <a:spcBef>
                <a:spcPts val="370"/>
              </a:spcBef>
              <a:spcAft>
                <a:spcPts val="0"/>
              </a:spcAft>
              <a:buClr>
                <a:srgbClr val="D34817">
                  <a:tint val="60000"/>
                </a:srgbClr>
              </a:buClr>
              <a:buSzPct val="85000"/>
              <a:buFont typeface="Wingdings 2"/>
              <a:buNone/>
              <a:tabLst/>
              <a:defRPr/>
            </a:pPr>
            <a:r>
              <a:rPr kumimoji="0" lang="en-US"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Ví dụ: </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&lt;h1&gt;</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Đây là heading 1</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&lt;/h1&gt;</a:t>
            </a:r>
          </a:p>
          <a:p>
            <a:pPr marL="548640" marR="0" lvl="1" indent="-228600" algn="just" defTabSz="914400" rtl="0" eaLnBrk="1" fontAlgn="auto" latinLnBrk="0" hangingPunct="1">
              <a:lnSpc>
                <a:spcPct val="15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Cấu trúc thẻ rỗng</a:t>
            </a:r>
          </a:p>
          <a:p>
            <a:pPr marL="594360" marR="0" lvl="2" indent="0" algn="just" defTabSz="914400" rtl="0" eaLnBrk="1" fontAlgn="auto" latinLnBrk="0" hangingPunct="1">
              <a:lnSpc>
                <a:spcPct val="100000"/>
              </a:lnSpc>
              <a:spcBef>
                <a:spcPts val="370"/>
              </a:spcBef>
              <a:spcAft>
                <a:spcPts val="0"/>
              </a:spcAft>
              <a:buClr>
                <a:srgbClr val="D34817">
                  <a:tint val="60000"/>
                </a:srgbClr>
              </a:buClr>
              <a:buSzPct val="85000"/>
              <a:buFont typeface="Wingdings 2"/>
              <a:buNone/>
              <a:tabLst/>
              <a:defRPr/>
            </a:pP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&lt;tên thẻ&gt;</a:t>
            </a:r>
          </a:p>
          <a:p>
            <a:pPr marL="320040" marR="0" lvl="1" indent="0" algn="just" defTabSz="914400" rtl="0" eaLnBrk="1" fontAlgn="auto" latinLnBrk="0" hangingPunct="1">
              <a:lnSpc>
                <a:spcPct val="150000"/>
              </a:lnSpc>
              <a:spcBef>
                <a:spcPts val="370"/>
              </a:spcBef>
              <a:spcAft>
                <a:spcPts val="0"/>
              </a:spcAft>
              <a:buClr>
                <a:srgbClr val="9B2D1F"/>
              </a:buClr>
              <a:buSzPct val="85000"/>
              <a:buFont typeface="Wingdings 2"/>
              <a:buNone/>
              <a:tabLst/>
              <a:defRPr/>
            </a:pPr>
            <a:r>
              <a:rPr kumimoji="0" lang="en-US"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Ví dụ: </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&lt;br&gt; </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để xuống dòng,</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&lt;hr&gt; </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để chèn đường kẻ nằm ngang.</a:t>
            </a:r>
          </a:p>
          <a:p>
            <a:pPr marL="320040" marR="0" lvl="1" indent="0" algn="just" defTabSz="914400" rtl="0" eaLnBrk="1" fontAlgn="auto" latinLnBrk="0" hangingPunct="1">
              <a:lnSpc>
                <a:spcPct val="150000"/>
              </a:lnSpc>
              <a:spcBef>
                <a:spcPts val="370"/>
              </a:spcBef>
              <a:spcAft>
                <a:spcPts val="0"/>
              </a:spcAft>
              <a:buClr>
                <a:srgbClr val="9B2D1F"/>
              </a:buClr>
              <a:buSzPct val="85000"/>
              <a:buFont typeface="Wingdings 2"/>
              <a:buNone/>
              <a:tabLst/>
              <a:defRPr/>
            </a:pPr>
            <a:r>
              <a:rPr kumimoji="0" lang="en-US" sz="2800" b="1" i="0" u="sng"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Chú ý</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Các thẻ HTML có thể lồng nhau.</a:t>
            </a:r>
          </a:p>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201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673348"/>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CẤU TRÚC THẺ HTML</a:t>
            </a:r>
          </a:p>
          <a:p>
            <a:pPr marL="548640" marR="0" lvl="1" indent="-228600" algn="just" defTabSz="914400" rtl="0" eaLnBrk="1" fontAlgn="auto" latinLnBrk="0" hangingPunct="1">
              <a:lnSpc>
                <a:spcPct val="15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Cấu trúc thẻ chứa</a:t>
            </a:r>
          </a:p>
          <a:p>
            <a:pPr marL="594360" marR="0" lvl="2" indent="0" algn="just" defTabSz="914400" rtl="0" eaLnBrk="1" fontAlgn="auto" latinLnBrk="0" hangingPunct="1">
              <a:lnSpc>
                <a:spcPct val="100000"/>
              </a:lnSpc>
              <a:spcBef>
                <a:spcPts val="370"/>
              </a:spcBef>
              <a:spcAft>
                <a:spcPts val="0"/>
              </a:spcAft>
              <a:buClr>
                <a:srgbClr val="D34817">
                  <a:tint val="60000"/>
                </a:srgbClr>
              </a:buClr>
              <a:buSzPct val="85000"/>
              <a:buFont typeface="Wingdings 2"/>
              <a:buNone/>
              <a:tabLst/>
              <a:defRPr/>
            </a:pP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&lt;tên thẻ&gt;</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Nội dung của thẻ</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&lt;/tên thẻ&gt;</a:t>
            </a:r>
          </a:p>
          <a:p>
            <a:pPr marL="594360" marR="0" lvl="2" indent="0" algn="just" defTabSz="914400" rtl="0" eaLnBrk="1" fontAlgn="auto" latinLnBrk="0" hangingPunct="1">
              <a:lnSpc>
                <a:spcPct val="100000"/>
              </a:lnSpc>
              <a:spcBef>
                <a:spcPts val="370"/>
              </a:spcBef>
              <a:spcAft>
                <a:spcPts val="0"/>
              </a:spcAft>
              <a:buClr>
                <a:srgbClr val="D34817">
                  <a:tint val="60000"/>
                </a:srgbClr>
              </a:buClr>
              <a:buSzPct val="85000"/>
              <a:buFont typeface="Wingdings 2"/>
              <a:buNone/>
              <a:tabLst/>
              <a:defRPr/>
            </a:pPr>
            <a:r>
              <a:rPr kumimoji="0" lang="en-US"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Ví dụ: </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&lt;h1&gt;</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Đây là heading 1</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&lt;/h1&gt;</a:t>
            </a:r>
          </a:p>
          <a:p>
            <a:pPr marL="548640" marR="0" lvl="1" indent="-228600" algn="just" defTabSz="914400" rtl="0" eaLnBrk="1" fontAlgn="auto" latinLnBrk="0" hangingPunct="1">
              <a:lnSpc>
                <a:spcPct val="15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Cấu trúc thẻ rỗng</a:t>
            </a:r>
          </a:p>
          <a:p>
            <a:pPr marL="594360" marR="0" lvl="2" indent="0" algn="just" defTabSz="914400" rtl="0" eaLnBrk="1" fontAlgn="auto" latinLnBrk="0" hangingPunct="1">
              <a:lnSpc>
                <a:spcPct val="100000"/>
              </a:lnSpc>
              <a:spcBef>
                <a:spcPts val="370"/>
              </a:spcBef>
              <a:spcAft>
                <a:spcPts val="0"/>
              </a:spcAft>
              <a:buClr>
                <a:srgbClr val="D34817">
                  <a:tint val="60000"/>
                </a:srgbClr>
              </a:buClr>
              <a:buSzPct val="85000"/>
              <a:buFont typeface="Wingdings 2"/>
              <a:buNone/>
              <a:tabLst/>
              <a:defRPr/>
            </a:pP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&lt;tên thẻ&gt;</a:t>
            </a:r>
          </a:p>
          <a:p>
            <a:pPr marL="320040" marR="0" lvl="1" indent="0" algn="just" defTabSz="914400" rtl="0" eaLnBrk="1" fontAlgn="auto" latinLnBrk="0" hangingPunct="1">
              <a:lnSpc>
                <a:spcPct val="150000"/>
              </a:lnSpc>
              <a:spcBef>
                <a:spcPts val="370"/>
              </a:spcBef>
              <a:spcAft>
                <a:spcPts val="0"/>
              </a:spcAft>
              <a:buClr>
                <a:srgbClr val="9B2D1F"/>
              </a:buClr>
              <a:buSzPct val="85000"/>
              <a:buFont typeface="Wingdings 2"/>
              <a:buNone/>
              <a:tabLst/>
              <a:defRPr/>
            </a:pPr>
            <a:r>
              <a:rPr kumimoji="0" lang="en-US"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Ví dụ: </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&lt;br&gt; </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để xuống dòng,</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&lt;hr&gt; </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để chèn đường kẻ nằm ngang.</a:t>
            </a:r>
          </a:p>
          <a:p>
            <a:pPr marL="320040" marR="0" lvl="1" indent="0" algn="just" defTabSz="914400" rtl="0" eaLnBrk="1" fontAlgn="auto" latinLnBrk="0" hangingPunct="1">
              <a:lnSpc>
                <a:spcPct val="150000"/>
              </a:lnSpc>
              <a:spcBef>
                <a:spcPts val="370"/>
              </a:spcBef>
              <a:spcAft>
                <a:spcPts val="0"/>
              </a:spcAft>
              <a:buClr>
                <a:srgbClr val="9B2D1F"/>
              </a:buClr>
              <a:buSzPct val="85000"/>
              <a:buFont typeface="Wingdings 2"/>
              <a:buNone/>
              <a:tabLst/>
              <a:defRPr/>
            </a:pPr>
            <a:r>
              <a:rPr kumimoji="0" lang="en-US" sz="2800" b="1" i="0" u="sng"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Chú ý</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Các thẻ HTML có thể lồng nhau.</a:t>
            </a:r>
          </a:p>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8389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599" y="1615289"/>
            <a:ext cx="3329609" cy="1015663"/>
          </a:xfrm>
          <a:prstGeom prst="rect">
            <a:avLst/>
          </a:prstGeom>
          <a:noFill/>
        </p:spPr>
        <p:txBody>
          <a:bodyPr wrap="square">
            <a:spAutoFit/>
          </a:bodyPr>
          <a:lstStyle/>
          <a:p>
            <a:pPr algn="ctr"/>
            <a:r>
              <a:rPr lang="en-US" altLang="zh-CN" sz="3000" b="1">
                <a:solidFill>
                  <a:schemeClr val="bg1"/>
                </a:solidFill>
                <a:latin typeface="Arial" panose="020B0604020202020204" pitchFamily="34" charset="0"/>
                <a:ea typeface="微软雅黑" panose="020B0503020204020204" pitchFamily="34" charset="-122"/>
                <a:cs typeface="Arial" panose="020B0604020202020204" pitchFamily="34" charset="0"/>
              </a:rPr>
              <a:t>Thông tin học phần</a:t>
            </a:r>
            <a:endParaRPr lang="en-US" altLang="zh-CN" sz="3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等腰三角形 8"/>
          <p:cNvSpPr/>
          <p:nvPr/>
        </p:nvSpPr>
        <p:spPr>
          <a:xfrm flipH="1" flipV="1">
            <a:off x="9155112" y="2562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0" name="等腰三角形 9"/>
          <p:cNvSpPr/>
          <p:nvPr/>
        </p:nvSpPr>
        <p:spPr>
          <a:xfrm flipH="1">
            <a:off x="9155112" y="1961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1" name="文本框 10"/>
          <p:cNvSpPr txBox="1"/>
          <p:nvPr/>
        </p:nvSpPr>
        <p:spPr>
          <a:xfrm flipH="1">
            <a:off x="6096000" y="2046727"/>
            <a:ext cx="4530725" cy="593725"/>
          </a:xfrm>
          <a:prstGeom prst="rect">
            <a:avLst/>
          </a:prstGeom>
          <a:solidFill>
            <a:srgbClr val="E70012"/>
          </a:solidFill>
          <a:effectLst/>
        </p:spPr>
        <p:txBody>
          <a:bodyPr lIns="180000" anchor="ctr"/>
          <a:lstStyle/>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Số tín chỉ: 03</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flipH="1">
            <a:off x="9331325" y="1961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p>
            <a:pPr algn="ctr">
              <a:defRPr/>
            </a:pPr>
            <a:r>
              <a:rPr lang="en-US" altLang="zh-CN" sz="3200" dirty="0">
                <a:solidFill>
                  <a:srgbClr val="DB0816"/>
                </a:solidFill>
                <a:latin typeface="Adobe Gothic Std B" panose="020B0800000000000000" pitchFamily="34" charset="-128"/>
                <a:ea typeface="Adobe Gothic Std B" panose="020B0800000000000000" pitchFamily="34" charset="-128"/>
                <a:cs typeface="Verdana" panose="020B0604030504040204" pitchFamily="34" charset="0"/>
              </a:rPr>
              <a:t>01</a:t>
            </a:r>
            <a:endParaRPr lang="zh-CN" altLang="en-US" sz="3200" dirty="0">
              <a:solidFill>
                <a:srgbClr val="DB0816"/>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13" name="等腰三角形 12"/>
          <p:cNvSpPr/>
          <p:nvPr/>
        </p:nvSpPr>
        <p:spPr>
          <a:xfrm flipH="1" flipV="1">
            <a:off x="9155112" y="3578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4" name="等腰三角形 13"/>
          <p:cNvSpPr/>
          <p:nvPr/>
        </p:nvSpPr>
        <p:spPr>
          <a:xfrm flipH="1">
            <a:off x="9155112" y="2977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5" name="文本框 14"/>
          <p:cNvSpPr txBox="1"/>
          <p:nvPr/>
        </p:nvSpPr>
        <p:spPr>
          <a:xfrm flipH="1">
            <a:off x="6096000" y="3062727"/>
            <a:ext cx="4530725"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Cấu trúc môn học: 24 </a:t>
            </a:r>
          </a:p>
          <a:p>
            <a:r>
              <a:rPr lang="en-US" altLang="zh-CN" sz="2000">
                <a:latin typeface="Arial" panose="020B0604020202020204" pitchFamily="34" charset="0"/>
                <a:cs typeface="Arial" panose="020B0604020202020204" pitchFamily="34" charset="0"/>
              </a:rPr>
              <a:t>tiết offline + 21 tiêt online</a:t>
            </a:r>
            <a:endParaRPr lang="en-US" altLang="zh-CN" sz="2000" dirty="0">
              <a:latin typeface="Arial" panose="020B0604020202020204" pitchFamily="34" charset="0"/>
              <a:cs typeface="Arial" panose="020B0604020202020204" pitchFamily="34" charset="0"/>
            </a:endParaRPr>
          </a:p>
        </p:txBody>
      </p:sp>
      <p:sp>
        <p:nvSpPr>
          <p:cNvPr id="16" name="文本框 15"/>
          <p:cNvSpPr txBox="1"/>
          <p:nvPr/>
        </p:nvSpPr>
        <p:spPr>
          <a:xfrm flipH="1">
            <a:off x="9331325" y="2977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dirty="0">
                <a:solidFill>
                  <a:srgbClr val="DB0816"/>
                </a:solidFill>
              </a:rPr>
              <a:t>02</a:t>
            </a:r>
            <a:endParaRPr lang="zh-CN" altLang="en-US" dirty="0">
              <a:solidFill>
                <a:srgbClr val="DB0816"/>
              </a:solidFill>
            </a:endParaRPr>
          </a:p>
        </p:txBody>
      </p:sp>
      <p:sp>
        <p:nvSpPr>
          <p:cNvPr id="17" name="等腰三角形 16"/>
          <p:cNvSpPr/>
          <p:nvPr/>
        </p:nvSpPr>
        <p:spPr>
          <a:xfrm flipH="1" flipV="1">
            <a:off x="9155112" y="4594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8" name="等腰三角形 17"/>
          <p:cNvSpPr/>
          <p:nvPr/>
        </p:nvSpPr>
        <p:spPr>
          <a:xfrm flipH="1">
            <a:off x="9155112" y="3993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9" name="文本框 18"/>
          <p:cNvSpPr txBox="1"/>
          <p:nvPr/>
        </p:nvSpPr>
        <p:spPr>
          <a:xfrm flipH="1">
            <a:off x="6096000" y="4078727"/>
            <a:ext cx="4530725"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Hình thức: Học trực tiếp </a:t>
            </a:r>
          </a:p>
          <a:p>
            <a:r>
              <a:rPr lang="en-US" altLang="zh-CN" sz="2000">
                <a:latin typeface="Arial" panose="020B0604020202020204" pitchFamily="34" charset="0"/>
                <a:cs typeface="Arial" panose="020B0604020202020204" pitchFamily="34" charset="0"/>
              </a:rPr>
              <a:t>trên phòng máy</a:t>
            </a:r>
            <a:endParaRPr lang="en-US" altLang="zh-CN" sz="2000" dirty="0">
              <a:latin typeface="Arial" panose="020B0604020202020204" pitchFamily="34" charset="0"/>
              <a:cs typeface="Arial" panose="020B0604020202020204" pitchFamily="34" charset="0"/>
            </a:endParaRPr>
          </a:p>
        </p:txBody>
      </p:sp>
      <p:sp>
        <p:nvSpPr>
          <p:cNvPr id="20" name="文本框 19"/>
          <p:cNvSpPr txBox="1"/>
          <p:nvPr/>
        </p:nvSpPr>
        <p:spPr>
          <a:xfrm flipH="1">
            <a:off x="9331325" y="3993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dirty="0">
                <a:solidFill>
                  <a:srgbClr val="DB0816"/>
                </a:solidFill>
              </a:rPr>
              <a:t>03</a:t>
            </a:r>
            <a:endParaRPr lang="zh-CN" altLang="en-US" dirty="0">
              <a:solidFill>
                <a:srgbClr val="DB0816"/>
              </a:solidFill>
            </a:endParaRPr>
          </a:p>
        </p:txBody>
      </p:sp>
      <p:sp>
        <p:nvSpPr>
          <p:cNvPr id="21" name="等腰三角形 20"/>
          <p:cNvSpPr/>
          <p:nvPr/>
        </p:nvSpPr>
        <p:spPr>
          <a:xfrm flipH="1" flipV="1">
            <a:off x="9155112" y="5610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2" name="等腰三角形 21"/>
          <p:cNvSpPr/>
          <p:nvPr/>
        </p:nvSpPr>
        <p:spPr>
          <a:xfrm flipH="1">
            <a:off x="9155112" y="5009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3" name="文本框 22"/>
          <p:cNvSpPr txBox="1"/>
          <p:nvPr/>
        </p:nvSpPr>
        <p:spPr>
          <a:xfrm flipH="1">
            <a:off x="6096000" y="5094727"/>
            <a:ext cx="4530725"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Số bài kiểm tra thường</a:t>
            </a:r>
          </a:p>
          <a:p>
            <a:r>
              <a:rPr lang="en-US" altLang="zh-CN" sz="2000">
                <a:latin typeface="Arial" panose="020B0604020202020204" pitchFamily="34" charset="0"/>
                <a:cs typeface="Arial" panose="020B0604020202020204" pitchFamily="34" charset="0"/>
              </a:rPr>
              <a:t>xuyên: 02</a:t>
            </a:r>
            <a:endParaRPr lang="en-US" altLang="zh-CN" sz="2000" dirty="0">
              <a:latin typeface="Arial" panose="020B0604020202020204" pitchFamily="34" charset="0"/>
              <a:cs typeface="Arial" panose="020B0604020202020204" pitchFamily="34" charset="0"/>
            </a:endParaRPr>
          </a:p>
        </p:txBody>
      </p:sp>
      <p:sp>
        <p:nvSpPr>
          <p:cNvPr id="24" name="文本框 23"/>
          <p:cNvSpPr txBox="1"/>
          <p:nvPr/>
        </p:nvSpPr>
        <p:spPr>
          <a:xfrm flipH="1">
            <a:off x="9331325" y="5009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dirty="0">
                <a:solidFill>
                  <a:srgbClr val="DB0816"/>
                </a:solidFill>
              </a:rPr>
              <a:t>04</a:t>
            </a:r>
            <a:endParaRPr lang="zh-CN" altLang="en-US" dirty="0">
              <a:solidFill>
                <a:srgbClr val="DB0816"/>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478474" y="526708"/>
            <a:ext cx="4178340" cy="5879446"/>
            <a:chOff x="478474" y="795065"/>
            <a:chExt cx="4178340" cy="5879446"/>
          </a:xfrm>
        </p:grpSpPr>
        <p:sp>
          <p:nvSpPr>
            <p:cNvPr id="21" name="文本框 20"/>
            <p:cNvSpPr txBox="1"/>
            <p:nvPr/>
          </p:nvSpPr>
          <p:spPr bwMode="auto">
            <a:xfrm>
              <a:off x="1010070" y="1214505"/>
              <a:ext cx="1537105" cy="2031216"/>
            </a:xfrm>
            <a:custGeom>
              <a:avLst/>
              <a:gdLst/>
              <a:ahLst/>
              <a:cxnLst/>
              <a:rect l="l" t="t" r="r" b="b"/>
              <a:pathLst>
                <a:path w="1537105" h="2031216">
                  <a:moveTo>
                    <a:pt x="754769" y="0"/>
                  </a:moveTo>
                  <a:lnTo>
                    <a:pt x="895910" y="286606"/>
                  </a:lnTo>
                  <a:lnTo>
                    <a:pt x="873296" y="311836"/>
                  </a:lnTo>
                  <a:cubicBezTo>
                    <a:pt x="670304" y="558364"/>
                    <a:pt x="568807" y="832025"/>
                    <a:pt x="568807" y="1132819"/>
                  </a:cubicBezTo>
                  <a:cubicBezTo>
                    <a:pt x="568807" y="1313562"/>
                    <a:pt x="604095" y="1449119"/>
                    <a:pt x="674669" y="1539490"/>
                  </a:cubicBezTo>
                  <a:cubicBezTo>
                    <a:pt x="745244" y="1629861"/>
                    <a:pt x="851079" y="1675047"/>
                    <a:pt x="992173" y="1675047"/>
                  </a:cubicBezTo>
                  <a:cubicBezTo>
                    <a:pt x="1150946" y="1675047"/>
                    <a:pt x="1298801" y="1583347"/>
                    <a:pt x="1435739" y="1399946"/>
                  </a:cubicBezTo>
                  <a:lnTo>
                    <a:pt x="1440636" y="1392745"/>
                  </a:lnTo>
                  <a:lnTo>
                    <a:pt x="1537105" y="1588637"/>
                  </a:lnTo>
                  <a:lnTo>
                    <a:pt x="1528289" y="1599585"/>
                  </a:lnTo>
                  <a:cubicBezTo>
                    <a:pt x="1506261" y="1626192"/>
                    <a:pt x="1482660" y="1654004"/>
                    <a:pt x="1457485" y="1683020"/>
                  </a:cubicBezTo>
                  <a:cubicBezTo>
                    <a:pt x="1256088" y="1915150"/>
                    <a:pt x="1021134" y="2031216"/>
                    <a:pt x="752623" y="2031216"/>
                  </a:cubicBezTo>
                  <a:cubicBezTo>
                    <a:pt x="512353" y="2031216"/>
                    <a:pt x="326848" y="1956792"/>
                    <a:pt x="196109" y="1807945"/>
                  </a:cubicBezTo>
                  <a:cubicBezTo>
                    <a:pt x="65369" y="1659099"/>
                    <a:pt x="0" y="1481900"/>
                    <a:pt x="0" y="1276350"/>
                  </a:cubicBezTo>
                  <a:cubicBezTo>
                    <a:pt x="0" y="854618"/>
                    <a:pt x="204346" y="466553"/>
                    <a:pt x="613037" y="112156"/>
                  </a:cubicBezTo>
                  <a:lnTo>
                    <a:pt x="754769"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20" name="文本框 19"/>
            <p:cNvSpPr txBox="1"/>
            <p:nvPr/>
          </p:nvSpPr>
          <p:spPr bwMode="auto">
            <a:xfrm>
              <a:off x="1977573" y="3318161"/>
              <a:ext cx="938882" cy="783429"/>
            </a:xfrm>
            <a:custGeom>
              <a:avLst/>
              <a:gdLst/>
              <a:ahLst/>
              <a:cxnLst/>
              <a:rect l="l" t="t" r="r" b="b"/>
              <a:pathLst>
                <a:path w="938882" h="783429">
                  <a:moveTo>
                    <a:pt x="823225" y="0"/>
                  </a:moveTo>
                  <a:lnTo>
                    <a:pt x="938882" y="234857"/>
                  </a:lnTo>
                  <a:lnTo>
                    <a:pt x="911219" y="245022"/>
                  </a:lnTo>
                  <a:cubicBezTo>
                    <a:pt x="789187" y="296521"/>
                    <a:pt x="640940" y="390934"/>
                    <a:pt x="466475" y="528263"/>
                  </a:cubicBezTo>
                  <a:cubicBezTo>
                    <a:pt x="247358" y="698374"/>
                    <a:pt x="123679" y="783429"/>
                    <a:pt x="95438" y="783429"/>
                  </a:cubicBezTo>
                  <a:cubicBezTo>
                    <a:pt x="31812" y="783429"/>
                    <a:pt x="0" y="749761"/>
                    <a:pt x="0" y="682426"/>
                  </a:cubicBezTo>
                  <a:cubicBezTo>
                    <a:pt x="0" y="654074"/>
                    <a:pt x="164296" y="514087"/>
                    <a:pt x="492888" y="262466"/>
                  </a:cubicBezTo>
                  <a:cubicBezTo>
                    <a:pt x="567526" y="205320"/>
                    <a:pt x="638396" y="149945"/>
                    <a:pt x="705498" y="96342"/>
                  </a:cubicBezTo>
                  <a:lnTo>
                    <a:pt x="823225"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18" name="文本框 17"/>
            <p:cNvSpPr txBox="1"/>
            <p:nvPr/>
          </p:nvSpPr>
          <p:spPr bwMode="auto">
            <a:xfrm>
              <a:off x="478474" y="5026566"/>
              <a:ext cx="1489631" cy="1540489"/>
            </a:xfrm>
            <a:custGeom>
              <a:avLst/>
              <a:gdLst/>
              <a:ahLst/>
              <a:cxnLst/>
              <a:rect l="l" t="t" r="r" b="b"/>
              <a:pathLst>
                <a:path w="1489631" h="1540489">
                  <a:moveTo>
                    <a:pt x="529353" y="0"/>
                  </a:moveTo>
                  <a:cubicBezTo>
                    <a:pt x="639881" y="0"/>
                    <a:pt x="730792" y="37960"/>
                    <a:pt x="802087" y="113878"/>
                  </a:cubicBezTo>
                  <a:cubicBezTo>
                    <a:pt x="873381" y="189797"/>
                    <a:pt x="909029" y="273661"/>
                    <a:pt x="909029" y="365472"/>
                  </a:cubicBezTo>
                  <a:cubicBezTo>
                    <a:pt x="909029" y="414866"/>
                    <a:pt x="885993" y="481952"/>
                    <a:pt x="839921" y="566731"/>
                  </a:cubicBezTo>
                  <a:cubicBezTo>
                    <a:pt x="793850" y="654998"/>
                    <a:pt x="770814" y="739749"/>
                    <a:pt x="770814" y="820983"/>
                  </a:cubicBezTo>
                  <a:cubicBezTo>
                    <a:pt x="770814" y="1004550"/>
                    <a:pt x="859233" y="1153715"/>
                    <a:pt x="1036072" y="1268479"/>
                  </a:cubicBezTo>
                  <a:cubicBezTo>
                    <a:pt x="1124491" y="1325861"/>
                    <a:pt x="1222189" y="1368897"/>
                    <a:pt x="1329166" y="1397588"/>
                  </a:cubicBezTo>
                  <a:lnTo>
                    <a:pt x="1489631" y="1428524"/>
                  </a:lnTo>
                  <a:lnTo>
                    <a:pt x="942711" y="1540489"/>
                  </a:lnTo>
                  <a:lnTo>
                    <a:pt x="844365" y="1507779"/>
                  </a:lnTo>
                  <a:cubicBezTo>
                    <a:pt x="698093" y="1451713"/>
                    <a:pt x="568143" y="1378826"/>
                    <a:pt x="454514" y="1289119"/>
                  </a:cubicBezTo>
                  <a:cubicBezTo>
                    <a:pt x="151505" y="1049902"/>
                    <a:pt x="0" y="802710"/>
                    <a:pt x="0" y="547544"/>
                  </a:cubicBezTo>
                  <a:cubicBezTo>
                    <a:pt x="0" y="402241"/>
                    <a:pt x="49021" y="274658"/>
                    <a:pt x="147061" y="164795"/>
                  </a:cubicBezTo>
                  <a:cubicBezTo>
                    <a:pt x="245102" y="54932"/>
                    <a:pt x="372532" y="0"/>
                    <a:pt x="52935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17" name="文本框 16"/>
            <p:cNvSpPr txBox="1"/>
            <p:nvPr/>
          </p:nvSpPr>
          <p:spPr bwMode="auto">
            <a:xfrm>
              <a:off x="2870835" y="5063185"/>
              <a:ext cx="1196797" cy="1207096"/>
            </a:xfrm>
            <a:custGeom>
              <a:avLst/>
              <a:gdLst/>
              <a:ahLst/>
              <a:cxnLst/>
              <a:rect l="l" t="t" r="r" b="b"/>
              <a:pathLst>
                <a:path w="1196797" h="1207096">
                  <a:moveTo>
                    <a:pt x="789315" y="0"/>
                  </a:moveTo>
                  <a:lnTo>
                    <a:pt x="1196797" y="827446"/>
                  </a:lnTo>
                  <a:lnTo>
                    <a:pt x="1055036" y="962780"/>
                  </a:lnTo>
                  <a:lnTo>
                    <a:pt x="1008449" y="1000646"/>
                  </a:lnTo>
                  <a:lnTo>
                    <a:pt x="0" y="1207096"/>
                  </a:lnTo>
                  <a:lnTo>
                    <a:pt x="47761" y="1176496"/>
                  </a:lnTo>
                  <a:cubicBezTo>
                    <a:pt x="78349" y="1154829"/>
                    <a:pt x="108122" y="1131614"/>
                    <a:pt x="137079" y="1106851"/>
                  </a:cubicBezTo>
                  <a:cubicBezTo>
                    <a:pt x="368738" y="908748"/>
                    <a:pt x="561483" y="608051"/>
                    <a:pt x="715313" y="204758"/>
                  </a:cubicBezTo>
                  <a:cubicBezTo>
                    <a:pt x="734542" y="154347"/>
                    <a:pt x="752569" y="105511"/>
                    <a:pt x="769394" y="58250"/>
                  </a:cubicBezTo>
                  <a:lnTo>
                    <a:pt x="789315"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14" name="文本框 13"/>
            <p:cNvSpPr txBox="1"/>
            <p:nvPr/>
          </p:nvSpPr>
          <p:spPr bwMode="auto">
            <a:xfrm>
              <a:off x="1764838" y="795065"/>
              <a:ext cx="2891976" cy="5095566"/>
            </a:xfrm>
            <a:custGeom>
              <a:avLst/>
              <a:gdLst/>
              <a:ahLst/>
              <a:cxnLst/>
              <a:rect l="l" t="t" r="r" b="b"/>
              <a:pathLst>
                <a:path w="2891976" h="5095566">
                  <a:moveTo>
                    <a:pt x="1352425" y="0"/>
                  </a:moveTo>
                  <a:cubicBezTo>
                    <a:pt x="1805389" y="0"/>
                    <a:pt x="2146870" y="102775"/>
                    <a:pt x="2376868" y="308326"/>
                  </a:cubicBezTo>
                  <a:cubicBezTo>
                    <a:pt x="2606866" y="513876"/>
                    <a:pt x="2721865" y="760182"/>
                    <a:pt x="2721865" y="1047243"/>
                  </a:cubicBezTo>
                  <a:cubicBezTo>
                    <a:pt x="2721865" y="1259882"/>
                    <a:pt x="2664276" y="1447712"/>
                    <a:pt x="2549097" y="1610735"/>
                  </a:cubicBezTo>
                  <a:cubicBezTo>
                    <a:pt x="2433918" y="1773757"/>
                    <a:pt x="2301905" y="1908428"/>
                    <a:pt x="2153058" y="2014747"/>
                  </a:cubicBezTo>
                  <a:lnTo>
                    <a:pt x="1382245" y="2556975"/>
                  </a:lnTo>
                  <a:cubicBezTo>
                    <a:pt x="1850049" y="2556975"/>
                    <a:pt x="2218621" y="2681014"/>
                    <a:pt x="2487963" y="2929091"/>
                  </a:cubicBezTo>
                  <a:cubicBezTo>
                    <a:pt x="2757305" y="3177169"/>
                    <a:pt x="2891976" y="3481951"/>
                    <a:pt x="2891976" y="3843436"/>
                  </a:cubicBezTo>
                  <a:cubicBezTo>
                    <a:pt x="2891976" y="4274471"/>
                    <a:pt x="2705433" y="4682443"/>
                    <a:pt x="2332347" y="5067351"/>
                  </a:cubicBezTo>
                  <a:lnTo>
                    <a:pt x="2302793" y="5095566"/>
                  </a:lnTo>
                  <a:lnTo>
                    <a:pt x="1895311" y="4268120"/>
                  </a:lnTo>
                  <a:lnTo>
                    <a:pt x="1922261" y="4189315"/>
                  </a:lnTo>
                  <a:cubicBezTo>
                    <a:pt x="2008790" y="3924660"/>
                    <a:pt x="2052055" y="3716725"/>
                    <a:pt x="2052055" y="3565511"/>
                  </a:cubicBezTo>
                  <a:cubicBezTo>
                    <a:pt x="2052055" y="3303700"/>
                    <a:pt x="1979611" y="3097624"/>
                    <a:pt x="1834724" y="2947282"/>
                  </a:cubicBezTo>
                  <a:cubicBezTo>
                    <a:pt x="1689836" y="2796940"/>
                    <a:pt x="1516694" y="2721769"/>
                    <a:pt x="1315297" y="2721769"/>
                  </a:cubicBezTo>
                  <a:cubicBezTo>
                    <a:pt x="1279068" y="2721769"/>
                    <a:pt x="1238645" y="2728636"/>
                    <a:pt x="1194027" y="2742368"/>
                  </a:cubicBezTo>
                  <a:lnTo>
                    <a:pt x="1151617" y="2757952"/>
                  </a:lnTo>
                  <a:lnTo>
                    <a:pt x="1035960" y="2523095"/>
                  </a:lnTo>
                  <a:lnTo>
                    <a:pt x="1108237" y="2463946"/>
                  </a:lnTo>
                  <a:cubicBezTo>
                    <a:pt x="1465636" y="2163595"/>
                    <a:pt x="1687393" y="1927034"/>
                    <a:pt x="1773507" y="1754265"/>
                  </a:cubicBezTo>
                  <a:cubicBezTo>
                    <a:pt x="1888326" y="1523907"/>
                    <a:pt x="1945736" y="1307725"/>
                    <a:pt x="1945736" y="1105719"/>
                  </a:cubicBezTo>
                  <a:cubicBezTo>
                    <a:pt x="1945736" y="847009"/>
                    <a:pt x="1867962" y="634371"/>
                    <a:pt x="1712415" y="467804"/>
                  </a:cubicBezTo>
                  <a:cubicBezTo>
                    <a:pt x="1556868" y="301238"/>
                    <a:pt x="1357132" y="217954"/>
                    <a:pt x="1113207" y="217954"/>
                  </a:cubicBezTo>
                  <a:cubicBezTo>
                    <a:pt x="777361" y="217954"/>
                    <a:pt x="476871" y="354397"/>
                    <a:pt x="211738" y="627283"/>
                  </a:cubicBezTo>
                  <a:lnTo>
                    <a:pt x="141141" y="706046"/>
                  </a:lnTo>
                  <a:lnTo>
                    <a:pt x="0" y="419440"/>
                  </a:lnTo>
                  <a:lnTo>
                    <a:pt x="15716" y="407003"/>
                  </a:lnTo>
                  <a:cubicBezTo>
                    <a:pt x="392869" y="135668"/>
                    <a:pt x="838439" y="0"/>
                    <a:pt x="1352425" y="0"/>
                  </a:cubicBezTo>
                  <a:close/>
                </a:path>
              </a:pathLst>
            </a:custGeom>
            <a:solidFill>
              <a:srgbClr val="E7001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12" name="文本框 11"/>
            <p:cNvSpPr txBox="1"/>
            <p:nvPr/>
          </p:nvSpPr>
          <p:spPr bwMode="auto">
            <a:xfrm>
              <a:off x="2450706" y="2336692"/>
              <a:ext cx="318945" cy="466450"/>
            </a:xfrm>
            <a:custGeom>
              <a:avLst/>
              <a:gdLst/>
              <a:ahLst/>
              <a:cxnLst/>
              <a:rect l="l" t="t" r="r" b="b"/>
              <a:pathLst>
                <a:path w="318945" h="466450">
                  <a:moveTo>
                    <a:pt x="218357" y="0"/>
                  </a:moveTo>
                  <a:cubicBezTo>
                    <a:pt x="285415" y="0"/>
                    <a:pt x="318945" y="31896"/>
                    <a:pt x="318945" y="95687"/>
                  </a:cubicBezTo>
                  <a:cubicBezTo>
                    <a:pt x="318945" y="154163"/>
                    <a:pt x="262302" y="255997"/>
                    <a:pt x="149016" y="401189"/>
                  </a:cubicBezTo>
                  <a:lnTo>
                    <a:pt x="96469" y="466450"/>
                  </a:lnTo>
                  <a:lnTo>
                    <a:pt x="0" y="270558"/>
                  </a:lnTo>
                  <a:lnTo>
                    <a:pt x="62662" y="178417"/>
                  </a:lnTo>
                  <a:cubicBezTo>
                    <a:pt x="84878" y="142756"/>
                    <a:pt x="106791" y="104548"/>
                    <a:pt x="128401" y="63792"/>
                  </a:cubicBezTo>
                  <a:cubicBezTo>
                    <a:pt x="153098" y="21264"/>
                    <a:pt x="183083" y="0"/>
                    <a:pt x="218357" y="0"/>
                  </a:cubicBezTo>
                  <a:close/>
                </a:path>
              </a:pathLst>
            </a:custGeom>
            <a:solidFill>
              <a:srgbClr val="E7001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10" name="文本框 9"/>
            <p:cNvSpPr txBox="1"/>
            <p:nvPr/>
          </p:nvSpPr>
          <p:spPr bwMode="auto">
            <a:xfrm>
              <a:off x="1421185" y="6063831"/>
              <a:ext cx="2458099" cy="610680"/>
            </a:xfrm>
            <a:custGeom>
              <a:avLst/>
              <a:gdLst/>
              <a:ahLst/>
              <a:cxnLst/>
              <a:rect l="l" t="t" r="r" b="b"/>
              <a:pathLst>
                <a:path w="2458099" h="610680">
                  <a:moveTo>
                    <a:pt x="2458099" y="0"/>
                  </a:moveTo>
                  <a:lnTo>
                    <a:pt x="2317672" y="114137"/>
                  </a:lnTo>
                  <a:cubicBezTo>
                    <a:pt x="1871326" y="445166"/>
                    <a:pt x="1355111" y="610680"/>
                    <a:pt x="769027" y="610680"/>
                  </a:cubicBezTo>
                  <a:cubicBezTo>
                    <a:pt x="501457" y="610680"/>
                    <a:pt x="262904" y="580778"/>
                    <a:pt x="53366" y="520973"/>
                  </a:cubicBezTo>
                  <a:lnTo>
                    <a:pt x="0" y="503223"/>
                  </a:lnTo>
                  <a:lnTo>
                    <a:pt x="546920" y="391258"/>
                  </a:lnTo>
                  <a:lnTo>
                    <a:pt x="553879" y="392599"/>
                  </a:lnTo>
                  <a:cubicBezTo>
                    <a:pt x="612007" y="399772"/>
                    <a:pt x="672454" y="403358"/>
                    <a:pt x="735221" y="403358"/>
                  </a:cubicBezTo>
                  <a:cubicBezTo>
                    <a:pt x="987230" y="403358"/>
                    <a:pt x="1209890" y="347642"/>
                    <a:pt x="1403201" y="236209"/>
                  </a:cubicBezTo>
                  <a:lnTo>
                    <a:pt x="1449650" y="206450"/>
                  </a:lnTo>
                  <a:lnTo>
                    <a:pt x="2458099" y="0"/>
                  </a:lnTo>
                  <a:close/>
                </a:path>
              </a:pathLst>
            </a:custGeom>
            <a:solidFill>
              <a:srgbClr val="E7001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grpSp>
      <p:sp>
        <p:nvSpPr>
          <p:cNvPr id="6" name="矩形 5"/>
          <p:cNvSpPr/>
          <p:nvPr/>
        </p:nvSpPr>
        <p:spPr>
          <a:xfrm>
            <a:off x="4970362" y="3295510"/>
            <a:ext cx="5248213" cy="2677656"/>
          </a:xfrm>
          <a:prstGeom prst="rect">
            <a:avLst/>
          </a:prstGeom>
          <a:noFill/>
        </p:spPr>
        <p:txBody>
          <a:bodyPr wrap="square">
            <a:spAutoFit/>
          </a:bodyPr>
          <a:lstStyle/>
          <a:p>
            <a:pPr algn="r"/>
            <a:r>
              <a:rPr lang="en-US" altLang="zh-CN" sz="400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rPr>
              <a:t>THUỘC TÍNH CỦA THẺ HTML</a:t>
            </a:r>
            <a:endParaRPr lang="en-US" altLang="zh-CN" sz="4000" dirty="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endParaRPr>
          </a:p>
          <a:p>
            <a:pPr algn="r"/>
            <a:endParaRPr lang="en-US" altLang="zh-CN" sz="8800" b="1" dirty="0">
              <a:solidFill>
                <a:srgbClr val="E70012"/>
              </a:solidFill>
              <a:latin typeface="造字工房悦黑（非商用）常规体" pitchFamily="50" charset="-122"/>
              <a:ea typeface="造字工房悦黑（非商用）常规体" pitchFamily="50" charset="-122"/>
            </a:endParaRPr>
          </a:p>
        </p:txBody>
      </p:sp>
      <p:sp>
        <p:nvSpPr>
          <p:cNvPr id="7" name="矩形 6"/>
          <p:cNvSpPr/>
          <p:nvPr/>
        </p:nvSpPr>
        <p:spPr>
          <a:xfrm>
            <a:off x="8906999" y="2813372"/>
            <a:ext cx="1311576" cy="461665"/>
          </a:xfrm>
          <a:prstGeom prst="rect">
            <a:avLst/>
          </a:prstGeom>
          <a:noFill/>
        </p:spPr>
        <p:txBody>
          <a:bodyPr wrap="none">
            <a:spAutoFit/>
          </a:bodyPr>
          <a:lstStyle/>
          <a:p>
            <a:pPr algn="r"/>
            <a:r>
              <a:rPr lang="en-US" altLang="zh-CN" sz="2400">
                <a:latin typeface="Arial" panose="020B0604020202020204" pitchFamily="34" charset="0"/>
                <a:ea typeface="造字工房悦黑（非商用）常规体" pitchFamily="50" charset="-122"/>
                <a:cs typeface="Arial" panose="020B0604020202020204" pitchFamily="34" charset="0"/>
              </a:rPr>
              <a:t>PHẦN</a:t>
            </a:r>
            <a:r>
              <a:rPr lang="en-US" altLang="zh-CN" sz="2400">
                <a:latin typeface="造字工房悦黑（非商用）常规体" pitchFamily="50" charset="-122"/>
                <a:ea typeface="造字工房悦黑（非商用）常规体" pitchFamily="50" charset="-122"/>
              </a:rPr>
              <a:t> </a:t>
            </a:r>
            <a:r>
              <a:rPr lang="en-US" altLang="zh-CN" sz="2400">
                <a:solidFill>
                  <a:srgbClr val="E70012"/>
                </a:solidFill>
                <a:latin typeface="造字工房悦黑（非商用）常规体" pitchFamily="50" charset="-122"/>
                <a:ea typeface="造字工房悦黑（非商用）常规体" pitchFamily="50" charset="-122"/>
              </a:rPr>
              <a:t>3</a:t>
            </a:r>
            <a:endParaRPr lang="zh-CN" altLang="en-US" sz="2400" dirty="0">
              <a:solidFill>
                <a:srgbClr val="E70012"/>
              </a:solidFill>
              <a:latin typeface="造字工房悦黑（非商用）常规体" pitchFamily="50" charset="-122"/>
              <a:ea typeface="造字工房悦黑（非商用）常规体" pitchFamily="50"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657685"/>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THUỘC TÍNH CỦA THẺ HTML</a:t>
            </a:r>
          </a:p>
          <a:p>
            <a:pPr marL="548640" marR="0" lvl="1" indent="-2286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Tất cả các thẻ HTML đều có thuộc tính.</a:t>
            </a:r>
          </a:p>
          <a:p>
            <a:pPr marL="548640" marR="0" lvl="1" indent="-2286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Thuộc tính dùng để cung cấp thông tin bổ sung cho thẻ.</a:t>
            </a:r>
          </a:p>
          <a:p>
            <a:pPr marL="548640" marR="0" lvl="1" indent="-2286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Thuộc tính luôn được xác định trong phần thẻ mở.</a:t>
            </a:r>
          </a:p>
          <a:p>
            <a:pPr marL="548640" marR="0" lvl="1" indent="-2286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Thuộc tính luôn xuất hiện dưới dạng cặp: </a:t>
            </a:r>
            <a:r>
              <a:rPr kumimoji="0" lang="en-US" sz="32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tên thuộc tính = “value”</a:t>
            </a:r>
          </a:p>
          <a:p>
            <a:pPr marL="320040" marR="0" lvl="1" algn="just" defTabSz="914400" rtl="0" eaLnBrk="1" fontAlgn="auto" latinLnBrk="0" hangingPunct="1">
              <a:lnSpc>
                <a:spcPct val="100000"/>
              </a:lnSpc>
              <a:spcBef>
                <a:spcPts val="370"/>
              </a:spcBef>
              <a:spcAft>
                <a:spcPts val="0"/>
              </a:spcAft>
              <a:buClr>
                <a:srgbClr val="9B2D1F"/>
              </a:buClr>
              <a:buSzPct val="85000"/>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507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526367"/>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MỘT SỐ THUỘC TÍNH THÔNG DỤNG</a:t>
            </a:r>
          </a:p>
          <a:p>
            <a:pPr marL="548640" marR="0" lvl="1" indent="-2286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Thẻ </a:t>
            </a:r>
            <a:r>
              <a:rPr kumimoji="0" 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&lt;a&gt;</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dùng để tạo liên kết. Thuộc tính </a:t>
            </a:r>
            <a:r>
              <a:rPr kumimoji="0" lang="en-US" sz="32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href</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của thẻ </a:t>
            </a:r>
            <a:r>
              <a:rPr kumimoji="0" 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&lt;a&gt;</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dùng để xác định địa chỉ url của trang web mà liên kết hướng tới.</a:t>
            </a:r>
          </a:p>
          <a:p>
            <a:pPr marL="777240" marR="0" lvl="1" indent="-4572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Ví dụ:</a:t>
            </a:r>
          </a:p>
          <a:p>
            <a:pPr marL="320040" marR="0" lvl="1" indent="0" algn="just" defTabSz="914400" rtl="0" eaLnBrk="1" fontAlgn="auto" latinLnBrk="0" hangingPunct="1">
              <a:lnSpc>
                <a:spcPct val="130000"/>
              </a:lnSpc>
              <a:spcBef>
                <a:spcPts val="370"/>
              </a:spcBef>
              <a:spcAft>
                <a:spcPts val="0"/>
              </a:spcAft>
              <a:buClr>
                <a:srgbClr val="9B2D1F"/>
              </a:buClr>
              <a:buSzPct val="85000"/>
              <a:buFont typeface="Wingdings 2"/>
              <a:buNone/>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&lt;a</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href=</a:t>
            </a:r>
            <a:r>
              <a:rPr kumimoji="0" lang="en-US" sz="28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“https://www.haui.edu.vn</a:t>
            </a:r>
            <a:r>
              <a:rPr kumimoji="0" lang="en-US" sz="28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&gt;Visit HaUI web page</a:t>
            </a:r>
            <a:r>
              <a:rPr kumimoji="0" 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&lt;/a&gt;</a:t>
            </a:r>
          </a:p>
          <a:p>
            <a:pPr marL="320040" marR="0" lvl="1" algn="just" defTabSz="914400" rtl="0" eaLnBrk="1" fontAlgn="auto" latinLnBrk="0" hangingPunct="1">
              <a:lnSpc>
                <a:spcPct val="100000"/>
              </a:lnSpc>
              <a:spcBef>
                <a:spcPts val="370"/>
              </a:spcBef>
              <a:spcAft>
                <a:spcPts val="0"/>
              </a:spcAft>
              <a:buClr>
                <a:srgbClr val="9B2D1F"/>
              </a:buClr>
              <a:buSzPct val="85000"/>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249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530471"/>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MỘT SỐ THUỘC TÍNH THÔNG DỤNG (tiếp)</a:t>
            </a:r>
          </a:p>
          <a:p>
            <a:pPr marL="548640" marR="0" lvl="1" indent="-2286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Thẻ </a:t>
            </a:r>
            <a:r>
              <a:rPr kumimoji="0" 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&lt;img&gt;</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dùng để chèn hình ảnh vào trang web. Thuộc tính </a:t>
            </a:r>
            <a:r>
              <a:rPr kumimoji="0" lang="en-US" sz="32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src</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của thẻ </a:t>
            </a:r>
            <a:r>
              <a:rPr kumimoji="0" 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&lt;img&gt;</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dùng để xác định đường dẫn đến file chứa hình ảnh.</a:t>
            </a:r>
          </a:p>
          <a:p>
            <a:pPr marL="777240" marR="0" lvl="1" indent="-4572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Ví dụ:  </a:t>
            </a:r>
            <a:r>
              <a:rPr kumimoji="0" lang="en-US" sz="2800" b="0" i="0" u="none" strike="noStrike" kern="1200" cap="none" spc="0" normalizeH="0" baseline="0" noProof="0">
                <a:ln>
                  <a:noFill/>
                </a:ln>
                <a:solidFill>
                  <a:srgbClr val="FF0000"/>
                </a:solidFill>
                <a:effectLst/>
                <a:uLnTx/>
                <a:uFillTx/>
                <a:latin typeface="Courier New" panose="02070309020205020404" pitchFamily="49" charset="0"/>
                <a:cs typeface="Courier New" panose="02070309020205020404" pitchFamily="49" charset="0"/>
              </a:rPr>
              <a:t>&lt;img </a:t>
            </a:r>
            <a:r>
              <a:rPr kumimoji="0" lang="en-US" sz="2800" b="0" i="0" u="none" strike="noStrike" kern="1200" cap="none" spc="0" normalizeH="0" baseline="0" noProof="0">
                <a:ln>
                  <a:noFill/>
                </a:ln>
                <a:solidFill>
                  <a:srgbClr val="0070C0"/>
                </a:solidFill>
                <a:effectLst/>
                <a:uLnTx/>
                <a:uFillTx/>
                <a:latin typeface="Courier New" panose="02070309020205020404" pitchFamily="49" charset="0"/>
                <a:cs typeface="Courier New" panose="02070309020205020404" pitchFamily="49" charset="0"/>
              </a:rPr>
              <a:t>src=“logo.png”</a:t>
            </a:r>
            <a:r>
              <a:rPr kumimoji="0" lang="en-US" sz="2800" b="0" i="0" u="none" strike="noStrike" kern="1200" cap="none" spc="0" normalizeH="0" baseline="0" noProof="0">
                <a:ln>
                  <a:noFill/>
                </a:ln>
                <a:solidFill>
                  <a:srgbClr val="FF0000"/>
                </a:solidFill>
                <a:effectLst/>
                <a:uLnTx/>
                <a:uFillTx/>
                <a:latin typeface="Courier New" panose="02070309020205020404" pitchFamily="49" charset="0"/>
                <a:cs typeface="Courier New" panose="02070309020205020404" pitchFamily="49" charset="0"/>
              </a:rPr>
              <a:t>&gt;</a:t>
            </a:r>
          </a:p>
          <a:p>
            <a:pPr marL="320040" marR="0" lvl="1" algn="just" defTabSz="914400" rtl="0" eaLnBrk="1" fontAlgn="auto" latinLnBrk="0" hangingPunct="1">
              <a:lnSpc>
                <a:spcPct val="100000"/>
              </a:lnSpc>
              <a:spcBef>
                <a:spcPts val="370"/>
              </a:spcBef>
              <a:spcAft>
                <a:spcPts val="0"/>
              </a:spcAft>
              <a:buClr>
                <a:srgbClr val="9B2D1F"/>
              </a:buClr>
              <a:buSzPct val="85000"/>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0262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530471"/>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MỘT SỐ THUỘC TÍNH THÔNG DỤNG (tiếp)</a:t>
            </a:r>
          </a:p>
          <a:p>
            <a:pPr marL="548640" marR="0" lvl="1" indent="-2286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Thẻ </a:t>
            </a:r>
            <a:r>
              <a:rPr kumimoji="0" 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&lt;img&gt;</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dùng để chèn hình ảnh vào trang web. Thuộc tính </a:t>
            </a:r>
            <a:r>
              <a:rPr kumimoji="0" lang="en-US" sz="32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src</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của thẻ </a:t>
            </a:r>
            <a:r>
              <a:rPr kumimoji="0" 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&lt;img&gt;</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dùng để xác định đường dẫn đến file chứa hình ảnh.</a:t>
            </a:r>
          </a:p>
          <a:p>
            <a:pPr marL="777240" marR="0" lvl="1" indent="-4572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Ví dụ:  </a:t>
            </a:r>
            <a:r>
              <a:rPr kumimoji="0" lang="en-US" sz="2800" b="0" i="0" u="none" strike="noStrike" kern="1200" cap="none" spc="0" normalizeH="0" baseline="0" noProof="0">
                <a:ln>
                  <a:noFill/>
                </a:ln>
                <a:solidFill>
                  <a:srgbClr val="FF0000"/>
                </a:solidFill>
                <a:effectLst/>
                <a:uLnTx/>
                <a:uFillTx/>
                <a:latin typeface="Courier New" panose="02070309020205020404" pitchFamily="49" charset="0"/>
                <a:cs typeface="Courier New" panose="02070309020205020404" pitchFamily="49" charset="0"/>
              </a:rPr>
              <a:t>&lt;img </a:t>
            </a:r>
            <a:r>
              <a:rPr kumimoji="0" lang="en-US" sz="2800" b="0" i="0" u="none" strike="noStrike" kern="1200" cap="none" spc="0" normalizeH="0" baseline="0" noProof="0">
                <a:ln>
                  <a:noFill/>
                </a:ln>
                <a:solidFill>
                  <a:srgbClr val="0070C0"/>
                </a:solidFill>
                <a:effectLst/>
                <a:uLnTx/>
                <a:uFillTx/>
                <a:latin typeface="Courier New" panose="02070309020205020404" pitchFamily="49" charset="0"/>
                <a:cs typeface="Courier New" panose="02070309020205020404" pitchFamily="49" charset="0"/>
              </a:rPr>
              <a:t>src=“logo.png”</a:t>
            </a:r>
            <a:r>
              <a:rPr kumimoji="0" lang="en-US" sz="2800" b="0" i="0" u="none" strike="noStrike" kern="1200" cap="none" spc="0" normalizeH="0" baseline="0" noProof="0">
                <a:ln>
                  <a:noFill/>
                </a:ln>
                <a:solidFill>
                  <a:srgbClr val="FF0000"/>
                </a:solidFill>
                <a:effectLst/>
                <a:uLnTx/>
                <a:uFillTx/>
                <a:latin typeface="Courier New" panose="02070309020205020404" pitchFamily="49" charset="0"/>
                <a:cs typeface="Courier New" panose="02070309020205020404" pitchFamily="49" charset="0"/>
              </a:rPr>
              <a:t>&gt;</a:t>
            </a:r>
          </a:p>
          <a:p>
            <a:pPr marL="320040" marR="0" lvl="1" algn="just" defTabSz="914400" rtl="0" eaLnBrk="1" fontAlgn="auto" latinLnBrk="0" hangingPunct="1">
              <a:lnSpc>
                <a:spcPct val="100000"/>
              </a:lnSpc>
              <a:spcBef>
                <a:spcPts val="370"/>
              </a:spcBef>
              <a:spcAft>
                <a:spcPts val="0"/>
              </a:spcAft>
              <a:buClr>
                <a:srgbClr val="9B2D1F"/>
              </a:buClr>
              <a:buSzPct val="85000"/>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5168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501745"/>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MỘT SỐ THUỘC TÍNH THÔNG DỤNG (tiếp)</a:t>
            </a:r>
          </a:p>
          <a:p>
            <a:pPr marL="548640" marR="0" lvl="1" indent="-2286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Thuộc tính </a:t>
            </a:r>
            <a:r>
              <a:rPr kumimoji="0" lang="en-US" sz="32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style</a:t>
            </a: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dùng để thêm định dạng cho thành phần HTML như màu sắc, font chữ, cỡ chữ, …</a:t>
            </a:r>
          </a:p>
          <a:p>
            <a:pPr marL="777240" marR="0" lvl="1" indent="-457200" algn="just" defTabSz="914400" rtl="0" eaLnBrk="1" fontAlgn="auto" latinLnBrk="0" hangingPunct="1">
              <a:lnSpc>
                <a:spcPct val="130000"/>
              </a:lnSpc>
              <a:spcBef>
                <a:spcPts val="370"/>
              </a:spcBef>
              <a:spcAft>
                <a:spcPts val="0"/>
              </a:spcAft>
              <a:buClr>
                <a:srgbClr val="9B2D1F"/>
              </a:buClr>
              <a:buSzPct val="85000"/>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Ví dụ:  </a:t>
            </a:r>
          </a:p>
          <a:p>
            <a:pPr marL="320040" marR="0" lvl="1" algn="just" defTabSz="914400" rtl="0" eaLnBrk="1" fontAlgn="auto" latinLnBrk="0" hangingPunct="1">
              <a:lnSpc>
                <a:spcPct val="130000"/>
              </a:lnSpc>
              <a:spcBef>
                <a:spcPts val="370"/>
              </a:spcBef>
              <a:spcAft>
                <a:spcPts val="0"/>
              </a:spcAft>
              <a:buClr>
                <a:srgbClr val="9B2D1F"/>
              </a:buClr>
              <a:buSzPct val="85000"/>
              <a:tabLst/>
              <a:defRPr/>
            </a:pPr>
            <a:r>
              <a:rPr kumimoji="0" lang="en-US" sz="2800" b="0" i="0" u="none" strike="noStrike" kern="1200" cap="none" spc="0" normalizeH="0" baseline="0" noProof="0">
                <a:ln>
                  <a:noFill/>
                </a:ln>
                <a:solidFill>
                  <a:srgbClr val="FF0000"/>
                </a:solidFill>
                <a:effectLst/>
                <a:uLnTx/>
                <a:uFillTx/>
                <a:latin typeface="Courier New" panose="02070309020205020404" pitchFamily="49" charset="0"/>
                <a:cs typeface="Courier New" panose="02070309020205020404" pitchFamily="49" charset="0"/>
              </a:rPr>
              <a:t>&lt;h1 </a:t>
            </a:r>
            <a:r>
              <a:rPr kumimoji="0" lang="en-US" sz="2800" b="0" i="0" u="none" strike="noStrike" kern="1200" cap="none" spc="0" normalizeH="0" baseline="0" noProof="0">
                <a:ln>
                  <a:noFill/>
                </a:ln>
                <a:solidFill>
                  <a:srgbClr val="0070C0"/>
                </a:solidFill>
                <a:effectLst/>
                <a:uLnTx/>
                <a:uFillTx/>
                <a:latin typeface="Courier New" panose="02070309020205020404" pitchFamily="49" charset="0"/>
                <a:cs typeface="Courier New" panose="02070309020205020404" pitchFamily="49" charset="0"/>
              </a:rPr>
              <a:t>style=“color:red”</a:t>
            </a:r>
            <a:r>
              <a:rPr kumimoji="0" lang="en-US" sz="2800" b="0" i="0" u="none" strike="noStrike" kern="1200" cap="none" spc="0" normalizeH="0" baseline="0" noProof="0">
                <a:ln>
                  <a:noFill/>
                </a:ln>
                <a:solidFill>
                  <a:srgbClr val="FF0000"/>
                </a:solidFill>
                <a:effectLst/>
                <a:uLnTx/>
                <a:uFillTx/>
                <a:latin typeface="Courier New" panose="02070309020205020404" pitchFamily="49" charset="0"/>
                <a:cs typeface="Courier New" panose="02070309020205020404" pitchFamily="49" charset="0"/>
              </a:rPr>
              <a:t>&gt;</a:t>
            </a:r>
            <a:r>
              <a:rPr kumimoji="0" lang="en-US" sz="2800"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Đây là heading 1</a:t>
            </a:r>
            <a:r>
              <a:rPr kumimoji="0" lang="en-US" sz="2800" b="0" i="0" u="none" strike="noStrike" kern="1200" cap="none" spc="0" normalizeH="0" baseline="0" noProof="0">
                <a:ln>
                  <a:noFill/>
                </a:ln>
                <a:solidFill>
                  <a:srgbClr val="FF0000"/>
                </a:solidFill>
                <a:effectLst/>
                <a:uLnTx/>
                <a:uFillTx/>
                <a:latin typeface="Courier New" panose="02070309020205020404" pitchFamily="49" charset="0"/>
                <a:cs typeface="Courier New" panose="02070309020205020404" pitchFamily="49" charset="0"/>
              </a:rPr>
              <a:t>&lt;/h1&gt;</a:t>
            </a:r>
          </a:p>
          <a:p>
            <a:pPr marL="320040" marR="0" lvl="1" algn="just" defTabSz="914400" rtl="0" eaLnBrk="1" fontAlgn="auto" latinLnBrk="0" hangingPunct="1">
              <a:lnSpc>
                <a:spcPct val="100000"/>
              </a:lnSpc>
              <a:spcBef>
                <a:spcPts val="370"/>
              </a:spcBef>
              <a:spcAft>
                <a:spcPts val="0"/>
              </a:spcAft>
              <a:buClr>
                <a:srgbClr val="9B2D1F"/>
              </a:buClr>
              <a:buSzPct val="85000"/>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1035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445063" y="3295510"/>
            <a:ext cx="4650937" cy="1323439"/>
          </a:xfrm>
          <a:prstGeom prst="rect">
            <a:avLst/>
          </a:prstGeom>
          <a:noFill/>
        </p:spPr>
        <p:txBody>
          <a:bodyPr wrap="square">
            <a:spAutoFit/>
          </a:bodyPr>
          <a:lstStyle/>
          <a:p>
            <a:r>
              <a:rPr lang="en-US" altLang="zh-CN" sz="400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rPr>
              <a:t>CÁC THẺ TRÌNH BÀY TRANG WEB</a:t>
            </a:r>
            <a:endParaRPr lang="en-US" altLang="zh-CN" sz="4000" dirty="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endParaRPr>
          </a:p>
        </p:txBody>
      </p:sp>
      <p:sp>
        <p:nvSpPr>
          <p:cNvPr id="7" name="矩形 6"/>
          <p:cNvSpPr/>
          <p:nvPr/>
        </p:nvSpPr>
        <p:spPr>
          <a:xfrm>
            <a:off x="2467780" y="2813372"/>
            <a:ext cx="1311576" cy="461665"/>
          </a:xfrm>
          <a:prstGeom prst="rect">
            <a:avLst/>
          </a:prstGeom>
          <a:noFill/>
        </p:spPr>
        <p:txBody>
          <a:bodyPr wrap="none">
            <a:spAutoFit/>
          </a:bodyPr>
          <a:lstStyle/>
          <a:p>
            <a:pPr algn="r"/>
            <a:r>
              <a:rPr lang="en-US" altLang="zh-CN" sz="2400">
                <a:latin typeface="Arial" panose="020B0604020202020204" pitchFamily="34" charset="0"/>
                <a:ea typeface="造字工房悦黑（非商用）常规体" pitchFamily="50" charset="-122"/>
                <a:cs typeface="Arial" panose="020B0604020202020204" pitchFamily="34" charset="0"/>
              </a:rPr>
              <a:t>PHẦN</a:t>
            </a:r>
            <a:r>
              <a:rPr lang="en-US" altLang="zh-CN" sz="2400">
                <a:latin typeface="造字工房悦黑（非商用）常规体" pitchFamily="50" charset="-122"/>
                <a:ea typeface="造字工房悦黑（非商用）常规体" pitchFamily="50" charset="-122"/>
              </a:rPr>
              <a:t> </a:t>
            </a:r>
            <a:r>
              <a:rPr lang="en-US" altLang="zh-CN" sz="2400">
                <a:solidFill>
                  <a:srgbClr val="E70012"/>
                </a:solidFill>
                <a:latin typeface="造字工房悦黑（非商用）常规体" pitchFamily="50" charset="-122"/>
                <a:ea typeface="造字工房悦黑（非商用）常规体" pitchFamily="50" charset="-122"/>
              </a:rPr>
              <a:t>4</a:t>
            </a:r>
            <a:endParaRPr lang="zh-CN" altLang="en-US" sz="2400" dirty="0">
              <a:solidFill>
                <a:srgbClr val="E70012"/>
              </a:solidFill>
              <a:latin typeface="造字工房悦黑（非商用）常规体" pitchFamily="50" charset="-122"/>
              <a:ea typeface="造字工房悦黑（非商用）常规体" pitchFamily="50" charset="-122"/>
            </a:endParaRPr>
          </a:p>
        </p:txBody>
      </p:sp>
      <p:sp>
        <p:nvSpPr>
          <p:cNvPr id="15" name="任意多边形 14"/>
          <p:cNvSpPr/>
          <p:nvPr/>
        </p:nvSpPr>
        <p:spPr>
          <a:xfrm rot="5400000" flipV="1">
            <a:off x="7853140" y="2863748"/>
            <a:ext cx="4718419" cy="2706653"/>
          </a:xfrm>
          <a:custGeom>
            <a:avLst/>
            <a:gdLst/>
            <a:ahLst/>
            <a:cxnLst/>
            <a:rect l="l" t="t" r="r" b="b"/>
            <a:pathLst>
              <a:path w="4718419" h="2706653">
                <a:moveTo>
                  <a:pt x="0" y="1251313"/>
                </a:moveTo>
                <a:lnTo>
                  <a:pt x="1644656" y="1228818"/>
                </a:lnTo>
                <a:cubicBezTo>
                  <a:pt x="1800867" y="1228818"/>
                  <a:pt x="2026269" y="1232362"/>
                  <a:pt x="2320862" y="1239450"/>
                </a:cubicBezTo>
                <a:cubicBezTo>
                  <a:pt x="2320862" y="1756869"/>
                  <a:pt x="2248210" y="2095318"/>
                  <a:pt x="2102907" y="2254797"/>
                </a:cubicBezTo>
                <a:cubicBezTo>
                  <a:pt x="1957605" y="2414276"/>
                  <a:pt x="1714843" y="2499331"/>
                  <a:pt x="1374622" y="2509963"/>
                </a:cubicBezTo>
                <a:cubicBezTo>
                  <a:pt x="1289567" y="2513396"/>
                  <a:pt x="1247039" y="2546178"/>
                  <a:pt x="1247039" y="2608308"/>
                </a:cubicBezTo>
                <a:cubicBezTo>
                  <a:pt x="1247039" y="2673872"/>
                  <a:pt x="1293000" y="2706653"/>
                  <a:pt x="1384921" y="2706653"/>
                </a:cubicBezTo>
                <a:cubicBezTo>
                  <a:pt x="1416762" y="2706653"/>
                  <a:pt x="1455662" y="2704881"/>
                  <a:pt x="1501623" y="2701337"/>
                </a:cubicBezTo>
                <a:cubicBezTo>
                  <a:pt x="1671291" y="2683618"/>
                  <a:pt x="1909927" y="2674758"/>
                  <a:pt x="2217533" y="2674758"/>
                </a:cubicBezTo>
                <a:lnTo>
                  <a:pt x="3368354" y="2696021"/>
                </a:lnTo>
                <a:cubicBezTo>
                  <a:pt x="3442611" y="2696021"/>
                  <a:pt x="3479740" y="2661523"/>
                  <a:pt x="3479740" y="2592526"/>
                </a:cubicBezTo>
                <a:cubicBezTo>
                  <a:pt x="3479740" y="2544184"/>
                  <a:pt x="3446072" y="2513119"/>
                  <a:pt x="3378737" y="2499331"/>
                </a:cubicBezTo>
                <a:cubicBezTo>
                  <a:pt x="3045604" y="2424908"/>
                  <a:pt x="2820562" y="2334536"/>
                  <a:pt x="2703611" y="2228217"/>
                </a:cubicBezTo>
                <a:cubicBezTo>
                  <a:pt x="2586660" y="2121898"/>
                  <a:pt x="2528184" y="1919892"/>
                  <a:pt x="2528184" y="1622198"/>
                </a:cubicBezTo>
                <a:cubicBezTo>
                  <a:pt x="2528184" y="1569039"/>
                  <a:pt x="2531728" y="1441456"/>
                  <a:pt x="2538816" y="1239450"/>
                </a:cubicBezTo>
                <a:cubicBezTo>
                  <a:pt x="3492144" y="1239450"/>
                  <a:pt x="4022853" y="1245652"/>
                  <a:pt x="4130944" y="1258056"/>
                </a:cubicBezTo>
                <a:cubicBezTo>
                  <a:pt x="4239035" y="1270460"/>
                  <a:pt x="4332065" y="1324505"/>
                  <a:pt x="4410031" y="1420192"/>
                </a:cubicBezTo>
                <a:cubicBezTo>
                  <a:pt x="4487999" y="1515880"/>
                  <a:pt x="4526983" y="1685990"/>
                  <a:pt x="4526983" y="1930524"/>
                </a:cubicBezTo>
                <a:cubicBezTo>
                  <a:pt x="4526983" y="2043931"/>
                  <a:pt x="4557107" y="2100634"/>
                  <a:pt x="4617353" y="2100634"/>
                </a:cubicBezTo>
                <a:cubicBezTo>
                  <a:pt x="4663869" y="2100634"/>
                  <a:pt x="4695847" y="2062564"/>
                  <a:pt x="4713291" y="1986424"/>
                </a:cubicBezTo>
                <a:lnTo>
                  <a:pt x="4718419" y="1956875"/>
                </a:lnTo>
                <a:lnTo>
                  <a:pt x="4373427" y="271692"/>
                </a:lnTo>
                <a:lnTo>
                  <a:pt x="4336189" y="308369"/>
                </a:lnTo>
                <a:cubicBezTo>
                  <a:pt x="4319411" y="321964"/>
                  <a:pt x="4301497" y="333744"/>
                  <a:pt x="4282449" y="343712"/>
                </a:cubicBezTo>
                <a:cubicBezTo>
                  <a:pt x="4130058" y="423451"/>
                  <a:pt x="3548847" y="475724"/>
                  <a:pt x="2538816" y="500532"/>
                </a:cubicBezTo>
                <a:lnTo>
                  <a:pt x="2540957" y="0"/>
                </a:lnTo>
                <a:lnTo>
                  <a:pt x="2305329" y="116037"/>
                </a:lnTo>
                <a:lnTo>
                  <a:pt x="2305911" y="140906"/>
                </a:lnTo>
                <a:cubicBezTo>
                  <a:pt x="2307904" y="212816"/>
                  <a:pt x="2312888" y="332664"/>
                  <a:pt x="2320862" y="500449"/>
                </a:cubicBezTo>
                <a:cubicBezTo>
                  <a:pt x="2087977" y="516418"/>
                  <a:pt x="1820160" y="528645"/>
                  <a:pt x="1517410" y="537130"/>
                </a:cubicBezTo>
                <a:lnTo>
                  <a:pt x="1446949" y="538752"/>
                </a:lnTo>
                <a:lnTo>
                  <a:pt x="0" y="12513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5400000" flipV="1">
            <a:off x="6592600" y="917388"/>
            <a:ext cx="3662693" cy="3380948"/>
          </a:xfrm>
          <a:custGeom>
            <a:avLst/>
            <a:gdLst/>
            <a:ahLst/>
            <a:cxnLst/>
            <a:rect l="l" t="t" r="r" b="b"/>
            <a:pathLst>
              <a:path w="3662693" h="3380948">
                <a:moveTo>
                  <a:pt x="0" y="3253365"/>
                </a:moveTo>
                <a:cubicBezTo>
                  <a:pt x="0" y="3310068"/>
                  <a:pt x="21319" y="3347280"/>
                  <a:pt x="63957" y="3365000"/>
                </a:cubicBezTo>
                <a:cubicBezTo>
                  <a:pt x="344374" y="3375632"/>
                  <a:pt x="583952" y="3380948"/>
                  <a:pt x="782691" y="3380948"/>
                </a:cubicBezTo>
                <a:lnTo>
                  <a:pt x="1081349" y="3376863"/>
                </a:lnTo>
                <a:lnTo>
                  <a:pt x="2528298" y="2664302"/>
                </a:lnTo>
                <a:lnTo>
                  <a:pt x="2284365" y="2669918"/>
                </a:lnTo>
                <a:cubicBezTo>
                  <a:pt x="1849647" y="2677906"/>
                  <a:pt x="1352827" y="2679242"/>
                  <a:pt x="793904" y="2673926"/>
                </a:cubicBezTo>
                <a:cubicBezTo>
                  <a:pt x="1354516" y="2173229"/>
                  <a:pt x="1797139" y="1765756"/>
                  <a:pt x="2121772" y="1451506"/>
                </a:cubicBezTo>
                <a:cubicBezTo>
                  <a:pt x="2446405" y="1137254"/>
                  <a:pt x="2880140" y="775935"/>
                  <a:pt x="3422976" y="367548"/>
                </a:cubicBezTo>
                <a:cubicBezTo>
                  <a:pt x="3398501" y="935691"/>
                  <a:pt x="3386263" y="1550017"/>
                  <a:pt x="3386263" y="2210524"/>
                </a:cubicBezTo>
                <a:cubicBezTo>
                  <a:pt x="3386263" y="2217183"/>
                  <a:pt x="3386346" y="2225173"/>
                  <a:pt x="3386512" y="2234495"/>
                </a:cubicBezTo>
                <a:lnTo>
                  <a:pt x="3386678" y="2241587"/>
                </a:lnTo>
                <a:lnTo>
                  <a:pt x="3622306" y="2125550"/>
                </a:lnTo>
                <a:lnTo>
                  <a:pt x="3622823" y="2004842"/>
                </a:lnTo>
                <a:cubicBezTo>
                  <a:pt x="3628139" y="1372285"/>
                  <a:pt x="3641429" y="705776"/>
                  <a:pt x="3662693" y="5316"/>
                </a:cubicBezTo>
                <a:cubicBezTo>
                  <a:pt x="3620940" y="1772"/>
                  <a:pt x="3591370" y="0"/>
                  <a:pt x="3573983" y="0"/>
                </a:cubicBezTo>
                <a:cubicBezTo>
                  <a:pt x="3549618" y="0"/>
                  <a:pt x="3514815" y="1772"/>
                  <a:pt x="3469574" y="5316"/>
                </a:cubicBezTo>
                <a:cubicBezTo>
                  <a:pt x="2259806" y="985168"/>
                  <a:pt x="1108598" y="2012920"/>
                  <a:pt x="15948" y="3088570"/>
                </a:cubicBezTo>
                <a:cubicBezTo>
                  <a:pt x="5316" y="3173626"/>
                  <a:pt x="0" y="3228557"/>
                  <a:pt x="0" y="3253365"/>
                </a:cubicBez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rot="5400000" flipV="1">
            <a:off x="9410245" y="5181201"/>
            <a:ext cx="355562" cy="2455742"/>
          </a:xfrm>
          <a:custGeom>
            <a:avLst/>
            <a:gdLst/>
            <a:ahLst/>
            <a:cxnLst/>
            <a:rect l="l" t="t" r="r" b="b"/>
            <a:pathLst>
              <a:path w="355562" h="2455742">
                <a:moveTo>
                  <a:pt x="0" y="770559"/>
                </a:moveTo>
                <a:lnTo>
                  <a:pt x="344992" y="2455742"/>
                </a:lnTo>
                <a:lnTo>
                  <a:pt x="348584" y="2435039"/>
                </a:lnTo>
                <a:cubicBezTo>
                  <a:pt x="353236" y="2398492"/>
                  <a:pt x="355562" y="2355853"/>
                  <a:pt x="355562" y="2307124"/>
                </a:cubicBezTo>
                <a:lnTo>
                  <a:pt x="355562" y="297693"/>
                </a:lnTo>
                <a:cubicBezTo>
                  <a:pt x="355562" y="99231"/>
                  <a:pt x="318350" y="0"/>
                  <a:pt x="243926" y="0"/>
                </a:cubicBezTo>
                <a:cubicBezTo>
                  <a:pt x="183680" y="0"/>
                  <a:pt x="151784" y="85055"/>
                  <a:pt x="148240" y="255165"/>
                </a:cubicBezTo>
                <a:cubicBezTo>
                  <a:pt x="142924" y="489067"/>
                  <a:pt x="96742" y="657683"/>
                  <a:pt x="9692" y="761012"/>
                </a:cubicBezTo>
                <a:lnTo>
                  <a:pt x="0" y="770559"/>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6001643"/>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TRÌNH BÀY TRANG WEB</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Thẻ tạo heading: </a:t>
            </a:r>
          </a:p>
          <a:p>
            <a:pPr marL="914400" lvl="1" indent="-457200" algn="just" fontAlgn="base">
              <a:spcBef>
                <a:spcPct val="20000"/>
              </a:spcBef>
              <a:spcAft>
                <a:spcPct val="0"/>
              </a:spcAft>
              <a:buFont typeface="Wingdings" panose="05000000000000000000" pitchFamily="2" charset="2"/>
              <a:buChar char="v"/>
              <a:defRPr/>
            </a:pPr>
            <a:r>
              <a:rPr lang="en-US" altLang="en-US" sz="2800" kern="0">
                <a:latin typeface="Arial" panose="020B0604020202020204" pitchFamily="34" charset="0"/>
                <a:cs typeface="Arial" panose="020B0604020202020204" pitchFamily="34" charset="0"/>
              </a:rPr>
              <a:t>Được sử dụng để tạo tiêu đề, tiêu đề con cho trang web.</a:t>
            </a:r>
          </a:p>
          <a:p>
            <a:pPr marL="914400" lvl="1" indent="-457200" algn="just" fontAlgn="base">
              <a:spcBef>
                <a:spcPct val="20000"/>
              </a:spcBef>
              <a:spcAft>
                <a:spcPct val="0"/>
              </a:spcAft>
              <a:buFont typeface="Wingdings" panose="05000000000000000000" pitchFamily="2" charset="2"/>
              <a:buChar char="v"/>
              <a:defRPr/>
            </a:pPr>
            <a:r>
              <a:rPr lang="en-US" altLang="en-US" sz="2800" kern="0">
                <a:latin typeface="Arial" panose="020B0604020202020204" pitchFamily="34" charset="0"/>
                <a:cs typeface="Arial" panose="020B0604020202020204" pitchFamily="34" charset="0"/>
              </a:rPr>
              <a:t>Được các cỗ máy tìm kiếm sử dụng để xác định cấu trúc và nội dung của trang web. </a:t>
            </a:r>
          </a:p>
          <a:p>
            <a:pPr marL="914400" lvl="1" indent="-457200" algn="just" fontAlgn="base">
              <a:spcBef>
                <a:spcPct val="20000"/>
              </a:spcBef>
              <a:spcAft>
                <a:spcPct val="0"/>
              </a:spcAft>
              <a:buFont typeface="Wingdings" panose="05000000000000000000" pitchFamily="2" charset="2"/>
              <a:buChar char="v"/>
              <a:defRPr/>
            </a:pPr>
            <a:r>
              <a:rPr lang="en-US" altLang="en-US" sz="2800" kern="0">
                <a:latin typeface="Arial" panose="020B0604020202020204" pitchFamily="34" charset="0"/>
                <a:cs typeface="Arial" panose="020B0604020202020204" pitchFamily="34" charset="0"/>
              </a:rPr>
              <a:t>Tập trung người sử dụng vào cấu trúc chính của trang web</a:t>
            </a:r>
          </a:p>
          <a:p>
            <a:pPr marL="914400" lvl="1" indent="-457200" algn="just" fontAlgn="base">
              <a:spcBef>
                <a:spcPct val="20000"/>
              </a:spcBef>
              <a:spcAft>
                <a:spcPct val="0"/>
              </a:spcAft>
              <a:buFont typeface="Wingdings" panose="05000000000000000000" pitchFamily="2" charset="2"/>
              <a:buChar char="v"/>
              <a:defRPr/>
            </a:pPr>
            <a:r>
              <a:rPr lang="en-US" altLang="en-US" sz="2800" kern="0">
                <a:latin typeface="Arial" panose="020B0604020202020204" pitchFamily="34" charset="0"/>
                <a:cs typeface="Arial" panose="020B0604020202020204" pitchFamily="34" charset="0"/>
              </a:rPr>
              <a:t>HTML có 6 thẻ tạo heading: &lt;h1&gt;, &lt;h2&gt;, …, &lt;h6&gt;. &lt;h1&gt; quan trọng nhất và giảm dần đến &lt;h6&gt;.</a:t>
            </a:r>
            <a:endParaRPr kumimoji="0" lang="en-US" altLang="en-US" sz="2800" b="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lang="en-US" sz="3200">
              <a:solidFill>
                <a:prstClr val="black"/>
              </a:solidFill>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2522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3071610"/>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TRÌNH BÀY TRANG WEB (tiếp)</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Ví dụ minh họa thẻ tạo heading: </a:t>
            </a: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lang="en-US" sz="3200">
              <a:solidFill>
                <a:prstClr val="black"/>
              </a:solidFill>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A1A6B1DF-0B47-440D-AC98-AEDC09A48B15}"/>
              </a:ext>
            </a:extLst>
          </p:cNvPr>
          <p:cNvPicPr>
            <a:picLocks noChangeAspect="1"/>
          </p:cNvPicPr>
          <p:nvPr/>
        </p:nvPicPr>
        <p:blipFill>
          <a:blip r:embed="rId2"/>
          <a:stretch>
            <a:fillRect/>
          </a:stretch>
        </p:blipFill>
        <p:spPr>
          <a:xfrm>
            <a:off x="842323" y="2879938"/>
            <a:ext cx="3125321" cy="2718602"/>
          </a:xfrm>
          <a:prstGeom prst="rect">
            <a:avLst/>
          </a:prstGeom>
        </p:spPr>
      </p:pic>
      <p:pic>
        <p:nvPicPr>
          <p:cNvPr id="6" name="Picture 5">
            <a:extLst>
              <a:ext uri="{FF2B5EF4-FFF2-40B4-BE49-F238E27FC236}">
                <a16:creationId xmlns:a16="http://schemas.microsoft.com/office/drawing/2014/main" id="{3698DCC4-F220-4696-9F75-5F4657A37D73}"/>
              </a:ext>
            </a:extLst>
          </p:cNvPr>
          <p:cNvPicPr>
            <a:picLocks noChangeAspect="1"/>
          </p:cNvPicPr>
          <p:nvPr/>
        </p:nvPicPr>
        <p:blipFill>
          <a:blip r:embed="rId3"/>
          <a:stretch>
            <a:fillRect/>
          </a:stretch>
        </p:blipFill>
        <p:spPr>
          <a:xfrm>
            <a:off x="7681628" y="2864896"/>
            <a:ext cx="2533860" cy="2840650"/>
          </a:xfrm>
          <a:prstGeom prst="rect">
            <a:avLst/>
          </a:prstGeom>
        </p:spPr>
      </p:pic>
      <p:sp>
        <p:nvSpPr>
          <p:cNvPr id="7" name="Arrow: Notched Right 6">
            <a:extLst>
              <a:ext uri="{FF2B5EF4-FFF2-40B4-BE49-F238E27FC236}">
                <a16:creationId xmlns:a16="http://schemas.microsoft.com/office/drawing/2014/main" id="{FBB4D941-50E1-4E5C-99D5-FB4CE6511408}"/>
              </a:ext>
            </a:extLst>
          </p:cNvPr>
          <p:cNvSpPr/>
          <p:nvPr/>
        </p:nvSpPr>
        <p:spPr>
          <a:xfrm>
            <a:off x="4275615" y="3667345"/>
            <a:ext cx="3098042" cy="69603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57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6087820"/>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TRÌNH BÀY TRANG WEB (tiếp)</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Thẻ tạo đoạn văn bản</a:t>
            </a:r>
          </a:p>
          <a:p>
            <a:pPr marL="914400" lvl="1" indent="-457200" algn="just" fontAlgn="base">
              <a:spcBef>
                <a:spcPct val="20000"/>
              </a:spcBef>
              <a:spcAft>
                <a:spcPct val="0"/>
              </a:spcAft>
              <a:buFont typeface="Wingdings" panose="05000000000000000000" pitchFamily="2" charset="2"/>
              <a:buChar char="v"/>
              <a:defRPr/>
            </a:pP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Đoạn văn luôn bắt đầu ở dòng mới</a:t>
            </a:r>
          </a:p>
          <a:p>
            <a:pPr marL="914400" lvl="1" indent="-457200" algn="just" fontAlgn="base">
              <a:spcBef>
                <a:spcPct val="20000"/>
              </a:spcBef>
              <a:spcAft>
                <a:spcPct val="0"/>
              </a:spcAft>
              <a:buFont typeface="Wingdings" panose="05000000000000000000" pitchFamily="2" charset="2"/>
              <a:buChar char="v"/>
              <a:defRPr/>
            </a:pPr>
            <a:r>
              <a:rPr lang="en-US" altLang="en-US" sz="2800" kern="0">
                <a:latin typeface="Arial" panose="020B0604020202020204" pitchFamily="34" charset="0"/>
                <a:cs typeface="Arial" panose="020B0604020202020204" pitchFamily="34" charset="0"/>
              </a:rPr>
              <a:t>Trình duyệt tự động thêm khoảng trắng vào trước và sau đoạn văn.</a:t>
            </a:r>
          </a:p>
          <a:p>
            <a:pPr marL="914400" lvl="1" indent="-457200" algn="just" fontAlgn="base">
              <a:spcBef>
                <a:spcPct val="20000"/>
              </a:spcBef>
              <a:spcAft>
                <a:spcPct val="0"/>
              </a:spcAft>
              <a:buFont typeface="Wingdings" panose="05000000000000000000" pitchFamily="2" charset="2"/>
              <a:buChar char="v"/>
              <a:defRPr/>
            </a:pP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HTML s</a:t>
            </a:r>
            <a:r>
              <a:rPr lang="en-US" altLang="en-US" sz="2800" kern="0">
                <a:latin typeface="Arial" panose="020B0604020202020204" pitchFamily="34" charset="0"/>
                <a:cs typeface="Arial" panose="020B0604020202020204" pitchFamily="34" charset="0"/>
              </a:rPr>
              <a:t>ử dụng thẻ </a:t>
            </a:r>
            <a:r>
              <a:rPr lang="en-US" altLang="en-US" sz="2800" kern="0">
                <a:solidFill>
                  <a:srgbClr val="FF0000"/>
                </a:solidFill>
                <a:latin typeface="Arial" panose="020B0604020202020204" pitchFamily="34" charset="0"/>
                <a:cs typeface="Arial" panose="020B0604020202020204" pitchFamily="34" charset="0"/>
              </a:rPr>
              <a:t>&lt;p&gt;</a:t>
            </a:r>
            <a:r>
              <a:rPr lang="en-US" altLang="en-US" sz="2800" kern="0">
                <a:latin typeface="Arial" panose="020B0604020202020204" pitchFamily="34" charset="0"/>
                <a:cs typeface="Arial" panose="020B0604020202020204" pitchFamily="34" charset="0"/>
              </a:rPr>
              <a:t> để tạo đoạn văn.</a:t>
            </a:r>
          </a:p>
          <a:p>
            <a:pPr marL="457200" indent="-457200" algn="just" fontAlgn="base">
              <a:spcBef>
                <a:spcPct val="20000"/>
              </a:spcBef>
              <a:spcAft>
                <a:spcPct val="0"/>
              </a:spcAft>
              <a:buFont typeface="Wingdings" panose="05000000000000000000" pitchFamily="2" charset="2"/>
              <a:buChar char="ü"/>
              <a:defRPr/>
            </a:pP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Ví dụ minh họa</a:t>
            </a:r>
          </a:p>
          <a:p>
            <a:pPr lvl="1" algn="just" fontAlgn="base">
              <a:spcBef>
                <a:spcPct val="20000"/>
              </a:spcBef>
              <a:spcAft>
                <a:spcPct val="0"/>
              </a:spcAf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lang="en-US" sz="3200">
              <a:solidFill>
                <a:prstClr val="black"/>
              </a:solidFill>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E3DE65B8-1B5D-4C89-B73E-23530EBC34CA}"/>
              </a:ext>
            </a:extLst>
          </p:cNvPr>
          <p:cNvPicPr>
            <a:picLocks noChangeAspect="1"/>
          </p:cNvPicPr>
          <p:nvPr/>
        </p:nvPicPr>
        <p:blipFill>
          <a:blip r:embed="rId3"/>
          <a:stretch>
            <a:fillRect/>
          </a:stretch>
        </p:blipFill>
        <p:spPr>
          <a:xfrm>
            <a:off x="951007" y="4943303"/>
            <a:ext cx="5776223" cy="1245852"/>
          </a:xfrm>
          <a:prstGeom prst="rect">
            <a:avLst/>
          </a:prstGeom>
        </p:spPr>
      </p:pic>
      <p:pic>
        <p:nvPicPr>
          <p:cNvPr id="9" name="Picture 8">
            <a:extLst>
              <a:ext uri="{FF2B5EF4-FFF2-40B4-BE49-F238E27FC236}">
                <a16:creationId xmlns:a16="http://schemas.microsoft.com/office/drawing/2014/main" id="{C1E0FFBB-E1EC-44DA-B3FA-4230F687340D}"/>
              </a:ext>
            </a:extLst>
          </p:cNvPr>
          <p:cNvPicPr>
            <a:picLocks noChangeAspect="1"/>
          </p:cNvPicPr>
          <p:nvPr/>
        </p:nvPicPr>
        <p:blipFill>
          <a:blip r:embed="rId4"/>
          <a:stretch>
            <a:fillRect/>
          </a:stretch>
        </p:blipFill>
        <p:spPr>
          <a:xfrm>
            <a:off x="8343189" y="4943303"/>
            <a:ext cx="2363062" cy="1228792"/>
          </a:xfrm>
          <a:prstGeom prst="rect">
            <a:avLst/>
          </a:prstGeom>
        </p:spPr>
      </p:pic>
      <p:sp>
        <p:nvSpPr>
          <p:cNvPr id="10" name="Arrow: Notched Right 9">
            <a:extLst>
              <a:ext uri="{FF2B5EF4-FFF2-40B4-BE49-F238E27FC236}">
                <a16:creationId xmlns:a16="http://schemas.microsoft.com/office/drawing/2014/main" id="{BAF3531E-427F-4837-8A2A-72D9865B0E4F}"/>
              </a:ext>
            </a:extLst>
          </p:cNvPr>
          <p:cNvSpPr/>
          <p:nvPr/>
        </p:nvSpPr>
        <p:spPr>
          <a:xfrm>
            <a:off x="6823881" y="5298391"/>
            <a:ext cx="1323832" cy="51861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045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599" y="1615289"/>
            <a:ext cx="3329609" cy="1015663"/>
          </a:xfrm>
          <a:prstGeom prst="rect">
            <a:avLst/>
          </a:prstGeom>
          <a:noFill/>
        </p:spPr>
        <p:txBody>
          <a:bodyPr wrap="square">
            <a:spAutoFit/>
          </a:bodyPr>
          <a:lstStyle/>
          <a:p>
            <a:pPr algn="ctr"/>
            <a:r>
              <a:rPr lang="en-US" altLang="zh-CN" sz="3000" b="1">
                <a:solidFill>
                  <a:schemeClr val="bg1"/>
                </a:solidFill>
                <a:latin typeface="Arial" panose="020B0604020202020204" pitchFamily="34" charset="0"/>
                <a:ea typeface="微软雅黑" panose="020B0503020204020204" pitchFamily="34" charset="-122"/>
                <a:cs typeface="Arial" panose="020B0604020202020204" pitchFamily="34" charset="0"/>
              </a:rPr>
              <a:t>Thông tin học phần (tiếp)</a:t>
            </a:r>
            <a:endParaRPr lang="en-US" altLang="zh-CN" sz="3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等腰三角形 8"/>
          <p:cNvSpPr/>
          <p:nvPr/>
        </p:nvSpPr>
        <p:spPr>
          <a:xfrm flipH="1" flipV="1">
            <a:off x="9155112" y="2562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0" name="等腰三角形 9"/>
          <p:cNvSpPr/>
          <p:nvPr/>
        </p:nvSpPr>
        <p:spPr>
          <a:xfrm flipH="1">
            <a:off x="9155112" y="1961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1" name="文本框 10"/>
          <p:cNvSpPr txBox="1"/>
          <p:nvPr/>
        </p:nvSpPr>
        <p:spPr>
          <a:xfrm flipH="1">
            <a:off x="6096000" y="2046727"/>
            <a:ext cx="4530725" cy="593725"/>
          </a:xfrm>
          <a:prstGeom prst="rect">
            <a:avLst/>
          </a:prstGeom>
          <a:solidFill>
            <a:srgbClr val="E70012"/>
          </a:solidFill>
          <a:effectLst/>
        </p:spPr>
        <p:txBody>
          <a:bodyPr lIns="180000" anchor="ctr"/>
          <a:lstStyle/>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Số bài thi kết thúc học </a:t>
            </a:r>
          </a:p>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phần: 01</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flipH="1">
            <a:off x="9331325" y="1961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p>
            <a:pPr algn="ctr">
              <a:defRPr/>
            </a:pPr>
            <a:r>
              <a:rPr lang="en-US" altLang="zh-CN" sz="3200">
                <a:solidFill>
                  <a:srgbClr val="DB0816"/>
                </a:solidFill>
                <a:latin typeface="Adobe Gothic Std B" panose="020B0800000000000000" pitchFamily="34" charset="-128"/>
                <a:ea typeface="Adobe Gothic Std B" panose="020B0800000000000000" pitchFamily="34" charset="-128"/>
                <a:cs typeface="Verdana" panose="020B0604030504040204" pitchFamily="34" charset="0"/>
              </a:rPr>
              <a:t>05</a:t>
            </a:r>
            <a:endParaRPr lang="zh-CN" altLang="en-US" sz="3200" dirty="0">
              <a:solidFill>
                <a:srgbClr val="DB0816"/>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13" name="等腰三角形 12"/>
          <p:cNvSpPr/>
          <p:nvPr/>
        </p:nvSpPr>
        <p:spPr>
          <a:xfrm flipH="1" flipV="1">
            <a:off x="9155112" y="3578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4" name="等腰三角形 13"/>
          <p:cNvSpPr/>
          <p:nvPr/>
        </p:nvSpPr>
        <p:spPr>
          <a:xfrm flipH="1">
            <a:off x="9155112" y="2977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5" name="文本框 14"/>
          <p:cNvSpPr txBox="1"/>
          <p:nvPr/>
        </p:nvSpPr>
        <p:spPr>
          <a:xfrm flipH="1">
            <a:off x="6096000" y="3062727"/>
            <a:ext cx="4530725"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Hình thức thi và kiểm tra:</a:t>
            </a:r>
          </a:p>
          <a:p>
            <a:r>
              <a:rPr lang="en-US" altLang="zh-CN" sz="2000">
                <a:latin typeface="Arial" panose="020B0604020202020204" pitchFamily="34" charset="0"/>
                <a:cs typeface="Arial" panose="020B0604020202020204" pitchFamily="34" charset="0"/>
              </a:rPr>
              <a:t>Làm bài trên máy tính</a:t>
            </a:r>
            <a:endParaRPr lang="en-US" altLang="zh-CN" sz="2000" dirty="0">
              <a:latin typeface="Arial" panose="020B0604020202020204" pitchFamily="34" charset="0"/>
              <a:cs typeface="Arial" panose="020B0604020202020204" pitchFamily="34" charset="0"/>
            </a:endParaRPr>
          </a:p>
        </p:txBody>
      </p:sp>
      <p:sp>
        <p:nvSpPr>
          <p:cNvPr id="16" name="文本框 15"/>
          <p:cNvSpPr txBox="1"/>
          <p:nvPr/>
        </p:nvSpPr>
        <p:spPr>
          <a:xfrm flipH="1">
            <a:off x="9331325" y="2977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06</a:t>
            </a:r>
            <a:endParaRPr lang="zh-CN" altLang="en-US" dirty="0">
              <a:solidFill>
                <a:srgbClr val="DB0816"/>
              </a:solidFill>
            </a:endParaRPr>
          </a:p>
        </p:txBody>
      </p:sp>
    </p:spTree>
    <p:extLst>
      <p:ext uri="{BB962C8B-B14F-4D97-AF65-F5344CB8AC3E}">
        <p14:creationId xmlns:p14="http://schemas.microsoft.com/office/powerpoint/2010/main" val="311049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053691"/>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TRÌNH BÀY TRANG WEB (tiếp)</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Thẻ xuống dòng</a:t>
            </a:r>
          </a:p>
          <a:p>
            <a:pPr marL="914400" lvl="1" indent="-457200" algn="just" fontAlgn="base">
              <a:spcBef>
                <a:spcPct val="20000"/>
              </a:spcBef>
              <a:spcAft>
                <a:spcPct val="0"/>
              </a:spcAft>
              <a:buFont typeface="Wingdings" panose="05000000000000000000" pitchFamily="2" charset="2"/>
              <a:buChar char="v"/>
              <a:defRPr/>
            </a:pPr>
            <a:r>
              <a:rPr lang="en-US" altLang="en-US" sz="2800" kern="0">
                <a:latin typeface="Arial" panose="020B0604020202020204" pitchFamily="34" charset="0"/>
                <a:cs typeface="Arial" panose="020B0604020202020204" pitchFamily="34" charset="0"/>
              </a:rPr>
              <a:t>Đối với HTML bạn không thể xuống dòng bằng cách ghõ enter trong tài liệu HTML. Để xuống dòng mới cần sử dụng thẻ </a:t>
            </a:r>
            <a:r>
              <a:rPr lang="en-US" altLang="en-US" sz="2800" kern="0">
                <a:solidFill>
                  <a:srgbClr val="FF0000"/>
                </a:solidFill>
                <a:latin typeface="Arial" panose="020B0604020202020204" pitchFamily="34" charset="0"/>
                <a:cs typeface="Arial" panose="020B0604020202020204" pitchFamily="34" charset="0"/>
              </a:rPr>
              <a:t>&lt;br&gt;</a:t>
            </a:r>
          </a:p>
          <a:p>
            <a:pPr marL="457200" indent="-457200" algn="just" fontAlgn="base">
              <a:spcBef>
                <a:spcPct val="20000"/>
              </a:spcBef>
              <a:spcAft>
                <a:spcPct val="0"/>
              </a:spcAft>
              <a:buFont typeface="Wingdings" panose="05000000000000000000" pitchFamily="2" charset="2"/>
              <a:buChar char="ü"/>
              <a:defRPr/>
            </a:pP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Ví dụ minh họa</a:t>
            </a:r>
          </a:p>
          <a:p>
            <a:pPr lvl="1" algn="just" fontAlgn="base">
              <a:spcBef>
                <a:spcPct val="20000"/>
              </a:spcBef>
              <a:spcAft>
                <a:spcPct val="0"/>
              </a:spcAft>
              <a:defRPr/>
            </a:pPr>
            <a:r>
              <a:rPr lang="en-US" sz="2800" b="0" i="0">
                <a:solidFill>
                  <a:srgbClr val="FF0000"/>
                </a:solidFill>
                <a:effectLst/>
                <a:latin typeface="Consolas" panose="020B0609020204030204" pitchFamily="49" charset="0"/>
              </a:rPr>
              <a:t>&lt;p&gt;</a:t>
            </a:r>
            <a:r>
              <a:rPr lang="en-US" sz="2800" b="0" i="0">
                <a:solidFill>
                  <a:srgbClr val="000000"/>
                </a:solidFill>
                <a:effectLst/>
                <a:latin typeface="Consolas" panose="020B0609020204030204" pitchFamily="49" charset="0"/>
              </a:rPr>
              <a:t>This is</a:t>
            </a:r>
            <a:r>
              <a:rPr lang="en-US" sz="2800" b="0" i="0">
                <a:solidFill>
                  <a:srgbClr val="FF0000"/>
                </a:solidFill>
                <a:effectLst/>
                <a:latin typeface="Consolas" panose="020B0609020204030204" pitchFamily="49" charset="0"/>
              </a:rPr>
              <a:t>&lt;br&gt;</a:t>
            </a:r>
            <a:r>
              <a:rPr lang="en-US" sz="2800" b="0" i="0">
                <a:solidFill>
                  <a:srgbClr val="000000"/>
                </a:solidFill>
                <a:effectLst/>
                <a:latin typeface="Consolas" panose="020B0609020204030204" pitchFamily="49" charset="0"/>
              </a:rPr>
              <a:t>a paragraph</a:t>
            </a:r>
            <a:r>
              <a:rPr lang="en-US" sz="2800" b="0" i="0">
                <a:solidFill>
                  <a:srgbClr val="FF0000"/>
                </a:solidFill>
                <a:effectLst/>
                <a:latin typeface="Consolas" panose="020B0609020204030204" pitchFamily="49" charset="0"/>
              </a:rPr>
              <a:t>&lt;br&gt;</a:t>
            </a:r>
            <a:r>
              <a:rPr lang="en-US" sz="2800" b="0" i="0">
                <a:solidFill>
                  <a:srgbClr val="000000"/>
                </a:solidFill>
                <a:effectLst/>
                <a:latin typeface="Consolas" panose="020B0609020204030204" pitchFamily="49" charset="0"/>
              </a:rPr>
              <a:t>with line breaks</a:t>
            </a:r>
            <a:r>
              <a:rPr lang="en-US" sz="2800" b="0" i="0">
                <a:solidFill>
                  <a:srgbClr val="FF0000"/>
                </a:solidFill>
                <a:effectLst/>
                <a:latin typeface="Consolas" panose="020B0609020204030204" pitchFamily="49" charset="0"/>
              </a:rPr>
              <a:t>.&lt;/p&gt;</a:t>
            </a:r>
            <a:endPar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lang="en-US" sz="3200">
              <a:solidFill>
                <a:prstClr val="black"/>
              </a:solidFill>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1245F264-35A2-44A3-A905-D1BBE9065E5F}"/>
              </a:ext>
            </a:extLst>
          </p:cNvPr>
          <p:cNvPicPr>
            <a:picLocks noChangeAspect="1"/>
          </p:cNvPicPr>
          <p:nvPr/>
        </p:nvPicPr>
        <p:blipFill>
          <a:blip r:embed="rId3"/>
          <a:stretch>
            <a:fillRect/>
          </a:stretch>
        </p:blipFill>
        <p:spPr>
          <a:xfrm>
            <a:off x="6717008" y="4796992"/>
            <a:ext cx="2699095" cy="1556235"/>
          </a:xfrm>
          <a:prstGeom prst="rect">
            <a:avLst/>
          </a:prstGeom>
        </p:spPr>
      </p:pic>
      <p:sp>
        <p:nvSpPr>
          <p:cNvPr id="6" name="Arrow: Notched Right 5">
            <a:extLst>
              <a:ext uri="{FF2B5EF4-FFF2-40B4-BE49-F238E27FC236}">
                <a16:creationId xmlns:a16="http://schemas.microsoft.com/office/drawing/2014/main" id="{C5BC50D6-F7D3-4705-864C-DFF8E1F3969D}"/>
              </a:ext>
            </a:extLst>
          </p:cNvPr>
          <p:cNvSpPr/>
          <p:nvPr/>
        </p:nvSpPr>
        <p:spPr>
          <a:xfrm>
            <a:off x="3944203" y="5259154"/>
            <a:ext cx="1774209" cy="61414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50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3354765"/>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TRÌNH BÀY TRANG WEB (tiếp)</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Thẻ chèn dòng kẻ ngang</a:t>
            </a:r>
          </a:p>
          <a:p>
            <a:pPr marL="914400" lvl="1" indent="-457200" algn="just" fontAlgn="base">
              <a:spcBef>
                <a:spcPct val="20000"/>
              </a:spcBef>
              <a:spcAft>
                <a:spcPct val="0"/>
              </a:spcAft>
              <a:buFont typeface="Wingdings" panose="05000000000000000000" pitchFamily="2" charset="2"/>
              <a:buChar char="v"/>
              <a:defRPr/>
            </a:pPr>
            <a:r>
              <a:rPr lang="en-US" altLang="en-US" sz="2800" kern="0">
                <a:latin typeface="Arial" panose="020B0604020202020204" pitchFamily="34" charset="0"/>
                <a:cs typeface="Arial" panose="020B0604020202020204" pitchFamily="34" charset="0"/>
              </a:rPr>
              <a:t>Để chèn dòng kẻ nằm ngang để phân tách các phần của trang web thì HTML cung cấp thẻ </a:t>
            </a:r>
            <a:r>
              <a:rPr lang="en-US" altLang="en-US" sz="2800" kern="0">
                <a:solidFill>
                  <a:srgbClr val="FF0000"/>
                </a:solidFill>
                <a:latin typeface="Arial" panose="020B0604020202020204" pitchFamily="34" charset="0"/>
                <a:cs typeface="Arial" panose="020B0604020202020204" pitchFamily="34" charset="0"/>
              </a:rPr>
              <a:t>&lt;hr&gt;</a:t>
            </a:r>
          </a:p>
          <a:p>
            <a:pPr marL="457200" indent="-457200" algn="just" fontAlgn="base">
              <a:spcBef>
                <a:spcPct val="20000"/>
              </a:spcBef>
              <a:spcAft>
                <a:spcPct val="0"/>
              </a:spcAft>
              <a:buFont typeface="Wingdings" panose="05000000000000000000" pitchFamily="2" charset="2"/>
              <a:buChar char="ü"/>
              <a:defRPr/>
            </a:pP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Ví dụ minh họa</a:t>
            </a: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Arrow: Notched Right 5">
            <a:extLst>
              <a:ext uri="{FF2B5EF4-FFF2-40B4-BE49-F238E27FC236}">
                <a16:creationId xmlns:a16="http://schemas.microsoft.com/office/drawing/2014/main" id="{C5BC50D6-F7D3-4705-864C-DFF8E1F3969D}"/>
              </a:ext>
            </a:extLst>
          </p:cNvPr>
          <p:cNvSpPr/>
          <p:nvPr/>
        </p:nvSpPr>
        <p:spPr>
          <a:xfrm>
            <a:off x="5025408" y="4646536"/>
            <a:ext cx="1172192" cy="61414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01BE4F1-2414-4C78-9C83-65E25EDD3F9F}"/>
              </a:ext>
            </a:extLst>
          </p:cNvPr>
          <p:cNvPicPr>
            <a:picLocks noChangeAspect="1"/>
          </p:cNvPicPr>
          <p:nvPr/>
        </p:nvPicPr>
        <p:blipFill>
          <a:blip r:embed="rId3"/>
          <a:stretch>
            <a:fillRect/>
          </a:stretch>
        </p:blipFill>
        <p:spPr>
          <a:xfrm>
            <a:off x="935052" y="4032387"/>
            <a:ext cx="4035477" cy="2150049"/>
          </a:xfrm>
          <a:prstGeom prst="rect">
            <a:avLst/>
          </a:prstGeom>
        </p:spPr>
      </p:pic>
      <p:pic>
        <p:nvPicPr>
          <p:cNvPr id="10" name="Picture 9">
            <a:extLst>
              <a:ext uri="{FF2B5EF4-FFF2-40B4-BE49-F238E27FC236}">
                <a16:creationId xmlns:a16="http://schemas.microsoft.com/office/drawing/2014/main" id="{6F28BC0C-18F9-43EF-9902-5D5029CAF93F}"/>
              </a:ext>
            </a:extLst>
          </p:cNvPr>
          <p:cNvPicPr>
            <a:picLocks noChangeAspect="1"/>
          </p:cNvPicPr>
          <p:nvPr/>
        </p:nvPicPr>
        <p:blipFill>
          <a:blip r:embed="rId4"/>
          <a:stretch>
            <a:fillRect/>
          </a:stretch>
        </p:blipFill>
        <p:spPr>
          <a:xfrm>
            <a:off x="6493497" y="3791468"/>
            <a:ext cx="5303649" cy="2631886"/>
          </a:xfrm>
          <a:prstGeom prst="rect">
            <a:avLst/>
          </a:prstGeom>
        </p:spPr>
      </p:pic>
    </p:spTree>
    <p:extLst>
      <p:ext uri="{BB962C8B-B14F-4D97-AF65-F5344CB8AC3E}">
        <p14:creationId xmlns:p14="http://schemas.microsoft.com/office/powerpoint/2010/main" val="17192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3354765"/>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TRÌNH BÀY TRANG WEB (tiếp)</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Thẻ giữ nguyên định dạng cho văn bản </a:t>
            </a:r>
          </a:p>
          <a:p>
            <a:pPr marL="914400" lvl="1" indent="-457200" algn="just" fontAlgn="base">
              <a:spcBef>
                <a:spcPct val="20000"/>
              </a:spcBef>
              <a:spcAft>
                <a:spcPct val="0"/>
              </a:spcAft>
              <a:buFont typeface="Wingdings" panose="05000000000000000000" pitchFamily="2" charset="2"/>
              <a:buChar char="v"/>
              <a:defRPr/>
            </a:pPr>
            <a:r>
              <a:rPr lang="en-US" altLang="en-US" sz="2800" kern="0">
                <a:latin typeface="Arial" panose="020B0604020202020204" pitchFamily="34" charset="0"/>
                <a:cs typeface="Arial" panose="020B0604020202020204" pitchFamily="34" charset="0"/>
              </a:rPr>
              <a:t>Để giữ nguyên định dạng văn bản như lúc soạn thảo code thì HTML cung cấp thẻ </a:t>
            </a:r>
            <a:r>
              <a:rPr lang="en-US" altLang="en-US" sz="2800" kern="0">
                <a:solidFill>
                  <a:srgbClr val="FF0000"/>
                </a:solidFill>
                <a:latin typeface="Arial" panose="020B0604020202020204" pitchFamily="34" charset="0"/>
                <a:cs typeface="Arial" panose="020B0604020202020204" pitchFamily="34" charset="0"/>
              </a:rPr>
              <a:t>&lt;pre&gt;</a:t>
            </a:r>
            <a:r>
              <a:rPr lang="en-US" altLang="en-US" sz="2800" kern="0">
                <a:latin typeface="Arial" panose="020B0604020202020204" pitchFamily="34" charset="0"/>
                <a:cs typeface="Arial" panose="020B0604020202020204" pitchFamily="34" charset="0"/>
              </a:rPr>
              <a:t>.</a:t>
            </a:r>
          </a:p>
          <a:p>
            <a:pPr marL="457200" indent="-457200" algn="just" fontAlgn="base">
              <a:spcBef>
                <a:spcPct val="20000"/>
              </a:spcBef>
              <a:spcAft>
                <a:spcPct val="0"/>
              </a:spcAft>
              <a:buFont typeface="Wingdings" panose="05000000000000000000" pitchFamily="2" charset="2"/>
              <a:buChar char="ü"/>
              <a:defRPr/>
            </a:pPr>
            <a:r>
              <a:rPr kumimoji="0" lang="en-US" altLang="en-US" sz="2800" b="1" i="0" u="none" strike="noStrike" kern="0" cap="none" spc="0" normalizeH="0" baseline="0" noProof="0">
                <a:ln>
                  <a:noFill/>
                </a:ln>
                <a:effectLst/>
                <a:uLnTx/>
                <a:uFillTx/>
                <a:latin typeface="Arial" panose="020B0604020202020204" pitchFamily="34" charset="0"/>
                <a:cs typeface="Arial" panose="020B0604020202020204" pitchFamily="34" charset="0"/>
              </a:rPr>
              <a:t>Ví dụ minh họa</a:t>
            </a: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Arrow: Notched Right 5">
            <a:extLst>
              <a:ext uri="{FF2B5EF4-FFF2-40B4-BE49-F238E27FC236}">
                <a16:creationId xmlns:a16="http://schemas.microsoft.com/office/drawing/2014/main" id="{C5BC50D6-F7D3-4705-864C-DFF8E1F3969D}"/>
              </a:ext>
            </a:extLst>
          </p:cNvPr>
          <p:cNvSpPr/>
          <p:nvPr/>
        </p:nvSpPr>
        <p:spPr>
          <a:xfrm>
            <a:off x="6136562" y="4838278"/>
            <a:ext cx="1172192" cy="61414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A8F5448-A4CD-4ABC-883C-0E55385FF7E3}"/>
              </a:ext>
            </a:extLst>
          </p:cNvPr>
          <p:cNvPicPr>
            <a:picLocks noChangeAspect="1"/>
          </p:cNvPicPr>
          <p:nvPr/>
        </p:nvPicPr>
        <p:blipFill>
          <a:blip r:embed="rId3"/>
          <a:stretch>
            <a:fillRect/>
          </a:stretch>
        </p:blipFill>
        <p:spPr>
          <a:xfrm>
            <a:off x="737248" y="4103773"/>
            <a:ext cx="5358752" cy="2083161"/>
          </a:xfrm>
          <a:prstGeom prst="rect">
            <a:avLst/>
          </a:prstGeom>
        </p:spPr>
      </p:pic>
      <p:pic>
        <p:nvPicPr>
          <p:cNvPr id="8" name="Picture 7">
            <a:extLst>
              <a:ext uri="{FF2B5EF4-FFF2-40B4-BE49-F238E27FC236}">
                <a16:creationId xmlns:a16="http://schemas.microsoft.com/office/drawing/2014/main" id="{AEEF872C-4C0B-46B6-896C-31F753D85F32}"/>
              </a:ext>
            </a:extLst>
          </p:cNvPr>
          <p:cNvPicPr>
            <a:picLocks noChangeAspect="1"/>
          </p:cNvPicPr>
          <p:nvPr/>
        </p:nvPicPr>
        <p:blipFill>
          <a:blip r:embed="rId4"/>
          <a:stretch>
            <a:fillRect/>
          </a:stretch>
        </p:blipFill>
        <p:spPr>
          <a:xfrm>
            <a:off x="7482794" y="4311834"/>
            <a:ext cx="4509840" cy="1761419"/>
          </a:xfrm>
          <a:prstGeom prst="rect">
            <a:avLst/>
          </a:prstGeom>
        </p:spPr>
      </p:pic>
    </p:spTree>
    <p:extLst>
      <p:ext uri="{BB962C8B-B14F-4D97-AF65-F5344CB8AC3E}">
        <p14:creationId xmlns:p14="http://schemas.microsoft.com/office/powerpoint/2010/main" val="197255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445063" y="3295510"/>
            <a:ext cx="4650937" cy="1323439"/>
          </a:xfrm>
          <a:prstGeom prst="rect">
            <a:avLst/>
          </a:prstGeom>
          <a:noFill/>
        </p:spPr>
        <p:txBody>
          <a:bodyPr wrap="square">
            <a:spAutoFit/>
          </a:bodyPr>
          <a:lstStyle/>
          <a:p>
            <a:r>
              <a:rPr lang="en-US" altLang="zh-CN" sz="400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rPr>
              <a:t>CÁC THẺ ĐỊNH DẠNG VĂN BẢN</a:t>
            </a:r>
            <a:endParaRPr lang="en-US" altLang="zh-CN" sz="4000" dirty="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endParaRPr>
          </a:p>
        </p:txBody>
      </p:sp>
      <p:sp>
        <p:nvSpPr>
          <p:cNvPr id="7" name="矩形 6"/>
          <p:cNvSpPr/>
          <p:nvPr/>
        </p:nvSpPr>
        <p:spPr>
          <a:xfrm>
            <a:off x="2466175" y="2813372"/>
            <a:ext cx="1313181" cy="461665"/>
          </a:xfrm>
          <a:prstGeom prst="rect">
            <a:avLst/>
          </a:prstGeom>
          <a:noFill/>
        </p:spPr>
        <p:txBody>
          <a:bodyPr wrap="none">
            <a:spAutoFit/>
          </a:bodyPr>
          <a:lstStyle/>
          <a:p>
            <a:pPr algn="r"/>
            <a:r>
              <a:rPr lang="en-US" altLang="zh-CN" sz="2400">
                <a:latin typeface="Arial" panose="020B0604020202020204" pitchFamily="34" charset="0"/>
                <a:ea typeface="造字工房悦黑（非商用）常规体" pitchFamily="50" charset="-122"/>
                <a:cs typeface="Arial" panose="020B0604020202020204" pitchFamily="34" charset="0"/>
              </a:rPr>
              <a:t>PHẦN</a:t>
            </a:r>
            <a:r>
              <a:rPr lang="en-US" altLang="zh-CN" sz="2400">
                <a:latin typeface="造字工房悦黑（非商用）常规体" pitchFamily="50" charset="-122"/>
                <a:ea typeface="造字工房悦黑（非商用）常规体" pitchFamily="50" charset="-122"/>
              </a:rPr>
              <a:t> </a:t>
            </a:r>
            <a:r>
              <a:rPr lang="en-US" altLang="zh-CN" sz="2400">
                <a:solidFill>
                  <a:srgbClr val="E70012"/>
                </a:solidFill>
                <a:latin typeface="造字工房悦黑（非商用）常规体" pitchFamily="50" charset="-122"/>
                <a:ea typeface="造字工房悦黑（非商用）常规体" pitchFamily="50" charset="-122"/>
              </a:rPr>
              <a:t>5</a:t>
            </a:r>
            <a:endParaRPr lang="zh-CN" altLang="en-US" sz="2400" dirty="0">
              <a:solidFill>
                <a:srgbClr val="E70012"/>
              </a:solidFill>
              <a:latin typeface="造字工房悦黑（非商用）常规体" pitchFamily="50" charset="-122"/>
              <a:ea typeface="造字工房悦黑（非商用）常规体" pitchFamily="50" charset="-122"/>
            </a:endParaRPr>
          </a:p>
        </p:txBody>
      </p:sp>
      <p:sp>
        <p:nvSpPr>
          <p:cNvPr id="10" name="任意多边形 9"/>
          <p:cNvSpPr/>
          <p:nvPr/>
        </p:nvSpPr>
        <p:spPr>
          <a:xfrm rot="5400000" flipV="1">
            <a:off x="9410245" y="5181201"/>
            <a:ext cx="355562" cy="2455742"/>
          </a:xfrm>
          <a:custGeom>
            <a:avLst/>
            <a:gdLst/>
            <a:ahLst/>
            <a:cxnLst/>
            <a:rect l="l" t="t" r="r" b="b"/>
            <a:pathLst>
              <a:path w="355562" h="2455742">
                <a:moveTo>
                  <a:pt x="0" y="770559"/>
                </a:moveTo>
                <a:lnTo>
                  <a:pt x="344992" y="2455742"/>
                </a:lnTo>
                <a:lnTo>
                  <a:pt x="348584" y="2435039"/>
                </a:lnTo>
                <a:cubicBezTo>
                  <a:pt x="353236" y="2398492"/>
                  <a:pt x="355562" y="2355853"/>
                  <a:pt x="355562" y="2307124"/>
                </a:cubicBezTo>
                <a:lnTo>
                  <a:pt x="355562" y="297693"/>
                </a:lnTo>
                <a:cubicBezTo>
                  <a:pt x="355562" y="99231"/>
                  <a:pt x="318350" y="0"/>
                  <a:pt x="243926" y="0"/>
                </a:cubicBezTo>
                <a:cubicBezTo>
                  <a:pt x="183680" y="0"/>
                  <a:pt x="151784" y="85055"/>
                  <a:pt x="148240" y="255165"/>
                </a:cubicBezTo>
                <a:cubicBezTo>
                  <a:pt x="142924" y="489067"/>
                  <a:pt x="96742" y="657683"/>
                  <a:pt x="9692" y="761012"/>
                </a:cubicBezTo>
                <a:lnTo>
                  <a:pt x="0" y="770559"/>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800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7318927"/>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lang="en-US" sz="4000" b="1">
                <a:solidFill>
                  <a:prstClr val="black"/>
                </a:solidFill>
                <a:latin typeface="Arial" panose="020B0604020202020204" pitchFamily="34" charset="0"/>
                <a:ea typeface="+mj-ea"/>
                <a:cs typeface="Arial" panose="020B0604020202020204" pitchFamily="34" charset="0"/>
              </a:rPr>
              <a:t>CÁC </a:t>
            </a: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ĐỊNH DẠNG VĂN BẢN</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ea typeface="+mn-ea"/>
                <a:cs typeface="Arial" panose="020B0604020202020204" pitchFamily="34" charset="0"/>
              </a:rPr>
              <a:t>Thẻ in đậm văn bản </a:t>
            </a:r>
            <a:r>
              <a:rPr lang="en-US" sz="2800" kern="0">
                <a:solidFill>
                  <a:srgbClr val="FF0000"/>
                </a:solidFill>
                <a:latin typeface="Arial" panose="020B0604020202020204" pitchFamily="34" charset="0"/>
                <a:ea typeface="+mn-ea"/>
                <a:cs typeface="Arial" panose="020B0604020202020204" pitchFamily="34" charset="0"/>
              </a:rPr>
              <a:t>&lt;b&gt;</a:t>
            </a:r>
            <a:r>
              <a:rPr lang="en-US" sz="2800" kern="0">
                <a:solidFill>
                  <a:prstClr val="black"/>
                </a:solidFill>
                <a:latin typeface="Arial" panose="020B0604020202020204" pitchFamily="34" charset="0"/>
                <a:ea typeface="+mn-ea"/>
                <a:cs typeface="Arial" panose="020B0604020202020204" pitchFamily="34" charset="0"/>
              </a:rPr>
              <a:t> </a:t>
            </a:r>
            <a:r>
              <a:rPr lang="en-US" sz="2800" b="1" kern="0">
                <a:solidFill>
                  <a:prstClr val="black"/>
                </a:solidFill>
                <a:latin typeface="Arial" panose="020B0604020202020204" pitchFamily="34" charset="0"/>
                <a:ea typeface="+mn-ea"/>
                <a:cs typeface="Arial" panose="020B0604020202020204" pitchFamily="34" charset="0"/>
              </a:rPr>
              <a:t>nội dung cần in đậm </a:t>
            </a:r>
            <a:r>
              <a:rPr lang="en-US" sz="2800" kern="0">
                <a:solidFill>
                  <a:srgbClr val="FF0000"/>
                </a:solidFill>
                <a:latin typeface="Arial" panose="020B0604020202020204" pitchFamily="34" charset="0"/>
                <a:cs typeface="Arial" panose="020B0604020202020204" pitchFamily="34" charset="0"/>
              </a:rPr>
              <a:t>&lt;/b&gt;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Thẻ nhấn mạnh tầm quan trong văn bản </a:t>
            </a:r>
            <a:r>
              <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&lt;strong&gt;</a:t>
            </a: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 nội dung </a:t>
            </a:r>
            <a:r>
              <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&lt;/strong&gt;</a:t>
            </a: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 Nội dung bên trong thẻ thường được hiển thị đậm.</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altLang="en-US" sz="2800" kern="0">
                <a:latin typeface="Arial" panose="020B0604020202020204" pitchFamily="34" charset="0"/>
                <a:cs typeface="Arial" panose="020B0604020202020204" pitchFamily="34" charset="0"/>
              </a:rPr>
              <a:t>Thẻ in nghiêng </a:t>
            </a:r>
            <a:r>
              <a:rPr lang="en-US" altLang="en-US" sz="2800" kern="0">
                <a:solidFill>
                  <a:srgbClr val="FF0000"/>
                </a:solidFill>
                <a:latin typeface="Arial" panose="020B0604020202020204" pitchFamily="34" charset="0"/>
                <a:cs typeface="Arial" panose="020B0604020202020204" pitchFamily="34" charset="0"/>
              </a:rPr>
              <a:t>&lt;i&gt;</a:t>
            </a:r>
            <a:r>
              <a:rPr lang="en-US" altLang="en-US" sz="2800" kern="0">
                <a:latin typeface="Arial" panose="020B0604020202020204" pitchFamily="34" charset="0"/>
                <a:cs typeface="Arial" panose="020B0604020202020204" pitchFamily="34" charset="0"/>
              </a:rPr>
              <a:t> </a:t>
            </a:r>
            <a:r>
              <a:rPr lang="en-US" altLang="en-US" sz="2800" i="1" kern="0">
                <a:latin typeface="Arial" panose="020B0604020202020204" pitchFamily="34" charset="0"/>
                <a:cs typeface="Arial" panose="020B0604020202020204" pitchFamily="34" charset="0"/>
              </a:rPr>
              <a:t>nội dung cần in nghiêng</a:t>
            </a:r>
            <a:r>
              <a:rPr lang="en-US" altLang="en-US" sz="2800" kern="0">
                <a:latin typeface="Arial" panose="020B0604020202020204" pitchFamily="34" charset="0"/>
                <a:cs typeface="Arial" panose="020B0604020202020204" pitchFamily="34" charset="0"/>
              </a:rPr>
              <a:t> </a:t>
            </a:r>
            <a:r>
              <a:rPr lang="en-US" altLang="en-US" sz="2800" kern="0">
                <a:solidFill>
                  <a:srgbClr val="FF0000"/>
                </a:solidFill>
                <a:latin typeface="Arial" panose="020B0604020202020204" pitchFamily="34" charset="0"/>
                <a:cs typeface="Arial" panose="020B0604020202020204" pitchFamily="34" charset="0"/>
              </a:rPr>
              <a:t>&lt;/i&gt;</a:t>
            </a:r>
            <a:r>
              <a:rPr lang="en-US" altLang="en-US" sz="2800" kern="0">
                <a:latin typeface="Arial" panose="020B0604020202020204" pitchFamily="34" charset="0"/>
                <a:cs typeface="Arial" panose="020B0604020202020204" pitchFamily="34" charset="0"/>
              </a:rPr>
              <a: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altLang="en-US" sz="2800" kern="0">
                <a:latin typeface="Arial" panose="020B0604020202020204" pitchFamily="34" charset="0"/>
                <a:cs typeface="Arial" panose="020B0604020202020204" pitchFamily="34" charset="0"/>
              </a:rPr>
              <a:t>Thẻ nhấn mạnh văn bản </a:t>
            </a:r>
            <a:r>
              <a:rPr lang="en-US" altLang="en-US" sz="2800" kern="0">
                <a:solidFill>
                  <a:srgbClr val="FF0000"/>
                </a:solidFill>
                <a:latin typeface="Arial" panose="020B0604020202020204" pitchFamily="34" charset="0"/>
                <a:cs typeface="Arial" panose="020B0604020202020204" pitchFamily="34" charset="0"/>
              </a:rPr>
              <a:t>&lt;em&gt; </a:t>
            </a:r>
            <a:r>
              <a:rPr lang="en-US" altLang="en-US" sz="2800" kern="0">
                <a:latin typeface="Arial" panose="020B0604020202020204" pitchFamily="34" charset="0"/>
                <a:cs typeface="Arial" panose="020B0604020202020204" pitchFamily="34" charset="0"/>
              </a:rPr>
              <a:t>nội dung </a:t>
            </a:r>
            <a:r>
              <a:rPr lang="en-US" altLang="en-US" sz="2800" kern="0">
                <a:solidFill>
                  <a:srgbClr val="FF0000"/>
                </a:solidFill>
                <a:latin typeface="Arial" panose="020B0604020202020204" pitchFamily="34" charset="0"/>
                <a:cs typeface="Arial" panose="020B0604020202020204" pitchFamily="34" charset="0"/>
              </a:rPr>
              <a:t>&lt;/em&gt;</a:t>
            </a:r>
            <a:r>
              <a:rPr lang="en-US" altLang="en-US" sz="2800" kern="0">
                <a:latin typeface="Arial" panose="020B0604020202020204" pitchFamily="34" charset="0"/>
                <a:cs typeface="Arial" panose="020B0604020202020204" pitchFamily="34" charset="0"/>
              </a:rPr>
              <a:t>. Nội dung bên trong thẻ thường được in nghiêng.</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altLang="en-US" sz="2800" kern="0">
                <a:latin typeface="Arial" panose="020B0604020202020204" pitchFamily="34" charset="0"/>
                <a:cs typeface="Arial" panose="020B0604020202020204" pitchFamily="34" charset="0"/>
              </a:rPr>
              <a:t>Thẻ hiển thị chữ nhỏ hơn so với bình thường </a:t>
            </a:r>
            <a:r>
              <a:rPr lang="en-US" altLang="en-US" sz="2800" kern="0">
                <a:solidFill>
                  <a:srgbClr val="FF0000"/>
                </a:solidFill>
                <a:latin typeface="Arial" panose="020B0604020202020204" pitchFamily="34" charset="0"/>
                <a:cs typeface="Arial" panose="020B0604020202020204" pitchFamily="34" charset="0"/>
              </a:rPr>
              <a:t>&lt;small&gt; </a:t>
            </a:r>
            <a:r>
              <a:rPr lang="en-US" altLang="en-US" sz="2800" kern="0">
                <a:latin typeface="Arial" panose="020B0604020202020204" pitchFamily="34" charset="0"/>
                <a:cs typeface="Arial" panose="020B0604020202020204" pitchFamily="34" charset="0"/>
              </a:rPr>
              <a:t>nội dung </a:t>
            </a:r>
            <a:r>
              <a:rPr lang="en-US" altLang="en-US" sz="2800" kern="0">
                <a:solidFill>
                  <a:srgbClr val="FF0000"/>
                </a:solidFill>
                <a:latin typeface="Arial" panose="020B0604020202020204" pitchFamily="34" charset="0"/>
                <a:cs typeface="Arial" panose="020B0604020202020204" pitchFamily="34" charset="0"/>
              </a:rPr>
              <a:t>&lt;/small&gt;</a:t>
            </a:r>
            <a:r>
              <a:rPr lang="en-US" altLang="en-US" sz="2800" kern="0">
                <a:latin typeface="Arial" panose="020B0604020202020204" pitchFamily="34" charset="0"/>
                <a:cs typeface="Arial" panose="020B0604020202020204" pitchFamily="34" charset="0"/>
              </a:rPr>
              <a:t>.</a:t>
            </a:r>
          </a:p>
          <a:p>
            <a:pPr marR="0" lvl="0" algn="just" defTabSz="914400" rtl="0" eaLnBrk="1" fontAlgn="base" latinLnBrk="0" hangingPunct="1">
              <a:lnSpc>
                <a:spcPct val="100000"/>
              </a:lnSpc>
              <a:spcBef>
                <a:spcPct val="20000"/>
              </a:spcBef>
              <a:spcAft>
                <a:spcPct val="0"/>
              </a:spcAft>
              <a:buClrTx/>
              <a:buSzTx/>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8691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423023"/>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lang="en-US" sz="4000" b="1">
                <a:solidFill>
                  <a:prstClr val="black"/>
                </a:solidFill>
                <a:latin typeface="Arial" panose="020B0604020202020204" pitchFamily="34" charset="0"/>
                <a:ea typeface="+mj-ea"/>
                <a:cs typeface="Arial" panose="020B0604020202020204" pitchFamily="34" charset="0"/>
              </a:rPr>
              <a:t>CÁC </a:t>
            </a: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ĐỊNH DẠNG VĂN BẢN (tiếp)</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ea typeface="+mn-ea"/>
                <a:cs typeface="Arial" panose="020B0604020202020204" pitchFamily="34" charset="0"/>
              </a:rPr>
              <a:t>Thẻ làm nổi bật văn bản </a:t>
            </a:r>
            <a:r>
              <a:rPr lang="en-US" sz="2800" kern="0">
                <a:solidFill>
                  <a:srgbClr val="FF0000"/>
                </a:solidFill>
                <a:latin typeface="Arial" panose="020B0604020202020204" pitchFamily="34" charset="0"/>
                <a:ea typeface="+mn-ea"/>
                <a:cs typeface="Arial" panose="020B0604020202020204" pitchFamily="34" charset="0"/>
              </a:rPr>
              <a:t>&lt;mark&gt;</a:t>
            </a:r>
            <a:r>
              <a:rPr lang="en-US" sz="2800" kern="0">
                <a:solidFill>
                  <a:prstClr val="black"/>
                </a:solidFill>
                <a:latin typeface="Arial" panose="020B0604020202020204" pitchFamily="34" charset="0"/>
                <a:ea typeface="+mn-ea"/>
                <a:cs typeface="Arial" panose="020B0604020202020204" pitchFamily="34" charset="0"/>
              </a:rPr>
              <a:t> </a:t>
            </a:r>
            <a:r>
              <a:rPr lang="en-US" sz="2800" kern="0">
                <a:solidFill>
                  <a:prstClr val="black"/>
                </a:solidFill>
                <a:highlight>
                  <a:srgbClr val="FFFF00"/>
                </a:highlight>
                <a:latin typeface="Arial" panose="020B0604020202020204" pitchFamily="34" charset="0"/>
                <a:ea typeface="+mn-ea"/>
                <a:cs typeface="Arial" panose="020B0604020202020204" pitchFamily="34" charset="0"/>
              </a:rPr>
              <a:t>nội dung cần nổi bật</a:t>
            </a:r>
            <a:r>
              <a:rPr lang="en-US" sz="2800" kern="0">
                <a:solidFill>
                  <a:prstClr val="black"/>
                </a:solidFill>
                <a:latin typeface="Arial" panose="020B0604020202020204" pitchFamily="34" charset="0"/>
                <a:ea typeface="+mn-ea"/>
                <a:cs typeface="Arial" panose="020B0604020202020204" pitchFamily="34" charset="0"/>
              </a:rPr>
              <a:t> </a:t>
            </a:r>
            <a:r>
              <a:rPr lang="en-US" sz="2800" kern="0">
                <a:solidFill>
                  <a:srgbClr val="FF0000"/>
                </a:solidFill>
                <a:latin typeface="Arial" panose="020B0604020202020204" pitchFamily="34" charset="0"/>
                <a:ea typeface="+mn-ea"/>
                <a:cs typeface="Arial" panose="020B0604020202020204" pitchFamily="34" charset="0"/>
              </a:rPr>
              <a:t>&lt;mar</a:t>
            </a:r>
            <a:r>
              <a:rPr lang="en-US" sz="2800" kern="0">
                <a:solidFill>
                  <a:srgbClr val="FF0000"/>
                </a:solidFill>
                <a:latin typeface="Arial" panose="020B0604020202020204" pitchFamily="34" charset="0"/>
                <a:cs typeface="Arial" panose="020B0604020202020204" pitchFamily="34" charset="0"/>
              </a:rPr>
              <a:t>k&gt;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 Thẻ xóa văn bản </a:t>
            </a:r>
            <a:r>
              <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&lt;del&gt;</a:t>
            </a:r>
            <a:r>
              <a:rPr kumimoji="0" lang="en-US" altLang="en-US" sz="2800" i="0" u="none" strike="sngStrike" kern="0" cap="none" spc="0" normalizeH="0" baseline="0" noProof="0">
                <a:ln>
                  <a:noFill/>
                </a:ln>
                <a:effectLst/>
                <a:uLnTx/>
                <a:uFillTx/>
                <a:latin typeface="Arial" panose="020B0604020202020204" pitchFamily="34" charset="0"/>
                <a:cs typeface="Arial" panose="020B0604020202020204" pitchFamily="34" charset="0"/>
              </a:rPr>
              <a:t>nội dung</a:t>
            </a:r>
            <a:r>
              <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&lt;/del&gt;</a:t>
            </a: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 Nội dung bên trong thẻ được hiển thị với dấu gạch ngang.</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altLang="en-US" sz="2800" kern="0">
                <a:latin typeface="Arial" panose="020B0604020202020204" pitchFamily="34" charset="0"/>
                <a:cs typeface="Arial" panose="020B0604020202020204" pitchFamily="34" charset="0"/>
              </a:rPr>
              <a:t>Thẻ gạch chân văn bản </a:t>
            </a:r>
            <a:r>
              <a:rPr lang="en-US" altLang="en-US" sz="2800" kern="0">
                <a:solidFill>
                  <a:srgbClr val="FF0000"/>
                </a:solidFill>
                <a:latin typeface="Arial" panose="020B0604020202020204" pitchFamily="34" charset="0"/>
                <a:cs typeface="Arial" panose="020B0604020202020204" pitchFamily="34" charset="0"/>
              </a:rPr>
              <a:t>&lt;ins&gt;</a:t>
            </a:r>
            <a:r>
              <a:rPr lang="en-US" altLang="en-US" sz="2800" kern="0">
                <a:latin typeface="Arial" panose="020B0604020202020204" pitchFamily="34" charset="0"/>
                <a:cs typeface="Arial" panose="020B0604020202020204" pitchFamily="34" charset="0"/>
              </a:rPr>
              <a:t> </a:t>
            </a:r>
            <a:r>
              <a:rPr lang="en-US" altLang="en-US" sz="2800" u="sng" kern="0">
                <a:latin typeface="Arial" panose="020B0604020202020204" pitchFamily="34" charset="0"/>
                <a:cs typeface="Arial" panose="020B0604020202020204" pitchFamily="34" charset="0"/>
              </a:rPr>
              <a:t>nội dung </a:t>
            </a:r>
            <a:r>
              <a:rPr lang="en-US" altLang="en-US" sz="2800" kern="0">
                <a:solidFill>
                  <a:srgbClr val="FF0000"/>
                </a:solidFill>
                <a:latin typeface="Arial" panose="020B0604020202020204" pitchFamily="34" charset="0"/>
                <a:cs typeface="Arial" panose="020B0604020202020204" pitchFamily="34" charset="0"/>
              </a:rPr>
              <a:t>&lt;/ins&gt;</a:t>
            </a:r>
            <a:r>
              <a:rPr lang="en-US" altLang="en-US" sz="2800" kern="0">
                <a:latin typeface="Arial" panose="020B0604020202020204" pitchFamily="34" charset="0"/>
                <a:cs typeface="Arial" panose="020B0604020202020204" pitchFamily="34" charset="0"/>
              </a:rPr>
              <a:t>.</a:t>
            </a:r>
          </a:p>
          <a:p>
            <a:pPr marR="0" lvl="0" algn="just" defTabSz="914400" rtl="0" eaLnBrk="1" fontAlgn="base" latinLnBrk="0" hangingPunct="1">
              <a:lnSpc>
                <a:spcPct val="100000"/>
              </a:lnSpc>
              <a:spcBef>
                <a:spcPct val="20000"/>
              </a:spcBef>
              <a:spcAft>
                <a:spcPct val="0"/>
              </a:spcAft>
              <a:buClrTx/>
              <a:buSzTx/>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412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445063" y="3295510"/>
            <a:ext cx="6116880" cy="1323439"/>
          </a:xfrm>
          <a:prstGeom prst="rect">
            <a:avLst/>
          </a:prstGeom>
          <a:noFill/>
        </p:spPr>
        <p:txBody>
          <a:bodyPr wrap="square">
            <a:spAutoFit/>
          </a:bodyPr>
          <a:lstStyle/>
          <a:p>
            <a:r>
              <a:rPr lang="en-US" altLang="zh-CN" sz="400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rPr>
              <a:t>CÁC THẺ TẠO CHỈ SỔ TRÊN VÀ DƯỚI</a:t>
            </a:r>
            <a:endParaRPr lang="en-US" altLang="zh-CN" sz="4000" dirty="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endParaRPr>
          </a:p>
        </p:txBody>
      </p:sp>
      <p:sp>
        <p:nvSpPr>
          <p:cNvPr id="7" name="矩形 6"/>
          <p:cNvSpPr/>
          <p:nvPr/>
        </p:nvSpPr>
        <p:spPr>
          <a:xfrm>
            <a:off x="2466175" y="2813372"/>
            <a:ext cx="1313181" cy="461665"/>
          </a:xfrm>
          <a:prstGeom prst="rect">
            <a:avLst/>
          </a:prstGeom>
          <a:noFill/>
        </p:spPr>
        <p:txBody>
          <a:bodyPr wrap="none">
            <a:spAutoFit/>
          </a:bodyPr>
          <a:lstStyle/>
          <a:p>
            <a:pPr algn="r"/>
            <a:r>
              <a:rPr lang="en-US" altLang="zh-CN" sz="2400">
                <a:latin typeface="Arial" panose="020B0604020202020204" pitchFamily="34" charset="0"/>
                <a:ea typeface="造字工房悦黑（非商用）常规体" pitchFamily="50" charset="-122"/>
                <a:cs typeface="Arial" panose="020B0604020202020204" pitchFamily="34" charset="0"/>
              </a:rPr>
              <a:t>PHẦN</a:t>
            </a:r>
            <a:r>
              <a:rPr lang="en-US" altLang="zh-CN" sz="2400">
                <a:latin typeface="造字工房悦黑（非商用）常规体" pitchFamily="50" charset="-122"/>
                <a:ea typeface="造字工房悦黑（非商用）常规体" pitchFamily="50" charset="-122"/>
              </a:rPr>
              <a:t> </a:t>
            </a:r>
            <a:r>
              <a:rPr lang="en-US" altLang="zh-CN" sz="2400">
                <a:solidFill>
                  <a:srgbClr val="E70012"/>
                </a:solidFill>
                <a:latin typeface="造字工房悦黑（非商用）常规体" pitchFamily="50" charset="-122"/>
                <a:ea typeface="造字工房悦黑（非商用）常规体" pitchFamily="50" charset="-122"/>
              </a:rPr>
              <a:t>6</a:t>
            </a:r>
            <a:endParaRPr lang="zh-CN" altLang="en-US" sz="2400" dirty="0">
              <a:solidFill>
                <a:srgbClr val="E70012"/>
              </a:solidFill>
              <a:latin typeface="造字工房悦黑（非商用）常规体" pitchFamily="50" charset="-122"/>
              <a:ea typeface="造字工房悦黑（非商用）常规体" pitchFamily="50" charset="-122"/>
            </a:endParaRPr>
          </a:p>
        </p:txBody>
      </p:sp>
      <p:sp>
        <p:nvSpPr>
          <p:cNvPr id="10" name="任意多边形 9"/>
          <p:cNvSpPr/>
          <p:nvPr/>
        </p:nvSpPr>
        <p:spPr>
          <a:xfrm rot="5400000" flipV="1">
            <a:off x="9410245" y="5181201"/>
            <a:ext cx="355562" cy="2455742"/>
          </a:xfrm>
          <a:custGeom>
            <a:avLst/>
            <a:gdLst/>
            <a:ahLst/>
            <a:cxnLst/>
            <a:rect l="l" t="t" r="r" b="b"/>
            <a:pathLst>
              <a:path w="355562" h="2455742">
                <a:moveTo>
                  <a:pt x="0" y="770559"/>
                </a:moveTo>
                <a:lnTo>
                  <a:pt x="344992" y="2455742"/>
                </a:lnTo>
                <a:lnTo>
                  <a:pt x="348584" y="2435039"/>
                </a:lnTo>
                <a:cubicBezTo>
                  <a:pt x="353236" y="2398492"/>
                  <a:pt x="355562" y="2355853"/>
                  <a:pt x="355562" y="2307124"/>
                </a:cubicBezTo>
                <a:lnTo>
                  <a:pt x="355562" y="297693"/>
                </a:lnTo>
                <a:cubicBezTo>
                  <a:pt x="355562" y="99231"/>
                  <a:pt x="318350" y="0"/>
                  <a:pt x="243926" y="0"/>
                </a:cubicBezTo>
                <a:cubicBezTo>
                  <a:pt x="183680" y="0"/>
                  <a:pt x="151784" y="85055"/>
                  <a:pt x="148240" y="255165"/>
                </a:cubicBezTo>
                <a:cubicBezTo>
                  <a:pt x="142924" y="489067"/>
                  <a:pt x="96742" y="657683"/>
                  <a:pt x="9692" y="761012"/>
                </a:cubicBezTo>
                <a:lnTo>
                  <a:pt x="0" y="770559"/>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537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992136"/>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lang="en-US" sz="4000" b="1">
                <a:solidFill>
                  <a:prstClr val="black"/>
                </a:solidFill>
                <a:latin typeface="Arial" panose="020B0604020202020204" pitchFamily="34" charset="0"/>
                <a:ea typeface="+mj-ea"/>
                <a:cs typeface="Arial" panose="020B0604020202020204" pitchFamily="34" charset="0"/>
              </a:rPr>
              <a:t>CÁC </a:t>
            </a: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THẺ TẠO CHỈ SỐ TRÊN VÀ DƯỚI</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ea typeface="+mn-ea"/>
                <a:cs typeface="Arial" panose="020B0604020202020204" pitchFamily="34" charset="0"/>
              </a:rPr>
              <a:t>Thẻ tạo chỉ số trên </a:t>
            </a:r>
            <a:r>
              <a:rPr lang="en-US" sz="2800" kern="0">
                <a:solidFill>
                  <a:srgbClr val="FF0000"/>
                </a:solidFill>
                <a:latin typeface="Arial" panose="020B0604020202020204" pitchFamily="34" charset="0"/>
                <a:ea typeface="+mn-ea"/>
                <a:cs typeface="Arial" panose="020B0604020202020204" pitchFamily="34" charset="0"/>
              </a:rPr>
              <a:t>&lt;sup&gt;</a:t>
            </a:r>
            <a:r>
              <a:rPr lang="en-US" sz="2800" kern="0">
                <a:solidFill>
                  <a:prstClr val="black"/>
                </a:solidFill>
                <a:latin typeface="Arial" panose="020B0604020202020204" pitchFamily="34" charset="0"/>
                <a:ea typeface="+mn-ea"/>
                <a:cs typeface="Arial" panose="020B0604020202020204" pitchFamily="34" charset="0"/>
              </a:rPr>
              <a:t> … </a:t>
            </a:r>
            <a:r>
              <a:rPr lang="en-US" sz="2800" kern="0">
                <a:solidFill>
                  <a:srgbClr val="FF0000"/>
                </a:solidFill>
                <a:latin typeface="Arial" panose="020B0604020202020204" pitchFamily="34" charset="0"/>
                <a:ea typeface="+mn-ea"/>
                <a:cs typeface="Arial" panose="020B0604020202020204" pitchFamily="34" charset="0"/>
              </a:rPr>
              <a:t>&lt;/sup</a:t>
            </a:r>
            <a:r>
              <a:rPr lang="en-US" sz="2800" kern="0">
                <a:solidFill>
                  <a:srgbClr val="FF0000"/>
                </a:solidFill>
                <a:latin typeface="Arial" panose="020B0604020202020204" pitchFamily="34"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latin typeface="Arial" panose="020B0604020202020204" pitchFamily="34" charset="0"/>
                <a:cs typeface="Arial" panose="020B0604020202020204" pitchFamily="34" charset="0"/>
              </a:rPr>
              <a:t>     Ví dụ: m</a:t>
            </a:r>
            <a:r>
              <a:rPr lang="en-US" sz="2800" kern="0">
                <a:solidFill>
                  <a:srgbClr val="FF0000"/>
                </a:solidFill>
                <a:latin typeface="Arial" panose="020B0604020202020204" pitchFamily="34" charset="0"/>
                <a:cs typeface="Arial" panose="020B0604020202020204" pitchFamily="34" charset="0"/>
              </a:rPr>
              <a:t>&lt;sup&gt;</a:t>
            </a:r>
            <a:r>
              <a:rPr lang="en-US" sz="2800" kern="0">
                <a:latin typeface="Arial" panose="020B0604020202020204" pitchFamily="34" charset="0"/>
                <a:cs typeface="Arial" panose="020B0604020202020204" pitchFamily="34" charset="0"/>
              </a:rPr>
              <a:t>2</a:t>
            </a:r>
            <a:r>
              <a:rPr lang="en-US" sz="2800" kern="0">
                <a:solidFill>
                  <a:srgbClr val="FF0000"/>
                </a:solidFill>
                <a:latin typeface="Arial" panose="020B0604020202020204" pitchFamily="34" charset="0"/>
                <a:cs typeface="Arial" panose="020B0604020202020204" pitchFamily="34" charset="0"/>
              </a:rPr>
              <a:t>&lt;/sup&gt;</a:t>
            </a:r>
            <a:r>
              <a:rPr lang="en-US" sz="2800" kern="0">
                <a:latin typeface="Arial" panose="020B0604020202020204" pitchFamily="34" charset="0"/>
                <a:cs typeface="Arial" panose="020B0604020202020204" pitchFamily="34" charset="0"/>
              </a:rPr>
              <a:t> </a:t>
            </a:r>
            <a:r>
              <a:rPr lang="en-US" sz="2800" kern="0">
                <a:latin typeface="Arial" panose="020B0604020202020204" pitchFamily="34" charset="0"/>
                <a:cs typeface="Arial" panose="020B0604020202020204" pitchFamily="34" charset="0"/>
                <a:sym typeface="Wingdings" panose="05000000000000000000" pitchFamily="2" charset="2"/>
              </a:rPr>
              <a:t> Kết quả hiển thị: m</a:t>
            </a:r>
            <a:r>
              <a:rPr lang="en-US" sz="2800" kern="0" baseline="30000">
                <a:latin typeface="Arial" panose="020B0604020202020204" pitchFamily="34" charset="0"/>
                <a:cs typeface="Arial" panose="020B0604020202020204" pitchFamily="34" charset="0"/>
                <a:sym typeface="Wingdings" panose="05000000000000000000" pitchFamily="2" charset="2"/>
              </a:rPr>
              <a:t>2</a:t>
            </a:r>
            <a:endParaRPr 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 Thẻ tạo chỉ số dưới </a:t>
            </a:r>
            <a:r>
              <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&lt;sub&gt;</a:t>
            </a: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a:t>
            </a:r>
            <a:r>
              <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&lt;/sub&gt;</a:t>
            </a: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0" algn="just" defTabSz="914400" rtl="0" eaLnBrk="1" fontAlgn="base" latinLnBrk="0" hangingPunct="1">
              <a:lnSpc>
                <a:spcPct val="100000"/>
              </a:lnSpc>
              <a:spcBef>
                <a:spcPct val="20000"/>
              </a:spcBef>
              <a:spcAft>
                <a:spcPct val="0"/>
              </a:spcAft>
              <a:buClrTx/>
              <a:buSzTx/>
              <a:tabLst/>
              <a:defRPr/>
            </a:pPr>
            <a:r>
              <a:rPr lang="en-US" sz="2800" kern="0">
                <a:latin typeface="Arial" panose="020B0604020202020204" pitchFamily="34" charset="0"/>
                <a:cs typeface="Arial" panose="020B0604020202020204" pitchFamily="34" charset="0"/>
              </a:rPr>
              <a:t>     Ví dụ: H</a:t>
            </a:r>
            <a:r>
              <a:rPr lang="en-US" sz="2800" kern="0">
                <a:solidFill>
                  <a:srgbClr val="FF0000"/>
                </a:solidFill>
                <a:latin typeface="Arial" panose="020B0604020202020204" pitchFamily="34" charset="0"/>
                <a:cs typeface="Arial" panose="020B0604020202020204" pitchFamily="34" charset="0"/>
              </a:rPr>
              <a:t>&lt;sub&gt;</a:t>
            </a:r>
            <a:r>
              <a:rPr lang="en-US" sz="2800" kern="0">
                <a:latin typeface="Arial" panose="020B0604020202020204" pitchFamily="34" charset="0"/>
                <a:cs typeface="Arial" panose="020B0604020202020204" pitchFamily="34" charset="0"/>
              </a:rPr>
              <a:t>2</a:t>
            </a:r>
            <a:r>
              <a:rPr lang="en-US" sz="2800" kern="0">
                <a:solidFill>
                  <a:srgbClr val="FF0000"/>
                </a:solidFill>
                <a:latin typeface="Arial" panose="020B0604020202020204" pitchFamily="34" charset="0"/>
                <a:cs typeface="Arial" panose="020B0604020202020204" pitchFamily="34" charset="0"/>
              </a:rPr>
              <a:t>&lt;/sub&gt;</a:t>
            </a:r>
            <a:r>
              <a:rPr lang="en-US" sz="2800" kern="0">
                <a:latin typeface="Arial" panose="020B0604020202020204" pitchFamily="34" charset="0"/>
                <a:cs typeface="Arial" panose="020B0604020202020204" pitchFamily="34" charset="0"/>
              </a:rPr>
              <a:t>O </a:t>
            </a:r>
            <a:r>
              <a:rPr lang="en-US" sz="2800" kern="0">
                <a:latin typeface="Arial" panose="020B0604020202020204" pitchFamily="34" charset="0"/>
                <a:cs typeface="Arial" panose="020B0604020202020204" pitchFamily="34" charset="0"/>
                <a:sym typeface="Wingdings" panose="05000000000000000000" pitchFamily="2" charset="2"/>
              </a:rPr>
              <a:t> Kết quả hiển thị: H</a:t>
            </a:r>
            <a:r>
              <a:rPr lang="en-US" sz="2800" kern="0" baseline="-25000">
                <a:latin typeface="Arial" panose="020B0604020202020204" pitchFamily="34" charset="0"/>
                <a:cs typeface="Arial" panose="020B0604020202020204" pitchFamily="34" charset="0"/>
                <a:sym typeface="Wingdings" panose="05000000000000000000" pitchFamily="2" charset="2"/>
              </a:rPr>
              <a:t>2</a:t>
            </a:r>
            <a:r>
              <a:rPr lang="en-US" sz="2800" kern="0">
                <a:latin typeface="Arial" panose="020B0604020202020204" pitchFamily="34" charset="0"/>
                <a:cs typeface="Arial" panose="020B0604020202020204" pitchFamily="34" charset="0"/>
                <a:sym typeface="Wingdings" panose="05000000000000000000" pitchFamily="2" charset="2"/>
              </a:rPr>
              <a:t>O</a:t>
            </a: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8987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190171" y="3295510"/>
            <a:ext cx="6807200" cy="707886"/>
          </a:xfrm>
          <a:prstGeom prst="rect">
            <a:avLst/>
          </a:prstGeom>
          <a:noFill/>
        </p:spPr>
        <p:txBody>
          <a:bodyPr wrap="square">
            <a:spAutoFit/>
          </a:bodyPr>
          <a:lstStyle/>
          <a:p>
            <a:r>
              <a:rPr lang="en-US" altLang="zh-CN" sz="400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rPr>
              <a:t>CÁC THẺ TẠO DANH SÁCH</a:t>
            </a:r>
            <a:endParaRPr lang="en-US" altLang="zh-CN" sz="4000" dirty="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endParaRPr>
          </a:p>
        </p:txBody>
      </p:sp>
      <p:sp>
        <p:nvSpPr>
          <p:cNvPr id="7" name="矩形 6"/>
          <p:cNvSpPr/>
          <p:nvPr/>
        </p:nvSpPr>
        <p:spPr>
          <a:xfrm>
            <a:off x="2466175" y="2813372"/>
            <a:ext cx="1313181" cy="461665"/>
          </a:xfrm>
          <a:prstGeom prst="rect">
            <a:avLst/>
          </a:prstGeom>
          <a:noFill/>
        </p:spPr>
        <p:txBody>
          <a:bodyPr wrap="none">
            <a:spAutoFit/>
          </a:bodyPr>
          <a:lstStyle/>
          <a:p>
            <a:pPr algn="r"/>
            <a:r>
              <a:rPr lang="en-US" altLang="zh-CN" sz="2400">
                <a:latin typeface="Arial" panose="020B0604020202020204" pitchFamily="34" charset="0"/>
                <a:ea typeface="造字工房悦黑（非商用）常规体" pitchFamily="50" charset="-122"/>
                <a:cs typeface="Arial" panose="020B0604020202020204" pitchFamily="34" charset="0"/>
              </a:rPr>
              <a:t>PHẦN</a:t>
            </a:r>
            <a:r>
              <a:rPr lang="en-US" altLang="zh-CN" sz="2400">
                <a:latin typeface="造字工房悦黑（非商用）常规体" pitchFamily="50" charset="-122"/>
                <a:ea typeface="造字工房悦黑（非商用）常规体" pitchFamily="50" charset="-122"/>
              </a:rPr>
              <a:t> </a:t>
            </a:r>
            <a:r>
              <a:rPr lang="en-US" altLang="zh-CN" sz="2400">
                <a:solidFill>
                  <a:srgbClr val="E70012"/>
                </a:solidFill>
                <a:latin typeface="造字工房悦黑（非商用）常规体" pitchFamily="50" charset="-122"/>
                <a:ea typeface="造字工房悦黑（非商用）常规体" pitchFamily="50" charset="-122"/>
              </a:rPr>
              <a:t>7</a:t>
            </a:r>
            <a:endParaRPr lang="zh-CN" altLang="en-US" sz="2400" dirty="0">
              <a:solidFill>
                <a:srgbClr val="E70012"/>
              </a:solidFill>
              <a:latin typeface="造字工房悦黑（非商用）常规体" pitchFamily="50" charset="-122"/>
              <a:ea typeface="造字工房悦黑（非商用）常规体" pitchFamily="50" charset="-122"/>
            </a:endParaRPr>
          </a:p>
        </p:txBody>
      </p:sp>
      <p:sp>
        <p:nvSpPr>
          <p:cNvPr id="10" name="任意多边形 9"/>
          <p:cNvSpPr/>
          <p:nvPr/>
        </p:nvSpPr>
        <p:spPr>
          <a:xfrm rot="5400000" flipV="1">
            <a:off x="9410245" y="5181201"/>
            <a:ext cx="355562" cy="2455742"/>
          </a:xfrm>
          <a:custGeom>
            <a:avLst/>
            <a:gdLst/>
            <a:ahLst/>
            <a:cxnLst/>
            <a:rect l="l" t="t" r="r" b="b"/>
            <a:pathLst>
              <a:path w="355562" h="2455742">
                <a:moveTo>
                  <a:pt x="0" y="770559"/>
                </a:moveTo>
                <a:lnTo>
                  <a:pt x="344992" y="2455742"/>
                </a:lnTo>
                <a:lnTo>
                  <a:pt x="348584" y="2435039"/>
                </a:lnTo>
                <a:cubicBezTo>
                  <a:pt x="353236" y="2398492"/>
                  <a:pt x="355562" y="2355853"/>
                  <a:pt x="355562" y="2307124"/>
                </a:cubicBezTo>
                <a:lnTo>
                  <a:pt x="355562" y="297693"/>
                </a:lnTo>
                <a:cubicBezTo>
                  <a:pt x="355562" y="99231"/>
                  <a:pt x="318350" y="0"/>
                  <a:pt x="243926" y="0"/>
                </a:cubicBezTo>
                <a:cubicBezTo>
                  <a:pt x="183680" y="0"/>
                  <a:pt x="151784" y="85055"/>
                  <a:pt x="148240" y="255165"/>
                </a:cubicBezTo>
                <a:cubicBezTo>
                  <a:pt x="142924" y="489067"/>
                  <a:pt x="96742" y="657683"/>
                  <a:pt x="9692" y="761012"/>
                </a:cubicBezTo>
                <a:lnTo>
                  <a:pt x="0" y="770559"/>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58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6555641"/>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TẠO DANH SÁCH KHÔNG CÓ THỨ TỰ</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ea typeface="+mn-ea"/>
                <a:cs typeface="Arial" panose="020B0604020202020204" pitchFamily="34" charset="0"/>
              </a:rPr>
              <a:t>Thẻ </a:t>
            </a:r>
            <a:r>
              <a:rPr lang="en-US" sz="2800" kern="0">
                <a:solidFill>
                  <a:srgbClr val="FF0000"/>
                </a:solidFill>
                <a:latin typeface="Arial" panose="020B0604020202020204" pitchFamily="34" charset="0"/>
                <a:ea typeface="+mn-ea"/>
                <a:cs typeface="Arial" panose="020B0604020202020204" pitchFamily="34" charset="0"/>
              </a:rPr>
              <a:t>&lt;ul&gt; </a:t>
            </a:r>
            <a:r>
              <a:rPr lang="en-US" sz="2800" kern="0">
                <a:solidFill>
                  <a:prstClr val="black"/>
                </a:solidFill>
                <a:latin typeface="Arial" panose="020B0604020202020204" pitchFamily="34" charset="0"/>
                <a:ea typeface="+mn-ea"/>
                <a:cs typeface="Arial" panose="020B0604020202020204" pitchFamily="34" charset="0"/>
              </a:rPr>
              <a:t>dùng để định nghĩa danh sách không có thứ tự. Sử dụng thẻ </a:t>
            </a:r>
            <a:r>
              <a:rPr lang="en-US" sz="2800" kern="0">
                <a:solidFill>
                  <a:srgbClr val="FF0000"/>
                </a:solidFill>
                <a:latin typeface="Arial" panose="020B0604020202020204" pitchFamily="34" charset="0"/>
                <a:ea typeface="+mn-ea"/>
                <a:cs typeface="Arial" panose="020B0604020202020204" pitchFamily="34" charset="0"/>
              </a:rPr>
              <a:t>&lt;li&gt; </a:t>
            </a:r>
            <a:r>
              <a:rPr lang="en-US" sz="2800" kern="0">
                <a:solidFill>
                  <a:prstClr val="black"/>
                </a:solidFill>
                <a:latin typeface="Arial" panose="020B0604020202020204" pitchFamily="34" charset="0"/>
                <a:ea typeface="+mn-ea"/>
                <a:cs typeface="Arial" panose="020B0604020202020204" pitchFamily="34" charset="0"/>
              </a:rPr>
              <a:t>để định nghĩa các mục trong danh sách.</a:t>
            </a:r>
          </a:p>
          <a:p>
            <a:pPr marR="0" lvl="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Arial" panose="020B0604020202020204" pitchFamily="34" charset="0"/>
                <a:ea typeface="+mn-ea"/>
                <a:cs typeface="Arial" panose="020B0604020202020204" pitchFamily="34" charset="0"/>
              </a:rPr>
              <a:t>&lt;ul</a:t>
            </a:r>
            <a:r>
              <a:rPr lang="en-US" sz="2800" kern="0">
                <a:solidFill>
                  <a:prstClr val="black"/>
                </a:solidFill>
                <a:latin typeface="Arial" panose="020B0604020202020204" pitchFamily="34" charset="0"/>
                <a:ea typeface="+mn-ea"/>
                <a:cs typeface="Arial" panose="020B0604020202020204" pitchFamily="34" charset="0"/>
              </a:rPr>
              <a:t> </a:t>
            </a:r>
            <a:r>
              <a:rPr lang="en-US" sz="2800" kern="0">
                <a:solidFill>
                  <a:srgbClr val="0070C0"/>
                </a:solidFill>
                <a:latin typeface="Arial" panose="020B0604020202020204" pitchFamily="34" charset="0"/>
                <a:ea typeface="+mn-ea"/>
                <a:cs typeface="Arial" panose="020B0604020202020204" pitchFamily="34" charset="0"/>
              </a:rPr>
              <a:t>type=“disc|square|circle”</a:t>
            </a:r>
            <a:r>
              <a:rPr lang="en-US" sz="2800" kern="0">
                <a:solidFill>
                  <a:prstClr val="black"/>
                </a:solidFill>
                <a:latin typeface="Arial" panose="020B0604020202020204" pitchFamily="34" charset="0"/>
                <a:ea typeface="+mn-ea"/>
                <a:cs typeface="Arial" panose="020B0604020202020204" pitchFamily="34" charset="0"/>
              </a:rPr>
              <a:t> compact </a:t>
            </a:r>
            <a:r>
              <a:rPr lang="en-US" sz="2800" kern="0">
                <a:solidFill>
                  <a:srgbClr val="FF0000"/>
                </a:solidFill>
                <a:latin typeface="Arial" panose="020B0604020202020204" pitchFamily="34" charset="0"/>
                <a:ea typeface="+mn-ea"/>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Arial" panose="020B0604020202020204" pitchFamily="34" charset="0"/>
                <a:ea typeface="+mn-ea"/>
                <a:cs typeface="Arial" panose="020B0604020202020204" pitchFamily="34" charset="0"/>
              </a:rPr>
              <a:t>	</a:t>
            </a:r>
            <a:r>
              <a:rPr lang="en-US" sz="2800" kern="0">
                <a:solidFill>
                  <a:srgbClr val="FF0000"/>
                </a:solidFill>
                <a:latin typeface="Arial" panose="020B0604020202020204" pitchFamily="34" charset="0"/>
                <a:ea typeface="+mn-ea"/>
                <a:cs typeface="Arial" panose="020B0604020202020204" pitchFamily="34" charset="0"/>
              </a:rPr>
              <a:t>&lt;li&gt;…&lt;/li&gt;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Arial" panose="020B0604020202020204" pitchFamily="34" charset="0"/>
                <a:ea typeface="+mn-ea"/>
                <a:cs typeface="Arial" panose="020B0604020202020204" pitchFamily="34" charset="0"/>
              </a:rPr>
              <a:t>	&lt;li&gt;…&lt;/li&gt;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Arial" panose="020B0604020202020204" pitchFamily="34" charset="0"/>
                <a:ea typeface="+mn-ea"/>
                <a:cs typeface="Arial" panose="020B0604020202020204" pitchFamily="34" charset="0"/>
              </a:rPr>
              <a:t>&lt;/ul&gt;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1420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599" y="1615289"/>
            <a:ext cx="3329609" cy="553998"/>
          </a:xfrm>
          <a:prstGeom prst="rect">
            <a:avLst/>
          </a:prstGeom>
          <a:noFill/>
        </p:spPr>
        <p:txBody>
          <a:bodyPr wrap="square">
            <a:spAutoFit/>
          </a:bodyPr>
          <a:lstStyle/>
          <a:p>
            <a:pPr algn="ctr"/>
            <a:r>
              <a:rPr lang="en-US" altLang="zh-CN" sz="3000" b="1">
                <a:solidFill>
                  <a:schemeClr val="bg1"/>
                </a:solidFill>
                <a:latin typeface="Arial" panose="020B0604020202020204" pitchFamily="34" charset="0"/>
                <a:ea typeface="微软雅黑" panose="020B0503020204020204" pitchFamily="34" charset="-122"/>
                <a:cs typeface="Arial" panose="020B0604020202020204" pitchFamily="34" charset="0"/>
              </a:rPr>
              <a:t>Tài liệu học tập</a:t>
            </a:r>
            <a:endParaRPr lang="en-US" altLang="zh-CN" sz="3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等腰三角形 8"/>
          <p:cNvSpPr/>
          <p:nvPr/>
        </p:nvSpPr>
        <p:spPr>
          <a:xfrm flipH="1" flipV="1">
            <a:off x="9155112" y="2562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0" name="等腰三角形 9"/>
          <p:cNvSpPr/>
          <p:nvPr/>
        </p:nvSpPr>
        <p:spPr>
          <a:xfrm flipH="1">
            <a:off x="9155112" y="1961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1" name="文本框 10"/>
          <p:cNvSpPr txBox="1"/>
          <p:nvPr/>
        </p:nvSpPr>
        <p:spPr>
          <a:xfrm flipH="1">
            <a:off x="6096000" y="2046727"/>
            <a:ext cx="4530725" cy="593725"/>
          </a:xfrm>
          <a:prstGeom prst="rect">
            <a:avLst/>
          </a:prstGeom>
          <a:solidFill>
            <a:srgbClr val="E70012"/>
          </a:solidFill>
          <a:effectLst/>
        </p:spPr>
        <p:txBody>
          <a:bodyPr lIns="180000" anchor="ctr"/>
          <a:lstStyle/>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Giáo trình: Thiết kế web </a:t>
            </a:r>
          </a:p>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(HaUI)</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flipH="1">
            <a:off x="9331325" y="1961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p>
            <a:pPr algn="ctr">
              <a:defRPr/>
            </a:pPr>
            <a:r>
              <a:rPr lang="en-US" altLang="zh-CN" sz="3200">
                <a:solidFill>
                  <a:srgbClr val="DB0816"/>
                </a:solidFill>
                <a:latin typeface="Adobe Gothic Std B" panose="020B0800000000000000" pitchFamily="34" charset="-128"/>
                <a:ea typeface="Adobe Gothic Std B" panose="020B0800000000000000" pitchFamily="34" charset="-128"/>
                <a:cs typeface="Verdana" panose="020B0604030504040204" pitchFamily="34" charset="0"/>
              </a:rPr>
              <a:t>01</a:t>
            </a:r>
            <a:endParaRPr lang="zh-CN" altLang="en-US" sz="3200" dirty="0">
              <a:solidFill>
                <a:srgbClr val="DB0816"/>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13" name="等腰三角形 12"/>
          <p:cNvSpPr/>
          <p:nvPr/>
        </p:nvSpPr>
        <p:spPr>
          <a:xfrm flipH="1" flipV="1">
            <a:off x="9155112" y="3578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4" name="等腰三角形 13"/>
          <p:cNvSpPr/>
          <p:nvPr/>
        </p:nvSpPr>
        <p:spPr>
          <a:xfrm flipH="1">
            <a:off x="9155112" y="2977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5" name="文本框 14"/>
          <p:cNvSpPr txBox="1"/>
          <p:nvPr/>
        </p:nvSpPr>
        <p:spPr>
          <a:xfrm flipH="1">
            <a:off x="6096000" y="3062727"/>
            <a:ext cx="4530725"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Tài liệu tham khảo: Thiết </a:t>
            </a:r>
          </a:p>
          <a:p>
            <a:r>
              <a:rPr lang="en-US" altLang="zh-CN" sz="2000">
                <a:latin typeface="Arial" panose="020B0604020202020204" pitchFamily="34" charset="0"/>
                <a:cs typeface="Arial" panose="020B0604020202020204" pitchFamily="34" charset="0"/>
              </a:rPr>
              <a:t>kế web với jQuery (HaUI)</a:t>
            </a:r>
            <a:endParaRPr lang="en-US" altLang="zh-CN" sz="2000" dirty="0">
              <a:latin typeface="Arial" panose="020B0604020202020204" pitchFamily="34" charset="0"/>
              <a:cs typeface="Arial" panose="020B0604020202020204" pitchFamily="34" charset="0"/>
            </a:endParaRPr>
          </a:p>
        </p:txBody>
      </p:sp>
      <p:sp>
        <p:nvSpPr>
          <p:cNvPr id="16" name="文本框 15"/>
          <p:cNvSpPr txBox="1"/>
          <p:nvPr/>
        </p:nvSpPr>
        <p:spPr>
          <a:xfrm flipH="1">
            <a:off x="9331325" y="2977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02</a:t>
            </a:r>
            <a:endParaRPr lang="zh-CN" altLang="en-US" dirty="0">
              <a:solidFill>
                <a:srgbClr val="DB0816"/>
              </a:solidFill>
            </a:endParaRPr>
          </a:p>
        </p:txBody>
      </p:sp>
      <p:sp>
        <p:nvSpPr>
          <p:cNvPr id="17" name="等腰三角形 12">
            <a:extLst>
              <a:ext uri="{FF2B5EF4-FFF2-40B4-BE49-F238E27FC236}">
                <a16:creationId xmlns:a16="http://schemas.microsoft.com/office/drawing/2014/main" id="{B2DE8909-7CD2-4E89-866B-FBAFBF2869D9}"/>
              </a:ext>
            </a:extLst>
          </p:cNvPr>
          <p:cNvSpPr/>
          <p:nvPr/>
        </p:nvSpPr>
        <p:spPr>
          <a:xfrm flipH="1" flipV="1">
            <a:off x="9155112" y="4594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8" name="等腰三角形 13">
            <a:extLst>
              <a:ext uri="{FF2B5EF4-FFF2-40B4-BE49-F238E27FC236}">
                <a16:creationId xmlns:a16="http://schemas.microsoft.com/office/drawing/2014/main" id="{7FBCA29E-65DB-4780-9774-BA287EF74905}"/>
              </a:ext>
            </a:extLst>
          </p:cNvPr>
          <p:cNvSpPr/>
          <p:nvPr/>
        </p:nvSpPr>
        <p:spPr>
          <a:xfrm flipH="1">
            <a:off x="9155112" y="3993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9" name="文本框 14">
            <a:extLst>
              <a:ext uri="{FF2B5EF4-FFF2-40B4-BE49-F238E27FC236}">
                <a16:creationId xmlns:a16="http://schemas.microsoft.com/office/drawing/2014/main" id="{E49F3BB2-B90B-4906-B779-9790FFD6682C}"/>
              </a:ext>
            </a:extLst>
          </p:cNvPr>
          <p:cNvSpPr txBox="1"/>
          <p:nvPr/>
        </p:nvSpPr>
        <p:spPr>
          <a:xfrm flipH="1">
            <a:off x="6096000" y="4078727"/>
            <a:ext cx="4530725"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Tài liệu tham khảo: </a:t>
            </a:r>
          </a:p>
          <a:p>
            <a:r>
              <a:rPr lang="en-US" altLang="zh-CN" sz="2000">
                <a:latin typeface="Arial" panose="020B0604020202020204" pitchFamily="34" charset="0"/>
                <a:cs typeface="Arial" panose="020B0604020202020204" pitchFamily="34" charset="0"/>
              </a:rPr>
              <a:t>http://www.w3schools.com</a:t>
            </a:r>
            <a:endParaRPr lang="en-US" altLang="zh-CN" sz="2000" dirty="0">
              <a:latin typeface="Arial" panose="020B0604020202020204" pitchFamily="34" charset="0"/>
              <a:cs typeface="Arial" panose="020B0604020202020204" pitchFamily="34" charset="0"/>
            </a:endParaRPr>
          </a:p>
        </p:txBody>
      </p:sp>
      <p:sp>
        <p:nvSpPr>
          <p:cNvPr id="20" name="文本框 15">
            <a:extLst>
              <a:ext uri="{FF2B5EF4-FFF2-40B4-BE49-F238E27FC236}">
                <a16:creationId xmlns:a16="http://schemas.microsoft.com/office/drawing/2014/main" id="{711FB816-F23C-4CB4-A393-964C98299FBE}"/>
              </a:ext>
            </a:extLst>
          </p:cNvPr>
          <p:cNvSpPr txBox="1"/>
          <p:nvPr/>
        </p:nvSpPr>
        <p:spPr>
          <a:xfrm flipH="1">
            <a:off x="9331325" y="3993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03</a:t>
            </a:r>
            <a:endParaRPr lang="zh-CN" altLang="en-US" dirty="0">
              <a:solidFill>
                <a:srgbClr val="DB0816"/>
              </a:solidFill>
            </a:endParaRPr>
          </a:p>
        </p:txBody>
      </p:sp>
    </p:spTree>
    <p:extLst>
      <p:ext uri="{BB962C8B-B14F-4D97-AF65-F5344CB8AC3E}">
        <p14:creationId xmlns:p14="http://schemas.microsoft.com/office/powerpoint/2010/main" val="308103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6383286"/>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TẠO DANH SÁCH KHÔNG CÓ THỨ TỰ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ea typeface="+mn-ea"/>
                <a:cs typeface="Arial" panose="020B0604020202020204" pitchFamily="34" charset="0"/>
              </a:rPr>
              <a:t>Ví dụ minh họa</a:t>
            </a:r>
            <a:endParaRPr lang="en-US" sz="2800" kern="0">
              <a:solidFill>
                <a:srgbClr val="FF0000"/>
              </a:solidFill>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&lt;ul&gt;</a:t>
            </a:r>
            <a:b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b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  &lt;li&gt;</a:t>
            </a:r>
            <a:r>
              <a:rPr kumimoji="0" lang="it-IT" altLang="en-US" sz="2800" b="0" i="0" u="none" strike="noStrike" kern="0" cap="none" spc="0" normalizeH="0" baseline="0" noProof="0">
                <a:ln>
                  <a:noFill/>
                </a:ln>
                <a:effectLst/>
                <a:uLnTx/>
                <a:uFillTx/>
                <a:latin typeface="Consolas" panose="020B0609020204030204" pitchFamily="49" charset="0"/>
              </a:rPr>
              <a:t>Coffee</a:t>
            </a: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&lt;/li&gt;</a:t>
            </a:r>
            <a:b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b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  &lt;li&gt;</a:t>
            </a:r>
            <a:r>
              <a:rPr kumimoji="0" lang="it-IT" altLang="en-US" sz="2800" b="0" i="0" u="none" strike="noStrike" kern="0" cap="none" spc="0" normalizeH="0" baseline="0" noProof="0">
                <a:ln>
                  <a:noFill/>
                </a:ln>
                <a:effectLst/>
                <a:uLnTx/>
                <a:uFillTx/>
                <a:latin typeface="Consolas" panose="020B0609020204030204" pitchFamily="49" charset="0"/>
              </a:rPr>
              <a:t>Tea</a:t>
            </a: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&lt;/li&gt;</a:t>
            </a:r>
            <a:b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b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  &lt;li&gt;</a:t>
            </a:r>
            <a:r>
              <a:rPr kumimoji="0" lang="it-IT" altLang="en-US" sz="2800" b="0" i="0" u="none" strike="noStrike" kern="0" cap="none" spc="0" normalizeH="0" baseline="0" noProof="0">
                <a:ln>
                  <a:noFill/>
                </a:ln>
                <a:effectLst/>
                <a:uLnTx/>
                <a:uFillTx/>
                <a:latin typeface="Consolas" panose="020B0609020204030204" pitchFamily="49" charset="0"/>
              </a:rPr>
              <a:t>Milk</a:t>
            </a: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&lt;/li&gt;</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&lt;/ul&gt;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2D3F9CB3-5E5B-4528-8EE8-7C0E39C49FBB}"/>
              </a:ext>
            </a:extLst>
          </p:cNvPr>
          <p:cNvPicPr>
            <a:picLocks noChangeAspect="1"/>
          </p:cNvPicPr>
          <p:nvPr/>
        </p:nvPicPr>
        <p:blipFill>
          <a:blip r:embed="rId3"/>
          <a:stretch>
            <a:fillRect/>
          </a:stretch>
        </p:blipFill>
        <p:spPr>
          <a:xfrm>
            <a:off x="4826000" y="3567246"/>
            <a:ext cx="2097206" cy="1719221"/>
          </a:xfrm>
          <a:prstGeom prst="rect">
            <a:avLst/>
          </a:prstGeom>
        </p:spPr>
      </p:pic>
      <p:sp>
        <p:nvSpPr>
          <p:cNvPr id="5" name="Arrow: Notched Right 4">
            <a:extLst>
              <a:ext uri="{FF2B5EF4-FFF2-40B4-BE49-F238E27FC236}">
                <a16:creationId xmlns:a16="http://schemas.microsoft.com/office/drawing/2014/main" id="{FF572CFA-224A-4677-96AD-2FC8A60DE090}"/>
              </a:ext>
            </a:extLst>
          </p:cNvPr>
          <p:cNvSpPr/>
          <p:nvPr/>
        </p:nvSpPr>
        <p:spPr>
          <a:xfrm>
            <a:off x="4455886" y="4223657"/>
            <a:ext cx="653143" cy="406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0B7712-DEE7-4673-871C-2B54EFE41D05}"/>
              </a:ext>
            </a:extLst>
          </p:cNvPr>
          <p:cNvSpPr txBox="1"/>
          <p:nvPr/>
        </p:nvSpPr>
        <p:spPr>
          <a:xfrm>
            <a:off x="7808686" y="2394857"/>
            <a:ext cx="3991428" cy="224676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&lt;ul </a:t>
            </a:r>
            <a:r>
              <a:rPr kumimoji="0" lang="it-IT" sz="2800" b="0" i="0" u="none" strike="noStrike" kern="1200" cap="none" spc="0" normalizeH="0" baseline="0" noProof="0">
                <a:ln>
                  <a:noFill/>
                </a:ln>
                <a:solidFill>
                  <a:srgbClr val="0070C0"/>
                </a:solidFill>
                <a:effectLst/>
                <a:uLnTx/>
                <a:uFillTx/>
                <a:latin typeface="Consolas" panose="020B0609020204030204" pitchFamily="49" charset="0"/>
              </a:rPr>
              <a:t>type=“square”</a:t>
            </a: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&gt;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  &lt;li&gt;</a:t>
            </a:r>
            <a:r>
              <a:rPr kumimoji="0" lang="it-IT" sz="2800" b="0" i="0" u="none" strike="noStrike" kern="1200" cap="none" spc="0" normalizeH="0" baseline="0" noProof="0">
                <a:ln>
                  <a:noFill/>
                </a:ln>
                <a:effectLst/>
                <a:uLnTx/>
                <a:uFillTx/>
                <a:latin typeface="Consolas" panose="020B0609020204030204" pitchFamily="49" charset="0"/>
              </a:rPr>
              <a:t>Coffee</a:t>
            </a: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&lt;/li&gt;</a:t>
            </a:r>
            <a:br>
              <a:rPr kumimoji="0" lang="it-IT" sz="2800" b="0" i="0" u="none" strike="noStrike" kern="1200" cap="none" spc="0" normalizeH="0" baseline="0" noProof="0">
                <a:ln>
                  <a:noFill/>
                </a:ln>
                <a:solidFill>
                  <a:srgbClr val="FF0000"/>
                </a:solidFill>
                <a:effectLst/>
                <a:uLnTx/>
                <a:uFillTx/>
                <a:latin typeface="Consolas" panose="020B0609020204030204" pitchFamily="49" charset="0"/>
              </a:rPr>
            </a:b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  &lt;li&gt;</a:t>
            </a:r>
            <a:r>
              <a:rPr kumimoji="0" lang="it-IT" sz="2800" b="0" i="0" u="none" strike="noStrike" kern="1200" cap="none" spc="0" normalizeH="0" baseline="0" noProof="0">
                <a:ln>
                  <a:noFill/>
                </a:ln>
                <a:effectLst/>
                <a:uLnTx/>
                <a:uFillTx/>
                <a:latin typeface="Consolas" panose="020B0609020204030204" pitchFamily="49" charset="0"/>
              </a:rPr>
              <a:t>Tea</a:t>
            </a: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&lt;/li&gt;</a:t>
            </a:r>
            <a:br>
              <a:rPr kumimoji="0" lang="it-IT" sz="2800" b="0" i="0" u="none" strike="noStrike" kern="1200" cap="none" spc="0" normalizeH="0" baseline="0" noProof="0">
                <a:ln>
                  <a:noFill/>
                </a:ln>
                <a:solidFill>
                  <a:srgbClr val="FF0000"/>
                </a:solidFill>
                <a:effectLst/>
                <a:uLnTx/>
                <a:uFillTx/>
                <a:latin typeface="Consolas" panose="020B0609020204030204" pitchFamily="49" charset="0"/>
              </a:rPr>
            </a:b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  &lt;li&gt;</a:t>
            </a:r>
            <a:r>
              <a:rPr kumimoji="0" lang="it-IT" sz="2800" b="0" i="0" u="none" strike="noStrike" kern="1200" cap="none" spc="0" normalizeH="0" baseline="0" noProof="0">
                <a:ln>
                  <a:noFill/>
                </a:ln>
                <a:effectLst/>
                <a:uLnTx/>
                <a:uFillTx/>
                <a:latin typeface="Consolas" panose="020B0609020204030204" pitchFamily="49" charset="0"/>
              </a:rPr>
              <a:t>Milk</a:t>
            </a: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&lt;/li&gt;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&lt;/ul&gt;</a:t>
            </a:r>
            <a:endParaRPr kumimoji="0" lang="it-IT" sz="2800" b="0" i="0" u="none" strike="noStrike" kern="1200" cap="none" spc="0" normalizeH="0" baseline="0" noProof="0" dirty="0">
              <a:ln>
                <a:noFill/>
              </a:ln>
              <a:solidFill>
                <a:srgbClr val="FF0000"/>
              </a:solidFill>
              <a:effectLst/>
              <a:uLnTx/>
              <a:uFillTx/>
              <a:latin typeface="Consolas" panose="020B0609020204030204" pitchFamily="49" charset="0"/>
            </a:endParaRPr>
          </a:p>
        </p:txBody>
      </p:sp>
      <p:pic>
        <p:nvPicPr>
          <p:cNvPr id="10" name="Picture 9">
            <a:extLst>
              <a:ext uri="{FF2B5EF4-FFF2-40B4-BE49-F238E27FC236}">
                <a16:creationId xmlns:a16="http://schemas.microsoft.com/office/drawing/2014/main" id="{755F9A6C-FC3E-487E-B7DA-FE9EDB48D719}"/>
              </a:ext>
            </a:extLst>
          </p:cNvPr>
          <p:cNvPicPr>
            <a:picLocks noChangeAspect="1"/>
          </p:cNvPicPr>
          <p:nvPr/>
        </p:nvPicPr>
        <p:blipFill>
          <a:blip r:embed="rId4"/>
          <a:stretch>
            <a:fillRect/>
          </a:stretch>
        </p:blipFill>
        <p:spPr>
          <a:xfrm>
            <a:off x="8605560" y="4829017"/>
            <a:ext cx="2889754" cy="2036240"/>
          </a:xfrm>
          <a:prstGeom prst="rect">
            <a:avLst/>
          </a:prstGeom>
        </p:spPr>
      </p:pic>
      <p:sp>
        <p:nvSpPr>
          <p:cNvPr id="11" name="Arrow: Notched Right 10">
            <a:extLst>
              <a:ext uri="{FF2B5EF4-FFF2-40B4-BE49-F238E27FC236}">
                <a16:creationId xmlns:a16="http://schemas.microsoft.com/office/drawing/2014/main" id="{38D90951-602C-44B6-B4B4-1AADA1DD0D30}"/>
              </a:ext>
            </a:extLst>
          </p:cNvPr>
          <p:cNvSpPr/>
          <p:nvPr/>
        </p:nvSpPr>
        <p:spPr>
          <a:xfrm rot="5400000">
            <a:off x="9617510" y="4422783"/>
            <a:ext cx="865854" cy="381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0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6370975"/>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TẠO DANH SÁCH CÓ THỨ TỰ</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ea typeface="+mn-ea"/>
                <a:cs typeface="Arial" panose="020B0604020202020204" pitchFamily="34" charset="0"/>
              </a:rPr>
              <a:t>Thẻ </a:t>
            </a:r>
            <a:r>
              <a:rPr lang="en-US" sz="2800" kern="0">
                <a:solidFill>
                  <a:srgbClr val="FF0000"/>
                </a:solidFill>
                <a:latin typeface="Arial" panose="020B0604020202020204" pitchFamily="34" charset="0"/>
                <a:ea typeface="+mn-ea"/>
                <a:cs typeface="Arial" panose="020B0604020202020204" pitchFamily="34" charset="0"/>
              </a:rPr>
              <a:t>&lt;ol&gt; </a:t>
            </a:r>
            <a:r>
              <a:rPr lang="en-US" sz="2800" kern="0">
                <a:solidFill>
                  <a:prstClr val="black"/>
                </a:solidFill>
                <a:latin typeface="Arial" panose="020B0604020202020204" pitchFamily="34" charset="0"/>
                <a:ea typeface="+mn-ea"/>
                <a:cs typeface="Arial" panose="020B0604020202020204" pitchFamily="34" charset="0"/>
              </a:rPr>
              <a:t>dùng để định nghĩa danh sách có thứ tự. Số thứ tự có thể là số hoặc chữ. Sử dụng thẻ </a:t>
            </a:r>
            <a:r>
              <a:rPr lang="en-US" sz="2800" kern="0">
                <a:solidFill>
                  <a:srgbClr val="FF0000"/>
                </a:solidFill>
                <a:latin typeface="Arial" panose="020B0604020202020204" pitchFamily="34" charset="0"/>
                <a:ea typeface="+mn-ea"/>
                <a:cs typeface="Arial" panose="020B0604020202020204" pitchFamily="34" charset="0"/>
              </a:rPr>
              <a:t>&lt;li&gt; </a:t>
            </a:r>
            <a:r>
              <a:rPr lang="en-US" sz="2800" kern="0">
                <a:solidFill>
                  <a:prstClr val="black"/>
                </a:solidFill>
                <a:latin typeface="Arial" panose="020B0604020202020204" pitchFamily="34" charset="0"/>
                <a:ea typeface="+mn-ea"/>
                <a:cs typeface="Arial" panose="020B0604020202020204" pitchFamily="34" charset="0"/>
              </a:rPr>
              <a:t>để định nghĩa các mục trong danh sách.</a:t>
            </a:r>
          </a:p>
          <a:p>
            <a:pPr marR="0" lvl="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Arial" panose="020B0604020202020204" pitchFamily="34" charset="0"/>
                <a:ea typeface="+mn-ea"/>
                <a:cs typeface="Arial" panose="020B0604020202020204" pitchFamily="34" charset="0"/>
              </a:rPr>
              <a:t>&lt;ol</a:t>
            </a:r>
            <a:r>
              <a:rPr lang="en-US" sz="2800" kern="0">
                <a:solidFill>
                  <a:prstClr val="black"/>
                </a:solidFill>
                <a:latin typeface="Arial" panose="020B0604020202020204" pitchFamily="34" charset="0"/>
                <a:ea typeface="+mn-ea"/>
                <a:cs typeface="Arial" panose="020B0604020202020204" pitchFamily="34" charset="0"/>
              </a:rPr>
              <a:t> </a:t>
            </a:r>
            <a:r>
              <a:rPr lang="en-US" sz="2800" kern="0">
                <a:solidFill>
                  <a:srgbClr val="0070C0"/>
                </a:solidFill>
                <a:latin typeface="Arial" panose="020B0604020202020204" pitchFamily="34" charset="0"/>
                <a:ea typeface="+mn-ea"/>
                <a:cs typeface="Arial" panose="020B0604020202020204" pitchFamily="34" charset="0"/>
              </a:rPr>
              <a:t>type=“1|a|A|i|I” start=“number”</a:t>
            </a:r>
            <a:r>
              <a:rPr lang="en-US" sz="2800" kern="0">
                <a:solidFill>
                  <a:prstClr val="black"/>
                </a:solidFill>
                <a:latin typeface="Arial" panose="020B0604020202020204" pitchFamily="34" charset="0"/>
                <a:ea typeface="+mn-ea"/>
                <a:cs typeface="Arial" panose="020B0604020202020204" pitchFamily="34" charset="0"/>
              </a:rPr>
              <a:t> compact reversed </a:t>
            </a:r>
            <a:r>
              <a:rPr lang="en-US" sz="2800" kern="0">
                <a:solidFill>
                  <a:srgbClr val="FF0000"/>
                </a:solidFill>
                <a:latin typeface="Arial" panose="020B0604020202020204" pitchFamily="34" charset="0"/>
                <a:ea typeface="+mn-ea"/>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Arial" panose="020B0604020202020204" pitchFamily="34" charset="0"/>
                <a:ea typeface="+mn-ea"/>
                <a:cs typeface="Arial" panose="020B0604020202020204" pitchFamily="34" charset="0"/>
              </a:rPr>
              <a:t>	</a:t>
            </a:r>
            <a:r>
              <a:rPr lang="en-US" sz="2800" kern="0">
                <a:solidFill>
                  <a:srgbClr val="FF0000"/>
                </a:solidFill>
                <a:latin typeface="Arial" panose="020B0604020202020204" pitchFamily="34" charset="0"/>
                <a:ea typeface="+mn-ea"/>
                <a:cs typeface="Arial" panose="020B0604020202020204" pitchFamily="34" charset="0"/>
              </a:rPr>
              <a:t>&lt;li&gt;…&lt;/li&gt;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Arial" panose="020B0604020202020204" pitchFamily="34" charset="0"/>
                <a:ea typeface="+mn-ea"/>
                <a:cs typeface="Arial" panose="020B0604020202020204" pitchFamily="34" charset="0"/>
              </a:rPr>
              <a:t>	&lt;li&gt;…&lt;/li&gt;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Arial" panose="020B0604020202020204" pitchFamily="34" charset="0"/>
                <a:ea typeface="+mn-ea"/>
                <a:cs typeface="Arial" panose="020B0604020202020204" pitchFamily="34" charset="0"/>
              </a:rPr>
              <a:t>&lt;/ol&gt;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3176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767733"/>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TẠO DANH SÁCH CÓ THỨ TỰ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ea typeface="+mn-ea"/>
                <a:cs typeface="Arial" panose="020B0604020202020204" pitchFamily="34" charset="0"/>
              </a:rPr>
              <a:t>Ví dụ minh họa</a:t>
            </a:r>
            <a:endParaRPr lang="en-US" sz="2800" kern="0">
              <a:solidFill>
                <a:srgbClr val="FF0000"/>
              </a:solidFill>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&lt;ol&gt;</a:t>
            </a:r>
            <a:b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b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  &lt;li&gt;</a:t>
            </a:r>
            <a:r>
              <a:rPr kumimoji="0" lang="it-IT" altLang="en-US" sz="2800" b="0" i="0" u="none" strike="noStrike" kern="0" cap="none" spc="0" normalizeH="0" baseline="0" noProof="0">
                <a:ln>
                  <a:noFill/>
                </a:ln>
                <a:effectLst/>
                <a:uLnTx/>
                <a:uFillTx/>
                <a:latin typeface="Consolas" panose="020B0609020204030204" pitchFamily="49" charset="0"/>
              </a:rPr>
              <a:t>Coffee</a:t>
            </a: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&lt;/li&gt;</a:t>
            </a:r>
            <a:b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b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  &lt;li&gt;</a:t>
            </a:r>
            <a:r>
              <a:rPr kumimoji="0" lang="it-IT" altLang="en-US" sz="2800" b="0" i="0" u="none" strike="noStrike" kern="0" cap="none" spc="0" normalizeH="0" baseline="0" noProof="0">
                <a:ln>
                  <a:noFill/>
                </a:ln>
                <a:effectLst/>
                <a:uLnTx/>
                <a:uFillTx/>
                <a:latin typeface="Consolas" panose="020B0609020204030204" pitchFamily="49" charset="0"/>
              </a:rPr>
              <a:t>Tea</a:t>
            </a: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&lt;/li&gt;</a:t>
            </a:r>
            <a:b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b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  &lt;li&gt;</a:t>
            </a:r>
            <a:r>
              <a:rPr kumimoji="0" lang="it-IT" altLang="en-US" sz="2800" b="0" i="0" u="none" strike="noStrike" kern="0" cap="none" spc="0" normalizeH="0" baseline="0" noProof="0">
                <a:ln>
                  <a:noFill/>
                </a:ln>
                <a:effectLst/>
                <a:uLnTx/>
                <a:uFillTx/>
                <a:latin typeface="Consolas" panose="020B0609020204030204" pitchFamily="49" charset="0"/>
              </a:rPr>
              <a:t>Milk</a:t>
            </a: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&lt;/li&gt;</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it-IT" altLang="en-US" sz="2800" b="0" i="0" u="none" strike="noStrike" kern="0" cap="none" spc="0" normalizeH="0" baseline="0" noProof="0">
                <a:ln>
                  <a:noFill/>
                </a:ln>
                <a:solidFill>
                  <a:srgbClr val="FF0000"/>
                </a:solidFill>
                <a:effectLst/>
                <a:uLnTx/>
                <a:uFillTx/>
                <a:latin typeface="Consolas" panose="020B0609020204030204" pitchFamily="49" charset="0"/>
              </a:rPr>
              <a:t>&lt;/ol&gt;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Arrow: Notched Right 4">
            <a:extLst>
              <a:ext uri="{FF2B5EF4-FFF2-40B4-BE49-F238E27FC236}">
                <a16:creationId xmlns:a16="http://schemas.microsoft.com/office/drawing/2014/main" id="{FF572CFA-224A-4677-96AD-2FC8A60DE090}"/>
              </a:ext>
            </a:extLst>
          </p:cNvPr>
          <p:cNvSpPr/>
          <p:nvPr/>
        </p:nvSpPr>
        <p:spPr>
          <a:xfrm>
            <a:off x="4419929" y="3632755"/>
            <a:ext cx="653143" cy="406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0B7712-DEE7-4673-871C-2B54EFE41D05}"/>
              </a:ext>
            </a:extLst>
          </p:cNvPr>
          <p:cNvSpPr txBox="1"/>
          <p:nvPr/>
        </p:nvSpPr>
        <p:spPr>
          <a:xfrm>
            <a:off x="7808686" y="2394857"/>
            <a:ext cx="3991428" cy="224676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&lt;ol </a:t>
            </a:r>
            <a:r>
              <a:rPr kumimoji="0" lang="it-IT" sz="2800" b="0" i="0" u="none" strike="noStrike" kern="1200" cap="none" spc="0" normalizeH="0" baseline="0" noProof="0">
                <a:ln>
                  <a:noFill/>
                </a:ln>
                <a:solidFill>
                  <a:srgbClr val="0070C0"/>
                </a:solidFill>
                <a:effectLst/>
                <a:uLnTx/>
                <a:uFillTx/>
                <a:latin typeface="Consolas" panose="020B0609020204030204" pitchFamily="49" charset="0"/>
              </a:rPr>
              <a:t>type=“I”</a:t>
            </a: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&gt;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  &lt;li&gt;</a:t>
            </a:r>
            <a:r>
              <a:rPr kumimoji="0" lang="it-IT" sz="2800" b="0" i="0" u="none" strike="noStrike" kern="1200" cap="none" spc="0" normalizeH="0" baseline="0" noProof="0">
                <a:ln>
                  <a:noFill/>
                </a:ln>
                <a:effectLst/>
                <a:uLnTx/>
                <a:uFillTx/>
                <a:latin typeface="Consolas" panose="020B0609020204030204" pitchFamily="49" charset="0"/>
              </a:rPr>
              <a:t>Coffee</a:t>
            </a: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&lt;/li&gt;</a:t>
            </a:r>
            <a:br>
              <a:rPr kumimoji="0" lang="it-IT" sz="2800" b="0" i="0" u="none" strike="noStrike" kern="1200" cap="none" spc="0" normalizeH="0" baseline="0" noProof="0">
                <a:ln>
                  <a:noFill/>
                </a:ln>
                <a:solidFill>
                  <a:srgbClr val="FF0000"/>
                </a:solidFill>
                <a:effectLst/>
                <a:uLnTx/>
                <a:uFillTx/>
                <a:latin typeface="Consolas" panose="020B0609020204030204" pitchFamily="49" charset="0"/>
              </a:rPr>
            </a:b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  &lt;li&gt;</a:t>
            </a:r>
            <a:r>
              <a:rPr kumimoji="0" lang="it-IT" sz="2800" b="0" i="0" u="none" strike="noStrike" kern="1200" cap="none" spc="0" normalizeH="0" baseline="0" noProof="0">
                <a:ln>
                  <a:noFill/>
                </a:ln>
                <a:effectLst/>
                <a:uLnTx/>
                <a:uFillTx/>
                <a:latin typeface="Consolas" panose="020B0609020204030204" pitchFamily="49" charset="0"/>
              </a:rPr>
              <a:t>Tea</a:t>
            </a: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&lt;/li&gt;</a:t>
            </a:r>
            <a:br>
              <a:rPr kumimoji="0" lang="it-IT" sz="2800" b="0" i="0" u="none" strike="noStrike" kern="1200" cap="none" spc="0" normalizeH="0" baseline="0" noProof="0">
                <a:ln>
                  <a:noFill/>
                </a:ln>
                <a:solidFill>
                  <a:srgbClr val="FF0000"/>
                </a:solidFill>
                <a:effectLst/>
                <a:uLnTx/>
                <a:uFillTx/>
                <a:latin typeface="Consolas" panose="020B0609020204030204" pitchFamily="49" charset="0"/>
              </a:rPr>
            </a:b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  &lt;li&gt;</a:t>
            </a:r>
            <a:r>
              <a:rPr kumimoji="0" lang="it-IT" sz="2800" b="0" i="0" u="none" strike="noStrike" kern="1200" cap="none" spc="0" normalizeH="0" baseline="0" noProof="0">
                <a:ln>
                  <a:noFill/>
                </a:ln>
                <a:effectLst/>
                <a:uLnTx/>
                <a:uFillTx/>
                <a:latin typeface="Consolas" panose="020B0609020204030204" pitchFamily="49" charset="0"/>
              </a:rPr>
              <a:t>Milk</a:t>
            </a: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&lt;/li&gt;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a:ln>
                  <a:noFill/>
                </a:ln>
                <a:solidFill>
                  <a:srgbClr val="FF0000"/>
                </a:solidFill>
                <a:effectLst/>
                <a:uLnTx/>
                <a:uFillTx/>
                <a:latin typeface="Consolas" panose="020B0609020204030204" pitchFamily="49" charset="0"/>
              </a:rPr>
              <a:t>&lt;/ol&gt;</a:t>
            </a:r>
            <a:endParaRPr kumimoji="0" lang="it-IT" sz="2800" b="0" i="0" u="none" strike="noStrike" kern="1200" cap="none" spc="0" normalizeH="0" baseline="0" noProof="0" dirty="0">
              <a:ln>
                <a:noFill/>
              </a:ln>
              <a:solidFill>
                <a:srgbClr val="FF0000"/>
              </a:solidFill>
              <a:effectLst/>
              <a:uLnTx/>
              <a:uFillTx/>
              <a:latin typeface="Consolas" panose="020B0609020204030204" pitchFamily="49" charset="0"/>
            </a:endParaRPr>
          </a:p>
        </p:txBody>
      </p:sp>
      <p:sp>
        <p:nvSpPr>
          <p:cNvPr id="11" name="Arrow: Notched Right 10">
            <a:extLst>
              <a:ext uri="{FF2B5EF4-FFF2-40B4-BE49-F238E27FC236}">
                <a16:creationId xmlns:a16="http://schemas.microsoft.com/office/drawing/2014/main" id="{38D90951-602C-44B6-B4B4-1AADA1DD0D30}"/>
              </a:ext>
            </a:extLst>
          </p:cNvPr>
          <p:cNvSpPr/>
          <p:nvPr/>
        </p:nvSpPr>
        <p:spPr>
          <a:xfrm rot="5400000">
            <a:off x="9740362" y="4401885"/>
            <a:ext cx="720386" cy="2910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A990E8F-8E4F-43B3-B633-3AE13A17ABDD}"/>
              </a:ext>
            </a:extLst>
          </p:cNvPr>
          <p:cNvPicPr>
            <a:picLocks noChangeAspect="1"/>
          </p:cNvPicPr>
          <p:nvPr/>
        </p:nvPicPr>
        <p:blipFill>
          <a:blip r:embed="rId3"/>
          <a:stretch>
            <a:fillRect/>
          </a:stretch>
        </p:blipFill>
        <p:spPr>
          <a:xfrm>
            <a:off x="5239986" y="3055811"/>
            <a:ext cx="2222877" cy="1560289"/>
          </a:xfrm>
          <a:prstGeom prst="rect">
            <a:avLst/>
          </a:prstGeom>
        </p:spPr>
      </p:pic>
      <p:pic>
        <p:nvPicPr>
          <p:cNvPr id="9" name="Picture 8">
            <a:extLst>
              <a:ext uri="{FF2B5EF4-FFF2-40B4-BE49-F238E27FC236}">
                <a16:creationId xmlns:a16="http://schemas.microsoft.com/office/drawing/2014/main" id="{1B17B819-4BCF-4F0F-AAB5-D1599C69814C}"/>
              </a:ext>
            </a:extLst>
          </p:cNvPr>
          <p:cNvPicPr>
            <a:picLocks noChangeAspect="1"/>
          </p:cNvPicPr>
          <p:nvPr/>
        </p:nvPicPr>
        <p:blipFill>
          <a:blip r:embed="rId4"/>
          <a:stretch>
            <a:fillRect/>
          </a:stretch>
        </p:blipFill>
        <p:spPr>
          <a:xfrm>
            <a:off x="8952541" y="4959441"/>
            <a:ext cx="2296030" cy="1900163"/>
          </a:xfrm>
          <a:prstGeom prst="rect">
            <a:avLst/>
          </a:prstGeom>
        </p:spPr>
      </p:pic>
    </p:spTree>
    <p:extLst>
      <p:ext uri="{BB962C8B-B14F-4D97-AF65-F5344CB8AC3E}">
        <p14:creationId xmlns:p14="http://schemas.microsoft.com/office/powerpoint/2010/main" val="417468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940088"/>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TẠO DANH SÁCH MÔ TẢ</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ea typeface="+mn-ea"/>
                <a:cs typeface="Arial" panose="020B0604020202020204" pitchFamily="34" charset="0"/>
              </a:rPr>
              <a:t>Thẻ </a:t>
            </a:r>
            <a:r>
              <a:rPr lang="en-US" sz="2800" kern="0">
                <a:solidFill>
                  <a:srgbClr val="FF0000"/>
                </a:solidFill>
                <a:latin typeface="Arial" panose="020B0604020202020204" pitchFamily="34" charset="0"/>
                <a:ea typeface="+mn-ea"/>
                <a:cs typeface="Arial" panose="020B0604020202020204" pitchFamily="34" charset="0"/>
              </a:rPr>
              <a:t>&lt;dl&gt; </a:t>
            </a:r>
            <a:r>
              <a:rPr lang="en-US" sz="2800" kern="0">
                <a:solidFill>
                  <a:prstClr val="black"/>
                </a:solidFill>
                <a:latin typeface="Arial" panose="020B0604020202020204" pitchFamily="34" charset="0"/>
                <a:ea typeface="+mn-ea"/>
                <a:cs typeface="Arial" panose="020B0604020202020204" pitchFamily="34" charset="0"/>
              </a:rPr>
              <a:t>dùng để định nghĩa danh sách mô tả. Kết hợp với thẻ </a:t>
            </a:r>
            <a:r>
              <a:rPr lang="en-US" sz="2800" kern="0">
                <a:solidFill>
                  <a:srgbClr val="FF0000"/>
                </a:solidFill>
                <a:latin typeface="Arial" panose="020B0604020202020204" pitchFamily="34" charset="0"/>
                <a:ea typeface="+mn-ea"/>
                <a:cs typeface="Arial" panose="020B0604020202020204" pitchFamily="34" charset="0"/>
              </a:rPr>
              <a:t>&lt;dt&gt; </a:t>
            </a:r>
            <a:r>
              <a:rPr lang="en-US" sz="2800" kern="0">
                <a:solidFill>
                  <a:prstClr val="black"/>
                </a:solidFill>
                <a:latin typeface="Arial" panose="020B0604020202020204" pitchFamily="34" charset="0"/>
                <a:ea typeface="+mn-ea"/>
                <a:cs typeface="Arial" panose="020B0604020202020204" pitchFamily="34" charset="0"/>
              </a:rPr>
              <a:t>để tạo các tên và thẻ </a:t>
            </a:r>
            <a:r>
              <a:rPr lang="en-US" sz="2800" kern="0">
                <a:solidFill>
                  <a:srgbClr val="FF0000"/>
                </a:solidFill>
                <a:latin typeface="Arial" panose="020B0604020202020204" pitchFamily="34" charset="0"/>
                <a:ea typeface="+mn-ea"/>
                <a:cs typeface="Arial" panose="020B0604020202020204" pitchFamily="34" charset="0"/>
              </a:rPr>
              <a:t>&lt;dd&gt; </a:t>
            </a:r>
            <a:r>
              <a:rPr lang="en-US" sz="2800" kern="0">
                <a:solidFill>
                  <a:prstClr val="black"/>
                </a:solidFill>
                <a:latin typeface="Arial" panose="020B0604020202020204" pitchFamily="34" charset="0"/>
                <a:ea typeface="+mn-ea"/>
                <a:cs typeface="Arial" panose="020B0604020202020204" pitchFamily="34" charset="0"/>
              </a:rPr>
              <a:t>để mô tả cho tên.</a:t>
            </a:r>
          </a:p>
          <a:p>
            <a:pPr marR="0" lvl="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&lt;dl&gt;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en-US" sz="2800" kern="0">
                <a:solidFill>
                  <a:srgbClr val="FF0000"/>
                </a:solidFill>
                <a:latin typeface="Consolas" panose="020B0609020204030204" pitchFamily="49" charset="0"/>
                <a:cs typeface="Arial" panose="020B0604020202020204" pitchFamily="34" charset="0"/>
              </a:rPr>
              <a:t>&lt;dt&gt;…&lt;/dt&gt;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	&lt;dd&gt;…&lt;/dd&gt;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&lt;/dl&gt;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9676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681555"/>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TẠO DANH SÁCH MÔ TẢ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ea typeface="+mn-ea"/>
                <a:cs typeface="Arial" panose="020B0604020202020204" pitchFamily="34" charset="0"/>
              </a:rPr>
              <a:t>Ví dụ minh họa</a:t>
            </a:r>
            <a:endParaRPr lang="en-US" sz="2800" kern="0">
              <a:solidFill>
                <a:srgbClr val="FF0000"/>
              </a:solidFill>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sz="2800" b="0" i="0">
                <a:solidFill>
                  <a:srgbClr val="FF0000"/>
                </a:solidFill>
                <a:effectLst/>
                <a:latin typeface="Consolas" panose="020B0609020204030204" pitchFamily="49" charset="0"/>
              </a:rPr>
              <a:t>&lt;dl&gt;</a:t>
            </a:r>
            <a:br>
              <a:rPr lang="en-US" sz="2800">
                <a:solidFill>
                  <a:srgbClr val="FF0000"/>
                </a:solidFill>
                <a:latin typeface="Consolas" panose="020B0609020204030204" pitchFamily="49" charset="0"/>
              </a:rPr>
            </a:br>
            <a:r>
              <a:rPr lang="en-US" sz="2800" b="0" i="0">
                <a:solidFill>
                  <a:srgbClr val="FF0000"/>
                </a:solidFill>
                <a:effectLst/>
                <a:latin typeface="Consolas" panose="020B0609020204030204" pitchFamily="49" charset="0"/>
              </a:rPr>
              <a:t>  &lt;dt&gt;</a:t>
            </a:r>
            <a:r>
              <a:rPr lang="en-US" sz="2800" b="0" i="0">
                <a:effectLst/>
                <a:latin typeface="Consolas" panose="020B0609020204030204" pitchFamily="49" charset="0"/>
              </a:rPr>
              <a:t>Coffee</a:t>
            </a:r>
            <a:r>
              <a:rPr lang="en-US" sz="2800" b="0" i="0">
                <a:solidFill>
                  <a:srgbClr val="FF0000"/>
                </a:solidFill>
                <a:effectLst/>
                <a:latin typeface="Consolas" panose="020B0609020204030204" pitchFamily="49" charset="0"/>
              </a:rPr>
              <a:t>&lt;/dt&gt;</a:t>
            </a:r>
            <a:br>
              <a:rPr lang="en-US" sz="2800">
                <a:solidFill>
                  <a:srgbClr val="FF0000"/>
                </a:solidFill>
                <a:latin typeface="Consolas" panose="020B0609020204030204" pitchFamily="49" charset="0"/>
              </a:rPr>
            </a:br>
            <a:r>
              <a:rPr lang="en-US" sz="2800" b="0" i="0">
                <a:solidFill>
                  <a:srgbClr val="FF0000"/>
                </a:solidFill>
                <a:effectLst/>
                <a:latin typeface="Consolas" panose="020B0609020204030204" pitchFamily="49" charset="0"/>
              </a:rPr>
              <a:t>  &lt;dd&gt;</a:t>
            </a:r>
            <a:r>
              <a:rPr lang="en-US" sz="2800" b="0" i="0">
                <a:effectLst/>
                <a:latin typeface="Consolas" panose="020B0609020204030204" pitchFamily="49" charset="0"/>
              </a:rPr>
              <a:t>- black hot drink</a:t>
            </a:r>
            <a:r>
              <a:rPr lang="en-US" sz="2800" b="0" i="0">
                <a:solidFill>
                  <a:srgbClr val="FF0000"/>
                </a:solidFill>
                <a:effectLst/>
                <a:latin typeface="Consolas" panose="020B0609020204030204" pitchFamily="49" charset="0"/>
              </a:rPr>
              <a:t>&lt;/dd&gt;</a:t>
            </a:r>
            <a:br>
              <a:rPr lang="en-US" sz="2800">
                <a:solidFill>
                  <a:srgbClr val="FF0000"/>
                </a:solidFill>
                <a:latin typeface="Consolas" panose="020B0609020204030204" pitchFamily="49" charset="0"/>
              </a:rPr>
            </a:br>
            <a:r>
              <a:rPr lang="en-US" sz="2800" b="0" i="0">
                <a:solidFill>
                  <a:srgbClr val="FF0000"/>
                </a:solidFill>
                <a:effectLst/>
                <a:latin typeface="Consolas" panose="020B0609020204030204" pitchFamily="49" charset="0"/>
              </a:rPr>
              <a:t>  &lt;dt&gt;</a:t>
            </a:r>
            <a:r>
              <a:rPr lang="en-US" sz="2800" b="0" i="0">
                <a:effectLst/>
                <a:latin typeface="Consolas" panose="020B0609020204030204" pitchFamily="49" charset="0"/>
              </a:rPr>
              <a:t>Milk</a:t>
            </a:r>
            <a:r>
              <a:rPr lang="en-US" sz="2800" b="0" i="0">
                <a:solidFill>
                  <a:srgbClr val="FF0000"/>
                </a:solidFill>
                <a:effectLst/>
                <a:latin typeface="Consolas" panose="020B0609020204030204" pitchFamily="49" charset="0"/>
              </a:rPr>
              <a:t>&lt;/dt&gt;</a:t>
            </a:r>
            <a:br>
              <a:rPr lang="en-US" sz="2800">
                <a:solidFill>
                  <a:srgbClr val="FF0000"/>
                </a:solidFill>
                <a:latin typeface="Consolas" panose="020B0609020204030204" pitchFamily="49" charset="0"/>
              </a:rPr>
            </a:br>
            <a:r>
              <a:rPr lang="en-US" sz="2800" b="0" i="0">
                <a:solidFill>
                  <a:srgbClr val="FF0000"/>
                </a:solidFill>
                <a:effectLst/>
                <a:latin typeface="Consolas" panose="020B0609020204030204" pitchFamily="49" charset="0"/>
              </a:rPr>
              <a:t>  &lt;dd&gt;</a:t>
            </a:r>
            <a:r>
              <a:rPr lang="en-US" sz="2800" b="0" i="0">
                <a:effectLst/>
                <a:latin typeface="Consolas" panose="020B0609020204030204" pitchFamily="49" charset="0"/>
              </a:rPr>
              <a:t>- white cold drink</a:t>
            </a:r>
            <a:r>
              <a:rPr lang="en-US" sz="2800" b="0" i="0">
                <a:solidFill>
                  <a:srgbClr val="FF0000"/>
                </a:solidFill>
                <a:effectLst/>
                <a:latin typeface="Consolas" panose="020B0609020204030204" pitchFamily="49" charset="0"/>
              </a:rPr>
              <a:t>&lt;/dd&gt;</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sz="2800" b="0" i="0">
                <a:solidFill>
                  <a:srgbClr val="FF0000"/>
                </a:solidFill>
                <a:effectLst/>
                <a:latin typeface="Consolas" panose="020B0609020204030204" pitchFamily="49" charset="0"/>
              </a:rPr>
              <a:t>&lt;/dl&gt;</a:t>
            </a:r>
            <a:endParaRPr lang="en-US" altLang="en-US" sz="2800" kern="0">
              <a:solidFill>
                <a:srgbClr val="FF0000"/>
              </a:solidFill>
              <a:latin typeface="Consolas" panose="020B0609020204030204" pitchFamily="49" charset="0"/>
              <a:cs typeface="Arial" panose="020B0604020202020204" pitchFamily="34" charset="0"/>
            </a:endParaRPr>
          </a:p>
          <a:p>
            <a:pPr marR="0" lvl="0" algn="just" defTabSz="914400" rtl="0" eaLnBrk="1" fontAlgn="base" latinLnBrk="0" hangingPunct="1">
              <a:lnSpc>
                <a:spcPct val="100000"/>
              </a:lnSpc>
              <a:spcBef>
                <a:spcPct val="20000"/>
              </a:spcBef>
              <a:spcAft>
                <a:spcPct val="0"/>
              </a:spcAft>
              <a:buClrTx/>
              <a:buSzTx/>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Arrow: Notched Right 4">
            <a:extLst>
              <a:ext uri="{FF2B5EF4-FFF2-40B4-BE49-F238E27FC236}">
                <a16:creationId xmlns:a16="http://schemas.microsoft.com/office/drawing/2014/main" id="{FF572CFA-224A-4677-96AD-2FC8A60DE090}"/>
              </a:ext>
            </a:extLst>
          </p:cNvPr>
          <p:cNvSpPr/>
          <p:nvPr/>
        </p:nvSpPr>
        <p:spPr>
          <a:xfrm>
            <a:off x="7313813" y="3726148"/>
            <a:ext cx="653143" cy="406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D41A48-A967-4727-84E0-74D47CF1F478}"/>
              </a:ext>
            </a:extLst>
          </p:cNvPr>
          <p:cNvPicPr>
            <a:picLocks noChangeAspect="1"/>
          </p:cNvPicPr>
          <p:nvPr/>
        </p:nvPicPr>
        <p:blipFill>
          <a:blip r:embed="rId3"/>
          <a:stretch>
            <a:fillRect/>
          </a:stretch>
        </p:blipFill>
        <p:spPr>
          <a:xfrm>
            <a:off x="8410575" y="3028949"/>
            <a:ext cx="3520772" cy="1920421"/>
          </a:xfrm>
          <a:prstGeom prst="rect">
            <a:avLst/>
          </a:prstGeom>
        </p:spPr>
      </p:pic>
    </p:spTree>
    <p:extLst>
      <p:ext uri="{BB962C8B-B14F-4D97-AF65-F5344CB8AC3E}">
        <p14:creationId xmlns:p14="http://schemas.microsoft.com/office/powerpoint/2010/main" val="317972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190171" y="3295510"/>
            <a:ext cx="6807200" cy="1323439"/>
          </a:xfrm>
          <a:prstGeom prst="rect">
            <a:avLst/>
          </a:prstGeom>
          <a:noFill/>
        </p:spPr>
        <p:txBody>
          <a:bodyPr wrap="square">
            <a:spAutoFit/>
          </a:bodyPr>
          <a:lstStyle/>
          <a:p>
            <a:r>
              <a:rPr lang="en-US" altLang="zh-CN" sz="400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rPr>
              <a:t>CÁC THẺ CHÈN BẢNG, ÂM THANH VÀ VIDEO</a:t>
            </a:r>
            <a:endParaRPr lang="en-US" altLang="zh-CN" sz="4000" dirty="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endParaRPr>
          </a:p>
        </p:txBody>
      </p:sp>
      <p:sp>
        <p:nvSpPr>
          <p:cNvPr id="7" name="矩形 6"/>
          <p:cNvSpPr/>
          <p:nvPr/>
        </p:nvSpPr>
        <p:spPr>
          <a:xfrm>
            <a:off x="2466175" y="2813372"/>
            <a:ext cx="1313181" cy="461665"/>
          </a:xfrm>
          <a:prstGeom prst="rect">
            <a:avLst/>
          </a:prstGeom>
          <a:noFill/>
        </p:spPr>
        <p:txBody>
          <a:bodyPr wrap="none">
            <a:spAutoFit/>
          </a:bodyPr>
          <a:lstStyle/>
          <a:p>
            <a:pPr algn="r"/>
            <a:r>
              <a:rPr lang="en-US" altLang="zh-CN" sz="2400">
                <a:latin typeface="Arial" panose="020B0604020202020204" pitchFamily="34" charset="0"/>
                <a:ea typeface="造字工房悦黑（非商用）常规体" pitchFamily="50" charset="-122"/>
                <a:cs typeface="Arial" panose="020B0604020202020204" pitchFamily="34" charset="0"/>
              </a:rPr>
              <a:t>PHẦN</a:t>
            </a:r>
            <a:r>
              <a:rPr lang="en-US" altLang="zh-CN" sz="2400">
                <a:latin typeface="造字工房悦黑（非商用）常规体" pitchFamily="50" charset="-122"/>
                <a:ea typeface="造字工房悦黑（非商用）常规体" pitchFamily="50" charset="-122"/>
              </a:rPr>
              <a:t> </a:t>
            </a:r>
            <a:r>
              <a:rPr lang="en-US" altLang="zh-CN" sz="2400">
                <a:solidFill>
                  <a:srgbClr val="E70012"/>
                </a:solidFill>
                <a:latin typeface="造字工房悦黑（非商用）常规体" pitchFamily="50" charset="-122"/>
                <a:ea typeface="造字工房悦黑（非商用）常规体" pitchFamily="50" charset="-122"/>
              </a:rPr>
              <a:t>8</a:t>
            </a:r>
            <a:endParaRPr lang="zh-CN" altLang="en-US" sz="2400" dirty="0">
              <a:solidFill>
                <a:srgbClr val="E70012"/>
              </a:solidFill>
              <a:latin typeface="造字工房悦黑（非商用）常规体" pitchFamily="50" charset="-122"/>
              <a:ea typeface="造字工房悦黑（非商用）常规体" pitchFamily="50" charset="-122"/>
            </a:endParaRPr>
          </a:p>
        </p:txBody>
      </p:sp>
      <p:sp>
        <p:nvSpPr>
          <p:cNvPr id="10" name="任意多边形 9"/>
          <p:cNvSpPr/>
          <p:nvPr/>
        </p:nvSpPr>
        <p:spPr>
          <a:xfrm rot="5400000" flipV="1">
            <a:off x="9410245" y="5181201"/>
            <a:ext cx="355562" cy="2455742"/>
          </a:xfrm>
          <a:custGeom>
            <a:avLst/>
            <a:gdLst/>
            <a:ahLst/>
            <a:cxnLst/>
            <a:rect l="l" t="t" r="r" b="b"/>
            <a:pathLst>
              <a:path w="355562" h="2455742">
                <a:moveTo>
                  <a:pt x="0" y="770559"/>
                </a:moveTo>
                <a:lnTo>
                  <a:pt x="344992" y="2455742"/>
                </a:lnTo>
                <a:lnTo>
                  <a:pt x="348584" y="2435039"/>
                </a:lnTo>
                <a:cubicBezTo>
                  <a:pt x="353236" y="2398492"/>
                  <a:pt x="355562" y="2355853"/>
                  <a:pt x="355562" y="2307124"/>
                </a:cubicBezTo>
                <a:lnTo>
                  <a:pt x="355562" y="297693"/>
                </a:lnTo>
                <a:cubicBezTo>
                  <a:pt x="355562" y="99231"/>
                  <a:pt x="318350" y="0"/>
                  <a:pt x="243926" y="0"/>
                </a:cubicBezTo>
                <a:cubicBezTo>
                  <a:pt x="183680" y="0"/>
                  <a:pt x="151784" y="85055"/>
                  <a:pt x="148240" y="255165"/>
                </a:cubicBezTo>
                <a:cubicBezTo>
                  <a:pt x="142924" y="489067"/>
                  <a:pt x="96742" y="657683"/>
                  <a:pt x="9692" y="761012"/>
                </a:cubicBezTo>
                <a:lnTo>
                  <a:pt x="0" y="770559"/>
                </a:lnTo>
                <a:close/>
              </a:path>
            </a:pathLst>
          </a:custGeom>
          <a:solidFill>
            <a:srgbClr val="E7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351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7072705"/>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BẢNG</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vi-VN" sz="2800" kern="0">
                <a:solidFill>
                  <a:prstClr val="black"/>
                </a:solidFill>
                <a:latin typeface="Arial" panose="020B0604020202020204" pitchFamily="34" charset="0"/>
                <a:ea typeface="+mn-ea"/>
                <a:cs typeface="Arial" panose="020B0604020202020204" pitchFamily="34" charset="0"/>
              </a:rPr>
              <a:t>HTML </a:t>
            </a:r>
            <a:r>
              <a:rPr lang="en-US" sz="2800" kern="0">
                <a:solidFill>
                  <a:prstClr val="black"/>
                </a:solidFill>
                <a:latin typeface="Arial" panose="020B0604020202020204" pitchFamily="34" charset="0"/>
                <a:ea typeface="+mn-ea"/>
                <a:cs typeface="Arial" panose="020B0604020202020204" pitchFamily="34" charset="0"/>
              </a:rPr>
              <a:t>cung cấp</a:t>
            </a:r>
            <a:r>
              <a:rPr lang="vi-VN" sz="2800" kern="0">
                <a:solidFill>
                  <a:prstClr val="black"/>
                </a:solidFill>
                <a:latin typeface="Arial" panose="020B0604020202020204" pitchFamily="34" charset="0"/>
                <a:ea typeface="+mn-ea"/>
                <a:cs typeface="Arial" panose="020B0604020202020204" pitchFamily="34" charset="0"/>
              </a:rPr>
              <a:t> thẻ </a:t>
            </a:r>
            <a:r>
              <a:rPr lang="vi-VN" sz="2800" kern="0">
                <a:solidFill>
                  <a:srgbClr val="FF0000"/>
                </a:solidFill>
                <a:latin typeface="Arial" panose="020B0604020202020204" pitchFamily="34" charset="0"/>
                <a:ea typeface="+mn-ea"/>
                <a:cs typeface="Arial" panose="020B0604020202020204" pitchFamily="34" charset="0"/>
              </a:rPr>
              <a:t>&lt;</a:t>
            </a:r>
            <a:r>
              <a:rPr lang="en-US" sz="2800" kern="0">
                <a:solidFill>
                  <a:srgbClr val="FF0000"/>
                </a:solidFill>
                <a:latin typeface="Arial" panose="020B0604020202020204" pitchFamily="34" charset="0"/>
                <a:ea typeface="+mn-ea"/>
                <a:cs typeface="Arial" panose="020B0604020202020204" pitchFamily="34" charset="0"/>
              </a:rPr>
              <a:t>table</a:t>
            </a:r>
            <a:r>
              <a:rPr lang="vi-VN" sz="2800" kern="0">
                <a:solidFill>
                  <a:srgbClr val="FF0000"/>
                </a:solidFill>
                <a:latin typeface="Arial" panose="020B0604020202020204" pitchFamily="34" charset="0"/>
                <a:ea typeface="+mn-ea"/>
                <a:cs typeface="Arial" panose="020B0604020202020204" pitchFamily="34" charset="0"/>
              </a:rPr>
              <a:t>&gt;</a:t>
            </a:r>
            <a:r>
              <a:rPr lang="vi-VN" sz="2800" kern="0">
                <a:solidFill>
                  <a:prstClr val="black"/>
                </a:solidFill>
                <a:latin typeface="Arial" panose="020B0604020202020204" pitchFamily="34" charset="0"/>
                <a:ea typeface="+mn-ea"/>
                <a:cs typeface="Arial" panose="020B0604020202020204" pitchFamily="34" charset="0"/>
              </a:rPr>
              <a:t> </a:t>
            </a:r>
            <a:r>
              <a:rPr lang="en-US" sz="2800" kern="0">
                <a:solidFill>
                  <a:prstClr val="black"/>
                </a:solidFill>
                <a:latin typeface="Arial" panose="020B0604020202020204" pitchFamily="34" charset="0"/>
                <a:cs typeface="Arial" panose="020B0604020202020204" pitchFamily="34" charset="0"/>
              </a:rPr>
              <a:t>để chèn bảng </a:t>
            </a:r>
            <a:r>
              <a:rPr lang="vi-VN" sz="2800" kern="0">
                <a:solidFill>
                  <a:prstClr val="black"/>
                </a:solidFill>
                <a:latin typeface="Arial" panose="020B0604020202020204" pitchFamily="34" charset="0"/>
                <a:ea typeface="+mn-ea"/>
                <a:cs typeface="Arial" panose="020B0604020202020204" pitchFamily="34" charset="0"/>
              </a:rPr>
              <a:t>với cú pháp như sau:</a:t>
            </a:r>
          </a:p>
          <a:p>
            <a:pPr marR="0" lvl="0" defTabSz="914400" rtl="0" eaLnBrk="1" fontAlgn="base" latinLnBrk="0" hangingPunct="1">
              <a:lnSpc>
                <a:spcPct val="100000"/>
              </a:lnSpc>
              <a:spcBef>
                <a:spcPct val="20000"/>
              </a:spcBef>
              <a:spcAft>
                <a:spcPct val="0"/>
              </a:spcAft>
              <a:buClrTx/>
              <a:buSzTx/>
              <a:tabLst/>
              <a:defRPr/>
            </a:pP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table</a:t>
            </a:r>
            <a:r>
              <a:rPr lang="vi-VN" sz="2800" kern="0">
                <a:solidFill>
                  <a:prstClr val="black"/>
                </a:solidFill>
                <a:latin typeface="Consolas" panose="020B0609020204030204" pitchFamily="49" charset="0"/>
                <a:cs typeface="Arial" panose="020B0604020202020204" pitchFamily="34" charset="0"/>
              </a:rPr>
              <a:t> </a:t>
            </a:r>
            <a:r>
              <a:rPr lang="vi-VN" sz="2800" kern="0">
                <a:solidFill>
                  <a:srgbClr val="0070C0"/>
                </a:solidFill>
                <a:latin typeface="Consolas" panose="020B0609020204030204" pitchFamily="49" charset="0"/>
                <a:cs typeface="Arial" panose="020B0604020202020204" pitchFamily="34" charset="0"/>
              </a:rPr>
              <a:t>align=“left|center|right” width=“n%|n</a:t>
            </a:r>
            <a:r>
              <a:rPr lang="en-US" sz="2800" kern="0">
                <a:solidFill>
                  <a:srgbClr val="0070C0"/>
                </a:solidFill>
                <a:latin typeface="Consolas" panose="020B0609020204030204" pitchFamily="49" charset="0"/>
                <a:cs typeface="Arial" panose="020B0604020202020204" pitchFamily="34" charset="0"/>
              </a:rPr>
              <a:t> </a:t>
            </a:r>
            <a:r>
              <a:rPr lang="vi-VN" sz="2800" kern="0">
                <a:solidFill>
                  <a:srgbClr val="0070C0"/>
                </a:solidFill>
                <a:latin typeface="Consolas" panose="020B0609020204030204" pitchFamily="49" charset="0"/>
                <a:cs typeface="Arial" panose="020B0604020202020204" pitchFamily="34" charset="0"/>
              </a:rPr>
              <a:t>pixel” bgcolor=“rgb(x,x,x)|#xxxxxx|colorname”</a:t>
            </a:r>
            <a:r>
              <a:rPr lang="en-US" sz="2800" kern="0">
                <a:solidFill>
                  <a:srgbClr val="0070C0"/>
                </a:solidFill>
                <a:latin typeface="Consolas" panose="020B0609020204030204" pitchFamily="49" charset="0"/>
                <a:cs typeface="Arial" panose="020B0604020202020204" pitchFamily="34" charset="0"/>
              </a:rPr>
              <a:t> </a:t>
            </a:r>
            <a:r>
              <a:rPr lang="vi-VN" sz="2800" kern="0">
                <a:solidFill>
                  <a:srgbClr val="0070C0"/>
                </a:solidFill>
                <a:latin typeface="Consolas" panose="020B0609020204030204" pitchFamily="49" charset="0"/>
                <a:cs typeface="Arial" panose="020B0604020202020204" pitchFamily="34" charset="0"/>
              </a:rPr>
              <a:t>border=“0|1” cellpadding=“n pixcel” cellspacing =“n pixcel”</a:t>
            </a:r>
            <a:r>
              <a:rPr lang="vi-VN" sz="2800" kern="0">
                <a:solidFill>
                  <a:srgbClr val="FF0000"/>
                </a:solidFill>
                <a:latin typeface="Consolas" panose="020B0609020204030204" pitchFamily="49" charset="0"/>
                <a:cs typeface="Arial" panose="020B0604020202020204" pitchFamily="34" charset="0"/>
              </a:rPr>
              <a:t>&gt;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vi-VN" sz="2800" kern="0">
                <a:solidFill>
                  <a:prstClr val="black"/>
                </a:solidFill>
                <a:latin typeface="Arial" panose="020B0604020202020204" pitchFamily="34" charset="0"/>
                <a:ea typeface="+mn-ea"/>
                <a:cs typeface="Arial" panose="020B0604020202020204" pitchFamily="34" charset="0"/>
              </a:rPr>
              <a:t>Để tạo một dòng trong bảng ta sử dụng thẻ </a:t>
            </a:r>
            <a:r>
              <a:rPr lang="vi-VN" sz="2800" kern="0">
                <a:solidFill>
                  <a:srgbClr val="FF0000"/>
                </a:solidFill>
                <a:latin typeface="Arial" panose="020B0604020202020204" pitchFamily="34" charset="0"/>
                <a:ea typeface="+mn-ea"/>
                <a:cs typeface="Arial" panose="020B0604020202020204" pitchFamily="34" charset="0"/>
              </a:rPr>
              <a:t>&lt;</a:t>
            </a:r>
            <a:r>
              <a:rPr lang="en-US" sz="2800" kern="0">
                <a:solidFill>
                  <a:srgbClr val="FF0000"/>
                </a:solidFill>
                <a:latin typeface="Arial" panose="020B0604020202020204" pitchFamily="34" charset="0"/>
                <a:ea typeface="+mn-ea"/>
                <a:cs typeface="Arial" panose="020B0604020202020204" pitchFamily="34" charset="0"/>
              </a:rPr>
              <a:t>tr</a:t>
            </a:r>
            <a:r>
              <a:rPr lang="vi-VN" sz="2800" kern="0">
                <a:solidFill>
                  <a:srgbClr val="FF0000"/>
                </a:solidFill>
                <a:latin typeface="Arial" panose="020B0604020202020204" pitchFamily="34" charset="0"/>
                <a:ea typeface="+mn-ea"/>
                <a:cs typeface="Arial" panose="020B0604020202020204" pitchFamily="34" charset="0"/>
              </a:rPr>
              <a:t>&gt; </a:t>
            </a:r>
            <a:r>
              <a:rPr lang="vi-VN" sz="2800" kern="0">
                <a:solidFill>
                  <a:prstClr val="black"/>
                </a:solidFill>
                <a:latin typeface="Arial" panose="020B0604020202020204" pitchFamily="34" charset="0"/>
                <a:ea typeface="+mn-ea"/>
                <a:cs typeface="Arial" panose="020B0604020202020204" pitchFamily="34" charset="0"/>
              </a:rPr>
              <a:t>với cú pháp như sau:</a:t>
            </a:r>
          </a:p>
          <a:p>
            <a:pPr marR="0" lvl="0" defTabSz="914400" rtl="0" eaLnBrk="1" fontAlgn="base" latinLnBrk="0" hangingPunct="1">
              <a:lnSpc>
                <a:spcPct val="100000"/>
              </a:lnSpc>
              <a:spcBef>
                <a:spcPct val="20000"/>
              </a:spcBef>
              <a:spcAft>
                <a:spcPct val="0"/>
              </a:spcAft>
              <a:buClrTx/>
              <a:buSzTx/>
              <a:tabLst/>
              <a:defRPr/>
            </a:pP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tr</a:t>
            </a:r>
            <a:r>
              <a:rPr lang="vi-VN" sz="2800" kern="0">
                <a:solidFill>
                  <a:srgbClr val="FF0000"/>
                </a:solidFill>
                <a:latin typeface="Consolas" panose="020B0609020204030204" pitchFamily="49" charset="0"/>
                <a:cs typeface="Arial" panose="020B0604020202020204" pitchFamily="34" charset="0"/>
              </a:rPr>
              <a:t> </a:t>
            </a:r>
            <a:r>
              <a:rPr lang="vi-VN" sz="2800" kern="0">
                <a:solidFill>
                  <a:srgbClr val="0070C0"/>
                </a:solidFill>
                <a:latin typeface="Consolas" panose="020B0609020204030204" pitchFamily="49" charset="0"/>
                <a:cs typeface="Arial" panose="020B0604020202020204" pitchFamily="34" charset="0"/>
              </a:rPr>
              <a:t>align=“left|center|right|justify” bgcolor=“rgb(xx,xx,xx)|#xxxxxx|colorname” valign=“top|middle|bottom”</a:t>
            </a:r>
            <a:r>
              <a:rPr lang="vi-VN" sz="2800" kern="0">
                <a:solidFill>
                  <a:srgbClr val="FF0000"/>
                </a:solidFill>
                <a:latin typeface="Consolas" panose="020B0609020204030204" pitchFamily="49" charset="0"/>
                <a:cs typeface="Arial" panose="020B0604020202020204" pitchFamily="34" charset="0"/>
              </a:rPr>
              <a:t>&gt;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3494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6900351"/>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BẢNG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vi-VN" sz="2800" kern="0">
                <a:solidFill>
                  <a:prstClr val="black"/>
                </a:solidFill>
                <a:latin typeface="Arial" panose="020B0604020202020204" pitchFamily="34" charset="0"/>
                <a:ea typeface="+mn-ea"/>
                <a:cs typeface="Arial" panose="020B0604020202020204" pitchFamily="34" charset="0"/>
              </a:rPr>
              <a:t>Để tạo tiêu đề cho bảng ta dùng thẻ </a:t>
            </a:r>
            <a:r>
              <a:rPr lang="vi-VN" sz="2800" kern="0">
                <a:solidFill>
                  <a:srgbClr val="FF0000"/>
                </a:solidFill>
                <a:latin typeface="Arial" panose="020B0604020202020204" pitchFamily="34" charset="0"/>
                <a:ea typeface="+mn-ea"/>
                <a:cs typeface="Arial" panose="020B0604020202020204" pitchFamily="34" charset="0"/>
              </a:rPr>
              <a:t>&lt;</a:t>
            </a:r>
            <a:r>
              <a:rPr lang="en-US" sz="2800" kern="0">
                <a:solidFill>
                  <a:srgbClr val="FF0000"/>
                </a:solidFill>
                <a:latin typeface="Arial" panose="020B0604020202020204" pitchFamily="34" charset="0"/>
                <a:ea typeface="+mn-ea"/>
                <a:cs typeface="Arial" panose="020B0604020202020204" pitchFamily="34" charset="0"/>
              </a:rPr>
              <a:t>th</a:t>
            </a:r>
            <a:r>
              <a:rPr lang="vi-VN" sz="2800" kern="0">
                <a:solidFill>
                  <a:srgbClr val="FF0000"/>
                </a:solidFill>
                <a:latin typeface="Arial" panose="020B0604020202020204" pitchFamily="34" charset="0"/>
                <a:ea typeface="+mn-ea"/>
                <a:cs typeface="Arial" panose="020B0604020202020204" pitchFamily="34" charset="0"/>
              </a:rPr>
              <a:t>&gt;</a:t>
            </a:r>
            <a:r>
              <a:rPr lang="vi-VN" sz="2800" kern="0">
                <a:solidFill>
                  <a:prstClr val="black"/>
                </a:solidFill>
                <a:latin typeface="Arial" panose="020B0604020202020204" pitchFamily="34" charset="0"/>
                <a:ea typeface="+mn-ea"/>
                <a:cs typeface="Arial" panose="020B0604020202020204" pitchFamily="34" charset="0"/>
              </a:rPr>
              <a:t> có cú pháp như sau:</a:t>
            </a:r>
          </a:p>
          <a:p>
            <a:pPr marR="0" lvl="0" defTabSz="914400" rtl="0" eaLnBrk="1" fontAlgn="base" latinLnBrk="0" hangingPunct="1">
              <a:lnSpc>
                <a:spcPct val="100000"/>
              </a:lnSpc>
              <a:spcBef>
                <a:spcPct val="20000"/>
              </a:spcBef>
              <a:spcAft>
                <a:spcPct val="0"/>
              </a:spcAft>
              <a:buClrTx/>
              <a:buSzTx/>
              <a:tabLst/>
              <a:defRPr/>
            </a:pP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th</a:t>
            </a:r>
            <a:r>
              <a:rPr lang="vi-VN" sz="2800" kern="0">
                <a:solidFill>
                  <a:prstClr val="black"/>
                </a:solidFill>
                <a:latin typeface="Consolas" panose="020B0609020204030204" pitchFamily="49" charset="0"/>
                <a:cs typeface="Arial" panose="020B0604020202020204" pitchFamily="34" charset="0"/>
              </a:rPr>
              <a:t> </a:t>
            </a:r>
            <a:r>
              <a:rPr lang="vi-VN" sz="2800" kern="0">
                <a:solidFill>
                  <a:srgbClr val="0070C0"/>
                </a:solidFill>
                <a:latin typeface="Consolas" panose="020B0609020204030204" pitchFamily="49" charset="0"/>
                <a:cs typeface="Arial" panose="020B0604020202020204" pitchFamily="34" charset="0"/>
              </a:rPr>
              <a:t>align=“left|center|right” width=“n%|n pixel” bgcolor=“rgb(x,x,x)|#xxxxxx|colorname”  colspan=“number” rowspan=“number” height=“pixel|%” nowrap valign=“top|middle|bottom”</a:t>
            </a:r>
            <a:r>
              <a:rPr lang="en-US" sz="2800" kern="0">
                <a:solidFill>
                  <a:srgbClr val="0070C0"/>
                </a:solidFill>
                <a:latin typeface="Consolas" panose="020B0609020204030204" pitchFamily="49" charset="0"/>
                <a:cs typeface="Arial" panose="020B0604020202020204" pitchFamily="34" charset="0"/>
              </a:rPr>
              <a:t> </a:t>
            </a:r>
            <a:r>
              <a:rPr lang="vi-VN" sz="2800" kern="0">
                <a:solidFill>
                  <a:srgbClr val="FF0000"/>
                </a:solidFill>
                <a:latin typeface="Consolas" panose="020B0609020204030204" pitchFamily="49" charset="0"/>
                <a:cs typeface="Arial" panose="020B0604020202020204" pitchFamily="34" charset="0"/>
              </a:rPr>
              <a:t>&gt;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altLang="en-US" sz="2800" kern="0">
                <a:latin typeface="Arial" panose="020B0604020202020204" pitchFamily="34" charset="0"/>
                <a:cs typeface="Arial" panose="020B0604020202020204" pitchFamily="34" charset="0"/>
              </a:rPr>
              <a:t>Thuộc tính colspan dùng để trộn 2 hoặc nhiều cột thành 1 cột. Number chính là số cột cần trộn. Ví dụ để trộn 2 cột thành 1 cột thì </a:t>
            </a:r>
            <a:r>
              <a:rPr lang="en-US" altLang="en-US" sz="2800" kern="0">
                <a:solidFill>
                  <a:srgbClr val="0070C0"/>
                </a:solidFill>
                <a:latin typeface="Arial" panose="020B0604020202020204" pitchFamily="34" charset="0"/>
                <a:cs typeface="Arial" panose="020B0604020202020204" pitchFamily="34" charset="0"/>
              </a:rPr>
              <a:t>colspan=“2”. </a:t>
            </a:r>
            <a:r>
              <a:rPr lang="en-US" altLang="en-US" sz="2800" kern="0">
                <a:latin typeface="Arial" panose="020B0604020202020204" pitchFamily="34" charset="0"/>
                <a:cs typeface="Arial" panose="020B0604020202020204" pitchFamily="34" charset="0"/>
              </a:rPr>
              <a:t>Thuộc tính rowspan dùng để trộn nhiều dòng thành 1 dòng. Ví dụ để trộn 2 dòng thành một dòng thì </a:t>
            </a:r>
            <a:r>
              <a:rPr lang="en-US" altLang="en-US" sz="2800" kern="0">
                <a:solidFill>
                  <a:srgbClr val="002060"/>
                </a:solidFill>
                <a:latin typeface="Arial" panose="020B0604020202020204" pitchFamily="34" charset="0"/>
                <a:cs typeface="Arial" panose="020B0604020202020204" pitchFamily="34" charset="0"/>
              </a:rPr>
              <a:t>rowspan=“2”.</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lang="en-US" altLang="en-US" sz="2800" kern="0">
              <a:latin typeface="Arial" panose="020B0604020202020204" pitchFamily="34" charset="0"/>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37653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6124754"/>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BẢNG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vi-VN" sz="2800" kern="0">
                <a:solidFill>
                  <a:prstClr val="black"/>
                </a:solidFill>
                <a:latin typeface="Arial" panose="020B0604020202020204" pitchFamily="34" charset="0"/>
                <a:ea typeface="+mn-ea"/>
                <a:cs typeface="Arial" panose="020B0604020202020204" pitchFamily="34" charset="0"/>
              </a:rPr>
              <a:t>Để tạo ô cho bảng ta sử dụng thẻ </a:t>
            </a:r>
            <a:r>
              <a:rPr lang="vi-VN" sz="2800" kern="0">
                <a:solidFill>
                  <a:srgbClr val="FF0000"/>
                </a:solidFill>
                <a:latin typeface="Arial" panose="020B0604020202020204" pitchFamily="34" charset="0"/>
                <a:ea typeface="+mn-ea"/>
                <a:cs typeface="Arial" panose="020B0604020202020204" pitchFamily="34" charset="0"/>
              </a:rPr>
              <a:t>&lt;</a:t>
            </a:r>
            <a:r>
              <a:rPr lang="en-US" sz="2800" kern="0">
                <a:solidFill>
                  <a:srgbClr val="FF0000"/>
                </a:solidFill>
                <a:latin typeface="Arial" panose="020B0604020202020204" pitchFamily="34" charset="0"/>
                <a:ea typeface="+mn-ea"/>
                <a:cs typeface="Arial" panose="020B0604020202020204" pitchFamily="34" charset="0"/>
              </a:rPr>
              <a:t>td</a:t>
            </a:r>
            <a:r>
              <a:rPr lang="vi-VN" sz="2800" kern="0">
                <a:solidFill>
                  <a:srgbClr val="FF0000"/>
                </a:solidFill>
                <a:latin typeface="Arial" panose="020B0604020202020204" pitchFamily="34" charset="0"/>
                <a:ea typeface="+mn-ea"/>
                <a:cs typeface="Arial" panose="020B0604020202020204" pitchFamily="34" charset="0"/>
              </a:rPr>
              <a:t>&gt; </a:t>
            </a:r>
            <a:r>
              <a:rPr lang="vi-VN" sz="2800" kern="0">
                <a:solidFill>
                  <a:prstClr val="black"/>
                </a:solidFill>
                <a:latin typeface="Arial" panose="020B0604020202020204" pitchFamily="34" charset="0"/>
                <a:ea typeface="+mn-ea"/>
                <a:cs typeface="Arial" panose="020B0604020202020204" pitchFamily="34" charset="0"/>
              </a:rPr>
              <a:t>với cú pháp</a:t>
            </a:r>
            <a:r>
              <a:rPr lang="en-US" sz="2800" kern="0">
                <a:solidFill>
                  <a:prstClr val="black"/>
                </a:solidFill>
                <a:latin typeface="Arial" panose="020B0604020202020204" pitchFamily="34" charset="0"/>
                <a:ea typeface="+mn-ea"/>
                <a:cs typeface="Arial" panose="020B0604020202020204" pitchFamily="34" charset="0"/>
              </a:rPr>
              <a:t> như sau:</a:t>
            </a:r>
            <a:endParaRPr lang="vi-VN" sz="2800" kern="0">
              <a:solidFill>
                <a:prstClr val="black"/>
              </a:solidFill>
              <a:latin typeface="Arial" panose="020B0604020202020204" pitchFamily="34" charset="0"/>
              <a:ea typeface="+mn-ea"/>
              <a:cs typeface="Arial" panose="020B0604020202020204" pitchFamily="34" charset="0"/>
            </a:endParaRPr>
          </a:p>
          <a:p>
            <a:pPr marR="0" lvl="0" defTabSz="914400" rtl="0" eaLnBrk="1" fontAlgn="base" latinLnBrk="0" hangingPunct="1">
              <a:lnSpc>
                <a:spcPct val="100000"/>
              </a:lnSpc>
              <a:spcBef>
                <a:spcPct val="20000"/>
              </a:spcBef>
              <a:spcAft>
                <a:spcPct val="0"/>
              </a:spcAft>
              <a:buClrTx/>
              <a:buSzTx/>
              <a:tabLst/>
              <a:defRPr/>
            </a:pP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td</a:t>
            </a:r>
            <a:r>
              <a:rPr lang="vi-VN" sz="2800" kern="0">
                <a:solidFill>
                  <a:srgbClr val="FF0000"/>
                </a:solidFill>
                <a:latin typeface="Consolas" panose="020B0609020204030204" pitchFamily="49" charset="0"/>
                <a:cs typeface="Arial" panose="020B0604020202020204" pitchFamily="34" charset="0"/>
              </a:rPr>
              <a:t> </a:t>
            </a:r>
            <a:r>
              <a:rPr lang="vi-VN" sz="2800" kern="0">
                <a:solidFill>
                  <a:srgbClr val="002060"/>
                </a:solidFill>
                <a:latin typeface="Consolas" panose="020B0609020204030204" pitchFamily="49" charset="0"/>
                <a:cs typeface="Arial" panose="020B0604020202020204" pitchFamily="34" charset="0"/>
              </a:rPr>
              <a:t>align=“left|center|right” width=“n%|n pixel” bgcolor=“rgb(x,x,x)|#xxxxxx|colorname”  colspan=“number” rowspan=“number” height=“pixel|%” nowrap valign=“top|middle|bottom”</a:t>
            </a:r>
            <a:r>
              <a:rPr lang="vi-VN" sz="2800" kern="0">
                <a:solidFill>
                  <a:srgbClr val="FF0000"/>
                </a:solidFill>
                <a:latin typeface="Consolas" panose="020B0609020204030204" pitchFamily="49" charset="0"/>
                <a:cs typeface="Arial" panose="020B0604020202020204" pitchFamily="34" charset="0"/>
              </a:rPr>
              <a:t>&gt;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vi-VN"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Để tạo caption cho bảng ta sử dụng thẻ </a:t>
            </a:r>
            <a:r>
              <a:rPr kumimoji="0" lang="vi-VN"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&lt;</a:t>
            </a:r>
            <a:r>
              <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caption</a:t>
            </a:r>
            <a:r>
              <a:rPr kumimoji="0" lang="vi-VN"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&gt; </a:t>
            </a:r>
            <a:r>
              <a:rPr kumimoji="0" lang="vi-VN"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với cú pháp như sau:</a:t>
            </a:r>
          </a:p>
          <a:p>
            <a:pPr marR="0" lvl="0" algn="just" defTabSz="914400" rtl="0" eaLnBrk="1" fontAlgn="base" latinLnBrk="0" hangingPunct="1">
              <a:lnSpc>
                <a:spcPct val="100000"/>
              </a:lnSpc>
              <a:spcBef>
                <a:spcPct val="20000"/>
              </a:spcBef>
              <a:spcAft>
                <a:spcPct val="0"/>
              </a:spcAft>
              <a:buClrTx/>
              <a:buSzTx/>
              <a:tabLst/>
              <a:defRPr/>
            </a:pPr>
            <a:r>
              <a:rPr kumimoji="0" lang="vi-VN"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rPr>
              <a:t>&lt;</a:t>
            </a:r>
            <a:r>
              <a:rPr kumimoji="0" lang="en-US"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rPr>
              <a:t>caption</a:t>
            </a:r>
            <a:r>
              <a:rPr kumimoji="0" lang="vi-VN"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rPr>
              <a:t> </a:t>
            </a:r>
            <a:r>
              <a:rPr kumimoji="0" lang="vi-VN" altLang="en-US" sz="2800" i="0" u="none" strike="noStrike" kern="0" cap="none" spc="0" normalizeH="0" baseline="0" noProof="0">
                <a:ln>
                  <a:noFill/>
                </a:ln>
                <a:solidFill>
                  <a:srgbClr val="002060"/>
                </a:solidFill>
                <a:effectLst/>
                <a:uLnTx/>
                <a:uFillTx/>
                <a:latin typeface="Consolas" panose="020B0609020204030204" pitchFamily="49" charset="0"/>
                <a:cs typeface="Arial" panose="020B0604020202020204" pitchFamily="34" charset="0"/>
              </a:rPr>
              <a:t>align=“left|center|right”</a:t>
            </a:r>
            <a:r>
              <a:rPr kumimoji="0" lang="vi-VN"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rPr>
              <a:t>&gt;</a:t>
            </a:r>
            <a:r>
              <a:rPr kumimoji="0" lang="vi-VN" altLang="en-US" sz="2800" i="0" u="none" strike="noStrike" kern="0" cap="none" spc="0" normalizeH="0" baseline="0" noProof="0">
                <a:ln>
                  <a:noFill/>
                </a:ln>
                <a:effectLst/>
                <a:uLnTx/>
                <a:uFillTx/>
                <a:latin typeface="Consolas" panose="020B0609020204030204" pitchFamily="49" charset="0"/>
                <a:cs typeface="Arial" panose="020B0604020202020204" pitchFamily="34" charset="0"/>
              </a:rPr>
              <a:t>text</a:t>
            </a:r>
            <a:r>
              <a:rPr kumimoji="0" lang="vi-VN"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rPr>
              <a:t>&lt;/</a:t>
            </a:r>
            <a:r>
              <a:rPr kumimoji="0" lang="en-US"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rPr>
              <a:t>caption</a:t>
            </a:r>
            <a:r>
              <a:rPr kumimoji="0" lang="vi-VN"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rPr>
              <a:t>&gt;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Chú ý</a:t>
            </a:r>
            <a:r>
              <a:rPr kumimoji="0" lang="vi-VN"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 Thẻ </a:t>
            </a:r>
            <a:r>
              <a:rPr kumimoji="0" lang="vi-VN"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&lt;</a:t>
            </a:r>
            <a:r>
              <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caption</a:t>
            </a:r>
            <a:r>
              <a:rPr kumimoji="0" lang="vi-VN"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&gt;</a:t>
            </a:r>
            <a:r>
              <a:rPr kumimoji="0" lang="vi-VN" altLang="en-US" sz="2800" i="0" u="none" strike="noStrike" kern="0" cap="none" spc="0" normalizeH="0" baseline="0" noProof="0">
                <a:ln>
                  <a:noFill/>
                </a:ln>
                <a:effectLst/>
                <a:uLnTx/>
                <a:uFillTx/>
                <a:latin typeface="Arial" panose="020B0604020202020204" pitchFamily="34" charset="0"/>
                <a:cs typeface="Arial" panose="020B0604020202020204" pitchFamily="34" charset="0"/>
              </a:rPr>
              <a:t> phải đặt ngay sau thẻ </a:t>
            </a:r>
            <a:r>
              <a:rPr kumimoji="0" lang="vi-VN"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&lt;</a:t>
            </a:r>
            <a:r>
              <a:rPr kumimoji="0" lang="en-US"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table</a:t>
            </a:r>
            <a:r>
              <a:rPr kumimoji="0" lang="vi-VN" altLang="en-US" sz="2800"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6429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6210931"/>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BẢNG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vi-VN" sz="2800" kern="0">
                <a:solidFill>
                  <a:prstClr val="black"/>
                </a:solidFill>
                <a:latin typeface="Arial" panose="020B0604020202020204" pitchFamily="34" charset="0"/>
                <a:ea typeface="+mn-ea"/>
                <a:cs typeface="Arial" panose="020B0604020202020204" pitchFamily="34" charset="0"/>
              </a:rPr>
              <a:t>Để định dạng 1 hoặc một số cột giống nhau ta sử dụng cặp thẻ </a:t>
            </a:r>
            <a:r>
              <a:rPr lang="vi-VN" sz="2800" kern="0">
                <a:solidFill>
                  <a:srgbClr val="FF0000"/>
                </a:solidFill>
                <a:latin typeface="Arial" panose="020B0604020202020204" pitchFamily="34" charset="0"/>
                <a:ea typeface="+mn-ea"/>
                <a:cs typeface="Arial" panose="020B0604020202020204" pitchFamily="34" charset="0"/>
              </a:rPr>
              <a:t>&lt;</a:t>
            </a:r>
            <a:r>
              <a:rPr lang="en-US" sz="2800" kern="0">
                <a:solidFill>
                  <a:srgbClr val="FF0000"/>
                </a:solidFill>
                <a:latin typeface="Arial" panose="020B0604020202020204" pitchFamily="34" charset="0"/>
                <a:ea typeface="+mn-ea"/>
                <a:cs typeface="Arial" panose="020B0604020202020204" pitchFamily="34" charset="0"/>
              </a:rPr>
              <a:t>colgroup</a:t>
            </a:r>
            <a:r>
              <a:rPr lang="vi-VN" sz="2800" kern="0">
                <a:solidFill>
                  <a:srgbClr val="FF0000"/>
                </a:solidFill>
                <a:latin typeface="Arial" panose="020B0604020202020204" pitchFamily="34" charset="0"/>
                <a:ea typeface="+mn-ea"/>
                <a:cs typeface="Arial" panose="020B0604020202020204" pitchFamily="34" charset="0"/>
              </a:rPr>
              <a:t>&gt; </a:t>
            </a:r>
            <a:r>
              <a:rPr lang="vi-VN" sz="2800" kern="0">
                <a:solidFill>
                  <a:prstClr val="black"/>
                </a:solidFill>
                <a:latin typeface="Arial" panose="020B0604020202020204" pitchFamily="34" charset="0"/>
                <a:ea typeface="+mn-ea"/>
                <a:cs typeface="Arial" panose="020B0604020202020204" pitchFamily="34" charset="0"/>
              </a:rPr>
              <a:t>và </a:t>
            </a:r>
            <a:r>
              <a:rPr lang="vi-VN" sz="2800" kern="0">
                <a:solidFill>
                  <a:srgbClr val="FF0000"/>
                </a:solidFill>
                <a:latin typeface="Arial" panose="020B0604020202020204" pitchFamily="34" charset="0"/>
                <a:ea typeface="+mn-ea"/>
                <a:cs typeface="Arial" panose="020B0604020202020204" pitchFamily="34" charset="0"/>
              </a:rPr>
              <a:t>&lt;</a:t>
            </a:r>
            <a:r>
              <a:rPr lang="en-US" sz="2800" kern="0">
                <a:solidFill>
                  <a:srgbClr val="FF0000"/>
                </a:solidFill>
                <a:latin typeface="Arial" panose="020B0604020202020204" pitchFamily="34" charset="0"/>
                <a:ea typeface="+mn-ea"/>
                <a:cs typeface="Arial" panose="020B0604020202020204" pitchFamily="34" charset="0"/>
              </a:rPr>
              <a:t>col</a:t>
            </a:r>
            <a:r>
              <a:rPr lang="vi-VN" sz="2800" kern="0">
                <a:solidFill>
                  <a:srgbClr val="FF0000"/>
                </a:solidFill>
                <a:latin typeface="Arial" panose="020B0604020202020204" pitchFamily="34" charset="0"/>
                <a:ea typeface="+mn-ea"/>
                <a:cs typeface="Arial" panose="020B0604020202020204" pitchFamily="34" charset="0"/>
              </a:rPr>
              <a:t>&gt;</a:t>
            </a:r>
            <a:r>
              <a:rPr lang="en-US" sz="2800" kern="0">
                <a:solidFill>
                  <a:srgbClr val="FF0000"/>
                </a:solidFill>
                <a:latin typeface="Arial" panose="020B0604020202020204" pitchFamily="34" charset="0"/>
                <a:ea typeface="+mn-ea"/>
                <a:cs typeface="Arial" panose="020B0604020202020204" pitchFamily="34" charset="0"/>
              </a:rPr>
              <a:t> </a:t>
            </a:r>
            <a:r>
              <a:rPr lang="en-US" sz="2800" kern="0">
                <a:latin typeface="Arial" panose="020B0604020202020204" pitchFamily="34" charset="0"/>
                <a:ea typeface="+mn-ea"/>
                <a:cs typeface="Arial" panose="020B0604020202020204" pitchFamily="34" charset="0"/>
              </a:rPr>
              <a:t>thay vì phải lặp lại định dạng cho các ô ở tất cả các dòng</a:t>
            </a:r>
            <a:r>
              <a:rPr lang="vi-VN" sz="2800" kern="0">
                <a:solidFill>
                  <a:prstClr val="black"/>
                </a:solidFill>
                <a:latin typeface="Arial" panose="020B0604020202020204" pitchFamily="34" charset="0"/>
                <a:ea typeface="+mn-ea"/>
                <a:cs typeface="Arial" panose="020B0604020202020204" pitchFamily="34" charset="0"/>
              </a:rPr>
              <a:t>. Thẻ </a:t>
            </a:r>
            <a:r>
              <a:rPr lang="vi-VN" sz="2800" kern="0">
                <a:solidFill>
                  <a:srgbClr val="FF0000"/>
                </a:solidFill>
                <a:latin typeface="Arial" panose="020B0604020202020204" pitchFamily="34" charset="0"/>
                <a:ea typeface="+mn-ea"/>
                <a:cs typeface="Arial" panose="020B0604020202020204" pitchFamily="34" charset="0"/>
              </a:rPr>
              <a:t>&lt;</a:t>
            </a:r>
            <a:r>
              <a:rPr lang="en-US" sz="2800" kern="0">
                <a:solidFill>
                  <a:srgbClr val="FF0000"/>
                </a:solidFill>
                <a:latin typeface="Arial" panose="020B0604020202020204" pitchFamily="34" charset="0"/>
                <a:ea typeface="+mn-ea"/>
                <a:cs typeface="Arial" panose="020B0604020202020204" pitchFamily="34" charset="0"/>
              </a:rPr>
              <a:t>colgroup</a:t>
            </a:r>
            <a:r>
              <a:rPr lang="vi-VN" sz="2800" kern="0">
                <a:solidFill>
                  <a:srgbClr val="FF0000"/>
                </a:solidFill>
                <a:latin typeface="Arial" panose="020B0604020202020204" pitchFamily="34" charset="0"/>
                <a:ea typeface="+mn-ea"/>
                <a:cs typeface="Arial" panose="020B0604020202020204" pitchFamily="34" charset="0"/>
              </a:rPr>
              <a:t>&gt;</a:t>
            </a:r>
            <a:r>
              <a:rPr lang="en-US" sz="2800" kern="0">
                <a:solidFill>
                  <a:prstClr val="black"/>
                </a:solidFill>
                <a:latin typeface="Arial" panose="020B0604020202020204" pitchFamily="34" charset="0"/>
                <a:ea typeface="+mn-ea"/>
                <a:cs typeface="Arial" panose="020B0604020202020204" pitchFamily="34" charset="0"/>
              </a:rPr>
              <a:t> phải </a:t>
            </a:r>
            <a:r>
              <a:rPr lang="vi-VN" sz="2800" kern="0">
                <a:solidFill>
                  <a:prstClr val="black"/>
                </a:solidFill>
                <a:latin typeface="Arial" panose="020B0604020202020204" pitchFamily="34" charset="0"/>
                <a:ea typeface="+mn-ea"/>
                <a:cs typeface="Arial" panose="020B0604020202020204" pitchFamily="34" charset="0"/>
              </a:rPr>
              <a:t>đặt ngay sau thẻ </a:t>
            </a:r>
            <a:r>
              <a:rPr lang="vi-VN" sz="2800" kern="0">
                <a:solidFill>
                  <a:srgbClr val="FF0000"/>
                </a:solidFill>
                <a:latin typeface="Arial" panose="020B0604020202020204" pitchFamily="34" charset="0"/>
                <a:ea typeface="+mn-ea"/>
                <a:cs typeface="Arial" panose="020B0604020202020204" pitchFamily="34" charset="0"/>
              </a:rPr>
              <a:t>&lt;</a:t>
            </a:r>
            <a:r>
              <a:rPr lang="en-US" sz="2800" kern="0">
                <a:solidFill>
                  <a:srgbClr val="FF0000"/>
                </a:solidFill>
                <a:latin typeface="Arial" panose="020B0604020202020204" pitchFamily="34" charset="0"/>
                <a:ea typeface="+mn-ea"/>
                <a:cs typeface="Arial" panose="020B0604020202020204" pitchFamily="34" charset="0"/>
              </a:rPr>
              <a:t>caption</a:t>
            </a:r>
            <a:r>
              <a:rPr lang="vi-VN" sz="2800" kern="0">
                <a:solidFill>
                  <a:srgbClr val="FF0000"/>
                </a:solidFill>
                <a:latin typeface="Arial" panose="020B0604020202020204" pitchFamily="34" charset="0"/>
                <a:ea typeface="+mn-ea"/>
                <a:cs typeface="Arial" panose="020B0604020202020204" pitchFamily="34" charset="0"/>
              </a:rPr>
              <a:t>&gt; </a:t>
            </a:r>
            <a:r>
              <a:rPr lang="vi-VN" sz="2800" kern="0">
                <a:solidFill>
                  <a:prstClr val="black"/>
                </a:solidFill>
                <a:latin typeface="Arial" panose="020B0604020202020204" pitchFamily="34" charset="0"/>
                <a:ea typeface="+mn-ea"/>
                <a:cs typeface="Arial" panose="020B0604020202020204" pitchFamily="34" charset="0"/>
              </a:rPr>
              <a:t>và phải trước các thẻ khác. Cú pháp của cặp thẻ này như sau:</a:t>
            </a:r>
          </a:p>
          <a:p>
            <a:pPr marR="0" lvl="0" algn="just" defTabSz="914400" rtl="0" eaLnBrk="1" fontAlgn="base" latinLnBrk="0" hangingPunct="1">
              <a:lnSpc>
                <a:spcPct val="100000"/>
              </a:lnSpc>
              <a:spcBef>
                <a:spcPct val="20000"/>
              </a:spcBef>
              <a:spcAft>
                <a:spcPct val="0"/>
              </a:spcAft>
              <a:buClrTx/>
              <a:buSzTx/>
              <a:tabLst/>
              <a:defRPr/>
            </a:pP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colgroup</a:t>
            </a:r>
            <a:r>
              <a:rPr lang="vi-VN"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col</a:t>
            </a:r>
            <a:r>
              <a:rPr lang="vi-VN" sz="2800" kern="0">
                <a:solidFill>
                  <a:prstClr val="black"/>
                </a:solidFill>
                <a:latin typeface="Consolas" panose="020B0609020204030204" pitchFamily="49" charset="0"/>
                <a:cs typeface="Arial" panose="020B0604020202020204" pitchFamily="34" charset="0"/>
              </a:rPr>
              <a:t> </a:t>
            </a:r>
            <a:r>
              <a:rPr lang="vi-VN" sz="2800" kern="0">
                <a:solidFill>
                  <a:srgbClr val="002060"/>
                </a:solidFill>
                <a:latin typeface="Consolas" panose="020B0609020204030204" pitchFamily="49" charset="0"/>
                <a:cs typeface="Arial" panose="020B0604020202020204" pitchFamily="34" charset="0"/>
              </a:rPr>
              <a:t>span=“n” style=“định dạng cho các cột”</a:t>
            </a:r>
            <a:r>
              <a:rPr lang="vi-VN"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vi-VN" sz="2800" kern="0">
                <a:solidFill>
                  <a:prstClr val="black"/>
                </a:solidFill>
                <a:latin typeface="Consolas" panose="020B0609020204030204" pitchFamily="49" charset="0"/>
                <a:cs typeface="Arial" panose="020B0604020202020204" pitchFamily="34" charset="0"/>
              </a:rPr>
              <a:t>…</a:t>
            </a:r>
          </a:p>
          <a:p>
            <a:pPr marR="0" lvl="0" algn="just" defTabSz="914400" rtl="0" eaLnBrk="1" fontAlgn="base" latinLnBrk="0" hangingPunct="1">
              <a:lnSpc>
                <a:spcPct val="100000"/>
              </a:lnSpc>
              <a:spcBef>
                <a:spcPct val="20000"/>
              </a:spcBef>
              <a:spcAft>
                <a:spcPct val="0"/>
              </a:spcAft>
              <a:buClrTx/>
              <a:buSzTx/>
              <a:tabLst/>
              <a:defRPr/>
            </a:pPr>
            <a:endParaRPr lang="vi-VN" sz="2800" kern="0">
              <a:solidFill>
                <a:prstClr val="black"/>
              </a:solidFill>
              <a:latin typeface="Consolas" panose="020B0609020204030204" pitchFamily="49" charset="0"/>
              <a:cs typeface="Arial" panose="020B0604020202020204" pitchFamily="34" charset="0"/>
            </a:endParaRPr>
          </a:p>
          <a:p>
            <a:pPr marR="0" lvl="0" algn="just" defTabSz="914400" rtl="0" eaLnBrk="1" fontAlgn="base" latinLnBrk="0" hangingPunct="1">
              <a:lnSpc>
                <a:spcPct val="100000"/>
              </a:lnSpc>
              <a:spcBef>
                <a:spcPct val="20000"/>
              </a:spcBef>
              <a:spcAft>
                <a:spcPct val="0"/>
              </a:spcAft>
              <a:buClrTx/>
              <a:buSzTx/>
              <a:tabLst/>
              <a:defRPr/>
            </a:pP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colgroup</a:t>
            </a:r>
            <a:r>
              <a:rPr lang="vi-VN" sz="2800" kern="0">
                <a:solidFill>
                  <a:srgbClr val="FF0000"/>
                </a:solidFill>
                <a:latin typeface="Consolas" panose="020B0609020204030204" pitchFamily="49" charset="0"/>
                <a:cs typeface="Arial" panose="020B0604020202020204" pitchFamily="34" charset="0"/>
              </a:rPr>
              <a:t>&gt;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8788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599" y="1615289"/>
            <a:ext cx="3329609" cy="1015663"/>
          </a:xfrm>
          <a:prstGeom prst="rect">
            <a:avLst/>
          </a:prstGeom>
          <a:noFill/>
        </p:spPr>
        <p:txBody>
          <a:bodyPr wrap="square">
            <a:spAutoFit/>
          </a:bodyPr>
          <a:lstStyle/>
          <a:p>
            <a:pPr algn="ctr"/>
            <a:r>
              <a:rPr lang="en-US" altLang="zh-CN" sz="3000" b="1">
                <a:solidFill>
                  <a:schemeClr val="bg1"/>
                </a:solidFill>
                <a:latin typeface="Arial" panose="020B0604020202020204" pitchFamily="34" charset="0"/>
                <a:ea typeface="微软雅黑" panose="020B0503020204020204" pitchFamily="34" charset="-122"/>
                <a:cs typeface="Arial" panose="020B0604020202020204" pitchFamily="34" charset="0"/>
              </a:rPr>
              <a:t>Nội dung học phần</a:t>
            </a:r>
            <a:endParaRPr lang="en-US" altLang="zh-CN" sz="3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等腰三角形 8"/>
          <p:cNvSpPr/>
          <p:nvPr/>
        </p:nvSpPr>
        <p:spPr>
          <a:xfrm flipH="1" flipV="1">
            <a:off x="9155112" y="2562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0" name="等腰三角形 9"/>
          <p:cNvSpPr/>
          <p:nvPr/>
        </p:nvSpPr>
        <p:spPr>
          <a:xfrm flipH="1">
            <a:off x="9155112" y="1961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1" name="文本框 10"/>
          <p:cNvSpPr txBox="1"/>
          <p:nvPr/>
        </p:nvSpPr>
        <p:spPr>
          <a:xfrm flipH="1">
            <a:off x="5281683" y="2046727"/>
            <a:ext cx="5345041" cy="593725"/>
          </a:xfrm>
          <a:prstGeom prst="rect">
            <a:avLst/>
          </a:prstGeom>
          <a:solidFill>
            <a:srgbClr val="E70012"/>
          </a:solidFill>
          <a:effectLst/>
        </p:spPr>
        <p:txBody>
          <a:bodyPr lIns="180000" anchor="ctr"/>
          <a:lstStyle/>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Các thẻ HTML cơ bản, chèn bảng</a:t>
            </a:r>
          </a:p>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 âm thanh, video</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flipH="1">
            <a:off x="9331325" y="1961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p>
            <a:pPr algn="ctr">
              <a:defRPr/>
            </a:pPr>
            <a:r>
              <a:rPr lang="en-US" altLang="zh-CN" sz="3200">
                <a:solidFill>
                  <a:srgbClr val="DB0816"/>
                </a:solidFill>
                <a:latin typeface="Adobe Gothic Std B" panose="020B0800000000000000" pitchFamily="34" charset="-128"/>
                <a:ea typeface="Adobe Gothic Std B" panose="020B0800000000000000" pitchFamily="34" charset="-128"/>
                <a:cs typeface="Verdana" panose="020B0604030504040204" pitchFamily="34" charset="0"/>
              </a:rPr>
              <a:t>01</a:t>
            </a:r>
            <a:endParaRPr lang="zh-CN" altLang="en-US" sz="3200" dirty="0">
              <a:solidFill>
                <a:srgbClr val="DB0816"/>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13" name="等腰三角形 12"/>
          <p:cNvSpPr/>
          <p:nvPr/>
        </p:nvSpPr>
        <p:spPr>
          <a:xfrm flipH="1" flipV="1">
            <a:off x="9155112" y="3578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4" name="等腰三角形 13"/>
          <p:cNvSpPr/>
          <p:nvPr/>
        </p:nvSpPr>
        <p:spPr>
          <a:xfrm flipH="1">
            <a:off x="9155112" y="2977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5" name="文本框 14"/>
          <p:cNvSpPr txBox="1"/>
          <p:nvPr/>
        </p:nvSpPr>
        <p:spPr>
          <a:xfrm flipH="1">
            <a:off x="5281683" y="3062727"/>
            <a:ext cx="5345042"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Thẻ chèn hình ảnh, siêu liên kết,</a:t>
            </a:r>
          </a:p>
          <a:p>
            <a:r>
              <a:rPr lang="en-US" altLang="zh-CN" sz="2000">
                <a:latin typeface="Arial" panose="020B0604020202020204" pitchFamily="34" charset="0"/>
                <a:cs typeface="Arial" panose="020B0604020202020204" pitchFamily="34" charset="0"/>
              </a:rPr>
              <a:t>mẫu biểu (FORM)</a:t>
            </a:r>
            <a:endParaRPr lang="en-US" altLang="zh-CN" sz="2000" dirty="0">
              <a:latin typeface="Arial" panose="020B0604020202020204" pitchFamily="34" charset="0"/>
              <a:cs typeface="Arial" panose="020B0604020202020204" pitchFamily="34" charset="0"/>
            </a:endParaRPr>
          </a:p>
        </p:txBody>
      </p:sp>
      <p:sp>
        <p:nvSpPr>
          <p:cNvPr id="16" name="文本框 15"/>
          <p:cNvSpPr txBox="1"/>
          <p:nvPr/>
        </p:nvSpPr>
        <p:spPr>
          <a:xfrm flipH="1">
            <a:off x="9331325" y="2977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02</a:t>
            </a:r>
            <a:endParaRPr lang="zh-CN" altLang="en-US" dirty="0">
              <a:solidFill>
                <a:srgbClr val="DB0816"/>
              </a:solidFill>
            </a:endParaRPr>
          </a:p>
        </p:txBody>
      </p:sp>
      <p:sp>
        <p:nvSpPr>
          <p:cNvPr id="17" name="等腰三角形 12">
            <a:extLst>
              <a:ext uri="{FF2B5EF4-FFF2-40B4-BE49-F238E27FC236}">
                <a16:creationId xmlns:a16="http://schemas.microsoft.com/office/drawing/2014/main" id="{B2DE8909-7CD2-4E89-866B-FBAFBF2869D9}"/>
              </a:ext>
            </a:extLst>
          </p:cNvPr>
          <p:cNvSpPr/>
          <p:nvPr/>
        </p:nvSpPr>
        <p:spPr>
          <a:xfrm flipH="1" flipV="1">
            <a:off x="9155112" y="4594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8" name="等腰三角形 13">
            <a:extLst>
              <a:ext uri="{FF2B5EF4-FFF2-40B4-BE49-F238E27FC236}">
                <a16:creationId xmlns:a16="http://schemas.microsoft.com/office/drawing/2014/main" id="{7FBCA29E-65DB-4780-9774-BA287EF74905}"/>
              </a:ext>
            </a:extLst>
          </p:cNvPr>
          <p:cNvSpPr/>
          <p:nvPr/>
        </p:nvSpPr>
        <p:spPr>
          <a:xfrm flipH="1">
            <a:off x="9155112" y="3993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9" name="文本框 14">
            <a:extLst>
              <a:ext uri="{FF2B5EF4-FFF2-40B4-BE49-F238E27FC236}">
                <a16:creationId xmlns:a16="http://schemas.microsoft.com/office/drawing/2014/main" id="{E49F3BB2-B90B-4906-B779-9790FFD6682C}"/>
              </a:ext>
            </a:extLst>
          </p:cNvPr>
          <p:cNvSpPr txBox="1"/>
          <p:nvPr/>
        </p:nvSpPr>
        <p:spPr>
          <a:xfrm flipH="1">
            <a:off x="5281681" y="4078727"/>
            <a:ext cx="5345043"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Các định dạng CSS cơ bản</a:t>
            </a:r>
            <a:endParaRPr lang="en-US" altLang="zh-CN" sz="2000" dirty="0">
              <a:latin typeface="Arial" panose="020B0604020202020204" pitchFamily="34" charset="0"/>
              <a:cs typeface="Arial" panose="020B0604020202020204" pitchFamily="34" charset="0"/>
            </a:endParaRPr>
          </a:p>
        </p:txBody>
      </p:sp>
      <p:sp>
        <p:nvSpPr>
          <p:cNvPr id="20" name="文本框 15">
            <a:extLst>
              <a:ext uri="{FF2B5EF4-FFF2-40B4-BE49-F238E27FC236}">
                <a16:creationId xmlns:a16="http://schemas.microsoft.com/office/drawing/2014/main" id="{711FB816-F23C-4CB4-A393-964C98299FBE}"/>
              </a:ext>
            </a:extLst>
          </p:cNvPr>
          <p:cNvSpPr txBox="1"/>
          <p:nvPr/>
        </p:nvSpPr>
        <p:spPr>
          <a:xfrm flipH="1">
            <a:off x="9331325" y="3993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03</a:t>
            </a:r>
            <a:endParaRPr lang="zh-CN" altLang="en-US" dirty="0">
              <a:solidFill>
                <a:srgbClr val="DB0816"/>
              </a:solidFill>
            </a:endParaRPr>
          </a:p>
        </p:txBody>
      </p:sp>
      <p:sp>
        <p:nvSpPr>
          <p:cNvPr id="21" name="等腰三角形 12">
            <a:extLst>
              <a:ext uri="{FF2B5EF4-FFF2-40B4-BE49-F238E27FC236}">
                <a16:creationId xmlns:a16="http://schemas.microsoft.com/office/drawing/2014/main" id="{388F1EDA-34F7-4143-A434-88F5E27D5406}"/>
              </a:ext>
            </a:extLst>
          </p:cNvPr>
          <p:cNvSpPr/>
          <p:nvPr/>
        </p:nvSpPr>
        <p:spPr>
          <a:xfrm flipH="1" flipV="1">
            <a:off x="9165085" y="5624952"/>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2" name="等腰三角形 13">
            <a:extLst>
              <a:ext uri="{FF2B5EF4-FFF2-40B4-BE49-F238E27FC236}">
                <a16:creationId xmlns:a16="http://schemas.microsoft.com/office/drawing/2014/main" id="{06A56E70-7CC1-4D66-AA36-16E9EFE5709E}"/>
              </a:ext>
            </a:extLst>
          </p:cNvPr>
          <p:cNvSpPr/>
          <p:nvPr/>
        </p:nvSpPr>
        <p:spPr>
          <a:xfrm flipH="1">
            <a:off x="9165085" y="5023289"/>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3" name="文本框 14">
            <a:extLst>
              <a:ext uri="{FF2B5EF4-FFF2-40B4-BE49-F238E27FC236}">
                <a16:creationId xmlns:a16="http://schemas.microsoft.com/office/drawing/2014/main" id="{5A3308F9-B40A-4560-A2E7-37466B1F496E}"/>
              </a:ext>
            </a:extLst>
          </p:cNvPr>
          <p:cNvSpPr txBox="1"/>
          <p:nvPr/>
        </p:nvSpPr>
        <p:spPr>
          <a:xfrm flipH="1">
            <a:off x="5291654" y="5109015"/>
            <a:ext cx="5345043"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Box model và CSS nâng cao</a:t>
            </a:r>
            <a:endParaRPr lang="en-US" altLang="zh-CN" sz="2000" dirty="0">
              <a:latin typeface="Arial" panose="020B0604020202020204" pitchFamily="34" charset="0"/>
              <a:cs typeface="Arial" panose="020B0604020202020204" pitchFamily="34" charset="0"/>
            </a:endParaRPr>
          </a:p>
        </p:txBody>
      </p:sp>
      <p:sp>
        <p:nvSpPr>
          <p:cNvPr id="24" name="文本框 15">
            <a:extLst>
              <a:ext uri="{FF2B5EF4-FFF2-40B4-BE49-F238E27FC236}">
                <a16:creationId xmlns:a16="http://schemas.microsoft.com/office/drawing/2014/main" id="{531DFC28-CC49-4D6F-934D-4055DF1E2CC6}"/>
              </a:ext>
            </a:extLst>
          </p:cNvPr>
          <p:cNvSpPr txBox="1"/>
          <p:nvPr/>
        </p:nvSpPr>
        <p:spPr>
          <a:xfrm flipH="1">
            <a:off x="9341298" y="5023290"/>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04</a:t>
            </a:r>
            <a:endParaRPr lang="zh-CN" altLang="en-US" dirty="0">
              <a:solidFill>
                <a:srgbClr val="DB0816"/>
              </a:solidFill>
            </a:endParaRPr>
          </a:p>
        </p:txBody>
      </p:sp>
    </p:spTree>
    <p:extLst>
      <p:ext uri="{BB962C8B-B14F-4D97-AF65-F5344CB8AC3E}">
        <p14:creationId xmlns:p14="http://schemas.microsoft.com/office/powerpoint/2010/main" val="264757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832092"/>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BẢNG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sz="2800" kern="0">
                <a:solidFill>
                  <a:prstClr val="black"/>
                </a:solidFill>
                <a:latin typeface="Arial" panose="020B0604020202020204" pitchFamily="34" charset="0"/>
                <a:cs typeface="Arial" panose="020B0604020202020204" pitchFamily="34" charset="0"/>
              </a:rPr>
              <a:t> Ví dụ chúng ta muốn 2 cột đầu của bảng có màu vàng, cột tiếp theo có màu đỏ</a:t>
            </a:r>
            <a:r>
              <a:rPr lang="vi-VN" sz="2800" kern="0">
                <a:solidFill>
                  <a:prstClr val="black"/>
                </a:solidFill>
                <a:latin typeface="Arial" panose="020B0604020202020204" pitchFamily="34" charset="0"/>
                <a:ea typeface="+mn-ea"/>
                <a:cs typeface="Arial" panose="020B0604020202020204" pitchFamily="34" charset="0"/>
              </a:rPr>
              <a:t>:</a:t>
            </a:r>
          </a:p>
          <a:p>
            <a:pPr marR="0" lvl="0" algn="just" defTabSz="914400" rtl="0" eaLnBrk="1" fontAlgn="base" latinLnBrk="0" hangingPunct="1">
              <a:lnSpc>
                <a:spcPct val="100000"/>
              </a:lnSpc>
              <a:spcBef>
                <a:spcPct val="20000"/>
              </a:spcBef>
              <a:spcAft>
                <a:spcPct val="0"/>
              </a:spcAft>
              <a:buClrTx/>
              <a:buSzTx/>
              <a:tabLst/>
              <a:defRPr/>
            </a:pP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colgroup</a:t>
            </a:r>
            <a:r>
              <a:rPr lang="vi-VN"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col</a:t>
            </a:r>
            <a:r>
              <a:rPr lang="vi-VN" sz="2800" kern="0">
                <a:solidFill>
                  <a:prstClr val="black"/>
                </a:solidFill>
                <a:latin typeface="Consolas" panose="020B0609020204030204" pitchFamily="49" charset="0"/>
                <a:cs typeface="Arial" panose="020B0604020202020204" pitchFamily="34" charset="0"/>
              </a:rPr>
              <a:t> </a:t>
            </a:r>
            <a:r>
              <a:rPr lang="vi-VN" sz="2800" kern="0">
                <a:solidFill>
                  <a:srgbClr val="002060"/>
                </a:solidFill>
                <a:latin typeface="Consolas" panose="020B0609020204030204" pitchFamily="49" charset="0"/>
                <a:cs typeface="Arial" panose="020B0604020202020204" pitchFamily="34" charset="0"/>
              </a:rPr>
              <a:t>span=“</a:t>
            </a:r>
            <a:r>
              <a:rPr lang="en-US" sz="2800" kern="0">
                <a:solidFill>
                  <a:srgbClr val="002060"/>
                </a:solidFill>
                <a:latin typeface="Consolas" panose="020B0609020204030204" pitchFamily="49" charset="0"/>
                <a:cs typeface="Arial" panose="020B0604020202020204" pitchFamily="34" charset="0"/>
              </a:rPr>
              <a:t>2</a:t>
            </a:r>
            <a:r>
              <a:rPr lang="vi-VN" sz="2800" kern="0">
                <a:solidFill>
                  <a:srgbClr val="002060"/>
                </a:solidFill>
                <a:latin typeface="Consolas" panose="020B0609020204030204" pitchFamily="49" charset="0"/>
                <a:cs typeface="Arial" panose="020B0604020202020204" pitchFamily="34" charset="0"/>
              </a:rPr>
              <a:t>” style=“</a:t>
            </a:r>
            <a:r>
              <a:rPr lang="en-US" sz="2800" kern="0">
                <a:solidFill>
                  <a:srgbClr val="002060"/>
                </a:solidFill>
                <a:latin typeface="Consolas" panose="020B0609020204030204" pitchFamily="49" charset="0"/>
                <a:cs typeface="Arial" panose="020B0604020202020204" pitchFamily="34" charset="0"/>
              </a:rPr>
              <a:t>background-color:yellow</a:t>
            </a:r>
            <a:r>
              <a:rPr lang="vi-VN" sz="2800" kern="0">
                <a:solidFill>
                  <a:srgbClr val="002060"/>
                </a:solidFill>
                <a:latin typeface="Consolas" panose="020B0609020204030204" pitchFamily="49" charset="0"/>
                <a:cs typeface="Arial" panose="020B0604020202020204" pitchFamily="34" charset="0"/>
              </a:rPr>
              <a:t>”</a:t>
            </a:r>
            <a:r>
              <a:rPr lang="vi-VN"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col</a:t>
            </a:r>
            <a:r>
              <a:rPr lang="vi-VN" sz="2800" kern="0">
                <a:solidFill>
                  <a:prstClr val="black"/>
                </a:solidFill>
                <a:latin typeface="Consolas" panose="020B0609020204030204" pitchFamily="49" charset="0"/>
                <a:cs typeface="Arial" panose="020B0604020202020204" pitchFamily="34" charset="0"/>
              </a:rPr>
              <a:t> </a:t>
            </a:r>
            <a:r>
              <a:rPr lang="vi-VN" sz="2800" kern="0">
                <a:solidFill>
                  <a:srgbClr val="002060"/>
                </a:solidFill>
                <a:latin typeface="Consolas" panose="020B0609020204030204" pitchFamily="49" charset="0"/>
                <a:cs typeface="Arial" panose="020B0604020202020204" pitchFamily="34" charset="0"/>
              </a:rPr>
              <a:t>style=“</a:t>
            </a:r>
            <a:r>
              <a:rPr lang="en-US" sz="2800" kern="0">
                <a:solidFill>
                  <a:srgbClr val="002060"/>
                </a:solidFill>
                <a:latin typeface="Consolas" panose="020B0609020204030204" pitchFamily="49" charset="0"/>
                <a:cs typeface="Arial" panose="020B0604020202020204" pitchFamily="34" charset="0"/>
              </a:rPr>
              <a:t>background-color:red</a:t>
            </a:r>
            <a:r>
              <a:rPr lang="vi-VN" sz="2800" kern="0">
                <a:solidFill>
                  <a:srgbClr val="002060"/>
                </a:solidFill>
                <a:latin typeface="Consolas" panose="020B0609020204030204" pitchFamily="49" charset="0"/>
                <a:cs typeface="Arial" panose="020B0604020202020204" pitchFamily="34" charset="0"/>
              </a:rPr>
              <a:t>”</a:t>
            </a:r>
            <a:r>
              <a:rPr lang="vi-VN" sz="2800" kern="0">
                <a:solidFill>
                  <a:srgbClr val="FF0000"/>
                </a:solidFill>
                <a:latin typeface="Consolas" panose="020B0609020204030204" pitchFamily="49" charset="0"/>
                <a:cs typeface="Arial" panose="020B0604020202020204" pitchFamily="34" charset="0"/>
              </a:rPr>
              <a:t>&gt;</a:t>
            </a:r>
            <a:endParaRPr lang="vi-VN" sz="2800" kern="0">
              <a:solidFill>
                <a:prstClr val="black"/>
              </a:solidFill>
              <a:latin typeface="Consolas" panose="020B0609020204030204" pitchFamily="49" charset="0"/>
              <a:cs typeface="Arial" panose="020B0604020202020204" pitchFamily="34" charset="0"/>
            </a:endParaRPr>
          </a:p>
          <a:p>
            <a:pPr marR="0" lvl="0" algn="just" defTabSz="914400" rtl="0" eaLnBrk="1" fontAlgn="base" latinLnBrk="0" hangingPunct="1">
              <a:lnSpc>
                <a:spcPct val="100000"/>
              </a:lnSpc>
              <a:spcBef>
                <a:spcPct val="20000"/>
              </a:spcBef>
              <a:spcAft>
                <a:spcPct val="0"/>
              </a:spcAft>
              <a:buClrTx/>
              <a:buSzTx/>
              <a:tabLst/>
              <a:defRPr/>
            </a:pPr>
            <a:r>
              <a:rPr lang="vi-VN" sz="2800" kern="0">
                <a:solidFill>
                  <a:srgbClr val="FF0000"/>
                </a:solidFill>
                <a:latin typeface="Consolas" panose="020B0609020204030204" pitchFamily="49" charset="0"/>
                <a:cs typeface="Arial" panose="020B0604020202020204" pitchFamily="34" charset="0"/>
              </a:rPr>
              <a:t>&lt;/</a:t>
            </a:r>
            <a:r>
              <a:rPr lang="en-US" sz="2800" kern="0">
                <a:solidFill>
                  <a:srgbClr val="FF0000"/>
                </a:solidFill>
                <a:latin typeface="Consolas" panose="020B0609020204030204" pitchFamily="49" charset="0"/>
                <a:cs typeface="Arial" panose="020B0604020202020204" pitchFamily="34" charset="0"/>
              </a:rPr>
              <a:t>colgroup</a:t>
            </a:r>
            <a:r>
              <a:rPr lang="vi-VN" sz="2800" kern="0">
                <a:solidFill>
                  <a:srgbClr val="FF0000"/>
                </a:solidFill>
                <a:latin typeface="Consolas" panose="020B0609020204030204" pitchFamily="49" charset="0"/>
                <a:cs typeface="Arial" panose="020B0604020202020204" pitchFamily="34" charset="0"/>
              </a:rPr>
              <a:t>&gt;</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4443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573560"/>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BẢNG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sz="2800" kern="0">
                <a:solidFill>
                  <a:prstClr val="black"/>
                </a:solidFill>
                <a:latin typeface="Arial" panose="020B0604020202020204" pitchFamily="34" charset="0"/>
                <a:cs typeface="Arial" panose="020B0604020202020204" pitchFamily="34" charset="0"/>
              </a:rPr>
              <a:t> HTML cung cấp các thẻ dùng để tách bảng ra thành các phần là phần đầu, thân và đuôi của bảng ứng với các thẻ </a:t>
            </a:r>
            <a:r>
              <a:rPr lang="en-US" sz="2800" kern="0">
                <a:solidFill>
                  <a:srgbClr val="FF0000"/>
                </a:solidFill>
                <a:latin typeface="Arial" panose="020B0604020202020204" pitchFamily="34" charset="0"/>
                <a:cs typeface="Arial" panose="020B0604020202020204" pitchFamily="34" charset="0"/>
              </a:rPr>
              <a:t>&lt;thead&gt;</a:t>
            </a:r>
            <a:r>
              <a:rPr lang="en-US" sz="2800" kern="0">
                <a:solidFill>
                  <a:prstClr val="black"/>
                </a:solidFill>
                <a:latin typeface="Arial" panose="020B0604020202020204" pitchFamily="34" charset="0"/>
                <a:cs typeface="Arial" panose="020B0604020202020204" pitchFamily="34" charset="0"/>
              </a:rPr>
              <a:t>, </a:t>
            </a:r>
            <a:r>
              <a:rPr lang="en-US" sz="2800" kern="0">
                <a:solidFill>
                  <a:srgbClr val="FF0000"/>
                </a:solidFill>
                <a:latin typeface="Arial" panose="020B0604020202020204" pitchFamily="34" charset="0"/>
                <a:cs typeface="Arial" panose="020B0604020202020204" pitchFamily="34" charset="0"/>
              </a:rPr>
              <a:t>&lt;tbody&gt;</a:t>
            </a:r>
            <a:r>
              <a:rPr lang="en-US" sz="2800" kern="0">
                <a:solidFill>
                  <a:prstClr val="black"/>
                </a:solidFill>
                <a:latin typeface="Arial" panose="020B0604020202020204" pitchFamily="34" charset="0"/>
                <a:cs typeface="Arial" panose="020B0604020202020204" pitchFamily="34" charset="0"/>
              </a:rPr>
              <a:t>, </a:t>
            </a:r>
            <a:r>
              <a:rPr lang="en-US" sz="2800" kern="0">
                <a:solidFill>
                  <a:srgbClr val="FF0000"/>
                </a:solidFill>
                <a:latin typeface="Arial" panose="020B0604020202020204" pitchFamily="34" charset="0"/>
                <a:cs typeface="Arial" panose="020B0604020202020204" pitchFamily="34" charset="0"/>
              </a:rPr>
              <a:t>&lt;tfoot&gt;</a:t>
            </a:r>
            <a:r>
              <a:rPr lang="en-US" sz="2800" kern="0">
                <a:solidFill>
                  <a:prstClr val="black"/>
                </a:solidFill>
                <a:latin typeface="Arial" panose="020B0604020202020204" pitchFamily="34" charset="0"/>
                <a:cs typeface="Arial" panose="020B0604020202020204" pitchFamily="34" charset="0"/>
              </a:rPr>
              <a:t>. Các thẻ này hỗ trợ trình duyệt khi cuốn phần thân của bảng độc lập với phần đầu và đuôi. Ngoài ra, khi in bảng trên nhiều trang thì phần đầu được lặp ở tất cả các trang.</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Arial" panose="020B0604020202020204" pitchFamily="34" charset="0"/>
                <a:cs typeface="Arial" panose="020B0604020202020204" pitchFamily="34" charset="0"/>
              </a:rPr>
              <a:t>  </a:t>
            </a:r>
            <a:endParaRPr lang="vi-VN" sz="2800" kern="0">
              <a:solidFill>
                <a:prstClr val="black"/>
              </a:solidFill>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6159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2850011"/>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BẢNG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sz="2800" kern="0">
                <a:solidFill>
                  <a:prstClr val="black"/>
                </a:solidFill>
                <a:latin typeface="Arial" panose="020B0604020202020204" pitchFamily="34" charset="0"/>
                <a:cs typeface="Arial" panose="020B0604020202020204" pitchFamily="34" charset="0"/>
              </a:rPr>
              <a:t> Ví dụ minh họa.</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Arial" panose="020B0604020202020204" pitchFamily="34" charset="0"/>
                <a:cs typeface="Arial" panose="020B0604020202020204" pitchFamily="34" charset="0"/>
              </a:rPr>
              <a:t>  </a:t>
            </a:r>
            <a:endParaRPr lang="vi-VN" sz="2800" kern="0">
              <a:solidFill>
                <a:prstClr val="black"/>
              </a:solidFill>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endParaRPr kumimoji="0" lang="en-US" altLang="en-US" sz="2800"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R="0" lvl="1" algn="just"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A662E7E0-69F0-4CB8-8132-C9B11ABECED9}"/>
              </a:ext>
            </a:extLst>
          </p:cNvPr>
          <p:cNvPicPr>
            <a:picLocks noChangeAspect="1"/>
          </p:cNvPicPr>
          <p:nvPr/>
        </p:nvPicPr>
        <p:blipFill>
          <a:blip r:embed="rId3"/>
          <a:stretch>
            <a:fillRect/>
          </a:stretch>
        </p:blipFill>
        <p:spPr>
          <a:xfrm>
            <a:off x="2229756" y="2465161"/>
            <a:ext cx="2632529" cy="3927563"/>
          </a:xfrm>
          <a:prstGeom prst="rect">
            <a:avLst/>
          </a:prstGeom>
        </p:spPr>
      </p:pic>
      <p:pic>
        <p:nvPicPr>
          <p:cNvPr id="6" name="Picture 5">
            <a:extLst>
              <a:ext uri="{FF2B5EF4-FFF2-40B4-BE49-F238E27FC236}">
                <a16:creationId xmlns:a16="http://schemas.microsoft.com/office/drawing/2014/main" id="{335E5AC6-610C-4215-8AEB-8DEF67AA2583}"/>
              </a:ext>
            </a:extLst>
          </p:cNvPr>
          <p:cNvPicPr>
            <a:picLocks noChangeAspect="1"/>
          </p:cNvPicPr>
          <p:nvPr/>
        </p:nvPicPr>
        <p:blipFill>
          <a:blip r:embed="rId4"/>
          <a:stretch>
            <a:fillRect/>
          </a:stretch>
        </p:blipFill>
        <p:spPr>
          <a:xfrm>
            <a:off x="7629070" y="3035516"/>
            <a:ext cx="2586846" cy="2048782"/>
          </a:xfrm>
          <a:prstGeom prst="rect">
            <a:avLst/>
          </a:prstGeom>
        </p:spPr>
      </p:pic>
      <p:sp>
        <p:nvSpPr>
          <p:cNvPr id="7" name="Arrow: Notched Right 6">
            <a:extLst>
              <a:ext uri="{FF2B5EF4-FFF2-40B4-BE49-F238E27FC236}">
                <a16:creationId xmlns:a16="http://schemas.microsoft.com/office/drawing/2014/main" id="{25757420-DB74-4CAC-86E5-A5289DE123E0}"/>
              </a:ext>
            </a:extLst>
          </p:cNvPr>
          <p:cNvSpPr/>
          <p:nvPr/>
        </p:nvSpPr>
        <p:spPr>
          <a:xfrm>
            <a:off x="5254172" y="3820421"/>
            <a:ext cx="2075546" cy="47897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9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189113"/>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ÂM THANH</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sz="2800" kern="0">
                <a:solidFill>
                  <a:prstClr val="black"/>
                </a:solidFill>
                <a:latin typeface="Arial" panose="020B0604020202020204" pitchFamily="34" charset="0"/>
                <a:cs typeface="Arial" panose="020B0604020202020204" pitchFamily="34" charset="0"/>
              </a:rPr>
              <a:t> HTML cung cấp thẻ </a:t>
            </a:r>
            <a:r>
              <a:rPr lang="en-US" sz="2800" kern="0">
                <a:solidFill>
                  <a:srgbClr val="FF0000"/>
                </a:solidFill>
                <a:latin typeface="Arial" panose="020B0604020202020204" pitchFamily="34" charset="0"/>
                <a:cs typeface="Arial" panose="020B0604020202020204" pitchFamily="34" charset="0"/>
              </a:rPr>
              <a:t>&lt;audio&gt; </a:t>
            </a:r>
            <a:r>
              <a:rPr lang="en-US" sz="2800" kern="0">
                <a:solidFill>
                  <a:prstClr val="black"/>
                </a:solidFill>
                <a:latin typeface="Arial" panose="020B0604020202020204" pitchFamily="34" charset="0"/>
                <a:cs typeface="Arial" panose="020B0604020202020204" pitchFamily="34" charset="0"/>
              </a:rPr>
              <a:t>để chèn âm thanh vào trong trang web. Cú pháp của thẻ này như sau:</a:t>
            </a:r>
          </a:p>
          <a:p>
            <a:pPr marL="914400" marR="0" lvl="0" indent="-91440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&lt;audio </a:t>
            </a:r>
            <a:r>
              <a:rPr lang="en-US" sz="2800" kern="0">
                <a:solidFill>
                  <a:srgbClr val="0070C0"/>
                </a:solidFill>
                <a:latin typeface="Consolas" panose="020B0609020204030204" pitchFamily="49" charset="0"/>
                <a:cs typeface="Arial" panose="020B0604020202020204" pitchFamily="34" charset="0"/>
              </a:rPr>
              <a:t>controls autoplay loop muted preload=“auto|metadata|none”</a:t>
            </a:r>
            <a:r>
              <a:rPr lang="en-US"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en-US" sz="2800" kern="0">
                <a:solidFill>
                  <a:srgbClr val="FF0000"/>
                </a:solidFill>
                <a:latin typeface="Consolas" panose="020B0609020204030204" pitchFamily="49" charset="0"/>
                <a:cs typeface="Arial" panose="020B0604020202020204" pitchFamily="34" charset="0"/>
              </a:rPr>
              <a:t>&lt;source </a:t>
            </a:r>
            <a:r>
              <a:rPr lang="en-US" sz="2800" kern="0">
                <a:solidFill>
                  <a:srgbClr val="0070C0"/>
                </a:solidFill>
                <a:latin typeface="Consolas" panose="020B0609020204030204" pitchFamily="49" charset="0"/>
                <a:cs typeface="Arial" panose="020B0604020202020204" pitchFamily="34" charset="0"/>
              </a:rPr>
              <a:t>src=“url” type=“audio/ogg|mpeg|wav”</a:t>
            </a:r>
            <a:r>
              <a:rPr lang="en-US"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en-US" sz="2800" kern="0">
                <a:solidFill>
                  <a:srgbClr val="FF0000"/>
                </a:solidFill>
                <a:latin typeface="Consolas" panose="020B0609020204030204" pitchFamily="49" charset="0"/>
                <a:cs typeface="Arial" panose="020B0604020202020204" pitchFamily="34" charset="0"/>
              </a:rPr>
              <a:t>&lt;source </a:t>
            </a:r>
            <a:r>
              <a:rPr lang="en-US" sz="2800" kern="0">
                <a:solidFill>
                  <a:srgbClr val="0070C0"/>
                </a:solidFill>
                <a:latin typeface="Consolas" panose="020B0609020204030204" pitchFamily="49" charset="0"/>
                <a:cs typeface="Arial" panose="020B0604020202020204" pitchFamily="34" charset="0"/>
              </a:rPr>
              <a:t>src=“url” type=“audio/ogg|mpeg|wav”</a:t>
            </a:r>
            <a:r>
              <a:rPr lang="en-US" sz="2800" kern="0">
                <a:solidFill>
                  <a:srgbClr val="FF0000"/>
                </a:solidFill>
                <a:latin typeface="Consolas" panose="020B0609020204030204" pitchFamily="49" charset="0"/>
                <a:cs typeface="Arial" panose="020B0604020202020204" pitchFamily="34" charset="0"/>
              </a:rPr>
              <a:t>&gt;</a:t>
            </a:r>
            <a:endParaRPr lang="vi-VN" sz="2800" kern="0">
              <a:solidFill>
                <a:srgbClr val="FF0000"/>
              </a:solidFill>
              <a:latin typeface="Consolas" panose="020B0609020204030204" pitchFamily="49" charset="0"/>
              <a:cs typeface="Arial" panose="020B0604020202020204" pitchFamily="34" charset="0"/>
            </a:endParaRPr>
          </a:p>
          <a:p>
            <a:pPr lvl="1" algn="just" fontAlgn="base">
              <a:spcBef>
                <a:spcPct val="20000"/>
              </a:spcBef>
              <a:spcAft>
                <a:spcPct val="0"/>
              </a:spcAft>
              <a:defRPr/>
            </a:pPr>
            <a:r>
              <a:rPr kumimoji="0" lang="en-US" altLang="en-US" sz="2800" i="0" u="none" strike="noStrike" kern="0" cap="none" spc="0" normalizeH="0" baseline="0" noProof="0">
                <a:ln>
                  <a:noFill/>
                </a:ln>
                <a:effectLst/>
                <a:uLnTx/>
                <a:uFillTx/>
                <a:latin typeface="Consolas" panose="020B0609020204030204" pitchFamily="49" charset="0"/>
                <a:cs typeface="Arial" panose="020B0604020202020204" pitchFamily="34" charset="0"/>
              </a:rPr>
              <a:t>    Trình duyệt không hỗ trợ thẻ audio</a:t>
            </a:r>
          </a:p>
          <a:p>
            <a:pPr algn="just" fontAlgn="base">
              <a:spcBef>
                <a:spcPct val="20000"/>
              </a:spcBef>
              <a:spcAft>
                <a:spcPct val="0"/>
              </a:spcAft>
              <a:tabLst>
                <a:tab pos="53975" algn="l"/>
              </a:tabLst>
              <a:defRPr/>
            </a:pPr>
            <a:r>
              <a:rPr lang="en-US" altLang="en-US" sz="2800" kern="0">
                <a:solidFill>
                  <a:srgbClr val="FF0000"/>
                </a:solidFill>
                <a:latin typeface="Consolas" panose="020B0609020204030204" pitchFamily="49" charset="0"/>
                <a:cs typeface="Arial" panose="020B0604020202020204" pitchFamily="34" charset="0"/>
              </a:rPr>
              <a:t>&lt;/audio&gt;</a:t>
            </a:r>
            <a:endParaRPr lang="en-US" altLang="en-US" sz="3200">
              <a:solidFill>
                <a:prstClr val="black"/>
              </a:solidFill>
              <a:latin typeface="Arial" panose="020B0604020202020204" pitchFamily="34" charset="0"/>
              <a:cs typeface="Arial" panose="020B0604020202020204" pitchFamily="34" charset="0"/>
            </a:endParaRPr>
          </a:p>
          <a:p>
            <a:pPr algn="just" fontAlgn="base">
              <a:spcBef>
                <a:spcPct val="20000"/>
              </a:spcBef>
              <a:spcAft>
                <a:spcPct val="0"/>
              </a:spcAft>
              <a:tabLst>
                <a:tab pos="53975" algn="l"/>
              </a:tabLst>
              <a:defRPr/>
            </a:pPr>
            <a:endParaRPr kumimoji="0" lang="en-US"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25607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4327338"/>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ÂM THANH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sz="2800" kern="0">
                <a:solidFill>
                  <a:prstClr val="black"/>
                </a:solidFill>
                <a:latin typeface="Arial" panose="020B0604020202020204" pitchFamily="34" charset="0"/>
                <a:cs typeface="Arial" panose="020B0604020202020204" pitchFamily="34" charset="0"/>
              </a:rPr>
              <a:t> Ví dụ minh họa:</a:t>
            </a:r>
          </a:p>
          <a:p>
            <a:pPr marL="914400" marR="0" lvl="0" indent="-91440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&lt;audio </a:t>
            </a:r>
            <a:r>
              <a:rPr lang="en-US" sz="2800" kern="0">
                <a:solidFill>
                  <a:srgbClr val="0070C0"/>
                </a:solidFill>
                <a:latin typeface="Consolas" panose="020B0609020204030204" pitchFamily="49" charset="0"/>
                <a:cs typeface="Arial" panose="020B0604020202020204" pitchFamily="34" charset="0"/>
              </a:rPr>
              <a:t>controls</a:t>
            </a:r>
            <a:r>
              <a:rPr lang="en-US"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en-US" sz="2800" kern="0">
                <a:solidFill>
                  <a:srgbClr val="FF0000"/>
                </a:solidFill>
                <a:latin typeface="Consolas" panose="020B0609020204030204" pitchFamily="49" charset="0"/>
                <a:cs typeface="Arial" panose="020B0604020202020204" pitchFamily="34" charset="0"/>
              </a:rPr>
              <a:t>&lt;source </a:t>
            </a:r>
            <a:r>
              <a:rPr lang="en-US" sz="2800" kern="0">
                <a:solidFill>
                  <a:srgbClr val="0070C0"/>
                </a:solidFill>
                <a:latin typeface="Consolas" panose="020B0609020204030204" pitchFamily="49" charset="0"/>
                <a:cs typeface="Arial" panose="020B0604020202020204" pitchFamily="34" charset="0"/>
              </a:rPr>
              <a:t>src=“horse.ogg” type=“audio/ogg”</a:t>
            </a:r>
            <a:r>
              <a:rPr lang="en-US"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en-US" sz="2800" kern="0">
                <a:solidFill>
                  <a:srgbClr val="FF0000"/>
                </a:solidFill>
                <a:latin typeface="Consolas" panose="020B0609020204030204" pitchFamily="49" charset="0"/>
                <a:cs typeface="Arial" panose="020B0604020202020204" pitchFamily="34" charset="0"/>
              </a:rPr>
              <a:t>&lt;source </a:t>
            </a:r>
            <a:r>
              <a:rPr lang="en-US" sz="2800" kern="0">
                <a:solidFill>
                  <a:srgbClr val="0070C0"/>
                </a:solidFill>
                <a:latin typeface="Consolas" panose="020B0609020204030204" pitchFamily="49" charset="0"/>
                <a:cs typeface="Arial" panose="020B0604020202020204" pitchFamily="34" charset="0"/>
              </a:rPr>
              <a:t>src=“happy.mp3” type=“audio/mpeg”</a:t>
            </a:r>
            <a:r>
              <a:rPr lang="en-US" sz="2800" kern="0">
                <a:solidFill>
                  <a:srgbClr val="FF0000"/>
                </a:solidFill>
                <a:latin typeface="Consolas" panose="020B0609020204030204" pitchFamily="49" charset="0"/>
                <a:cs typeface="Arial" panose="020B0604020202020204" pitchFamily="34" charset="0"/>
              </a:rPr>
              <a:t>&gt;</a:t>
            </a:r>
            <a:endParaRPr lang="vi-VN" sz="2800" kern="0">
              <a:solidFill>
                <a:srgbClr val="FF0000"/>
              </a:solidFill>
              <a:latin typeface="Consolas" panose="020B0609020204030204" pitchFamily="49" charset="0"/>
              <a:cs typeface="Arial" panose="020B0604020202020204" pitchFamily="34" charset="0"/>
            </a:endParaRPr>
          </a:p>
          <a:p>
            <a:pPr lvl="1" algn="just" fontAlgn="base">
              <a:spcBef>
                <a:spcPct val="20000"/>
              </a:spcBef>
              <a:spcAft>
                <a:spcPct val="0"/>
              </a:spcAft>
              <a:defRPr/>
            </a:pPr>
            <a:r>
              <a:rPr kumimoji="0" lang="en-US" altLang="en-US" sz="2800" i="0" u="none" strike="noStrike" kern="0" cap="none" spc="0" normalizeH="0" baseline="0" noProof="0">
                <a:ln>
                  <a:noFill/>
                </a:ln>
                <a:effectLst/>
                <a:uLnTx/>
                <a:uFillTx/>
                <a:latin typeface="Consolas" panose="020B0609020204030204" pitchFamily="49" charset="0"/>
                <a:cs typeface="Arial" panose="020B0604020202020204" pitchFamily="34" charset="0"/>
              </a:rPr>
              <a:t>   Trình duyệt không hỗ trợ thẻ audio</a:t>
            </a:r>
          </a:p>
          <a:p>
            <a:pPr algn="just" fontAlgn="base">
              <a:spcBef>
                <a:spcPct val="20000"/>
              </a:spcBef>
              <a:spcAft>
                <a:spcPct val="0"/>
              </a:spcAft>
              <a:tabLst>
                <a:tab pos="53975" algn="l"/>
              </a:tabLst>
              <a:defRPr/>
            </a:pPr>
            <a:r>
              <a:rPr lang="en-US" altLang="en-US" sz="2800" kern="0">
                <a:solidFill>
                  <a:srgbClr val="FF0000"/>
                </a:solidFill>
                <a:latin typeface="Consolas" panose="020B0609020204030204" pitchFamily="49" charset="0"/>
                <a:cs typeface="Arial" panose="020B0604020202020204" pitchFamily="34" charset="0"/>
              </a:rPr>
              <a:t>&lt;/audio&gt;</a:t>
            </a:r>
            <a:endParaRPr lang="en-US" altLang="en-US" sz="3200">
              <a:solidFill>
                <a:prstClr val="black"/>
              </a:solidFill>
              <a:latin typeface="Arial" panose="020B0604020202020204" pitchFamily="34" charset="0"/>
              <a:cs typeface="Arial" panose="020B0604020202020204" pitchFamily="34" charset="0"/>
            </a:endParaRPr>
          </a:p>
          <a:p>
            <a:pPr algn="just" fontAlgn="base">
              <a:spcBef>
                <a:spcPct val="20000"/>
              </a:spcBef>
              <a:spcAft>
                <a:spcPct val="0"/>
              </a:spcAft>
              <a:tabLst>
                <a:tab pos="53975" algn="l"/>
              </a:tabLst>
              <a:defRPr/>
            </a:pPr>
            <a:endParaRPr kumimoji="0" lang="en-US"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8845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5620000"/>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VIDEO</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sz="2800" kern="0">
                <a:solidFill>
                  <a:prstClr val="black"/>
                </a:solidFill>
                <a:latin typeface="Arial" panose="020B0604020202020204" pitchFamily="34" charset="0"/>
                <a:cs typeface="Arial" panose="020B0604020202020204" pitchFamily="34" charset="0"/>
              </a:rPr>
              <a:t> HTML cung cấp thẻ </a:t>
            </a:r>
            <a:r>
              <a:rPr lang="en-US" sz="2800" kern="0">
                <a:solidFill>
                  <a:srgbClr val="FF0000"/>
                </a:solidFill>
                <a:latin typeface="Arial" panose="020B0604020202020204" pitchFamily="34" charset="0"/>
                <a:cs typeface="Arial" panose="020B0604020202020204" pitchFamily="34" charset="0"/>
              </a:rPr>
              <a:t>&lt;video&gt; </a:t>
            </a:r>
            <a:r>
              <a:rPr lang="en-US" sz="2800" kern="0">
                <a:solidFill>
                  <a:prstClr val="black"/>
                </a:solidFill>
                <a:latin typeface="Arial" panose="020B0604020202020204" pitchFamily="34" charset="0"/>
                <a:cs typeface="Arial" panose="020B0604020202020204" pitchFamily="34" charset="0"/>
              </a:rPr>
              <a:t>để chèn video vào trong trang web. Cú pháp của thẻ này như sau:</a:t>
            </a:r>
          </a:p>
          <a:p>
            <a:pPr marL="914400" marR="0" lvl="0" indent="-91440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&lt;video </a:t>
            </a:r>
            <a:r>
              <a:rPr lang="en-US" sz="2800" kern="0">
                <a:solidFill>
                  <a:srgbClr val="0070C0"/>
                </a:solidFill>
                <a:latin typeface="Consolas" panose="020B0609020204030204" pitchFamily="49" charset="0"/>
                <a:cs typeface="Arial" panose="020B0604020202020204" pitchFamily="34" charset="0"/>
              </a:rPr>
              <a:t>controls autoplay loop muted preload=“auto|metadata|none” height=“n1” width=“n2” poster=“url”</a:t>
            </a:r>
            <a:r>
              <a:rPr lang="en-US"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en-US" sz="2800" kern="0">
                <a:solidFill>
                  <a:srgbClr val="FF0000"/>
                </a:solidFill>
                <a:latin typeface="Consolas" panose="020B0609020204030204" pitchFamily="49" charset="0"/>
                <a:cs typeface="Arial" panose="020B0604020202020204" pitchFamily="34" charset="0"/>
              </a:rPr>
              <a:t>&lt;source </a:t>
            </a:r>
            <a:r>
              <a:rPr lang="en-US" sz="2800" kern="0">
                <a:solidFill>
                  <a:srgbClr val="0070C0"/>
                </a:solidFill>
                <a:latin typeface="Consolas" panose="020B0609020204030204" pitchFamily="49" charset="0"/>
                <a:cs typeface="Arial" panose="020B0604020202020204" pitchFamily="34" charset="0"/>
              </a:rPr>
              <a:t>src=“url” type=“video/ogg|mp4|WebM”</a:t>
            </a:r>
            <a:r>
              <a:rPr lang="en-US" sz="2800" kern="0">
                <a:solidFill>
                  <a:srgbClr val="FF0000"/>
                </a:solidFill>
                <a:latin typeface="Consolas" panose="020B0609020204030204" pitchFamily="49" charset="0"/>
                <a:cs typeface="Arial" panose="020B0604020202020204" pitchFamily="34" charset="0"/>
              </a:rPr>
              <a:t>&gt;</a:t>
            </a:r>
          </a:p>
          <a:p>
            <a:pPr marR="0" lvl="0" algn="just" defTabSz="914400" rtl="0" eaLnBrk="1" fontAlgn="base" latinLnBrk="0" hangingPunct="1">
              <a:lnSpc>
                <a:spcPct val="100000"/>
              </a:lnSpc>
              <a:spcBef>
                <a:spcPct val="20000"/>
              </a:spcBef>
              <a:spcAft>
                <a:spcPct val="0"/>
              </a:spcAft>
              <a:buClrTx/>
              <a:buSzTx/>
              <a:tabLst/>
              <a:defRPr/>
            </a:pPr>
            <a:r>
              <a:rPr lang="en-US" sz="2800" kern="0">
                <a:solidFill>
                  <a:prstClr val="black"/>
                </a:solidFill>
                <a:latin typeface="Consolas" panose="020B0609020204030204" pitchFamily="49" charset="0"/>
                <a:cs typeface="Arial" panose="020B0604020202020204" pitchFamily="34" charset="0"/>
              </a:rPr>
              <a:t>	</a:t>
            </a:r>
            <a:r>
              <a:rPr lang="en-US" sz="2800" kern="0">
                <a:solidFill>
                  <a:srgbClr val="FF0000"/>
                </a:solidFill>
                <a:latin typeface="Consolas" panose="020B0609020204030204" pitchFamily="49" charset="0"/>
                <a:cs typeface="Arial" panose="020B0604020202020204" pitchFamily="34" charset="0"/>
              </a:rPr>
              <a:t>&lt;source </a:t>
            </a:r>
            <a:r>
              <a:rPr lang="en-US" sz="2800" kern="0">
                <a:solidFill>
                  <a:srgbClr val="0070C0"/>
                </a:solidFill>
                <a:latin typeface="Consolas" panose="020B0609020204030204" pitchFamily="49" charset="0"/>
                <a:cs typeface="Arial" panose="020B0604020202020204" pitchFamily="34" charset="0"/>
              </a:rPr>
              <a:t>src=“url” type=“video/ogg|mp4|WebM”</a:t>
            </a:r>
            <a:r>
              <a:rPr lang="en-US" sz="2800" kern="0">
                <a:solidFill>
                  <a:srgbClr val="FF0000"/>
                </a:solidFill>
                <a:latin typeface="Consolas" panose="020B0609020204030204" pitchFamily="49" charset="0"/>
                <a:cs typeface="Arial" panose="020B0604020202020204" pitchFamily="34" charset="0"/>
              </a:rPr>
              <a:t>&gt;</a:t>
            </a:r>
            <a:endParaRPr lang="vi-VN" sz="2800" kern="0">
              <a:solidFill>
                <a:srgbClr val="FF0000"/>
              </a:solidFill>
              <a:latin typeface="Consolas" panose="020B0609020204030204" pitchFamily="49" charset="0"/>
              <a:cs typeface="Arial" panose="020B0604020202020204" pitchFamily="34" charset="0"/>
            </a:endParaRPr>
          </a:p>
          <a:p>
            <a:pPr lvl="1" algn="just" fontAlgn="base">
              <a:spcBef>
                <a:spcPct val="20000"/>
              </a:spcBef>
              <a:spcAft>
                <a:spcPct val="0"/>
              </a:spcAft>
              <a:defRPr/>
            </a:pPr>
            <a:r>
              <a:rPr kumimoji="0" lang="en-US" altLang="en-US" sz="2800" i="0" u="none" strike="noStrike" kern="0" cap="none" spc="0" normalizeH="0" baseline="0" noProof="0">
                <a:ln>
                  <a:noFill/>
                </a:ln>
                <a:effectLst/>
                <a:uLnTx/>
                <a:uFillTx/>
                <a:latin typeface="Consolas" panose="020B0609020204030204" pitchFamily="49" charset="0"/>
                <a:cs typeface="Arial" panose="020B0604020202020204" pitchFamily="34" charset="0"/>
              </a:rPr>
              <a:t>    Trình duyệt không hỗ trợ thẻ video</a:t>
            </a:r>
          </a:p>
          <a:p>
            <a:pPr algn="just" fontAlgn="base">
              <a:spcBef>
                <a:spcPct val="20000"/>
              </a:spcBef>
              <a:spcAft>
                <a:spcPct val="0"/>
              </a:spcAft>
              <a:tabLst>
                <a:tab pos="53975" algn="l"/>
              </a:tabLst>
              <a:defRPr/>
            </a:pPr>
            <a:r>
              <a:rPr lang="en-US" altLang="en-US" sz="2800" kern="0">
                <a:solidFill>
                  <a:srgbClr val="FF0000"/>
                </a:solidFill>
                <a:latin typeface="Consolas" panose="020B0609020204030204" pitchFamily="49" charset="0"/>
                <a:cs typeface="Arial" panose="020B0604020202020204" pitchFamily="34" charset="0"/>
              </a:rPr>
              <a:t>&lt;/video&gt;</a:t>
            </a:r>
            <a:endParaRPr lang="en-US" altLang="en-US" sz="3200">
              <a:solidFill>
                <a:prstClr val="black"/>
              </a:solidFill>
              <a:latin typeface="Arial" panose="020B0604020202020204" pitchFamily="34" charset="0"/>
              <a:cs typeface="Arial" panose="020B0604020202020204" pitchFamily="34" charset="0"/>
            </a:endParaRPr>
          </a:p>
          <a:p>
            <a:pPr algn="just" fontAlgn="base">
              <a:spcBef>
                <a:spcPct val="20000"/>
              </a:spcBef>
              <a:spcAft>
                <a:spcPct val="0"/>
              </a:spcAft>
              <a:tabLst>
                <a:tab pos="53975" algn="l"/>
              </a:tabLst>
              <a:defRPr/>
            </a:pPr>
            <a:endParaRPr kumimoji="0" lang="en-US"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6619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B9298-CA44-4EBC-8328-524A37D8B5CF}"/>
              </a:ext>
            </a:extLst>
          </p:cNvPr>
          <p:cNvSpPr txBox="1"/>
          <p:nvPr/>
        </p:nvSpPr>
        <p:spPr>
          <a:xfrm>
            <a:off x="696686" y="1291771"/>
            <a:ext cx="11001828" cy="3810274"/>
          </a:xfrm>
          <a:prstGeom prst="rect">
            <a:avLst/>
          </a:prstGeom>
          <a:noFill/>
        </p:spPr>
        <p:txBody>
          <a:bodyPr wrap="square" rtlCol="0">
            <a:spAutoFit/>
          </a:bodyPr>
          <a:lstStyle/>
          <a:p>
            <a:pPr marL="891540" marR="0" lvl="1" indent="-571500" algn="just" defTabSz="914400" rtl="0" eaLnBrk="1" fontAlgn="auto" latinLnBrk="0" hangingPunct="1">
              <a:lnSpc>
                <a:spcPct val="100000"/>
              </a:lnSpc>
              <a:spcBef>
                <a:spcPts val="370"/>
              </a:spcBef>
              <a:spcAft>
                <a:spcPts val="0"/>
              </a:spcAft>
              <a:buClr>
                <a:srgbClr val="9B2D1F"/>
              </a:buClr>
              <a:buSzPct val="85000"/>
              <a:buFont typeface="Wingdings" panose="05000000000000000000" pitchFamily="2" charset="2"/>
              <a:buChar char="Ø"/>
              <a:tabLst/>
              <a:defRPr/>
            </a:pPr>
            <a:r>
              <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T</a:t>
            </a:r>
            <a:r>
              <a:rPr lang="en-US" sz="4000" b="1">
                <a:solidFill>
                  <a:prstClr val="black"/>
                </a:solidFill>
                <a:latin typeface="Arial" panose="020B0604020202020204" pitchFamily="34" charset="0"/>
                <a:ea typeface="+mj-ea"/>
                <a:cs typeface="Arial" panose="020B0604020202020204" pitchFamily="34" charset="0"/>
              </a:rPr>
              <a:t>HẺ CHÈN VIDEO (Tiếp)</a:t>
            </a:r>
            <a:endParaRPr kumimoji="0" lang="en-US" sz="4000" b="1"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lang="en-US" sz="2800" kern="0">
                <a:solidFill>
                  <a:prstClr val="black"/>
                </a:solidFill>
                <a:latin typeface="Arial" panose="020B0604020202020204" pitchFamily="34" charset="0"/>
                <a:cs typeface="Arial" panose="020B0604020202020204" pitchFamily="34" charset="0"/>
              </a:rPr>
              <a:t> Ví dụ minh họa:</a:t>
            </a:r>
          </a:p>
          <a:p>
            <a:pPr marL="914400" marR="0" lvl="0" indent="-91440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&lt;video </a:t>
            </a:r>
            <a:r>
              <a:rPr lang="en-US" sz="2800" kern="0">
                <a:solidFill>
                  <a:srgbClr val="0070C0"/>
                </a:solidFill>
                <a:latin typeface="Consolas" panose="020B0609020204030204" pitchFamily="49" charset="0"/>
                <a:cs typeface="Arial" panose="020B0604020202020204" pitchFamily="34" charset="0"/>
              </a:rPr>
              <a:t>width="320" height="240" controls</a:t>
            </a:r>
            <a:r>
              <a:rPr lang="en-US" sz="2800" kern="0">
                <a:solidFill>
                  <a:srgbClr val="FF0000"/>
                </a:solidFill>
                <a:latin typeface="Consolas" panose="020B0609020204030204" pitchFamily="49" charset="0"/>
                <a:cs typeface="Arial" panose="020B0604020202020204" pitchFamily="34" charset="0"/>
              </a:rPr>
              <a:t>&gt;</a:t>
            </a:r>
          </a:p>
          <a:p>
            <a:pPr marL="914400" marR="0" lvl="0" indent="-91440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  &lt;source </a:t>
            </a:r>
            <a:r>
              <a:rPr lang="en-US" sz="2800" kern="0">
                <a:solidFill>
                  <a:srgbClr val="0070C0"/>
                </a:solidFill>
                <a:latin typeface="Consolas" panose="020B0609020204030204" pitchFamily="49" charset="0"/>
                <a:cs typeface="Arial" panose="020B0604020202020204" pitchFamily="34" charset="0"/>
              </a:rPr>
              <a:t>src="movie.mp4" type="video/mp4"</a:t>
            </a:r>
            <a:r>
              <a:rPr lang="en-US" sz="2800" kern="0">
                <a:solidFill>
                  <a:srgbClr val="FF0000"/>
                </a:solidFill>
                <a:latin typeface="Consolas" panose="020B0609020204030204" pitchFamily="49" charset="0"/>
                <a:cs typeface="Arial" panose="020B0604020202020204" pitchFamily="34" charset="0"/>
              </a:rPr>
              <a:t>&gt;</a:t>
            </a:r>
          </a:p>
          <a:p>
            <a:pPr marL="914400" marR="0" lvl="0" indent="-91440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  &lt;source </a:t>
            </a:r>
            <a:r>
              <a:rPr lang="en-US" sz="2800" kern="0">
                <a:solidFill>
                  <a:srgbClr val="0070C0"/>
                </a:solidFill>
                <a:latin typeface="Consolas" panose="020B0609020204030204" pitchFamily="49" charset="0"/>
                <a:cs typeface="Arial" panose="020B0604020202020204" pitchFamily="34" charset="0"/>
              </a:rPr>
              <a:t>src="movie.ogg" type="video/ogg"</a:t>
            </a:r>
            <a:r>
              <a:rPr lang="en-US" sz="2800" kern="0">
                <a:solidFill>
                  <a:srgbClr val="FF0000"/>
                </a:solidFill>
                <a:latin typeface="Consolas" panose="020B0609020204030204" pitchFamily="49" charset="0"/>
                <a:cs typeface="Arial" panose="020B0604020202020204" pitchFamily="34" charset="0"/>
              </a:rPr>
              <a:t>&gt;</a:t>
            </a:r>
          </a:p>
          <a:p>
            <a:pPr marL="914400" marR="0" lvl="0" indent="-91440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  </a:t>
            </a:r>
            <a:r>
              <a:rPr lang="en-US" sz="2800" kern="0">
                <a:latin typeface="Consolas" panose="020B0609020204030204" pitchFamily="49" charset="0"/>
                <a:cs typeface="Arial" panose="020B0604020202020204" pitchFamily="34" charset="0"/>
              </a:rPr>
              <a:t>Trình duyệt không hỗ trợ thẻ video</a:t>
            </a:r>
          </a:p>
          <a:p>
            <a:pPr marL="914400" marR="0" lvl="0" indent="-914400" algn="just" defTabSz="914400" rtl="0" eaLnBrk="1" fontAlgn="base" latinLnBrk="0" hangingPunct="1">
              <a:lnSpc>
                <a:spcPct val="100000"/>
              </a:lnSpc>
              <a:spcBef>
                <a:spcPct val="20000"/>
              </a:spcBef>
              <a:spcAft>
                <a:spcPct val="0"/>
              </a:spcAft>
              <a:buClrTx/>
              <a:buSzTx/>
              <a:tabLst/>
              <a:defRPr/>
            </a:pPr>
            <a:r>
              <a:rPr lang="en-US" sz="2800" kern="0">
                <a:solidFill>
                  <a:srgbClr val="FF0000"/>
                </a:solidFill>
                <a:latin typeface="Consolas" panose="020B0609020204030204" pitchFamily="49" charset="0"/>
                <a:cs typeface="Arial" panose="020B0604020202020204" pitchFamily="34" charset="0"/>
              </a:rPr>
              <a:t>&lt;/video&gt;</a:t>
            </a:r>
            <a:endParaRPr kumimoji="0" lang="en-US" altLang="en-US" sz="2800" i="0" u="none" strike="noStrike" kern="0" cap="none" spc="0" normalizeH="0" baseline="0" noProof="0">
              <a:ln>
                <a:noFill/>
              </a:ln>
              <a:solidFill>
                <a:srgbClr val="FF0000"/>
              </a:solidFill>
              <a:effectLst/>
              <a:uLnTx/>
              <a:uFillTx/>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2957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318457" y="3097254"/>
            <a:ext cx="4001416" cy="923330"/>
          </a:xfrm>
          <a:prstGeom prst="rect">
            <a:avLst/>
          </a:prstGeom>
          <a:noFill/>
        </p:spPr>
        <p:txBody>
          <a:bodyPr wrap="none">
            <a:spAutoFit/>
          </a:bodyPr>
          <a:lstStyle/>
          <a:p>
            <a:r>
              <a:rPr lang="en-US" altLang="zh-CN" sz="5400" b="1" dirty="0">
                <a:gradFill>
                  <a:gsLst>
                    <a:gs pos="0">
                      <a:srgbClr val="EE7751"/>
                    </a:gs>
                    <a:gs pos="100000">
                      <a:srgbClr val="D30E19"/>
                    </a:gs>
                  </a:gsLst>
                  <a:lin ang="5400000" scaled="1"/>
                </a:gradFill>
                <a:latin typeface="Arial" panose="020B0604020202020204" pitchFamily="34" charset="0"/>
                <a:ea typeface="微软雅黑" panose="020B0503020204020204" pitchFamily="34" charset="-122"/>
                <a:cs typeface="Arial" panose="020B0604020202020204" pitchFamily="34" charset="0"/>
              </a:rPr>
              <a:t>Xin </a:t>
            </a:r>
            <a:r>
              <a:rPr lang="en-US" altLang="zh-CN" sz="5400" b="1" dirty="0" err="1">
                <a:gradFill>
                  <a:gsLst>
                    <a:gs pos="0">
                      <a:srgbClr val="EE7751"/>
                    </a:gs>
                    <a:gs pos="100000">
                      <a:srgbClr val="D30E19"/>
                    </a:gs>
                  </a:gsLst>
                  <a:lin ang="5400000" scaled="1"/>
                </a:gradFill>
                <a:latin typeface="Arial" panose="020B0604020202020204" pitchFamily="34" charset="0"/>
                <a:ea typeface="微软雅黑" panose="020B0503020204020204" pitchFamily="34" charset="-122"/>
                <a:cs typeface="Arial" panose="020B0604020202020204" pitchFamily="34" charset="0"/>
              </a:rPr>
              <a:t>cảm</a:t>
            </a:r>
            <a:r>
              <a:rPr lang="en-US" altLang="zh-CN" sz="5400" b="1" dirty="0">
                <a:gradFill>
                  <a:gsLst>
                    <a:gs pos="0">
                      <a:srgbClr val="EE7751"/>
                    </a:gs>
                    <a:gs pos="100000">
                      <a:srgbClr val="D30E19"/>
                    </a:gs>
                  </a:gsLst>
                  <a:lin ang="5400000" scaled="1"/>
                </a:gradFill>
                <a:latin typeface="Arial" panose="020B0604020202020204" pitchFamily="34" charset="0"/>
                <a:ea typeface="微软雅黑" panose="020B0503020204020204" pitchFamily="34" charset="-122"/>
                <a:cs typeface="Arial" panose="020B0604020202020204" pitchFamily="34" charset="0"/>
              </a:rPr>
              <a:t> </a:t>
            </a:r>
            <a:r>
              <a:rPr lang="en-US" altLang="zh-CN" sz="5400" b="1" dirty="0" err="1">
                <a:gradFill>
                  <a:gsLst>
                    <a:gs pos="0">
                      <a:srgbClr val="EE7751"/>
                    </a:gs>
                    <a:gs pos="100000">
                      <a:srgbClr val="D30E19"/>
                    </a:gs>
                  </a:gsLst>
                  <a:lin ang="5400000" scaled="1"/>
                </a:gradFill>
                <a:latin typeface="Arial" panose="020B0604020202020204" pitchFamily="34" charset="0"/>
                <a:ea typeface="微软雅黑" panose="020B0503020204020204" pitchFamily="34" charset="-122"/>
                <a:cs typeface="Arial" panose="020B0604020202020204" pitchFamily="34" charset="0"/>
              </a:rPr>
              <a:t>ơn</a:t>
            </a:r>
            <a:endParaRPr lang="en-US" altLang="zh-CN" sz="5400" b="1" dirty="0">
              <a:gradFill>
                <a:gsLst>
                  <a:gs pos="0">
                    <a:srgbClr val="EE7751"/>
                  </a:gs>
                  <a:gs pos="100000">
                    <a:srgbClr val="D30E19"/>
                  </a:gs>
                </a:gsLst>
                <a:lin ang="5400000" scaled="1"/>
              </a:gra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1340995" y="4120316"/>
            <a:ext cx="1971694" cy="369332"/>
          </a:xfrm>
          <a:prstGeom prst="rect">
            <a:avLst/>
          </a:prstGeom>
        </p:spPr>
        <p:txBody>
          <a:bodyPr wrap="none">
            <a:spAutoFit/>
          </a:bodyPr>
          <a:lstStyle/>
          <a:p>
            <a:r>
              <a:rPr lang="en-US" altLang="zh-CN" dirty="0">
                <a:gradFill>
                  <a:gsLst>
                    <a:gs pos="0">
                      <a:srgbClr val="EE7751"/>
                    </a:gs>
                    <a:gs pos="100000">
                      <a:srgbClr val="D30E19"/>
                    </a:gs>
                  </a:gsLst>
                  <a:lin ang="5400000" scaled="1"/>
                </a:gradFill>
                <a:latin typeface="微软雅黑" panose="020B0503020204020204" pitchFamily="34" charset="-122"/>
                <a:ea typeface="微软雅黑" panose="020B0503020204020204" pitchFamily="34" charset="-122"/>
              </a:rPr>
              <a:t>D</a:t>
            </a:r>
            <a:r>
              <a:rPr lang="zh-CN" altLang="en-US" dirty="0">
                <a:gradFill>
                  <a:gsLst>
                    <a:gs pos="0">
                      <a:srgbClr val="EE7751"/>
                    </a:gs>
                    <a:gs pos="100000">
                      <a:srgbClr val="D30E19"/>
                    </a:gs>
                  </a:gsLst>
                  <a:lin ang="5400000" scaled="1"/>
                </a:gradFill>
                <a:latin typeface="微软雅黑" panose="020B0503020204020204" pitchFamily="34" charset="-122"/>
                <a:ea typeface="微软雅黑" panose="020B0503020204020204" pitchFamily="34" charset="-122"/>
              </a:rPr>
              <a:t>ate:</a:t>
            </a:r>
            <a:r>
              <a:rPr lang="en-US" altLang="zh-CN" dirty="0">
                <a:gradFill>
                  <a:gsLst>
                    <a:gs pos="0">
                      <a:srgbClr val="EE7751"/>
                    </a:gs>
                    <a:gs pos="100000">
                      <a:srgbClr val="D30E19"/>
                    </a:gs>
                  </a:gsLst>
                  <a:lin ang="5400000" scaled="1"/>
                </a:gradFill>
                <a:latin typeface="微软雅黑" panose="020B0503020204020204" pitchFamily="34" charset="-122"/>
                <a:ea typeface="微软雅黑" panose="020B0503020204020204" pitchFamily="34" charset="-122"/>
              </a:rPr>
              <a:t> </a:t>
            </a:r>
            <a:fld id="{AB5BA314-40F6-4B57-AB12-2FB7EB4DCF0D}" type="datetime1">
              <a:rPr lang="en-US" altLang="zh-CN" smtClean="0">
                <a:gradFill>
                  <a:gsLst>
                    <a:gs pos="0">
                      <a:srgbClr val="EE7751"/>
                    </a:gs>
                    <a:gs pos="100000">
                      <a:srgbClr val="D30E19"/>
                    </a:gs>
                  </a:gsLst>
                  <a:lin ang="5400000" scaled="1"/>
                </a:gradFill>
                <a:latin typeface="微软雅黑" panose="020B0503020204020204" pitchFamily="34" charset="-122"/>
                <a:ea typeface="微软雅黑" panose="020B0503020204020204" pitchFamily="34" charset="-122"/>
              </a:rPr>
              <a:t>8/18/2020</a:t>
            </a:fld>
            <a:endParaRPr lang="en-US" altLang="zh-CN" dirty="0">
              <a:gradFill>
                <a:gsLst>
                  <a:gs pos="0">
                    <a:srgbClr val="EE7751"/>
                  </a:gs>
                  <a:gs pos="100000">
                    <a:srgbClr val="D30E19"/>
                  </a:gs>
                </a:gsLst>
                <a:lin ang="5400000" scaled="1"/>
              </a:gradFill>
              <a:latin typeface="微软雅黑" panose="020B0503020204020204" pitchFamily="34" charset="-122"/>
              <a:ea typeface="微软雅黑" panose="020B0503020204020204" pitchFamily="34" charset="-122"/>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8457" y="1602787"/>
            <a:ext cx="1729408" cy="1210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599" y="1615289"/>
            <a:ext cx="3329609" cy="1015663"/>
          </a:xfrm>
          <a:prstGeom prst="rect">
            <a:avLst/>
          </a:prstGeom>
          <a:noFill/>
        </p:spPr>
        <p:txBody>
          <a:bodyPr wrap="square">
            <a:spAutoFit/>
          </a:bodyPr>
          <a:lstStyle/>
          <a:p>
            <a:pPr algn="ctr"/>
            <a:r>
              <a:rPr lang="en-US" altLang="zh-CN" sz="3000" b="1">
                <a:solidFill>
                  <a:schemeClr val="bg1"/>
                </a:solidFill>
                <a:latin typeface="Arial" panose="020B0604020202020204" pitchFamily="34" charset="0"/>
                <a:ea typeface="微软雅黑" panose="020B0503020204020204" pitchFamily="34" charset="-122"/>
                <a:cs typeface="Arial" panose="020B0604020202020204" pitchFamily="34" charset="0"/>
              </a:rPr>
              <a:t>Nội dung học phần (tiếp)</a:t>
            </a:r>
            <a:endParaRPr lang="en-US" altLang="zh-CN" sz="3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等腰三角形 8"/>
          <p:cNvSpPr/>
          <p:nvPr/>
        </p:nvSpPr>
        <p:spPr>
          <a:xfrm flipH="1" flipV="1">
            <a:off x="9155112" y="2562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0" name="等腰三角形 9"/>
          <p:cNvSpPr/>
          <p:nvPr/>
        </p:nvSpPr>
        <p:spPr>
          <a:xfrm flipH="1">
            <a:off x="9155112" y="1961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1" name="文本框 10"/>
          <p:cNvSpPr txBox="1"/>
          <p:nvPr/>
        </p:nvSpPr>
        <p:spPr>
          <a:xfrm flipH="1">
            <a:off x="5281683" y="2046727"/>
            <a:ext cx="5345041" cy="593725"/>
          </a:xfrm>
          <a:prstGeom prst="rect">
            <a:avLst/>
          </a:prstGeom>
          <a:solidFill>
            <a:srgbClr val="E70012"/>
          </a:solidFill>
          <a:effectLst/>
        </p:spPr>
        <p:txBody>
          <a:bodyPr lIns="180000" anchor="ctr"/>
          <a:lstStyle/>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Cơ bản về Javascript</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flipH="1">
            <a:off x="9331325" y="1961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p>
            <a:pPr algn="ctr">
              <a:defRPr/>
            </a:pPr>
            <a:r>
              <a:rPr lang="en-US" altLang="zh-CN" sz="3200">
                <a:solidFill>
                  <a:srgbClr val="DB0816"/>
                </a:solidFill>
                <a:latin typeface="Adobe Gothic Std B" panose="020B0800000000000000" pitchFamily="34" charset="-128"/>
                <a:ea typeface="Adobe Gothic Std B" panose="020B0800000000000000" pitchFamily="34" charset="-128"/>
                <a:cs typeface="Verdana" panose="020B0604030504040204" pitchFamily="34" charset="0"/>
              </a:rPr>
              <a:t>05</a:t>
            </a:r>
            <a:endParaRPr lang="zh-CN" altLang="en-US" sz="3200" dirty="0">
              <a:solidFill>
                <a:srgbClr val="DB0816"/>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13" name="等腰三角形 12"/>
          <p:cNvSpPr/>
          <p:nvPr/>
        </p:nvSpPr>
        <p:spPr>
          <a:xfrm flipH="1" flipV="1">
            <a:off x="9155112" y="3578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4" name="等腰三角形 13"/>
          <p:cNvSpPr/>
          <p:nvPr/>
        </p:nvSpPr>
        <p:spPr>
          <a:xfrm flipH="1">
            <a:off x="9155112" y="2977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5" name="文本框 14"/>
          <p:cNvSpPr txBox="1"/>
          <p:nvPr/>
        </p:nvSpPr>
        <p:spPr>
          <a:xfrm flipH="1">
            <a:off x="5281683" y="3062727"/>
            <a:ext cx="5345042"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Đối tượng trong Javascript</a:t>
            </a:r>
            <a:endParaRPr lang="en-US" altLang="zh-CN" sz="2000" dirty="0">
              <a:latin typeface="Arial" panose="020B0604020202020204" pitchFamily="34" charset="0"/>
              <a:cs typeface="Arial" panose="020B0604020202020204" pitchFamily="34" charset="0"/>
            </a:endParaRPr>
          </a:p>
        </p:txBody>
      </p:sp>
      <p:sp>
        <p:nvSpPr>
          <p:cNvPr id="16" name="文本框 15"/>
          <p:cNvSpPr txBox="1"/>
          <p:nvPr/>
        </p:nvSpPr>
        <p:spPr>
          <a:xfrm flipH="1">
            <a:off x="9331325" y="2977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06</a:t>
            </a:r>
            <a:endParaRPr lang="zh-CN" altLang="en-US" dirty="0">
              <a:solidFill>
                <a:srgbClr val="DB0816"/>
              </a:solidFill>
            </a:endParaRPr>
          </a:p>
        </p:txBody>
      </p:sp>
      <p:sp>
        <p:nvSpPr>
          <p:cNvPr id="17" name="等腰三角形 12">
            <a:extLst>
              <a:ext uri="{FF2B5EF4-FFF2-40B4-BE49-F238E27FC236}">
                <a16:creationId xmlns:a16="http://schemas.microsoft.com/office/drawing/2014/main" id="{B2DE8909-7CD2-4E89-866B-FBAFBF2869D9}"/>
              </a:ext>
            </a:extLst>
          </p:cNvPr>
          <p:cNvSpPr/>
          <p:nvPr/>
        </p:nvSpPr>
        <p:spPr>
          <a:xfrm flipH="1" flipV="1">
            <a:off x="9155112" y="4594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8" name="等腰三角形 13">
            <a:extLst>
              <a:ext uri="{FF2B5EF4-FFF2-40B4-BE49-F238E27FC236}">
                <a16:creationId xmlns:a16="http://schemas.microsoft.com/office/drawing/2014/main" id="{7FBCA29E-65DB-4780-9774-BA287EF74905}"/>
              </a:ext>
            </a:extLst>
          </p:cNvPr>
          <p:cNvSpPr/>
          <p:nvPr/>
        </p:nvSpPr>
        <p:spPr>
          <a:xfrm flipH="1">
            <a:off x="9155112" y="3993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9" name="文本框 14">
            <a:extLst>
              <a:ext uri="{FF2B5EF4-FFF2-40B4-BE49-F238E27FC236}">
                <a16:creationId xmlns:a16="http://schemas.microsoft.com/office/drawing/2014/main" id="{E49F3BB2-B90B-4906-B779-9790FFD6682C}"/>
              </a:ext>
            </a:extLst>
          </p:cNvPr>
          <p:cNvSpPr txBox="1"/>
          <p:nvPr/>
        </p:nvSpPr>
        <p:spPr>
          <a:xfrm flipH="1">
            <a:off x="5281681" y="4078727"/>
            <a:ext cx="5345043"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Xử lý sự kiện và biểu thức chính</a:t>
            </a:r>
          </a:p>
          <a:p>
            <a:r>
              <a:rPr lang="en-US" altLang="zh-CN" sz="2000">
                <a:latin typeface="Arial" panose="020B0604020202020204" pitchFamily="34" charset="0"/>
                <a:cs typeface="Arial" panose="020B0604020202020204" pitchFamily="34" charset="0"/>
              </a:rPr>
              <a:t>quy (regular expression)</a:t>
            </a:r>
            <a:endParaRPr lang="en-US" altLang="zh-CN" sz="2000" dirty="0">
              <a:latin typeface="Arial" panose="020B0604020202020204" pitchFamily="34" charset="0"/>
              <a:cs typeface="Arial" panose="020B0604020202020204" pitchFamily="34" charset="0"/>
            </a:endParaRPr>
          </a:p>
        </p:txBody>
      </p:sp>
      <p:sp>
        <p:nvSpPr>
          <p:cNvPr id="20" name="文本框 15">
            <a:extLst>
              <a:ext uri="{FF2B5EF4-FFF2-40B4-BE49-F238E27FC236}">
                <a16:creationId xmlns:a16="http://schemas.microsoft.com/office/drawing/2014/main" id="{711FB816-F23C-4CB4-A393-964C98299FBE}"/>
              </a:ext>
            </a:extLst>
          </p:cNvPr>
          <p:cNvSpPr txBox="1"/>
          <p:nvPr/>
        </p:nvSpPr>
        <p:spPr>
          <a:xfrm flipH="1">
            <a:off x="9331325" y="3993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07</a:t>
            </a:r>
            <a:endParaRPr lang="zh-CN" altLang="en-US" dirty="0">
              <a:solidFill>
                <a:srgbClr val="DB0816"/>
              </a:solidFill>
            </a:endParaRPr>
          </a:p>
        </p:txBody>
      </p:sp>
      <p:sp>
        <p:nvSpPr>
          <p:cNvPr id="21" name="等腰三角形 12">
            <a:extLst>
              <a:ext uri="{FF2B5EF4-FFF2-40B4-BE49-F238E27FC236}">
                <a16:creationId xmlns:a16="http://schemas.microsoft.com/office/drawing/2014/main" id="{388F1EDA-34F7-4143-A434-88F5E27D5406}"/>
              </a:ext>
            </a:extLst>
          </p:cNvPr>
          <p:cNvSpPr/>
          <p:nvPr/>
        </p:nvSpPr>
        <p:spPr>
          <a:xfrm flipH="1" flipV="1">
            <a:off x="9165085" y="5624952"/>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2" name="等腰三角形 13">
            <a:extLst>
              <a:ext uri="{FF2B5EF4-FFF2-40B4-BE49-F238E27FC236}">
                <a16:creationId xmlns:a16="http://schemas.microsoft.com/office/drawing/2014/main" id="{06A56E70-7CC1-4D66-AA36-16E9EFE5709E}"/>
              </a:ext>
            </a:extLst>
          </p:cNvPr>
          <p:cNvSpPr/>
          <p:nvPr/>
        </p:nvSpPr>
        <p:spPr>
          <a:xfrm flipH="1">
            <a:off x="9165085" y="5023289"/>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3" name="文本框 14">
            <a:extLst>
              <a:ext uri="{FF2B5EF4-FFF2-40B4-BE49-F238E27FC236}">
                <a16:creationId xmlns:a16="http://schemas.microsoft.com/office/drawing/2014/main" id="{5A3308F9-B40A-4560-A2E7-37466B1F496E}"/>
              </a:ext>
            </a:extLst>
          </p:cNvPr>
          <p:cNvSpPr txBox="1"/>
          <p:nvPr/>
        </p:nvSpPr>
        <p:spPr>
          <a:xfrm flipH="1">
            <a:off x="5291654" y="5109015"/>
            <a:ext cx="5345043"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Mảng và chuỗi trong Javascript</a:t>
            </a:r>
            <a:endParaRPr lang="en-US" altLang="zh-CN" sz="2000" dirty="0">
              <a:latin typeface="Arial" panose="020B0604020202020204" pitchFamily="34" charset="0"/>
              <a:cs typeface="Arial" panose="020B0604020202020204" pitchFamily="34" charset="0"/>
            </a:endParaRPr>
          </a:p>
        </p:txBody>
      </p:sp>
      <p:sp>
        <p:nvSpPr>
          <p:cNvPr id="24" name="文本框 15">
            <a:extLst>
              <a:ext uri="{FF2B5EF4-FFF2-40B4-BE49-F238E27FC236}">
                <a16:creationId xmlns:a16="http://schemas.microsoft.com/office/drawing/2014/main" id="{531DFC28-CC49-4D6F-934D-4055DF1E2CC6}"/>
              </a:ext>
            </a:extLst>
          </p:cNvPr>
          <p:cNvSpPr txBox="1"/>
          <p:nvPr/>
        </p:nvSpPr>
        <p:spPr>
          <a:xfrm flipH="1">
            <a:off x="9341298" y="5023290"/>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08</a:t>
            </a:r>
            <a:endParaRPr lang="zh-CN" altLang="en-US" dirty="0">
              <a:solidFill>
                <a:srgbClr val="DB0816"/>
              </a:solidFill>
            </a:endParaRPr>
          </a:p>
        </p:txBody>
      </p:sp>
    </p:spTree>
    <p:extLst>
      <p:ext uri="{BB962C8B-B14F-4D97-AF65-F5344CB8AC3E}">
        <p14:creationId xmlns:p14="http://schemas.microsoft.com/office/powerpoint/2010/main" val="128669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599" y="1615289"/>
            <a:ext cx="3329609" cy="2523768"/>
          </a:xfrm>
          <a:prstGeom prst="rect">
            <a:avLst/>
          </a:prstGeom>
          <a:noFill/>
        </p:spPr>
        <p:txBody>
          <a:bodyPr wrap="square">
            <a:spAutoFit/>
          </a:bodyPr>
          <a:lstStyle/>
          <a:p>
            <a:pPr>
              <a:defRPr/>
            </a:pPr>
            <a:r>
              <a:rPr lang="en-US" altLang="zh-CN" sz="3200">
                <a:solidFill>
                  <a:schemeClr val="bg1"/>
                </a:solidFill>
                <a:latin typeface="Arial" panose="020B0604020202020204" pitchFamily="34" charset="0"/>
                <a:ea typeface="微软雅黑" panose="020B0503020204020204" pitchFamily="34" charset="-122"/>
                <a:cs typeface="Arial" panose="020B0604020202020204" pitchFamily="34" charset="0"/>
              </a:rPr>
              <a:t>Bài 1: Các thẻ HTML cơ bản, chèn bảng, âm thanh và video</a:t>
            </a:r>
          </a:p>
          <a:p>
            <a:pPr algn="ctr"/>
            <a:r>
              <a:rPr lang="en-US" altLang="zh-CN" sz="3000" b="1">
                <a:solidFill>
                  <a:schemeClr val="bg1"/>
                </a:solidFill>
                <a:latin typeface="Arial" panose="020B0604020202020204" pitchFamily="34" charset="0"/>
                <a:ea typeface="微软雅黑" panose="020B0503020204020204" pitchFamily="34" charset="-122"/>
                <a:cs typeface="Arial" panose="020B0604020202020204" pitchFamily="34" charset="0"/>
              </a:rPr>
              <a:t> </a:t>
            </a:r>
            <a:endParaRPr lang="en-US" altLang="zh-CN" sz="3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等腰三角形 8"/>
          <p:cNvSpPr/>
          <p:nvPr/>
        </p:nvSpPr>
        <p:spPr>
          <a:xfrm flipH="1" flipV="1">
            <a:off x="9155112" y="2562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0" name="等腰三角形 9"/>
          <p:cNvSpPr/>
          <p:nvPr/>
        </p:nvSpPr>
        <p:spPr>
          <a:xfrm flipH="1">
            <a:off x="9155112" y="1961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1" name="文本框 10"/>
          <p:cNvSpPr txBox="1"/>
          <p:nvPr/>
        </p:nvSpPr>
        <p:spPr>
          <a:xfrm flipH="1">
            <a:off x="5281683" y="2046727"/>
            <a:ext cx="5345041" cy="593725"/>
          </a:xfrm>
          <a:prstGeom prst="rect">
            <a:avLst/>
          </a:prstGeom>
          <a:solidFill>
            <a:srgbClr val="E70012"/>
          </a:solidFill>
          <a:effectLst/>
        </p:spPr>
        <p:txBody>
          <a:bodyPr lIns="180000" anchor="ctr"/>
          <a:lstStyle/>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Giới thiệu HTML và tài liệu HTML</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flipH="1">
            <a:off x="9331325" y="1961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p>
            <a:pPr algn="ctr">
              <a:defRPr/>
            </a:pPr>
            <a:r>
              <a:rPr lang="en-US" altLang="zh-CN" sz="3200">
                <a:solidFill>
                  <a:srgbClr val="DB0816"/>
                </a:solidFill>
                <a:latin typeface="Adobe Gothic Std B" panose="020B0800000000000000" pitchFamily="34" charset="-128"/>
                <a:ea typeface="Adobe Gothic Std B" panose="020B0800000000000000" pitchFamily="34" charset="-128"/>
                <a:cs typeface="Verdana" panose="020B0604030504040204" pitchFamily="34" charset="0"/>
              </a:rPr>
              <a:t>01</a:t>
            </a:r>
            <a:endParaRPr lang="zh-CN" altLang="en-US" sz="3200" dirty="0">
              <a:solidFill>
                <a:srgbClr val="DB0816"/>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13" name="等腰三角形 12"/>
          <p:cNvSpPr/>
          <p:nvPr/>
        </p:nvSpPr>
        <p:spPr>
          <a:xfrm flipH="1" flipV="1">
            <a:off x="9155112" y="3578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4" name="等腰三角形 13"/>
          <p:cNvSpPr/>
          <p:nvPr/>
        </p:nvSpPr>
        <p:spPr>
          <a:xfrm flipH="1">
            <a:off x="9155112" y="2977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5" name="文本框 14"/>
          <p:cNvSpPr txBox="1"/>
          <p:nvPr/>
        </p:nvSpPr>
        <p:spPr>
          <a:xfrm flipH="1">
            <a:off x="5281683" y="3062727"/>
            <a:ext cx="5345042"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Cấu trúc thẻ HTML</a:t>
            </a:r>
            <a:endParaRPr lang="en-US" altLang="zh-CN" sz="2000" dirty="0">
              <a:latin typeface="Arial" panose="020B0604020202020204" pitchFamily="34" charset="0"/>
              <a:cs typeface="Arial" panose="020B0604020202020204" pitchFamily="34" charset="0"/>
            </a:endParaRPr>
          </a:p>
        </p:txBody>
      </p:sp>
      <p:sp>
        <p:nvSpPr>
          <p:cNvPr id="16" name="文本框 15"/>
          <p:cNvSpPr txBox="1"/>
          <p:nvPr/>
        </p:nvSpPr>
        <p:spPr>
          <a:xfrm flipH="1">
            <a:off x="9331325" y="2977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02</a:t>
            </a:r>
            <a:endParaRPr lang="zh-CN" altLang="en-US" dirty="0">
              <a:solidFill>
                <a:srgbClr val="DB0816"/>
              </a:solidFill>
            </a:endParaRPr>
          </a:p>
        </p:txBody>
      </p:sp>
      <p:sp>
        <p:nvSpPr>
          <p:cNvPr id="17" name="等腰三角形 12">
            <a:extLst>
              <a:ext uri="{FF2B5EF4-FFF2-40B4-BE49-F238E27FC236}">
                <a16:creationId xmlns:a16="http://schemas.microsoft.com/office/drawing/2014/main" id="{B2DE8909-7CD2-4E89-866B-FBAFBF2869D9}"/>
              </a:ext>
            </a:extLst>
          </p:cNvPr>
          <p:cNvSpPr/>
          <p:nvPr/>
        </p:nvSpPr>
        <p:spPr>
          <a:xfrm flipH="1" flipV="1">
            <a:off x="9155112" y="4594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8" name="等腰三角形 13">
            <a:extLst>
              <a:ext uri="{FF2B5EF4-FFF2-40B4-BE49-F238E27FC236}">
                <a16:creationId xmlns:a16="http://schemas.microsoft.com/office/drawing/2014/main" id="{7FBCA29E-65DB-4780-9774-BA287EF74905}"/>
              </a:ext>
            </a:extLst>
          </p:cNvPr>
          <p:cNvSpPr/>
          <p:nvPr/>
        </p:nvSpPr>
        <p:spPr>
          <a:xfrm flipH="1">
            <a:off x="9155112" y="3993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9" name="文本框 14">
            <a:extLst>
              <a:ext uri="{FF2B5EF4-FFF2-40B4-BE49-F238E27FC236}">
                <a16:creationId xmlns:a16="http://schemas.microsoft.com/office/drawing/2014/main" id="{E49F3BB2-B90B-4906-B779-9790FFD6682C}"/>
              </a:ext>
            </a:extLst>
          </p:cNvPr>
          <p:cNvSpPr txBox="1"/>
          <p:nvPr/>
        </p:nvSpPr>
        <p:spPr>
          <a:xfrm flipH="1">
            <a:off x="5281681" y="4078727"/>
            <a:ext cx="5345043"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Thuộc tính của thẻ HTML</a:t>
            </a:r>
            <a:endParaRPr lang="en-US" altLang="zh-CN" sz="2000" dirty="0">
              <a:latin typeface="Arial" panose="020B0604020202020204" pitchFamily="34" charset="0"/>
              <a:cs typeface="Arial" panose="020B0604020202020204" pitchFamily="34" charset="0"/>
            </a:endParaRPr>
          </a:p>
        </p:txBody>
      </p:sp>
      <p:sp>
        <p:nvSpPr>
          <p:cNvPr id="20" name="文本框 15">
            <a:extLst>
              <a:ext uri="{FF2B5EF4-FFF2-40B4-BE49-F238E27FC236}">
                <a16:creationId xmlns:a16="http://schemas.microsoft.com/office/drawing/2014/main" id="{711FB816-F23C-4CB4-A393-964C98299FBE}"/>
              </a:ext>
            </a:extLst>
          </p:cNvPr>
          <p:cNvSpPr txBox="1"/>
          <p:nvPr/>
        </p:nvSpPr>
        <p:spPr>
          <a:xfrm flipH="1">
            <a:off x="9331325" y="3993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03</a:t>
            </a:r>
            <a:endParaRPr lang="zh-CN" altLang="en-US" dirty="0">
              <a:solidFill>
                <a:srgbClr val="DB0816"/>
              </a:solidFill>
            </a:endParaRPr>
          </a:p>
        </p:txBody>
      </p:sp>
      <p:sp>
        <p:nvSpPr>
          <p:cNvPr id="21" name="等腰三角形 12">
            <a:extLst>
              <a:ext uri="{FF2B5EF4-FFF2-40B4-BE49-F238E27FC236}">
                <a16:creationId xmlns:a16="http://schemas.microsoft.com/office/drawing/2014/main" id="{388F1EDA-34F7-4143-A434-88F5E27D5406}"/>
              </a:ext>
            </a:extLst>
          </p:cNvPr>
          <p:cNvSpPr/>
          <p:nvPr/>
        </p:nvSpPr>
        <p:spPr>
          <a:xfrm flipH="1" flipV="1">
            <a:off x="9165085" y="5624952"/>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2" name="等腰三角形 13">
            <a:extLst>
              <a:ext uri="{FF2B5EF4-FFF2-40B4-BE49-F238E27FC236}">
                <a16:creationId xmlns:a16="http://schemas.microsoft.com/office/drawing/2014/main" id="{06A56E70-7CC1-4D66-AA36-16E9EFE5709E}"/>
              </a:ext>
            </a:extLst>
          </p:cNvPr>
          <p:cNvSpPr/>
          <p:nvPr/>
        </p:nvSpPr>
        <p:spPr>
          <a:xfrm flipH="1">
            <a:off x="9165085" y="5023289"/>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3" name="文本框 14">
            <a:extLst>
              <a:ext uri="{FF2B5EF4-FFF2-40B4-BE49-F238E27FC236}">
                <a16:creationId xmlns:a16="http://schemas.microsoft.com/office/drawing/2014/main" id="{5A3308F9-B40A-4560-A2E7-37466B1F496E}"/>
              </a:ext>
            </a:extLst>
          </p:cNvPr>
          <p:cNvSpPr txBox="1"/>
          <p:nvPr/>
        </p:nvSpPr>
        <p:spPr>
          <a:xfrm flipH="1">
            <a:off x="5291654" y="5109015"/>
            <a:ext cx="5345043"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Các thẻ trình bày trang web</a:t>
            </a:r>
            <a:endParaRPr lang="en-US" altLang="zh-CN" sz="2000" dirty="0">
              <a:latin typeface="Arial" panose="020B0604020202020204" pitchFamily="34" charset="0"/>
              <a:cs typeface="Arial" panose="020B0604020202020204" pitchFamily="34" charset="0"/>
            </a:endParaRPr>
          </a:p>
        </p:txBody>
      </p:sp>
      <p:sp>
        <p:nvSpPr>
          <p:cNvPr id="24" name="文本框 15">
            <a:extLst>
              <a:ext uri="{FF2B5EF4-FFF2-40B4-BE49-F238E27FC236}">
                <a16:creationId xmlns:a16="http://schemas.microsoft.com/office/drawing/2014/main" id="{531DFC28-CC49-4D6F-934D-4055DF1E2CC6}"/>
              </a:ext>
            </a:extLst>
          </p:cNvPr>
          <p:cNvSpPr txBox="1"/>
          <p:nvPr/>
        </p:nvSpPr>
        <p:spPr>
          <a:xfrm flipH="1">
            <a:off x="9341298" y="5023290"/>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04</a:t>
            </a:r>
            <a:endParaRPr lang="zh-CN" altLang="en-US" dirty="0">
              <a:solidFill>
                <a:srgbClr val="DB0816"/>
              </a:solidFill>
            </a:endParaRPr>
          </a:p>
        </p:txBody>
      </p:sp>
    </p:spTree>
    <p:extLst>
      <p:ext uri="{BB962C8B-B14F-4D97-AF65-F5344CB8AC3E}">
        <p14:creationId xmlns:p14="http://schemas.microsoft.com/office/powerpoint/2010/main" val="170216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9163" y="1464293"/>
            <a:ext cx="3329609" cy="2523768"/>
          </a:xfrm>
          <a:prstGeom prst="rect">
            <a:avLst/>
          </a:prstGeom>
          <a:noFill/>
        </p:spPr>
        <p:txBody>
          <a:bodyPr wrap="square">
            <a:spAutoFit/>
          </a:bodyPr>
          <a:lstStyle/>
          <a:p>
            <a:pPr>
              <a:defRPr/>
            </a:pPr>
            <a:r>
              <a:rPr lang="en-US" altLang="zh-CN" sz="3200">
                <a:solidFill>
                  <a:schemeClr val="bg1"/>
                </a:solidFill>
                <a:latin typeface="Arial" panose="020B0604020202020204" pitchFamily="34" charset="0"/>
                <a:ea typeface="微软雅黑" panose="020B0503020204020204" pitchFamily="34" charset="-122"/>
                <a:cs typeface="Arial" panose="020B0604020202020204" pitchFamily="34" charset="0"/>
              </a:rPr>
              <a:t>Các thẻ HTML cơ bản, chèn bảng, âm thanh và video</a:t>
            </a:r>
          </a:p>
          <a:p>
            <a:pPr algn="ctr"/>
            <a:r>
              <a:rPr lang="en-US" altLang="zh-CN" sz="3000" b="1">
                <a:solidFill>
                  <a:schemeClr val="bg1"/>
                </a:solidFill>
                <a:latin typeface="Arial" panose="020B0604020202020204" pitchFamily="34" charset="0"/>
                <a:ea typeface="微软雅黑" panose="020B0503020204020204" pitchFamily="34" charset="-122"/>
                <a:cs typeface="Arial" panose="020B0604020202020204" pitchFamily="34" charset="0"/>
              </a:rPr>
              <a:t> </a:t>
            </a:r>
            <a:endParaRPr lang="en-US" altLang="zh-CN" sz="3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等腰三角形 8"/>
          <p:cNvSpPr/>
          <p:nvPr/>
        </p:nvSpPr>
        <p:spPr>
          <a:xfrm flipH="1" flipV="1">
            <a:off x="9155112" y="2562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0" name="等腰三角形 9"/>
          <p:cNvSpPr/>
          <p:nvPr/>
        </p:nvSpPr>
        <p:spPr>
          <a:xfrm flipH="1">
            <a:off x="9155112" y="1961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1" name="文本框 10"/>
          <p:cNvSpPr txBox="1"/>
          <p:nvPr/>
        </p:nvSpPr>
        <p:spPr>
          <a:xfrm flipH="1">
            <a:off x="5281683" y="2046727"/>
            <a:ext cx="5345041" cy="593725"/>
          </a:xfrm>
          <a:prstGeom prst="rect">
            <a:avLst/>
          </a:prstGeom>
          <a:solidFill>
            <a:srgbClr val="E70012"/>
          </a:solidFill>
          <a:effectLst/>
        </p:spPr>
        <p:txBody>
          <a:bodyPr lIns="180000" anchor="ctr"/>
          <a:lstStyle/>
          <a:p>
            <a:pPr>
              <a:defRPr/>
            </a:pPr>
            <a:r>
              <a:rPr lang="en-US" altLang="zh-CN" sz="2000">
                <a:solidFill>
                  <a:schemeClr val="bg1"/>
                </a:solidFill>
                <a:latin typeface="Arial" panose="020B0604020202020204" pitchFamily="34" charset="0"/>
                <a:ea typeface="微软雅黑" panose="020B0503020204020204" pitchFamily="34" charset="-122"/>
                <a:cs typeface="Arial" panose="020B0604020202020204" pitchFamily="34" charset="0"/>
              </a:rPr>
              <a:t>Các thẻ định dạng văn bản</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flipH="1">
            <a:off x="9331325" y="1961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p>
            <a:pPr algn="ctr">
              <a:defRPr/>
            </a:pPr>
            <a:r>
              <a:rPr lang="en-US" altLang="zh-CN" sz="3200">
                <a:solidFill>
                  <a:srgbClr val="DB0816"/>
                </a:solidFill>
                <a:latin typeface="Adobe Gothic Std B" panose="020B0800000000000000" pitchFamily="34" charset="-128"/>
                <a:ea typeface="Adobe Gothic Std B" panose="020B0800000000000000" pitchFamily="34" charset="-128"/>
                <a:cs typeface="Verdana" panose="020B0604030504040204" pitchFamily="34" charset="0"/>
              </a:rPr>
              <a:t>05</a:t>
            </a:r>
            <a:endParaRPr lang="zh-CN" altLang="en-US" sz="3200" dirty="0">
              <a:solidFill>
                <a:srgbClr val="DB0816"/>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13" name="等腰三角形 12"/>
          <p:cNvSpPr/>
          <p:nvPr/>
        </p:nvSpPr>
        <p:spPr>
          <a:xfrm flipH="1" flipV="1">
            <a:off x="9155112" y="3578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4" name="等腰三角形 13"/>
          <p:cNvSpPr/>
          <p:nvPr/>
        </p:nvSpPr>
        <p:spPr>
          <a:xfrm flipH="1">
            <a:off x="9155112" y="2977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5" name="文本框 14"/>
          <p:cNvSpPr txBox="1"/>
          <p:nvPr/>
        </p:nvSpPr>
        <p:spPr>
          <a:xfrm flipH="1">
            <a:off x="5281683" y="3062727"/>
            <a:ext cx="5345042"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Các thẻ tạo chỉ số trên và dưới</a:t>
            </a:r>
            <a:endParaRPr lang="en-US" altLang="zh-CN" sz="2000" dirty="0">
              <a:latin typeface="Arial" panose="020B0604020202020204" pitchFamily="34" charset="0"/>
              <a:cs typeface="Arial" panose="020B0604020202020204" pitchFamily="34" charset="0"/>
            </a:endParaRPr>
          </a:p>
        </p:txBody>
      </p:sp>
      <p:sp>
        <p:nvSpPr>
          <p:cNvPr id="16" name="文本框 15"/>
          <p:cNvSpPr txBox="1"/>
          <p:nvPr/>
        </p:nvSpPr>
        <p:spPr>
          <a:xfrm flipH="1">
            <a:off x="9331325" y="2977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06</a:t>
            </a:r>
            <a:endParaRPr lang="zh-CN" altLang="en-US" dirty="0">
              <a:solidFill>
                <a:srgbClr val="DB0816"/>
              </a:solidFill>
            </a:endParaRPr>
          </a:p>
        </p:txBody>
      </p:sp>
      <p:sp>
        <p:nvSpPr>
          <p:cNvPr id="17" name="等腰三角形 12">
            <a:extLst>
              <a:ext uri="{FF2B5EF4-FFF2-40B4-BE49-F238E27FC236}">
                <a16:creationId xmlns:a16="http://schemas.microsoft.com/office/drawing/2014/main" id="{B2DE8909-7CD2-4E89-866B-FBAFBF2869D9}"/>
              </a:ext>
            </a:extLst>
          </p:cNvPr>
          <p:cNvSpPr/>
          <p:nvPr/>
        </p:nvSpPr>
        <p:spPr>
          <a:xfrm flipH="1" flipV="1">
            <a:off x="9155112" y="4594664"/>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8" name="等腰三角形 13">
            <a:extLst>
              <a:ext uri="{FF2B5EF4-FFF2-40B4-BE49-F238E27FC236}">
                <a16:creationId xmlns:a16="http://schemas.microsoft.com/office/drawing/2014/main" id="{7FBCA29E-65DB-4780-9774-BA287EF74905}"/>
              </a:ext>
            </a:extLst>
          </p:cNvPr>
          <p:cNvSpPr/>
          <p:nvPr/>
        </p:nvSpPr>
        <p:spPr>
          <a:xfrm flipH="1">
            <a:off x="9155112" y="3993001"/>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19" name="文本框 14">
            <a:extLst>
              <a:ext uri="{FF2B5EF4-FFF2-40B4-BE49-F238E27FC236}">
                <a16:creationId xmlns:a16="http://schemas.microsoft.com/office/drawing/2014/main" id="{E49F3BB2-B90B-4906-B779-9790FFD6682C}"/>
              </a:ext>
            </a:extLst>
          </p:cNvPr>
          <p:cNvSpPr txBox="1"/>
          <p:nvPr/>
        </p:nvSpPr>
        <p:spPr>
          <a:xfrm flipH="1">
            <a:off x="5281681" y="4078727"/>
            <a:ext cx="5345043"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Các thẻ tạo danh sách</a:t>
            </a:r>
            <a:endParaRPr lang="en-US" altLang="zh-CN" sz="2000" dirty="0">
              <a:latin typeface="Arial" panose="020B0604020202020204" pitchFamily="34" charset="0"/>
              <a:cs typeface="Arial" panose="020B0604020202020204" pitchFamily="34" charset="0"/>
            </a:endParaRPr>
          </a:p>
        </p:txBody>
      </p:sp>
      <p:sp>
        <p:nvSpPr>
          <p:cNvPr id="20" name="文本框 15">
            <a:extLst>
              <a:ext uri="{FF2B5EF4-FFF2-40B4-BE49-F238E27FC236}">
                <a16:creationId xmlns:a16="http://schemas.microsoft.com/office/drawing/2014/main" id="{711FB816-F23C-4CB4-A393-964C98299FBE}"/>
              </a:ext>
            </a:extLst>
          </p:cNvPr>
          <p:cNvSpPr txBox="1"/>
          <p:nvPr/>
        </p:nvSpPr>
        <p:spPr>
          <a:xfrm flipH="1">
            <a:off x="9331325" y="3993002"/>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07</a:t>
            </a:r>
            <a:endParaRPr lang="zh-CN" altLang="en-US" dirty="0">
              <a:solidFill>
                <a:srgbClr val="DB0816"/>
              </a:solidFill>
            </a:endParaRPr>
          </a:p>
        </p:txBody>
      </p:sp>
      <p:sp>
        <p:nvSpPr>
          <p:cNvPr id="21" name="等腰三角形 12">
            <a:extLst>
              <a:ext uri="{FF2B5EF4-FFF2-40B4-BE49-F238E27FC236}">
                <a16:creationId xmlns:a16="http://schemas.microsoft.com/office/drawing/2014/main" id="{388F1EDA-34F7-4143-A434-88F5E27D5406}"/>
              </a:ext>
            </a:extLst>
          </p:cNvPr>
          <p:cNvSpPr/>
          <p:nvPr/>
        </p:nvSpPr>
        <p:spPr>
          <a:xfrm flipH="1" flipV="1">
            <a:off x="9165085" y="5624952"/>
            <a:ext cx="176213" cy="163513"/>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2" name="等腰三角形 13">
            <a:extLst>
              <a:ext uri="{FF2B5EF4-FFF2-40B4-BE49-F238E27FC236}">
                <a16:creationId xmlns:a16="http://schemas.microsoft.com/office/drawing/2014/main" id="{06A56E70-7CC1-4D66-AA36-16E9EFE5709E}"/>
              </a:ext>
            </a:extLst>
          </p:cNvPr>
          <p:cNvSpPr/>
          <p:nvPr/>
        </p:nvSpPr>
        <p:spPr>
          <a:xfrm flipH="1">
            <a:off x="9165085" y="5023289"/>
            <a:ext cx="176213" cy="165100"/>
          </a:xfrm>
          <a:prstGeom prst="triangle">
            <a:avLst>
              <a:gd name="adj" fmla="val 0"/>
            </a:avLst>
          </a:prstGeom>
          <a:solidFill>
            <a:schemeClr val="tx1">
              <a:lumMod val="65000"/>
              <a:lumOff val="3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rgbClr val="FFFFFF"/>
              </a:solidFill>
              <a:latin typeface="微软雅黑" panose="020B0503020204020204" pitchFamily="34" charset="-122"/>
            </a:endParaRPr>
          </a:p>
        </p:txBody>
      </p:sp>
      <p:sp>
        <p:nvSpPr>
          <p:cNvPr id="23" name="文本框 14">
            <a:extLst>
              <a:ext uri="{FF2B5EF4-FFF2-40B4-BE49-F238E27FC236}">
                <a16:creationId xmlns:a16="http://schemas.microsoft.com/office/drawing/2014/main" id="{5A3308F9-B40A-4560-A2E7-37466B1F496E}"/>
              </a:ext>
            </a:extLst>
          </p:cNvPr>
          <p:cNvSpPr txBox="1"/>
          <p:nvPr/>
        </p:nvSpPr>
        <p:spPr>
          <a:xfrm flipH="1">
            <a:off x="5291654" y="5109015"/>
            <a:ext cx="5345043" cy="593725"/>
          </a:xfrm>
          <a:prstGeom prst="rect">
            <a:avLst/>
          </a:prstGeom>
          <a:solidFill>
            <a:srgbClr val="E70012"/>
          </a:solidFill>
          <a:effectLst/>
        </p:spPr>
        <p:txBody>
          <a:bodyPr lIns="180000" anchor="ctr"/>
          <a:lstStyle>
            <a:defPPr>
              <a:defRPr lang="zh-CN"/>
            </a:defPPr>
            <a:lvl1pPr>
              <a:defRPr sz="1600">
                <a:solidFill>
                  <a:schemeClr val="bg1"/>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sz="2000">
                <a:latin typeface="Arial" panose="020B0604020202020204" pitchFamily="34" charset="0"/>
                <a:cs typeface="Arial" panose="020B0604020202020204" pitchFamily="34" charset="0"/>
              </a:rPr>
              <a:t>Các thẻ chèn bảng, âm thanh và </a:t>
            </a:r>
          </a:p>
          <a:p>
            <a:r>
              <a:rPr lang="en-US" altLang="zh-CN" sz="2000">
                <a:latin typeface="Arial" panose="020B0604020202020204" pitchFamily="34" charset="0"/>
                <a:cs typeface="Arial" panose="020B0604020202020204" pitchFamily="34" charset="0"/>
              </a:rPr>
              <a:t>video</a:t>
            </a:r>
            <a:endParaRPr lang="en-US" altLang="zh-CN" sz="2000" dirty="0">
              <a:latin typeface="Arial" panose="020B0604020202020204" pitchFamily="34" charset="0"/>
              <a:cs typeface="Arial" panose="020B0604020202020204" pitchFamily="34" charset="0"/>
            </a:endParaRPr>
          </a:p>
        </p:txBody>
      </p:sp>
      <p:sp>
        <p:nvSpPr>
          <p:cNvPr id="24" name="文本框 15">
            <a:extLst>
              <a:ext uri="{FF2B5EF4-FFF2-40B4-BE49-F238E27FC236}">
                <a16:creationId xmlns:a16="http://schemas.microsoft.com/office/drawing/2014/main" id="{531DFC28-CC49-4D6F-934D-4055DF1E2CC6}"/>
              </a:ext>
            </a:extLst>
          </p:cNvPr>
          <p:cNvSpPr txBox="1"/>
          <p:nvPr/>
        </p:nvSpPr>
        <p:spPr>
          <a:xfrm flipH="1">
            <a:off x="9341298" y="5023290"/>
            <a:ext cx="790575" cy="765175"/>
          </a:xfrm>
          <a:prstGeom prst="rect">
            <a:avLst/>
          </a:prstGeom>
          <a:solidFill>
            <a:schemeClr val="bg1">
              <a:lumMod val="85000"/>
            </a:schemeClr>
          </a:solidFill>
          <a:effectLst>
            <a:outerShdw blurRad="50800" dist="38100" dir="2700000" algn="tl" rotWithShape="0">
              <a:prstClr val="black">
                <a:alpha val="40000"/>
              </a:prstClr>
            </a:outerShdw>
          </a:effectLst>
        </p:spPr>
        <p:txBody>
          <a:bodyPr lIns="0" tIns="0" rIns="0" bIns="0" anchor="ctr"/>
          <a:lstStyle>
            <a:defPPr>
              <a:defRPr lang="zh-CN"/>
            </a:defPPr>
            <a:lvl1pPr algn="ctr">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a:solidFill>
                  <a:srgbClr val="DB0816"/>
                </a:solidFill>
              </a:rPr>
              <a:t>08</a:t>
            </a:r>
            <a:endParaRPr lang="zh-CN" altLang="en-US" dirty="0">
              <a:solidFill>
                <a:srgbClr val="DB0816"/>
              </a:solidFill>
            </a:endParaRPr>
          </a:p>
        </p:txBody>
      </p:sp>
    </p:spTree>
    <p:extLst>
      <p:ext uri="{BB962C8B-B14F-4D97-AF65-F5344CB8AC3E}">
        <p14:creationId xmlns:p14="http://schemas.microsoft.com/office/powerpoint/2010/main" val="244190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1481804" y="620092"/>
            <a:ext cx="2615451" cy="5805023"/>
            <a:chOff x="1461925" y="779118"/>
            <a:chExt cx="2615451" cy="5805023"/>
          </a:xfrm>
        </p:grpSpPr>
        <p:sp>
          <p:nvSpPr>
            <p:cNvPr id="15" name="文本框 14"/>
            <p:cNvSpPr txBox="1"/>
            <p:nvPr/>
          </p:nvSpPr>
          <p:spPr bwMode="auto">
            <a:xfrm>
              <a:off x="1461925" y="1209590"/>
              <a:ext cx="410242" cy="222863"/>
            </a:xfrm>
            <a:custGeom>
              <a:avLst/>
              <a:gdLst/>
              <a:ahLst/>
              <a:cxnLst/>
              <a:rect l="l" t="t" r="r" b="b"/>
              <a:pathLst>
                <a:path w="410242" h="222863">
                  <a:moveTo>
                    <a:pt x="300492" y="0"/>
                  </a:moveTo>
                  <a:lnTo>
                    <a:pt x="410242" y="222863"/>
                  </a:lnTo>
                  <a:lnTo>
                    <a:pt x="345537" y="218075"/>
                  </a:lnTo>
                  <a:cubicBezTo>
                    <a:pt x="193146" y="218075"/>
                    <a:pt x="97459" y="208329"/>
                    <a:pt x="58475" y="188837"/>
                  </a:cubicBezTo>
                  <a:cubicBezTo>
                    <a:pt x="19492" y="169345"/>
                    <a:pt x="0" y="136564"/>
                    <a:pt x="0" y="90492"/>
                  </a:cubicBezTo>
                  <a:cubicBezTo>
                    <a:pt x="0" y="37333"/>
                    <a:pt x="63791" y="8981"/>
                    <a:pt x="191374" y="5437"/>
                  </a:cubicBezTo>
                  <a:lnTo>
                    <a:pt x="300492" y="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13" name="文本框 12"/>
            <p:cNvSpPr txBox="1"/>
            <p:nvPr/>
          </p:nvSpPr>
          <p:spPr bwMode="auto">
            <a:xfrm>
              <a:off x="1557613" y="2753635"/>
              <a:ext cx="1815821" cy="3782125"/>
            </a:xfrm>
            <a:custGeom>
              <a:avLst/>
              <a:gdLst/>
              <a:ahLst/>
              <a:cxnLst/>
              <a:rect l="l" t="t" r="r" b="b"/>
              <a:pathLst>
                <a:path w="1815821" h="3782125">
                  <a:moveTo>
                    <a:pt x="965181" y="0"/>
                  </a:moveTo>
                  <a:lnTo>
                    <a:pt x="1685393" y="1462486"/>
                  </a:lnTo>
                  <a:lnTo>
                    <a:pt x="1685449" y="1503561"/>
                  </a:lnTo>
                  <a:cubicBezTo>
                    <a:pt x="1688356" y="2544637"/>
                    <a:pt x="1713067" y="3145745"/>
                    <a:pt x="1759581" y="3306885"/>
                  </a:cubicBezTo>
                  <a:cubicBezTo>
                    <a:pt x="1765783" y="3328370"/>
                    <a:pt x="1774062" y="3348734"/>
                    <a:pt x="1784417" y="3367977"/>
                  </a:cubicBezTo>
                  <a:lnTo>
                    <a:pt x="1815821" y="3413755"/>
                  </a:lnTo>
                  <a:lnTo>
                    <a:pt x="16438" y="3782125"/>
                  </a:lnTo>
                  <a:lnTo>
                    <a:pt x="10632" y="3776682"/>
                  </a:lnTo>
                  <a:cubicBezTo>
                    <a:pt x="3544" y="3764721"/>
                    <a:pt x="0" y="3750767"/>
                    <a:pt x="0" y="3734819"/>
                  </a:cubicBezTo>
                  <a:cubicBezTo>
                    <a:pt x="0" y="3667484"/>
                    <a:pt x="60248" y="3630272"/>
                    <a:pt x="180743" y="3623184"/>
                  </a:cubicBezTo>
                  <a:cubicBezTo>
                    <a:pt x="549315" y="3598376"/>
                    <a:pt x="774358" y="3512435"/>
                    <a:pt x="855869" y="3365360"/>
                  </a:cubicBezTo>
                  <a:cubicBezTo>
                    <a:pt x="937380" y="3218285"/>
                    <a:pt x="978136" y="2887810"/>
                    <a:pt x="978136" y="2373935"/>
                  </a:cubicBezTo>
                  <a:cubicBezTo>
                    <a:pt x="978136" y="1316059"/>
                    <a:pt x="974149" y="543252"/>
                    <a:pt x="966175" y="55514"/>
                  </a:cubicBezTo>
                  <a:lnTo>
                    <a:pt x="965181" y="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11" name="文本框 10"/>
            <p:cNvSpPr txBox="1"/>
            <p:nvPr/>
          </p:nvSpPr>
          <p:spPr bwMode="auto">
            <a:xfrm>
              <a:off x="1762417" y="779118"/>
              <a:ext cx="1512248" cy="3437003"/>
            </a:xfrm>
            <a:custGeom>
              <a:avLst/>
              <a:gdLst/>
              <a:ahLst/>
              <a:cxnLst/>
              <a:rect l="l" t="t" r="r" b="b"/>
              <a:pathLst>
                <a:path w="1512248" h="3437003">
                  <a:moveTo>
                    <a:pt x="1427193" y="0"/>
                  </a:moveTo>
                  <a:cubicBezTo>
                    <a:pt x="1483897" y="0"/>
                    <a:pt x="1512248" y="49616"/>
                    <a:pt x="1512248" y="148847"/>
                  </a:cubicBezTo>
                  <a:lnTo>
                    <a:pt x="1512248" y="834605"/>
                  </a:lnTo>
                  <a:cubicBezTo>
                    <a:pt x="1490985" y="2106891"/>
                    <a:pt x="1480353" y="2916688"/>
                    <a:pt x="1480353" y="3263997"/>
                  </a:cubicBezTo>
                  <a:lnTo>
                    <a:pt x="1480588" y="3437003"/>
                  </a:lnTo>
                  <a:lnTo>
                    <a:pt x="760376" y="1974517"/>
                  </a:lnTo>
                  <a:lnTo>
                    <a:pt x="759293" y="1914035"/>
                  </a:lnTo>
                  <a:cubicBezTo>
                    <a:pt x="757134" y="1803978"/>
                    <a:pt x="754725" y="1711738"/>
                    <a:pt x="752067" y="1637315"/>
                  </a:cubicBezTo>
                  <a:cubicBezTo>
                    <a:pt x="737891" y="1240390"/>
                    <a:pt x="675872" y="976364"/>
                    <a:pt x="566009" y="845237"/>
                  </a:cubicBezTo>
                  <a:cubicBezTo>
                    <a:pt x="483612" y="746892"/>
                    <a:pt x="365332" y="685426"/>
                    <a:pt x="211169" y="660840"/>
                  </a:cubicBezTo>
                  <a:lnTo>
                    <a:pt x="109750" y="653335"/>
                  </a:lnTo>
                  <a:lnTo>
                    <a:pt x="0" y="430472"/>
                  </a:lnTo>
                  <a:lnTo>
                    <a:pt x="77605" y="426606"/>
                  </a:lnTo>
                  <a:cubicBezTo>
                    <a:pt x="267651" y="410658"/>
                    <a:pt x="467664" y="374775"/>
                    <a:pt x="677644" y="318958"/>
                  </a:cubicBezTo>
                  <a:cubicBezTo>
                    <a:pt x="957617" y="244534"/>
                    <a:pt x="1175571" y="152391"/>
                    <a:pt x="1331506" y="42528"/>
                  </a:cubicBezTo>
                  <a:cubicBezTo>
                    <a:pt x="1370490" y="14176"/>
                    <a:pt x="1402385" y="0"/>
                    <a:pt x="1427193" y="0"/>
                  </a:cubicBezTo>
                  <a:close/>
                </a:path>
              </a:pathLst>
            </a:custGeom>
            <a:solidFill>
              <a:srgbClr val="E7001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sp>
          <p:nvSpPr>
            <p:cNvPr id="9" name="文本框 8"/>
            <p:cNvSpPr txBox="1"/>
            <p:nvPr/>
          </p:nvSpPr>
          <p:spPr bwMode="auto">
            <a:xfrm>
              <a:off x="1574051" y="6167390"/>
              <a:ext cx="2503325" cy="416751"/>
            </a:xfrm>
            <a:custGeom>
              <a:avLst/>
              <a:gdLst/>
              <a:ahLst/>
              <a:cxnLst/>
              <a:rect l="l" t="t" r="r" b="b"/>
              <a:pathLst>
                <a:path w="2503325" h="416751">
                  <a:moveTo>
                    <a:pt x="1799383" y="0"/>
                  </a:moveTo>
                  <a:lnTo>
                    <a:pt x="1805273" y="8586"/>
                  </a:lnTo>
                  <a:cubicBezTo>
                    <a:pt x="1892322" y="110585"/>
                    <a:pt x="2054126" y="172217"/>
                    <a:pt x="2290686" y="193481"/>
                  </a:cubicBezTo>
                  <a:cubicBezTo>
                    <a:pt x="2432445" y="207657"/>
                    <a:pt x="2503325" y="237781"/>
                    <a:pt x="2503325" y="283852"/>
                  </a:cubicBezTo>
                  <a:cubicBezTo>
                    <a:pt x="2503325" y="368908"/>
                    <a:pt x="2448393" y="411435"/>
                    <a:pt x="2338530" y="411435"/>
                  </a:cubicBezTo>
                  <a:cubicBezTo>
                    <a:pt x="2310178" y="411435"/>
                    <a:pt x="2278282" y="409663"/>
                    <a:pt x="2242843" y="406119"/>
                  </a:cubicBezTo>
                  <a:cubicBezTo>
                    <a:pt x="2122348" y="395487"/>
                    <a:pt x="1923886" y="390171"/>
                    <a:pt x="1647456" y="390171"/>
                  </a:cubicBezTo>
                  <a:cubicBezTo>
                    <a:pt x="1073333" y="390171"/>
                    <a:pt x="628565" y="397259"/>
                    <a:pt x="313151" y="411435"/>
                  </a:cubicBezTo>
                  <a:cubicBezTo>
                    <a:pt x="245816" y="414979"/>
                    <a:pt x="192656" y="416751"/>
                    <a:pt x="153673" y="416751"/>
                  </a:cubicBezTo>
                  <a:cubicBezTo>
                    <a:pt x="96970" y="416751"/>
                    <a:pt x="54442" y="408777"/>
                    <a:pt x="26090" y="392829"/>
                  </a:cubicBezTo>
                  <a:lnTo>
                    <a:pt x="0" y="368370"/>
                  </a:lnTo>
                  <a:lnTo>
                    <a:pt x="1799383" y="0"/>
                  </a:lnTo>
                  <a:close/>
                </a:path>
              </a:pathLst>
            </a:custGeom>
            <a:solidFill>
              <a:srgbClr val="E7001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685800" indent="-22860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85700" dirty="0">
                <a:solidFill>
                  <a:schemeClr val="bg1">
                    <a:lumMod val="85000"/>
                  </a:schemeClr>
                </a:solidFill>
                <a:latin typeface="Bell MT" panose="02020503060305020303" pitchFamily="18" charset="0"/>
              </a:endParaRPr>
            </a:p>
          </p:txBody>
        </p:sp>
      </p:grpSp>
      <p:sp>
        <p:nvSpPr>
          <p:cNvPr id="6" name="矩形 5"/>
          <p:cNvSpPr/>
          <p:nvPr/>
        </p:nvSpPr>
        <p:spPr>
          <a:xfrm>
            <a:off x="4097255" y="3295510"/>
            <a:ext cx="6121320" cy="1323439"/>
          </a:xfrm>
          <a:prstGeom prst="rect">
            <a:avLst/>
          </a:prstGeom>
          <a:noFill/>
        </p:spPr>
        <p:txBody>
          <a:bodyPr wrap="square">
            <a:spAutoFit/>
          </a:bodyPr>
          <a:lstStyle/>
          <a:p>
            <a:pPr algn="r"/>
            <a:r>
              <a:rPr lang="en-US" altLang="zh-CN" sz="400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rPr>
              <a:t>GIỚI THIỆU HTML VÀ TÀI LIỆU  HTML</a:t>
            </a:r>
            <a:endParaRPr lang="en-US" altLang="zh-CN" sz="4000" dirty="0">
              <a:solidFill>
                <a:schemeClr val="bg1">
                  <a:lumMod val="50000"/>
                </a:schemeClr>
              </a:solidFill>
              <a:latin typeface="Arial" panose="020B0604020202020204" pitchFamily="34" charset="0"/>
              <a:ea typeface="造字工房悦黑（非商用）常规体" pitchFamily="50" charset="-122"/>
              <a:cs typeface="Arial" panose="020B0604020202020204" pitchFamily="34" charset="0"/>
            </a:endParaRPr>
          </a:p>
        </p:txBody>
      </p:sp>
      <p:sp>
        <p:nvSpPr>
          <p:cNvPr id="7" name="矩形 6"/>
          <p:cNvSpPr/>
          <p:nvPr/>
        </p:nvSpPr>
        <p:spPr>
          <a:xfrm>
            <a:off x="8921424" y="2813372"/>
            <a:ext cx="1297151" cy="461665"/>
          </a:xfrm>
          <a:prstGeom prst="rect">
            <a:avLst/>
          </a:prstGeom>
          <a:noFill/>
        </p:spPr>
        <p:txBody>
          <a:bodyPr wrap="none">
            <a:spAutoFit/>
          </a:bodyPr>
          <a:lstStyle/>
          <a:p>
            <a:pPr algn="r"/>
            <a:r>
              <a:rPr lang="en-US" altLang="zh-CN" sz="2400">
                <a:latin typeface="Arial" panose="020B0604020202020204" pitchFamily="34" charset="0"/>
                <a:ea typeface="造字工房悦黑（非商用）常规体" pitchFamily="50" charset="-122"/>
                <a:cs typeface="Arial" panose="020B0604020202020204" pitchFamily="34" charset="0"/>
              </a:rPr>
              <a:t>PHẦN </a:t>
            </a:r>
            <a:r>
              <a:rPr lang="en-US" altLang="zh-CN" sz="2400">
                <a:solidFill>
                  <a:srgbClr val="E70012"/>
                </a:solidFill>
                <a:latin typeface="Arial" panose="020B0604020202020204" pitchFamily="34" charset="0"/>
                <a:ea typeface="造字工房悦黑（非商用）常规体" pitchFamily="50" charset="-122"/>
                <a:cs typeface="Arial" panose="020B0604020202020204" pitchFamily="34" charset="0"/>
              </a:rPr>
              <a:t>1</a:t>
            </a:r>
            <a:endParaRPr lang="zh-CN" altLang="en-US" sz="2400" dirty="0">
              <a:solidFill>
                <a:srgbClr val="E70012"/>
              </a:solidFill>
              <a:latin typeface="Arial" panose="020B0604020202020204" pitchFamily="34" charset="0"/>
              <a:ea typeface="造字工房悦黑（非商用）常规体" pitchFamily="50"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TotalTime>
  <Words>3179</Words>
  <Application>Microsoft Office PowerPoint</Application>
  <PresentationFormat>Widescreen</PresentationFormat>
  <Paragraphs>360</Paragraphs>
  <Slides>57</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微软雅黑</vt:lpstr>
      <vt:lpstr>Adobe Gothic Std B</vt:lpstr>
      <vt:lpstr>Arial</vt:lpstr>
      <vt:lpstr>Bell MT</vt:lpstr>
      <vt:lpstr>Calibri</vt:lpstr>
      <vt:lpstr>Consolas</vt:lpstr>
      <vt:lpstr>Courier New</vt:lpstr>
      <vt:lpstr>Wingdings</vt:lpstr>
      <vt:lpstr>Wingdings 2</vt:lpstr>
      <vt:lpstr>造字工房悦黑（非商用）常规体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Trang Nguyen Thi Nhu (FE Hitech)</cp:lastModifiedBy>
  <cp:revision>554</cp:revision>
  <dcterms:created xsi:type="dcterms:W3CDTF">2014-08-08T03:06:00Z</dcterms:created>
  <dcterms:modified xsi:type="dcterms:W3CDTF">2020-08-18T03:26:38Z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