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405" r:id="rId2"/>
    <p:sldId id="413" r:id="rId3"/>
    <p:sldId id="406" r:id="rId4"/>
    <p:sldId id="420" r:id="rId5"/>
    <p:sldId id="459" r:id="rId6"/>
    <p:sldId id="407" r:id="rId7"/>
    <p:sldId id="422" r:id="rId8"/>
    <p:sldId id="460" r:id="rId9"/>
    <p:sldId id="461" r:id="rId10"/>
    <p:sldId id="462" r:id="rId11"/>
    <p:sldId id="463" r:id="rId12"/>
    <p:sldId id="464" r:id="rId13"/>
    <p:sldId id="465" r:id="rId14"/>
    <p:sldId id="367" r:id="rId15"/>
    <p:sldId id="424" r:id="rId16"/>
    <p:sldId id="425" r:id="rId17"/>
    <p:sldId id="466" r:id="rId18"/>
    <p:sldId id="468" r:id="rId19"/>
    <p:sldId id="467" r:id="rId20"/>
    <p:sldId id="469" r:id="rId21"/>
    <p:sldId id="471" r:id="rId22"/>
    <p:sldId id="472" r:id="rId23"/>
    <p:sldId id="470" r:id="rId24"/>
    <p:sldId id="473" r:id="rId25"/>
    <p:sldId id="474" r:id="rId26"/>
    <p:sldId id="476" r:id="rId27"/>
    <p:sldId id="478" r:id="rId28"/>
    <p:sldId id="479" r:id="rId29"/>
    <p:sldId id="480" r:id="rId30"/>
    <p:sldId id="481" r:id="rId31"/>
    <p:sldId id="482" r:id="rId32"/>
    <p:sldId id="484" r:id="rId33"/>
    <p:sldId id="483" r:id="rId34"/>
    <p:sldId id="485" r:id="rId35"/>
    <p:sldId id="486" r:id="rId36"/>
    <p:sldId id="487" r:id="rId37"/>
    <p:sldId id="488" r:id="rId38"/>
    <p:sldId id="489" r:id="rId39"/>
    <p:sldId id="490" r:id="rId40"/>
    <p:sldId id="491" r:id="rId41"/>
    <p:sldId id="492" r:id="rId42"/>
    <p:sldId id="493" r:id="rId43"/>
    <p:sldId id="495" r:id="rId44"/>
    <p:sldId id="494" r:id="rId45"/>
    <p:sldId id="496" r:id="rId46"/>
    <p:sldId id="497" r:id="rId47"/>
    <p:sldId id="408" r:id="rId48"/>
    <p:sldId id="429" r:id="rId49"/>
    <p:sldId id="345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0">
          <p15:clr>
            <a:srgbClr val="A4A3A4"/>
          </p15:clr>
        </p15:guide>
        <p15:guide id="2" pos="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E6D"/>
    <a:srgbClr val="846BB9"/>
    <a:srgbClr val="E70012"/>
    <a:srgbClr val="D30E19"/>
    <a:srgbClr val="EE7751"/>
    <a:srgbClr val="DB0816"/>
    <a:srgbClr val="EE7A53"/>
    <a:srgbClr val="CF121B"/>
    <a:srgbClr val="FFC000"/>
    <a:srgbClr val="AE9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5" autoAdjust="0"/>
    <p:restoredTop sz="86443" autoAdjust="0"/>
  </p:normalViewPr>
  <p:slideViewPr>
    <p:cSldViewPr snapToGrid="0">
      <p:cViewPr varScale="1">
        <p:scale>
          <a:sx n="70" d="100"/>
          <a:sy n="70" d="100"/>
        </p:scale>
        <p:origin x="822" y="60"/>
      </p:cViewPr>
      <p:guideLst>
        <p:guide orient="horz" pos="920"/>
        <p:guide pos="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7C8E-FAE5-43D1-82C0-196E816DC300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2AF99-A73B-44C9-96FA-736798B6D1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 rot="20171782">
            <a:off x="-1095844" y="189255"/>
            <a:ext cx="2372763" cy="4930208"/>
          </a:xfrm>
          <a:custGeom>
            <a:avLst/>
            <a:gdLst>
              <a:gd name="connsiteX0" fmla="*/ 2174854 w 2372763"/>
              <a:gd name="connsiteY0" fmla="*/ 0 h 4930208"/>
              <a:gd name="connsiteX1" fmla="*/ 2270351 w 2372763"/>
              <a:gd name="connsiteY1" fmla="*/ 42127 h 4930208"/>
              <a:gd name="connsiteX2" fmla="*/ 2284714 w 2372763"/>
              <a:gd name="connsiteY2" fmla="*/ 71942 h 4930208"/>
              <a:gd name="connsiteX3" fmla="*/ 2372763 w 2372763"/>
              <a:gd name="connsiteY3" fmla="*/ 508064 h 4930208"/>
              <a:gd name="connsiteX4" fmla="*/ 2372763 w 2372763"/>
              <a:gd name="connsiteY4" fmla="*/ 3809776 h 4930208"/>
              <a:gd name="connsiteX5" fmla="*/ 1252332 w 2372763"/>
              <a:gd name="connsiteY5" fmla="*/ 4930207 h 4930208"/>
              <a:gd name="connsiteX6" fmla="*/ 0 w 2372763"/>
              <a:gd name="connsiteY6" fmla="*/ 4930208 h 493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2763" h="4930208">
                <a:moveTo>
                  <a:pt x="2174854" y="0"/>
                </a:moveTo>
                <a:lnTo>
                  <a:pt x="2270351" y="42127"/>
                </a:lnTo>
                <a:lnTo>
                  <a:pt x="2284714" y="71942"/>
                </a:lnTo>
                <a:cubicBezTo>
                  <a:pt x="2341411" y="205988"/>
                  <a:pt x="2372763" y="353365"/>
                  <a:pt x="2372763" y="508064"/>
                </a:cubicBezTo>
                <a:lnTo>
                  <a:pt x="2372763" y="3809776"/>
                </a:lnTo>
                <a:cubicBezTo>
                  <a:pt x="2372763" y="4428573"/>
                  <a:pt x="1871129" y="4930207"/>
                  <a:pt x="1252332" y="4930207"/>
                </a:cubicBezTo>
                <a:lnTo>
                  <a:pt x="0" y="4930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等腰三角形 3"/>
          <p:cNvSpPr/>
          <p:nvPr userDrawn="1"/>
        </p:nvSpPr>
        <p:spPr>
          <a:xfrm rot="16200000">
            <a:off x="7318827" y="1875970"/>
            <a:ext cx="5508172" cy="4238173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4238173">
                <a:moveTo>
                  <a:pt x="0" y="4238173"/>
                </a:moveTo>
                <a:lnTo>
                  <a:pt x="5107248" y="0"/>
                </a:lnTo>
                <a:lnTo>
                  <a:pt x="6025244" y="4238173"/>
                </a:lnTo>
                <a:lnTo>
                  <a:pt x="0" y="423817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597575" y="0"/>
            <a:ext cx="6204958" cy="6850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V="1">
            <a:off x="0" y="919238"/>
            <a:ext cx="12192000" cy="23752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 userDrawn="1"/>
        </p:nvSpPr>
        <p:spPr>
          <a:xfrm rot="16200000" flipH="1" flipV="1">
            <a:off x="821817" y="-841093"/>
            <a:ext cx="1084236" cy="2766422"/>
          </a:xfrm>
          <a:custGeom>
            <a:avLst/>
            <a:gdLst>
              <a:gd name="connsiteX0" fmla="*/ 0 w 1084236"/>
              <a:gd name="connsiteY0" fmla="*/ 2766422 h 2766422"/>
              <a:gd name="connsiteX1" fmla="*/ 0 w 1084236"/>
              <a:gd name="connsiteY1" fmla="*/ 486951 h 2766422"/>
              <a:gd name="connsiteX2" fmla="*/ 536447 w 1084236"/>
              <a:gd name="connsiteY2" fmla="*/ 0 h 2766422"/>
              <a:gd name="connsiteX3" fmla="*/ 1084236 w 1084236"/>
              <a:gd name="connsiteY3" fmla="*/ 2766422 h 2766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4236" h="2766422">
                <a:moveTo>
                  <a:pt x="0" y="2766422"/>
                </a:moveTo>
                <a:lnTo>
                  <a:pt x="0" y="486951"/>
                </a:lnTo>
                <a:lnTo>
                  <a:pt x="536447" y="0"/>
                </a:lnTo>
                <a:lnTo>
                  <a:pt x="1084236" y="2766422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833" y="-114721"/>
            <a:ext cx="1470167" cy="1029117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-19277" y="6383547"/>
            <a:ext cx="345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môn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Kỹ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thuật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và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mạng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máy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tính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7081737" y="0"/>
            <a:ext cx="3442004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V="1">
            <a:off x="0" y="582559"/>
            <a:ext cx="12230207" cy="254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 userDrawn="1"/>
        </p:nvSpPr>
        <p:spPr>
          <a:xfrm rot="16200000">
            <a:off x="7257568" y="1923567"/>
            <a:ext cx="5943603" cy="3925263"/>
          </a:xfrm>
          <a:custGeom>
            <a:avLst/>
            <a:gdLst>
              <a:gd name="connsiteX0" fmla="*/ 5943603 w 5943603"/>
              <a:gd name="connsiteY0" fmla="*/ 3925263 h 3925263"/>
              <a:gd name="connsiteX1" fmla="*/ 0 w 5943603"/>
              <a:gd name="connsiteY1" fmla="*/ 3925263 h 3925263"/>
              <a:gd name="connsiteX2" fmla="*/ 0 w 5943603"/>
              <a:gd name="connsiteY2" fmla="*/ 2531240 h 3925263"/>
              <a:gd name="connsiteX3" fmla="*/ 5140020 w 5943603"/>
              <a:gd name="connsiteY3" fmla="*/ 0 h 392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3603" h="3925263">
                <a:moveTo>
                  <a:pt x="5943603" y="3925263"/>
                </a:moveTo>
                <a:lnTo>
                  <a:pt x="0" y="3925263"/>
                </a:lnTo>
                <a:lnTo>
                  <a:pt x="0" y="2531240"/>
                </a:lnTo>
                <a:lnTo>
                  <a:pt x="5140020" y="0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6200000" flipH="1" flipV="1">
            <a:off x="1276605" y="-1276604"/>
            <a:ext cx="1372057" cy="3925264"/>
          </a:xfrm>
          <a:custGeom>
            <a:avLst/>
            <a:gdLst>
              <a:gd name="connsiteX0" fmla="*/ 0 w 1372057"/>
              <a:gd name="connsiteY0" fmla="*/ 3925264 h 3925264"/>
              <a:gd name="connsiteX1" fmla="*/ 0 w 1372057"/>
              <a:gd name="connsiteY1" fmla="*/ 279949 h 3925264"/>
              <a:gd name="connsiteX2" fmla="*/ 568474 w 1372057"/>
              <a:gd name="connsiteY2" fmla="*/ 0 h 3925264"/>
              <a:gd name="connsiteX3" fmla="*/ 1372057 w 1372057"/>
              <a:gd name="connsiteY3" fmla="*/ 3925264 h 39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2057" h="3925264">
                <a:moveTo>
                  <a:pt x="0" y="3925264"/>
                </a:moveTo>
                <a:lnTo>
                  <a:pt x="0" y="279949"/>
                </a:lnTo>
                <a:lnTo>
                  <a:pt x="568474" y="0"/>
                </a:lnTo>
                <a:lnTo>
                  <a:pt x="1372057" y="3925264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833" y="-114721"/>
            <a:ext cx="1470167" cy="1029117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0" y="6383547"/>
            <a:ext cx="345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môn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Kỹ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thuật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và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mạng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máy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tính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 rot="5400000" flipH="1">
            <a:off x="-1141847" y="1603363"/>
            <a:ext cx="6411556" cy="4127863"/>
          </a:xfrm>
          <a:custGeom>
            <a:avLst/>
            <a:gdLst>
              <a:gd name="connsiteX0" fmla="*/ 6411556 w 6411556"/>
              <a:gd name="connsiteY0" fmla="*/ 4127863 h 4127863"/>
              <a:gd name="connsiteX1" fmla="*/ 5566497 w 6411556"/>
              <a:gd name="connsiteY1" fmla="*/ 0 h 4127863"/>
              <a:gd name="connsiteX2" fmla="*/ 0 w 6411556"/>
              <a:gd name="connsiteY2" fmla="*/ 2741263 h 4127863"/>
              <a:gd name="connsiteX3" fmla="*/ 0 w 6411556"/>
              <a:gd name="connsiteY3" fmla="*/ 4127863 h 41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1556" h="4127863">
                <a:moveTo>
                  <a:pt x="6411556" y="4127863"/>
                </a:moveTo>
                <a:lnTo>
                  <a:pt x="5566497" y="0"/>
                </a:lnTo>
                <a:lnTo>
                  <a:pt x="0" y="2741263"/>
                </a:lnTo>
                <a:lnTo>
                  <a:pt x="0" y="412786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 flipV="1">
            <a:off x="1729048" y="1"/>
            <a:ext cx="3374967" cy="6857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-1" y="195510"/>
            <a:ext cx="12192001" cy="2464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 14"/>
          <p:cNvSpPr/>
          <p:nvPr userDrawn="1"/>
        </p:nvSpPr>
        <p:spPr>
          <a:xfrm rot="5400000" flipV="1">
            <a:off x="10073293" y="-1229246"/>
            <a:ext cx="926783" cy="3310632"/>
          </a:xfrm>
          <a:custGeom>
            <a:avLst/>
            <a:gdLst>
              <a:gd name="connsiteX0" fmla="*/ 0 w 926783"/>
              <a:gd name="connsiteY0" fmla="*/ 122636 h 3310632"/>
              <a:gd name="connsiteX1" fmla="*/ 0 w 926783"/>
              <a:gd name="connsiteY1" fmla="*/ 3310632 h 3310632"/>
              <a:gd name="connsiteX2" fmla="*/ 926783 w 926783"/>
              <a:gd name="connsiteY2" fmla="*/ 3310632 h 3310632"/>
              <a:gd name="connsiteX3" fmla="*/ 249028 w 926783"/>
              <a:gd name="connsiteY3" fmla="*/ 0 h 331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783" h="3310632">
                <a:moveTo>
                  <a:pt x="0" y="122636"/>
                </a:moveTo>
                <a:lnTo>
                  <a:pt x="0" y="3310632"/>
                </a:lnTo>
                <a:lnTo>
                  <a:pt x="926783" y="3310632"/>
                </a:lnTo>
                <a:lnTo>
                  <a:pt x="249028" y="0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59805"/>
            <a:ext cx="1470167" cy="102911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35733" y="6383547"/>
            <a:ext cx="345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môn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Kỹ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thuật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và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mạng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máy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tính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 userDrawn="1"/>
        </p:nvSpPr>
        <p:spPr>
          <a:xfrm rot="16200000" flipH="1" flipV="1">
            <a:off x="-1365068" y="1365067"/>
            <a:ext cx="6857999" cy="4127864"/>
          </a:xfrm>
          <a:custGeom>
            <a:avLst/>
            <a:gdLst>
              <a:gd name="connsiteX0" fmla="*/ 0 w 6857999"/>
              <a:gd name="connsiteY0" fmla="*/ 4127864 h 4127864"/>
              <a:gd name="connsiteX1" fmla="*/ 0 w 6857999"/>
              <a:gd name="connsiteY1" fmla="*/ 2961118 h 4127864"/>
              <a:gd name="connsiteX2" fmla="*/ 6012940 w 6857999"/>
              <a:gd name="connsiteY2" fmla="*/ 0 h 4127864"/>
              <a:gd name="connsiteX3" fmla="*/ 6857999 w 6857999"/>
              <a:gd name="connsiteY3" fmla="*/ 4127864 h 412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999" h="4127864">
                <a:moveTo>
                  <a:pt x="0" y="4127864"/>
                </a:moveTo>
                <a:lnTo>
                  <a:pt x="0" y="2961118"/>
                </a:lnTo>
                <a:lnTo>
                  <a:pt x="6012940" y="0"/>
                </a:lnTo>
                <a:lnTo>
                  <a:pt x="6857999" y="4127864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16200000">
            <a:off x="10971238" y="415145"/>
            <a:ext cx="1635909" cy="805616"/>
          </a:xfrm>
          <a:custGeom>
            <a:avLst/>
            <a:gdLst>
              <a:gd name="connsiteX0" fmla="*/ 1635909 w 1635909"/>
              <a:gd name="connsiteY0" fmla="*/ 0 h 805616"/>
              <a:gd name="connsiteX1" fmla="*/ 1635909 w 1635909"/>
              <a:gd name="connsiteY1" fmla="*/ 805616 h 805616"/>
              <a:gd name="connsiteX2" fmla="*/ 0 w 1635909"/>
              <a:gd name="connsiteY2" fmla="*/ 805616 h 805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5909" h="805616">
                <a:moveTo>
                  <a:pt x="1635909" y="0"/>
                </a:moveTo>
                <a:lnTo>
                  <a:pt x="1635909" y="805616"/>
                </a:lnTo>
                <a:lnTo>
                  <a:pt x="0" y="805616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834" y="5984159"/>
            <a:ext cx="1470167" cy="102911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701529" y="6383547"/>
            <a:ext cx="345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môn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Kỹ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thuật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và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mạng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máy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tính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 rot="5400000" flipV="1">
            <a:off x="6699070" y="1365068"/>
            <a:ext cx="6857999" cy="4127864"/>
          </a:xfrm>
          <a:custGeom>
            <a:avLst/>
            <a:gdLst>
              <a:gd name="connsiteX0" fmla="*/ 0 w 6857999"/>
              <a:gd name="connsiteY0" fmla="*/ 2961118 h 4127864"/>
              <a:gd name="connsiteX1" fmla="*/ 0 w 6857999"/>
              <a:gd name="connsiteY1" fmla="*/ 4127864 h 4127864"/>
              <a:gd name="connsiteX2" fmla="*/ 6857999 w 6857999"/>
              <a:gd name="connsiteY2" fmla="*/ 4127864 h 4127864"/>
              <a:gd name="connsiteX3" fmla="*/ 6012940 w 6857999"/>
              <a:gd name="connsiteY3" fmla="*/ 0 h 412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999" h="4127864">
                <a:moveTo>
                  <a:pt x="0" y="2961118"/>
                </a:moveTo>
                <a:lnTo>
                  <a:pt x="0" y="4127864"/>
                </a:lnTo>
                <a:lnTo>
                  <a:pt x="6857999" y="4127864"/>
                </a:lnTo>
                <a:lnTo>
                  <a:pt x="6012940" y="0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5400000" flipH="1">
            <a:off x="134326" y="5878186"/>
            <a:ext cx="845489" cy="1114141"/>
          </a:xfrm>
          <a:custGeom>
            <a:avLst/>
            <a:gdLst>
              <a:gd name="connsiteX0" fmla="*/ 845489 w 845489"/>
              <a:gd name="connsiteY0" fmla="*/ 1114141 h 1114141"/>
              <a:gd name="connsiteX1" fmla="*/ 617401 w 845489"/>
              <a:gd name="connsiteY1" fmla="*/ 0 h 1114141"/>
              <a:gd name="connsiteX2" fmla="*/ 0 w 845489"/>
              <a:gd name="connsiteY2" fmla="*/ 304045 h 1114141"/>
              <a:gd name="connsiteX3" fmla="*/ 0 w 845489"/>
              <a:gd name="connsiteY3" fmla="*/ 1114141 h 111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5489" h="1114141">
                <a:moveTo>
                  <a:pt x="845489" y="1114141"/>
                </a:moveTo>
                <a:lnTo>
                  <a:pt x="617401" y="0"/>
                </a:lnTo>
                <a:lnTo>
                  <a:pt x="0" y="304045"/>
                </a:lnTo>
                <a:lnTo>
                  <a:pt x="0" y="1114141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70167" cy="102911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6970143" y="6383547"/>
            <a:ext cx="345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môn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Kỹ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thuật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và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mạng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máy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tính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rot="10800000" flipH="1" flipV="1">
            <a:off x="2964768" y="2730136"/>
            <a:ext cx="9227232" cy="4127863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  <a:gd name="connsiteX0-33" fmla="*/ 0 w 6025244"/>
              <a:gd name="connsiteY0-34" fmla="*/ 2773093 h 2773093"/>
              <a:gd name="connsiteX1-35" fmla="*/ 5473433 w 6025244"/>
              <a:gd name="connsiteY1-36" fmla="*/ 0 h 2773093"/>
              <a:gd name="connsiteX2-37" fmla="*/ 6025244 w 6025244"/>
              <a:gd name="connsiteY2-38" fmla="*/ 2773093 h 2773093"/>
              <a:gd name="connsiteX3-39" fmla="*/ 0 w 6025244"/>
              <a:gd name="connsiteY3-40" fmla="*/ 2773093 h 27730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2773093">
                <a:moveTo>
                  <a:pt x="0" y="2773093"/>
                </a:moveTo>
                <a:lnTo>
                  <a:pt x="5473433" y="0"/>
                </a:lnTo>
                <a:lnTo>
                  <a:pt x="6025244" y="2773093"/>
                </a:lnTo>
                <a:lnTo>
                  <a:pt x="0" y="277309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3"/>
          <p:cNvSpPr/>
          <p:nvPr userDrawn="1"/>
        </p:nvSpPr>
        <p:spPr>
          <a:xfrm rot="16200000" flipH="1" flipV="1">
            <a:off x="-260152" y="343280"/>
            <a:ext cx="941482" cy="421178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  <a:gd name="connsiteX0-33" fmla="*/ 0 w 6025244"/>
              <a:gd name="connsiteY0-34" fmla="*/ 2773093 h 2773093"/>
              <a:gd name="connsiteX1-35" fmla="*/ 5473433 w 6025244"/>
              <a:gd name="connsiteY1-36" fmla="*/ 0 h 2773093"/>
              <a:gd name="connsiteX2-37" fmla="*/ 6025244 w 6025244"/>
              <a:gd name="connsiteY2-38" fmla="*/ 2773093 h 2773093"/>
              <a:gd name="connsiteX3-39" fmla="*/ 0 w 6025244"/>
              <a:gd name="connsiteY3-40" fmla="*/ 2773093 h 27730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2773093">
                <a:moveTo>
                  <a:pt x="0" y="2773093"/>
                </a:moveTo>
                <a:lnTo>
                  <a:pt x="5473433" y="0"/>
                </a:lnTo>
                <a:lnTo>
                  <a:pt x="6025244" y="2773093"/>
                </a:lnTo>
                <a:lnTo>
                  <a:pt x="0" y="277309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42437" y="209521"/>
            <a:ext cx="356108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srgbClr val="E70012"/>
                </a:solidFill>
                <a:latin typeface="造字工房悦黑（非商用）常规体" pitchFamily="50" charset="-122"/>
                <a:ea typeface="造字工房悦黑（非商用）常规体" pitchFamily="50" charset="-122"/>
              </a:rPr>
              <a:t>Add your title here</a:t>
            </a:r>
            <a:endParaRPr lang="en-US" altLang="zh-CN" sz="2800" dirty="0">
              <a:solidFill>
                <a:srgbClr val="E70012"/>
              </a:solidFill>
              <a:latin typeface="造字工房悦黑（非商用）常规体" pitchFamily="50" charset="-122"/>
              <a:ea typeface="造字工房悦黑（非商用）常规体" pitchFamily="50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42437" y="670559"/>
            <a:ext cx="881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Click add this section keywords detailed description of the contents of this paragraph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833" y="-114721"/>
            <a:ext cx="1470167" cy="102911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383547"/>
            <a:ext cx="345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môn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Kỹ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thuật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và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mạng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máy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tính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rot="16200000" flipH="1" flipV="1">
            <a:off x="-260152" y="343280"/>
            <a:ext cx="941482" cy="421178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  <a:gd name="connsiteX0-33" fmla="*/ 0 w 6025244"/>
              <a:gd name="connsiteY0-34" fmla="*/ 2773093 h 2773093"/>
              <a:gd name="connsiteX1-35" fmla="*/ 5473433 w 6025244"/>
              <a:gd name="connsiteY1-36" fmla="*/ 0 h 2773093"/>
              <a:gd name="connsiteX2-37" fmla="*/ 6025244 w 6025244"/>
              <a:gd name="connsiteY2-38" fmla="*/ 2773093 h 2773093"/>
              <a:gd name="connsiteX3-39" fmla="*/ 0 w 6025244"/>
              <a:gd name="connsiteY3-40" fmla="*/ 2773093 h 27730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2773093">
                <a:moveTo>
                  <a:pt x="0" y="2773093"/>
                </a:moveTo>
                <a:lnTo>
                  <a:pt x="5473433" y="0"/>
                </a:lnTo>
                <a:lnTo>
                  <a:pt x="6025244" y="2773093"/>
                </a:lnTo>
                <a:lnTo>
                  <a:pt x="0" y="277309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3"/>
          <p:cNvSpPr/>
          <p:nvPr userDrawn="1"/>
        </p:nvSpPr>
        <p:spPr>
          <a:xfrm rot="16200000">
            <a:off x="11510670" y="6176670"/>
            <a:ext cx="941482" cy="421178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  <a:gd name="connsiteX0-33" fmla="*/ 0 w 6025244"/>
              <a:gd name="connsiteY0-34" fmla="*/ 2773093 h 2773093"/>
              <a:gd name="connsiteX1-35" fmla="*/ 5473433 w 6025244"/>
              <a:gd name="connsiteY1-36" fmla="*/ 0 h 2773093"/>
              <a:gd name="connsiteX2-37" fmla="*/ 6025244 w 6025244"/>
              <a:gd name="connsiteY2-38" fmla="*/ 2773093 h 2773093"/>
              <a:gd name="connsiteX3-39" fmla="*/ 0 w 6025244"/>
              <a:gd name="connsiteY3-40" fmla="*/ 2773093 h 27730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2773093">
                <a:moveTo>
                  <a:pt x="0" y="2773093"/>
                </a:moveTo>
                <a:lnTo>
                  <a:pt x="5473433" y="0"/>
                </a:lnTo>
                <a:lnTo>
                  <a:pt x="6025244" y="2773093"/>
                </a:lnTo>
                <a:lnTo>
                  <a:pt x="0" y="277309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42437" y="209521"/>
            <a:ext cx="222368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E70012"/>
                </a:solidFill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  <a:t>Thiết kế web</a:t>
            </a:r>
            <a:endParaRPr lang="en-US" altLang="zh-CN" sz="2800" dirty="0">
              <a:solidFill>
                <a:srgbClr val="E70012"/>
              </a:solidFill>
              <a:latin typeface="Arial" panose="020B0604020202020204" pitchFamily="34" charset="0"/>
              <a:ea typeface="造字工房悦黑（非商用）常规体" pitchFamily="50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42437" y="670559"/>
            <a:ext cx="7978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Ngô Văn Bình, Trần Phương Nhung, Nguyễn Bá Nghiễn, Nguyễn Trung Phú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833" y="-114721"/>
            <a:ext cx="1470167" cy="102911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-1" y="6383547"/>
            <a:ext cx="345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môn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Kỹ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thuật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và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mạng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máy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tính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5538158" y="6383547"/>
            <a:ext cx="47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24B509D-17DE-4350-9574-50EFFFF0C946}" type="slidenum">
              <a:rPr lang="en-US" smtClean="0">
                <a:solidFill>
                  <a:srgbClr val="FF0000"/>
                </a:solidFill>
              </a:rPr>
              <a:t>‹#›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318457" y="3448224"/>
            <a:ext cx="8043292" cy="1847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THIẾT KẾ WEB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BỘ MÔN KỸ THUẬT VÀ MẠNG MÁY TÍNH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18457" y="5572484"/>
            <a:ext cx="1896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ate: </a:t>
            </a:r>
            <a:fld id="{E859D5BE-1260-4206-A924-C7BDC152A2D5}" type="datetime1">
              <a:rPr lang="vi-VN" altLang="zh-CN" sz="1600" smtClean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20/08/2020</a:t>
            </a:fld>
            <a:endParaRPr lang="en-US" altLang="zh-CN" sz="1600" dirty="0">
              <a:gradFill>
                <a:gsLst>
                  <a:gs pos="0">
                    <a:srgbClr val="EE7751"/>
                  </a:gs>
                  <a:gs pos="100000">
                    <a:srgbClr val="D30E19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57" y="2704677"/>
            <a:ext cx="1729408" cy="1210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5098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lang="en-US" sz="4000" b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THẺ TẠO SIÊU LIÊN KẾT (tiếp)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548640" marR="0" lvl="1" indent="-228600" algn="just" defTabSz="914400" rtl="0" eaLnBrk="1" fontAlgn="auto" latinLnBrk="0" hangingPunct="1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tabindex = “n”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Dùng để chỉ thứ tự tab cho liên kết.</a:t>
            </a:r>
          </a:p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accesskey = “character”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dùng để xác định phím nóng cho liên kết. Hầu kết các trình duyệt là bấm tổ hợp phím Alt + phím nóng. Riêng trình duyệt firefox thì Alt+Shift+phím nóng.</a:t>
            </a:r>
          </a:p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target=“_blank|…”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dùng để xác định tài liệu đích được mở ở đâu.</a:t>
            </a:r>
          </a:p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25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500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lang="en-US" sz="4000" b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THẺ TẠO SIÊU LIÊN KẾT (tiếp)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548640" lvl="1" indent="-228600" algn="just">
              <a:lnSpc>
                <a:spcPct val="150000"/>
              </a:lnSpc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Để tạo ra liên kết bên trong một trang web thì.</a:t>
            </a:r>
          </a:p>
          <a:p>
            <a:pPr marL="1234440" lvl="2" indent="-457200" algn="just">
              <a:lnSpc>
                <a:spcPct val="150000"/>
              </a:lnSpc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HTML 4.01: </a:t>
            </a:r>
          </a:p>
          <a:p>
            <a:pPr marL="1691640" lvl="3" indent="-4572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Tạo một ancho (mỏ neo) cho đích với cú pháp:</a:t>
            </a:r>
          </a:p>
          <a:p>
            <a:pPr marL="320040" marR="0" lvl="1" algn="just" defTabSz="914400" rtl="0" eaLnBrk="1" fontAlgn="auto" latinLnBrk="0" hangingPunct="1"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&lt;a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name=“ancho_name”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&lt;/a&gt;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691640" lvl="3" indent="-4572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§"/>
              <a:tabLst>
                <a:tab pos="3033713" algn="l"/>
              </a:tabLst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Tạo liên kết đến mỏ neo: </a:t>
            </a:r>
          </a:p>
          <a:p>
            <a:pPr marL="320040" marR="0" lvl="1" algn="just" defTabSz="914400" rtl="0" eaLnBrk="1" fontAlgn="auto" latinLnBrk="0" hangingPunct="1"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&lt;a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href=“#ancho_name”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&gt;text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&lt;/a&gt;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04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500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lang="en-US" sz="4000" b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THẺ TẠO SIÊU LIÊN KẾT (tiếp)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548640" lvl="1" indent="-228600" algn="just">
              <a:lnSpc>
                <a:spcPct val="150000"/>
              </a:lnSpc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Để tạo ra liên kết bên trong một trang web thì.</a:t>
            </a:r>
          </a:p>
          <a:p>
            <a:pPr marL="1234440" lvl="2" indent="-457200" algn="just">
              <a:lnSpc>
                <a:spcPct val="150000"/>
              </a:lnSpc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HTML 5: </a:t>
            </a:r>
          </a:p>
          <a:p>
            <a:pPr marL="1691640" lvl="3" indent="-4572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Sử dụng thuộc tính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id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để tạo bookmark cho đích liên kết. </a:t>
            </a:r>
          </a:p>
          <a:p>
            <a:pPr marL="1691640" lvl="3" indent="-4572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Tạo liên kết đến bookmark đã tạo. </a:t>
            </a:r>
          </a:p>
          <a:p>
            <a:pPr marL="1234440" lvl="3" algn="just">
              <a:spcBef>
                <a:spcPts val="370"/>
              </a:spcBef>
              <a:buClr>
                <a:srgbClr val="9B2D1F"/>
              </a:buClr>
              <a:buSzPct val="85000"/>
              <a:defRPr/>
            </a:pPr>
            <a:r>
              <a:rPr lang="en-US" sz="320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&lt;a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href=“#bookmark”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&lt;/a&gt;</a:t>
            </a:r>
          </a:p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2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4411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lang="en-US" sz="4000" b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THẺ TẠO SIÊU LIÊN KẾT (tiếp)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548640" lvl="1" indent="-228600" algn="just">
              <a:lnSpc>
                <a:spcPct val="150000"/>
              </a:lnSpc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liên kết đến địa chỉ email.</a:t>
            </a:r>
          </a:p>
          <a:p>
            <a:pPr marL="320040" lvl="1" algn="just">
              <a:lnSpc>
                <a:spcPct val="150000"/>
              </a:lnSpc>
              <a:spcBef>
                <a:spcPts val="370"/>
              </a:spcBef>
              <a:buClr>
                <a:srgbClr val="9B2D1F"/>
              </a:buClr>
              <a:buSzPct val="85000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&lt;a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href=“mailto:someone@example.com”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320040" lvl="1" algn="just">
              <a:lnSpc>
                <a:spcPct val="150000"/>
              </a:lnSpc>
              <a:spcBef>
                <a:spcPts val="370"/>
              </a:spcBef>
              <a:buClr>
                <a:srgbClr val="9B2D1F"/>
              </a:buClr>
              <a:buSzPct val="85000"/>
              <a:defRPr/>
            </a:pP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3200">
                <a:latin typeface="Consolas" panose="020B0609020204030204" pitchFamily="49" charset="0"/>
                <a:cs typeface="Arial" panose="020B0604020202020204" pitchFamily="34" charset="0"/>
              </a:rPr>
              <a:t>Gửi mail</a:t>
            </a:r>
          </a:p>
          <a:p>
            <a:pPr marL="320040" lvl="1" algn="just">
              <a:lnSpc>
                <a:spcPct val="150000"/>
              </a:lnSpc>
              <a:spcBef>
                <a:spcPts val="370"/>
              </a:spcBef>
              <a:buClr>
                <a:srgbClr val="9B2D1F"/>
              </a:buClr>
              <a:buSzPct val="85000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&lt;/a&gt;</a:t>
            </a:r>
          </a:p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8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8474" y="526708"/>
            <a:ext cx="4178340" cy="5879446"/>
            <a:chOff x="478474" y="795065"/>
            <a:chExt cx="4178340" cy="5879446"/>
          </a:xfrm>
        </p:grpSpPr>
        <p:sp>
          <p:nvSpPr>
            <p:cNvPr id="21" name="文本框 20"/>
            <p:cNvSpPr txBox="1"/>
            <p:nvPr/>
          </p:nvSpPr>
          <p:spPr bwMode="auto">
            <a:xfrm>
              <a:off x="1010070" y="1214505"/>
              <a:ext cx="1537105" cy="2031216"/>
            </a:xfrm>
            <a:custGeom>
              <a:avLst/>
              <a:gdLst/>
              <a:ahLst/>
              <a:cxnLst/>
              <a:rect l="l" t="t" r="r" b="b"/>
              <a:pathLst>
                <a:path w="1537105" h="2031216">
                  <a:moveTo>
                    <a:pt x="754769" y="0"/>
                  </a:moveTo>
                  <a:lnTo>
                    <a:pt x="895910" y="286606"/>
                  </a:lnTo>
                  <a:lnTo>
                    <a:pt x="873296" y="311836"/>
                  </a:lnTo>
                  <a:cubicBezTo>
                    <a:pt x="670304" y="558364"/>
                    <a:pt x="568807" y="832025"/>
                    <a:pt x="568807" y="1132819"/>
                  </a:cubicBezTo>
                  <a:cubicBezTo>
                    <a:pt x="568807" y="1313562"/>
                    <a:pt x="604095" y="1449119"/>
                    <a:pt x="674669" y="1539490"/>
                  </a:cubicBezTo>
                  <a:cubicBezTo>
                    <a:pt x="745244" y="1629861"/>
                    <a:pt x="851079" y="1675047"/>
                    <a:pt x="992173" y="1675047"/>
                  </a:cubicBezTo>
                  <a:cubicBezTo>
                    <a:pt x="1150946" y="1675047"/>
                    <a:pt x="1298801" y="1583347"/>
                    <a:pt x="1435739" y="1399946"/>
                  </a:cubicBezTo>
                  <a:lnTo>
                    <a:pt x="1440636" y="1392745"/>
                  </a:lnTo>
                  <a:lnTo>
                    <a:pt x="1537105" y="1588637"/>
                  </a:lnTo>
                  <a:lnTo>
                    <a:pt x="1528289" y="1599585"/>
                  </a:lnTo>
                  <a:cubicBezTo>
                    <a:pt x="1506261" y="1626192"/>
                    <a:pt x="1482660" y="1654004"/>
                    <a:pt x="1457485" y="1683020"/>
                  </a:cubicBezTo>
                  <a:cubicBezTo>
                    <a:pt x="1256088" y="1915150"/>
                    <a:pt x="1021134" y="2031216"/>
                    <a:pt x="752623" y="2031216"/>
                  </a:cubicBezTo>
                  <a:cubicBezTo>
                    <a:pt x="512353" y="2031216"/>
                    <a:pt x="326848" y="1956792"/>
                    <a:pt x="196109" y="1807945"/>
                  </a:cubicBezTo>
                  <a:cubicBezTo>
                    <a:pt x="65369" y="1659099"/>
                    <a:pt x="0" y="1481900"/>
                    <a:pt x="0" y="1276350"/>
                  </a:cubicBezTo>
                  <a:cubicBezTo>
                    <a:pt x="0" y="854618"/>
                    <a:pt x="204346" y="466553"/>
                    <a:pt x="613037" y="112156"/>
                  </a:cubicBezTo>
                  <a:lnTo>
                    <a:pt x="7547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6858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en-US" sz="857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 bwMode="auto">
            <a:xfrm>
              <a:off x="1977573" y="3318161"/>
              <a:ext cx="938882" cy="783429"/>
            </a:xfrm>
            <a:custGeom>
              <a:avLst/>
              <a:gdLst/>
              <a:ahLst/>
              <a:cxnLst/>
              <a:rect l="l" t="t" r="r" b="b"/>
              <a:pathLst>
                <a:path w="938882" h="783429">
                  <a:moveTo>
                    <a:pt x="823225" y="0"/>
                  </a:moveTo>
                  <a:lnTo>
                    <a:pt x="938882" y="234857"/>
                  </a:lnTo>
                  <a:lnTo>
                    <a:pt x="911219" y="245022"/>
                  </a:lnTo>
                  <a:cubicBezTo>
                    <a:pt x="789187" y="296521"/>
                    <a:pt x="640940" y="390934"/>
                    <a:pt x="466475" y="528263"/>
                  </a:cubicBezTo>
                  <a:cubicBezTo>
                    <a:pt x="247358" y="698374"/>
                    <a:pt x="123679" y="783429"/>
                    <a:pt x="95438" y="783429"/>
                  </a:cubicBezTo>
                  <a:cubicBezTo>
                    <a:pt x="31812" y="783429"/>
                    <a:pt x="0" y="749761"/>
                    <a:pt x="0" y="682426"/>
                  </a:cubicBezTo>
                  <a:cubicBezTo>
                    <a:pt x="0" y="654074"/>
                    <a:pt x="164296" y="514087"/>
                    <a:pt x="492888" y="262466"/>
                  </a:cubicBezTo>
                  <a:cubicBezTo>
                    <a:pt x="567526" y="205320"/>
                    <a:pt x="638396" y="149945"/>
                    <a:pt x="705498" y="96342"/>
                  </a:cubicBezTo>
                  <a:lnTo>
                    <a:pt x="8232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6858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en-US" sz="857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 bwMode="auto">
            <a:xfrm>
              <a:off x="478474" y="5026566"/>
              <a:ext cx="1489631" cy="1540489"/>
            </a:xfrm>
            <a:custGeom>
              <a:avLst/>
              <a:gdLst/>
              <a:ahLst/>
              <a:cxnLst/>
              <a:rect l="l" t="t" r="r" b="b"/>
              <a:pathLst>
                <a:path w="1489631" h="1540489">
                  <a:moveTo>
                    <a:pt x="529353" y="0"/>
                  </a:moveTo>
                  <a:cubicBezTo>
                    <a:pt x="639881" y="0"/>
                    <a:pt x="730792" y="37960"/>
                    <a:pt x="802087" y="113878"/>
                  </a:cubicBezTo>
                  <a:cubicBezTo>
                    <a:pt x="873381" y="189797"/>
                    <a:pt x="909029" y="273661"/>
                    <a:pt x="909029" y="365472"/>
                  </a:cubicBezTo>
                  <a:cubicBezTo>
                    <a:pt x="909029" y="414866"/>
                    <a:pt x="885993" y="481952"/>
                    <a:pt x="839921" y="566731"/>
                  </a:cubicBezTo>
                  <a:cubicBezTo>
                    <a:pt x="793850" y="654998"/>
                    <a:pt x="770814" y="739749"/>
                    <a:pt x="770814" y="820983"/>
                  </a:cubicBezTo>
                  <a:cubicBezTo>
                    <a:pt x="770814" y="1004550"/>
                    <a:pt x="859233" y="1153715"/>
                    <a:pt x="1036072" y="1268479"/>
                  </a:cubicBezTo>
                  <a:cubicBezTo>
                    <a:pt x="1124491" y="1325861"/>
                    <a:pt x="1222189" y="1368897"/>
                    <a:pt x="1329166" y="1397588"/>
                  </a:cubicBezTo>
                  <a:lnTo>
                    <a:pt x="1489631" y="1428524"/>
                  </a:lnTo>
                  <a:lnTo>
                    <a:pt x="942711" y="1540489"/>
                  </a:lnTo>
                  <a:lnTo>
                    <a:pt x="844365" y="1507779"/>
                  </a:lnTo>
                  <a:cubicBezTo>
                    <a:pt x="698093" y="1451713"/>
                    <a:pt x="568143" y="1378826"/>
                    <a:pt x="454514" y="1289119"/>
                  </a:cubicBezTo>
                  <a:cubicBezTo>
                    <a:pt x="151505" y="1049902"/>
                    <a:pt x="0" y="802710"/>
                    <a:pt x="0" y="547544"/>
                  </a:cubicBezTo>
                  <a:cubicBezTo>
                    <a:pt x="0" y="402241"/>
                    <a:pt x="49021" y="274658"/>
                    <a:pt x="147061" y="164795"/>
                  </a:cubicBezTo>
                  <a:cubicBezTo>
                    <a:pt x="245102" y="54932"/>
                    <a:pt x="372532" y="0"/>
                    <a:pt x="52935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6858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en-US" sz="857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 bwMode="auto">
            <a:xfrm>
              <a:off x="2870835" y="5063185"/>
              <a:ext cx="1196797" cy="1207096"/>
            </a:xfrm>
            <a:custGeom>
              <a:avLst/>
              <a:gdLst/>
              <a:ahLst/>
              <a:cxnLst/>
              <a:rect l="l" t="t" r="r" b="b"/>
              <a:pathLst>
                <a:path w="1196797" h="1207096">
                  <a:moveTo>
                    <a:pt x="789315" y="0"/>
                  </a:moveTo>
                  <a:lnTo>
                    <a:pt x="1196797" y="827446"/>
                  </a:lnTo>
                  <a:lnTo>
                    <a:pt x="1055036" y="962780"/>
                  </a:lnTo>
                  <a:lnTo>
                    <a:pt x="1008449" y="1000646"/>
                  </a:lnTo>
                  <a:lnTo>
                    <a:pt x="0" y="1207096"/>
                  </a:lnTo>
                  <a:lnTo>
                    <a:pt x="47761" y="1176496"/>
                  </a:lnTo>
                  <a:cubicBezTo>
                    <a:pt x="78349" y="1154829"/>
                    <a:pt x="108122" y="1131614"/>
                    <a:pt x="137079" y="1106851"/>
                  </a:cubicBezTo>
                  <a:cubicBezTo>
                    <a:pt x="368738" y="908748"/>
                    <a:pt x="561483" y="608051"/>
                    <a:pt x="715313" y="204758"/>
                  </a:cubicBezTo>
                  <a:cubicBezTo>
                    <a:pt x="734542" y="154347"/>
                    <a:pt x="752569" y="105511"/>
                    <a:pt x="769394" y="58250"/>
                  </a:cubicBezTo>
                  <a:lnTo>
                    <a:pt x="78931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6858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en-US" sz="857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1764838" y="795065"/>
              <a:ext cx="2891976" cy="5095566"/>
            </a:xfrm>
            <a:custGeom>
              <a:avLst/>
              <a:gdLst/>
              <a:ahLst/>
              <a:cxnLst/>
              <a:rect l="l" t="t" r="r" b="b"/>
              <a:pathLst>
                <a:path w="2891976" h="5095566">
                  <a:moveTo>
                    <a:pt x="1352425" y="0"/>
                  </a:moveTo>
                  <a:cubicBezTo>
                    <a:pt x="1805389" y="0"/>
                    <a:pt x="2146870" y="102775"/>
                    <a:pt x="2376868" y="308326"/>
                  </a:cubicBezTo>
                  <a:cubicBezTo>
                    <a:pt x="2606866" y="513876"/>
                    <a:pt x="2721865" y="760182"/>
                    <a:pt x="2721865" y="1047243"/>
                  </a:cubicBezTo>
                  <a:cubicBezTo>
                    <a:pt x="2721865" y="1259882"/>
                    <a:pt x="2664276" y="1447712"/>
                    <a:pt x="2549097" y="1610735"/>
                  </a:cubicBezTo>
                  <a:cubicBezTo>
                    <a:pt x="2433918" y="1773757"/>
                    <a:pt x="2301905" y="1908428"/>
                    <a:pt x="2153058" y="2014747"/>
                  </a:cubicBezTo>
                  <a:lnTo>
                    <a:pt x="1382245" y="2556975"/>
                  </a:lnTo>
                  <a:cubicBezTo>
                    <a:pt x="1850049" y="2556975"/>
                    <a:pt x="2218621" y="2681014"/>
                    <a:pt x="2487963" y="2929091"/>
                  </a:cubicBezTo>
                  <a:cubicBezTo>
                    <a:pt x="2757305" y="3177169"/>
                    <a:pt x="2891976" y="3481951"/>
                    <a:pt x="2891976" y="3843436"/>
                  </a:cubicBezTo>
                  <a:cubicBezTo>
                    <a:pt x="2891976" y="4274471"/>
                    <a:pt x="2705433" y="4682443"/>
                    <a:pt x="2332347" y="5067351"/>
                  </a:cubicBezTo>
                  <a:lnTo>
                    <a:pt x="2302793" y="5095566"/>
                  </a:lnTo>
                  <a:lnTo>
                    <a:pt x="1895311" y="4268120"/>
                  </a:lnTo>
                  <a:lnTo>
                    <a:pt x="1922261" y="4189315"/>
                  </a:lnTo>
                  <a:cubicBezTo>
                    <a:pt x="2008790" y="3924660"/>
                    <a:pt x="2052055" y="3716725"/>
                    <a:pt x="2052055" y="3565511"/>
                  </a:cubicBezTo>
                  <a:cubicBezTo>
                    <a:pt x="2052055" y="3303700"/>
                    <a:pt x="1979611" y="3097624"/>
                    <a:pt x="1834724" y="2947282"/>
                  </a:cubicBezTo>
                  <a:cubicBezTo>
                    <a:pt x="1689836" y="2796940"/>
                    <a:pt x="1516694" y="2721769"/>
                    <a:pt x="1315297" y="2721769"/>
                  </a:cubicBezTo>
                  <a:cubicBezTo>
                    <a:pt x="1279068" y="2721769"/>
                    <a:pt x="1238645" y="2728636"/>
                    <a:pt x="1194027" y="2742368"/>
                  </a:cubicBezTo>
                  <a:lnTo>
                    <a:pt x="1151617" y="2757952"/>
                  </a:lnTo>
                  <a:lnTo>
                    <a:pt x="1035960" y="2523095"/>
                  </a:lnTo>
                  <a:lnTo>
                    <a:pt x="1108237" y="2463946"/>
                  </a:lnTo>
                  <a:cubicBezTo>
                    <a:pt x="1465636" y="2163595"/>
                    <a:pt x="1687393" y="1927034"/>
                    <a:pt x="1773507" y="1754265"/>
                  </a:cubicBezTo>
                  <a:cubicBezTo>
                    <a:pt x="1888326" y="1523907"/>
                    <a:pt x="1945736" y="1307725"/>
                    <a:pt x="1945736" y="1105719"/>
                  </a:cubicBezTo>
                  <a:cubicBezTo>
                    <a:pt x="1945736" y="847009"/>
                    <a:pt x="1867962" y="634371"/>
                    <a:pt x="1712415" y="467804"/>
                  </a:cubicBezTo>
                  <a:cubicBezTo>
                    <a:pt x="1556868" y="301238"/>
                    <a:pt x="1357132" y="217954"/>
                    <a:pt x="1113207" y="217954"/>
                  </a:cubicBezTo>
                  <a:cubicBezTo>
                    <a:pt x="777361" y="217954"/>
                    <a:pt x="476871" y="354397"/>
                    <a:pt x="211738" y="627283"/>
                  </a:cubicBezTo>
                  <a:lnTo>
                    <a:pt x="141141" y="706046"/>
                  </a:lnTo>
                  <a:lnTo>
                    <a:pt x="0" y="419440"/>
                  </a:lnTo>
                  <a:lnTo>
                    <a:pt x="15716" y="407003"/>
                  </a:lnTo>
                  <a:cubicBezTo>
                    <a:pt x="392869" y="135668"/>
                    <a:pt x="838439" y="0"/>
                    <a:pt x="1352425" y="0"/>
                  </a:cubicBezTo>
                  <a:close/>
                </a:path>
              </a:pathLst>
            </a:custGeom>
            <a:solidFill>
              <a:srgbClr val="E7001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6858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en-US" sz="857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 bwMode="auto">
            <a:xfrm>
              <a:off x="2450706" y="2336692"/>
              <a:ext cx="318945" cy="466450"/>
            </a:xfrm>
            <a:custGeom>
              <a:avLst/>
              <a:gdLst/>
              <a:ahLst/>
              <a:cxnLst/>
              <a:rect l="l" t="t" r="r" b="b"/>
              <a:pathLst>
                <a:path w="318945" h="466450">
                  <a:moveTo>
                    <a:pt x="218357" y="0"/>
                  </a:moveTo>
                  <a:cubicBezTo>
                    <a:pt x="285415" y="0"/>
                    <a:pt x="318945" y="31896"/>
                    <a:pt x="318945" y="95687"/>
                  </a:cubicBezTo>
                  <a:cubicBezTo>
                    <a:pt x="318945" y="154163"/>
                    <a:pt x="262302" y="255997"/>
                    <a:pt x="149016" y="401189"/>
                  </a:cubicBezTo>
                  <a:lnTo>
                    <a:pt x="96469" y="466450"/>
                  </a:lnTo>
                  <a:lnTo>
                    <a:pt x="0" y="270558"/>
                  </a:lnTo>
                  <a:lnTo>
                    <a:pt x="62662" y="178417"/>
                  </a:lnTo>
                  <a:cubicBezTo>
                    <a:pt x="84878" y="142756"/>
                    <a:pt x="106791" y="104548"/>
                    <a:pt x="128401" y="63792"/>
                  </a:cubicBezTo>
                  <a:cubicBezTo>
                    <a:pt x="153098" y="21264"/>
                    <a:pt x="183083" y="0"/>
                    <a:pt x="218357" y="0"/>
                  </a:cubicBezTo>
                  <a:close/>
                </a:path>
              </a:pathLst>
            </a:custGeom>
            <a:solidFill>
              <a:srgbClr val="E7001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6858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en-US" sz="857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 bwMode="auto">
            <a:xfrm>
              <a:off x="1421185" y="6063831"/>
              <a:ext cx="2458099" cy="610680"/>
            </a:xfrm>
            <a:custGeom>
              <a:avLst/>
              <a:gdLst/>
              <a:ahLst/>
              <a:cxnLst/>
              <a:rect l="l" t="t" r="r" b="b"/>
              <a:pathLst>
                <a:path w="2458099" h="610680">
                  <a:moveTo>
                    <a:pt x="2458099" y="0"/>
                  </a:moveTo>
                  <a:lnTo>
                    <a:pt x="2317672" y="114137"/>
                  </a:lnTo>
                  <a:cubicBezTo>
                    <a:pt x="1871326" y="445166"/>
                    <a:pt x="1355111" y="610680"/>
                    <a:pt x="769027" y="610680"/>
                  </a:cubicBezTo>
                  <a:cubicBezTo>
                    <a:pt x="501457" y="610680"/>
                    <a:pt x="262904" y="580778"/>
                    <a:pt x="53366" y="520973"/>
                  </a:cubicBezTo>
                  <a:lnTo>
                    <a:pt x="0" y="503223"/>
                  </a:lnTo>
                  <a:lnTo>
                    <a:pt x="546920" y="391258"/>
                  </a:lnTo>
                  <a:lnTo>
                    <a:pt x="553879" y="392599"/>
                  </a:lnTo>
                  <a:cubicBezTo>
                    <a:pt x="612007" y="399772"/>
                    <a:pt x="672454" y="403358"/>
                    <a:pt x="735221" y="403358"/>
                  </a:cubicBezTo>
                  <a:cubicBezTo>
                    <a:pt x="987230" y="403358"/>
                    <a:pt x="1209890" y="347642"/>
                    <a:pt x="1403201" y="236209"/>
                  </a:cubicBezTo>
                  <a:lnTo>
                    <a:pt x="1449650" y="206450"/>
                  </a:lnTo>
                  <a:lnTo>
                    <a:pt x="2458099" y="0"/>
                  </a:lnTo>
                  <a:close/>
                </a:path>
              </a:pathLst>
            </a:custGeom>
            <a:solidFill>
              <a:srgbClr val="E7001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6858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en-US" sz="857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970362" y="3295510"/>
            <a:ext cx="524821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4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  <a:t>CÁC THẺ TẠO MẪU BIỂU (FORM)</a:t>
            </a:r>
            <a:endParaRPr lang="en-US" altLang="zh-CN" sz="4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造字工房悦黑（非商用）常规体" pitchFamily="50" charset="-122"/>
              <a:cs typeface="Arial" panose="020B0604020202020204" pitchFamily="34" charset="0"/>
            </a:endParaRPr>
          </a:p>
          <a:p>
            <a:pPr algn="r"/>
            <a:endParaRPr lang="en-US" altLang="zh-CN" sz="8800" b="1" dirty="0">
              <a:solidFill>
                <a:srgbClr val="E70012"/>
              </a:solidFill>
              <a:latin typeface="造字工房悦黑（非商用）常规体" pitchFamily="50" charset="-122"/>
              <a:ea typeface="造字工房悦黑（非商用）常规体" pitchFamily="5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06999" y="2813372"/>
            <a:ext cx="13115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altLang="zh-CN" sz="2400"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  <a:t>PHẦN</a:t>
            </a:r>
            <a:r>
              <a:rPr lang="en-US" altLang="zh-CN" sz="2400">
                <a:latin typeface="造字工房悦黑（非商用）常规体" pitchFamily="50" charset="-122"/>
                <a:ea typeface="造字工房悦黑（非商用）常规体" pitchFamily="50" charset="-122"/>
              </a:rPr>
              <a:t> </a:t>
            </a:r>
            <a:r>
              <a:rPr lang="en-US" altLang="zh-CN" sz="2400">
                <a:solidFill>
                  <a:srgbClr val="E70012"/>
                </a:solidFill>
                <a:latin typeface="造字工房悦黑（非商用）常规体" pitchFamily="50" charset="-122"/>
                <a:ea typeface="造字工房悦黑（非商用）常规体" pitchFamily="50" charset="-122"/>
              </a:rPr>
              <a:t>3</a:t>
            </a:r>
            <a:endParaRPr lang="zh-CN" altLang="en-US" sz="2400" dirty="0">
              <a:solidFill>
                <a:srgbClr val="E70012"/>
              </a:solidFill>
              <a:latin typeface="造字工房悦黑（非商用）常规体" pitchFamily="50" charset="-122"/>
              <a:ea typeface="造字工房悦黑（非商用）常规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THẺ</a:t>
            </a: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&lt;FORM&gt;</a:t>
            </a:r>
          </a:p>
          <a:p>
            <a:pPr marL="548640" marR="0" lvl="1" indent="-228600" algn="just" defTabSz="914400" rtl="0" eaLnBrk="1" fontAlgn="auto" latinLnBrk="0" hangingPunct="1"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Được sử dụng để tạo form trong HTML cho người sử dụng nhập dữ liệu.</a:t>
            </a:r>
          </a:p>
          <a:p>
            <a:pPr marL="548640" marR="0" lvl="1" indent="-228600" algn="just" defTabSz="914400" rtl="0" eaLnBrk="1" fontAlgn="auto" latinLnBrk="0" hangingPunct="1"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Cú pháp của thẻ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form</a:t>
            </a: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2004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form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action=“url” method=“post|get” enctype=“multipart/form-data|text/plain”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32004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input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…&gt;</a:t>
            </a:r>
          </a:p>
          <a:p>
            <a:pPr marL="32004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input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…&gt;</a:t>
            </a:r>
          </a:p>
          <a:p>
            <a:pPr marL="32004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form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320040" marR="0" lvl="1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7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5142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THÀNH PHẦN CHÍNH CỦA FORM</a:t>
            </a:r>
          </a:p>
          <a:p>
            <a:pPr marL="548640" marR="0" lvl="1" indent="-228600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&lt;input&gt;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là thành phần được sử dụng thông dụng nhất. Tùy thuộc vào giá trị của thuộc tính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mà nó có chức năng và cách hiển thị khác nhau.</a:t>
            </a:r>
          </a:p>
          <a:p>
            <a:pPr marL="548640" marR="0" lvl="1" indent="-228600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dụ: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&lt;label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for="fname"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First name: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&lt;input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type="text"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id="fname" name="fname"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&lt;br&gt;&lt;br&gt;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&lt;input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type="submit" value="Submit"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A689B-A97B-489B-A014-8AC96A98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235" y="4649560"/>
            <a:ext cx="3526396" cy="1784966"/>
          </a:xfrm>
          <a:prstGeom prst="rect">
            <a:avLst/>
          </a:prstGeom>
        </p:spPr>
      </p:pic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8BE13962-35A7-44A0-A9D1-A7125EBCC7A1}"/>
              </a:ext>
            </a:extLst>
          </p:cNvPr>
          <p:cNvSpPr/>
          <p:nvPr/>
        </p:nvSpPr>
        <p:spPr>
          <a:xfrm>
            <a:off x="7344229" y="5529943"/>
            <a:ext cx="870857" cy="49348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4818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THÀNH PHẦN CHÍNH CỦA FORM (tiếp)</a:t>
            </a:r>
          </a:p>
          <a:p>
            <a:pPr marL="548640" marR="0" lvl="1" indent="-228600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&lt;label&gt;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là thành phần được sử dụng để tạo nhãn cho một số thành phần khác của form. Thuộc tính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của thẻ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&lt;label&gt;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phải trùng với giá trị thuộc tính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id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của thành phần cần đặt nhãn.</a:t>
            </a:r>
          </a:p>
          <a:p>
            <a:pPr marL="548640" marR="0" lvl="1" indent="-228600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dụ: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&lt;label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for="fname"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First name: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&lt;input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type="text"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id="fname" name="fname"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8BE13962-35A7-44A0-A9D1-A7125EBCC7A1}"/>
              </a:ext>
            </a:extLst>
          </p:cNvPr>
          <p:cNvSpPr/>
          <p:nvPr/>
        </p:nvSpPr>
        <p:spPr>
          <a:xfrm>
            <a:off x="7344229" y="5529943"/>
            <a:ext cx="870857" cy="49348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0C279-6F6E-41A0-BEB9-3B124AA58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501" y="5339897"/>
            <a:ext cx="3051013" cy="86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2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523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THÀNH PHẦN CHÍNH CỦA FORM (tiếp)</a:t>
            </a:r>
          </a:p>
          <a:p>
            <a:pPr marL="548640" marR="0" lvl="1" indent="-228600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&lt;select&gt;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kết hợp với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&lt;option&gt;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dùng để tạo danh sách đổ xuống (drop - down list).</a:t>
            </a:r>
          </a:p>
          <a:p>
            <a:pPr marL="548640" marR="0" lvl="1" indent="-228600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dụ: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&lt;label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for="cars"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Choose a car: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&lt;select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id="cars" name="cars"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&lt;option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value="volvo"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Volvo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&lt;/option&gt;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&lt;option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value="saab"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Saab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&lt;/option&gt;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&lt;option </a:t>
            </a:r>
            <a:r>
              <a:rPr lang="en-US" sz="16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value="fiat"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Fiat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&lt;/option&gt;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&lt;option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value="audi"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Audi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&lt;/option&gt;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&lt;/select&gt;</a:t>
            </a: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8BE13962-35A7-44A0-A9D1-A7125EBCC7A1}"/>
              </a:ext>
            </a:extLst>
          </p:cNvPr>
          <p:cNvSpPr/>
          <p:nvPr/>
        </p:nvSpPr>
        <p:spPr>
          <a:xfrm>
            <a:off x="6197600" y="4746171"/>
            <a:ext cx="870857" cy="49348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D1C61-699E-4FFE-B4F9-4870A4062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165" y="3742979"/>
            <a:ext cx="2909684" cy="727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47DAC7-5552-4E07-9DE1-A58E4829F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164" y="4564288"/>
            <a:ext cx="2909683" cy="18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1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398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THÀNH PHẦN CHÍNH CỦA FORM (tiếp)</a:t>
            </a:r>
          </a:p>
          <a:p>
            <a:pPr marL="548640" marR="0" lvl="1" indent="-228600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&lt;textarea&gt;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dùng để tạo vùng nhập văn bản có nhiều dòng.</a:t>
            </a:r>
          </a:p>
          <a:p>
            <a:pPr marL="548640" marR="0" lvl="1" indent="-228600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dụ: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&lt;textarea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name="message" rows="10" cols="30"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Toàn dân phòng chống dịch covid 19.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&lt;/textarea&gt;</a:t>
            </a: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8BE13962-35A7-44A0-A9D1-A7125EBCC7A1}"/>
              </a:ext>
            </a:extLst>
          </p:cNvPr>
          <p:cNvSpPr/>
          <p:nvPr/>
        </p:nvSpPr>
        <p:spPr>
          <a:xfrm>
            <a:off x="7881257" y="4339771"/>
            <a:ext cx="870857" cy="49348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DC7B1B-0D42-4379-A52A-1EF8C463C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429" y="3796087"/>
            <a:ext cx="3177126" cy="203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599" y="1615289"/>
            <a:ext cx="3329609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Bài 2: Các thẻ chèn hình ảnh, siêu liên kết và mẫu biểu</a:t>
            </a:r>
          </a:p>
          <a:p>
            <a:pPr algn="ctr"/>
            <a:r>
              <a:rPr lang="en-US" altLang="zh-CN" sz="3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sz="3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等腰三角形 8"/>
          <p:cNvSpPr/>
          <p:nvPr/>
        </p:nvSpPr>
        <p:spPr>
          <a:xfrm flipH="1" flipV="1">
            <a:off x="9155112" y="2562664"/>
            <a:ext cx="176213" cy="163513"/>
          </a:xfrm>
          <a:prstGeom prst="triangle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flipH="1">
            <a:off x="9155112" y="1961001"/>
            <a:ext cx="176213" cy="165100"/>
          </a:xfrm>
          <a:prstGeom prst="triangle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5281683" y="2046727"/>
            <a:ext cx="5345041" cy="593725"/>
          </a:xfrm>
          <a:prstGeom prst="rect">
            <a:avLst/>
          </a:prstGeom>
          <a:solidFill>
            <a:srgbClr val="E70012"/>
          </a:solidFill>
          <a:effectLst/>
        </p:spPr>
        <p:txBody>
          <a:bodyPr lIns="180000" anchor="ctr"/>
          <a:lstStyle/>
          <a:p>
            <a:pPr>
              <a:defRPr/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Thẻ chèn hình ành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9331325" y="1961002"/>
            <a:ext cx="790575" cy="76517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200">
                <a:solidFill>
                  <a:srgbClr val="DB0816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Verdana" panose="020B0604030504040204" pitchFamily="34" charset="0"/>
              </a:rPr>
              <a:t>01</a:t>
            </a:r>
            <a:endParaRPr lang="zh-CN" altLang="en-US" sz="3200" dirty="0">
              <a:solidFill>
                <a:srgbClr val="DB0816"/>
              </a:solidFill>
              <a:latin typeface="Adobe Gothic Std B" panose="020B0800000000000000" pitchFamily="34" charset="-128"/>
              <a:ea typeface="Microsoft YaHei UI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等腰三角形 12"/>
          <p:cNvSpPr/>
          <p:nvPr/>
        </p:nvSpPr>
        <p:spPr>
          <a:xfrm flipH="1" flipV="1">
            <a:off x="9155112" y="3578664"/>
            <a:ext cx="176213" cy="163513"/>
          </a:xfrm>
          <a:prstGeom prst="triangle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flipH="1">
            <a:off x="9155112" y="2977001"/>
            <a:ext cx="176213" cy="165100"/>
          </a:xfrm>
          <a:prstGeom prst="triangle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 flipH="1">
            <a:off x="5281683" y="3062727"/>
            <a:ext cx="5345042" cy="593725"/>
          </a:xfrm>
          <a:prstGeom prst="rect">
            <a:avLst/>
          </a:prstGeom>
          <a:solidFill>
            <a:srgbClr val="E70012"/>
          </a:solidFill>
          <a:effectLst/>
        </p:spPr>
        <p:txBody>
          <a:bodyPr lIns="180000" anchor="ctr"/>
          <a:lstStyle>
            <a:defPPr>
              <a:defRPr lang="zh-CN"/>
            </a:defPPr>
            <a:lvl1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Thẻ tạo siêu liên kết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9331325" y="2977002"/>
            <a:ext cx="790575" cy="76517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zh-CN"/>
            </a:defPPr>
            <a:lvl1pPr algn="ctr">
              <a:defRPr sz="3200">
                <a:solidFill>
                  <a:srgbClr val="FFFFF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Verdana" panose="020B0604030504040204" pitchFamily="34" charset="0"/>
              </a:defRPr>
            </a:lvl1pPr>
          </a:lstStyle>
          <a:p>
            <a:r>
              <a:rPr lang="en-US" altLang="zh-CN">
                <a:solidFill>
                  <a:srgbClr val="DB0816"/>
                </a:solidFill>
              </a:rPr>
              <a:t>02</a:t>
            </a:r>
            <a:endParaRPr lang="zh-CN" altLang="en-US" dirty="0">
              <a:solidFill>
                <a:srgbClr val="DB0816"/>
              </a:solidFill>
            </a:endParaRPr>
          </a:p>
        </p:txBody>
      </p:sp>
      <p:sp>
        <p:nvSpPr>
          <p:cNvPr id="17" name="等腰三角形 12">
            <a:extLst>
              <a:ext uri="{FF2B5EF4-FFF2-40B4-BE49-F238E27FC236}">
                <a16:creationId xmlns:a16="http://schemas.microsoft.com/office/drawing/2014/main" id="{B2DE8909-7CD2-4E89-866B-FBAFBF2869D9}"/>
              </a:ext>
            </a:extLst>
          </p:cNvPr>
          <p:cNvSpPr/>
          <p:nvPr/>
        </p:nvSpPr>
        <p:spPr>
          <a:xfrm flipH="1" flipV="1">
            <a:off x="9155112" y="4594664"/>
            <a:ext cx="176213" cy="163513"/>
          </a:xfrm>
          <a:prstGeom prst="triangle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等腰三角形 13">
            <a:extLst>
              <a:ext uri="{FF2B5EF4-FFF2-40B4-BE49-F238E27FC236}">
                <a16:creationId xmlns:a16="http://schemas.microsoft.com/office/drawing/2014/main" id="{7FBCA29E-65DB-4780-9774-BA287EF74905}"/>
              </a:ext>
            </a:extLst>
          </p:cNvPr>
          <p:cNvSpPr/>
          <p:nvPr/>
        </p:nvSpPr>
        <p:spPr>
          <a:xfrm flipH="1">
            <a:off x="9155112" y="3993001"/>
            <a:ext cx="176213" cy="165100"/>
          </a:xfrm>
          <a:prstGeom prst="triangle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文本框 14">
            <a:extLst>
              <a:ext uri="{FF2B5EF4-FFF2-40B4-BE49-F238E27FC236}">
                <a16:creationId xmlns:a16="http://schemas.microsoft.com/office/drawing/2014/main" id="{E49F3BB2-B90B-4906-B779-9790FFD6682C}"/>
              </a:ext>
            </a:extLst>
          </p:cNvPr>
          <p:cNvSpPr txBox="1"/>
          <p:nvPr/>
        </p:nvSpPr>
        <p:spPr>
          <a:xfrm flipH="1">
            <a:off x="5281681" y="4078727"/>
            <a:ext cx="5345043" cy="593725"/>
          </a:xfrm>
          <a:prstGeom prst="rect">
            <a:avLst/>
          </a:prstGeom>
          <a:solidFill>
            <a:srgbClr val="E70012"/>
          </a:solidFill>
          <a:effectLst/>
        </p:spPr>
        <p:txBody>
          <a:bodyPr lIns="180000" anchor="ctr"/>
          <a:lstStyle>
            <a:defPPr>
              <a:defRPr lang="zh-CN"/>
            </a:defPPr>
            <a:lvl1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Các thẻ tạo mẫu biểu (FORM)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5">
            <a:extLst>
              <a:ext uri="{FF2B5EF4-FFF2-40B4-BE49-F238E27FC236}">
                <a16:creationId xmlns:a16="http://schemas.microsoft.com/office/drawing/2014/main" id="{711FB816-F23C-4CB4-A393-964C98299FBE}"/>
              </a:ext>
            </a:extLst>
          </p:cNvPr>
          <p:cNvSpPr txBox="1"/>
          <p:nvPr/>
        </p:nvSpPr>
        <p:spPr>
          <a:xfrm flipH="1">
            <a:off x="9331325" y="3993002"/>
            <a:ext cx="790575" cy="76517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zh-CN"/>
            </a:defPPr>
            <a:lvl1pPr algn="ctr">
              <a:defRPr sz="3200">
                <a:solidFill>
                  <a:srgbClr val="FFFFF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Verdana" panose="020B0604030504040204" pitchFamily="34" charset="0"/>
              </a:defRPr>
            </a:lvl1pPr>
          </a:lstStyle>
          <a:p>
            <a:r>
              <a:rPr lang="en-US" altLang="zh-CN">
                <a:solidFill>
                  <a:srgbClr val="DB0816"/>
                </a:solidFill>
              </a:rPr>
              <a:t>03</a:t>
            </a:r>
            <a:endParaRPr lang="zh-CN" altLang="en-US" dirty="0">
              <a:solidFill>
                <a:srgbClr val="DB0816"/>
              </a:solidFill>
            </a:endParaRPr>
          </a:p>
        </p:txBody>
      </p:sp>
      <p:sp>
        <p:nvSpPr>
          <p:cNvPr id="25" name="等腰三角形 12">
            <a:extLst>
              <a:ext uri="{FF2B5EF4-FFF2-40B4-BE49-F238E27FC236}">
                <a16:creationId xmlns:a16="http://schemas.microsoft.com/office/drawing/2014/main" id="{6BF1927D-D3D7-44EB-B21C-89C25CF2FD8A}"/>
              </a:ext>
            </a:extLst>
          </p:cNvPr>
          <p:cNvSpPr/>
          <p:nvPr/>
        </p:nvSpPr>
        <p:spPr>
          <a:xfrm flipH="1" flipV="1">
            <a:off x="9155112" y="5624952"/>
            <a:ext cx="176213" cy="163513"/>
          </a:xfrm>
          <a:prstGeom prst="triangle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等腰三角形 13">
            <a:extLst>
              <a:ext uri="{FF2B5EF4-FFF2-40B4-BE49-F238E27FC236}">
                <a16:creationId xmlns:a16="http://schemas.microsoft.com/office/drawing/2014/main" id="{B9DFCE2E-DE75-45FF-9AB8-F8CED668FC55}"/>
              </a:ext>
            </a:extLst>
          </p:cNvPr>
          <p:cNvSpPr/>
          <p:nvPr/>
        </p:nvSpPr>
        <p:spPr>
          <a:xfrm flipH="1">
            <a:off x="9155112" y="5023289"/>
            <a:ext cx="176213" cy="165100"/>
          </a:xfrm>
          <a:prstGeom prst="triangle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7" name="文本框 14">
            <a:extLst>
              <a:ext uri="{FF2B5EF4-FFF2-40B4-BE49-F238E27FC236}">
                <a16:creationId xmlns:a16="http://schemas.microsoft.com/office/drawing/2014/main" id="{3FE28746-F4AC-4CC5-856E-FAF5CFA7762D}"/>
              </a:ext>
            </a:extLst>
          </p:cNvPr>
          <p:cNvSpPr txBox="1"/>
          <p:nvPr/>
        </p:nvSpPr>
        <p:spPr>
          <a:xfrm flipH="1">
            <a:off x="5281681" y="5109015"/>
            <a:ext cx="5345043" cy="593725"/>
          </a:xfrm>
          <a:prstGeom prst="rect">
            <a:avLst/>
          </a:prstGeom>
          <a:solidFill>
            <a:srgbClr val="E70012"/>
          </a:solidFill>
          <a:effectLst/>
        </p:spPr>
        <p:txBody>
          <a:bodyPr lIns="180000" anchor="ctr"/>
          <a:lstStyle>
            <a:defPPr>
              <a:defRPr lang="zh-CN"/>
            </a:defPPr>
            <a:lvl1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Các thẻ tạo bố cục (layout) 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trang web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15">
            <a:extLst>
              <a:ext uri="{FF2B5EF4-FFF2-40B4-BE49-F238E27FC236}">
                <a16:creationId xmlns:a16="http://schemas.microsoft.com/office/drawing/2014/main" id="{81531060-12C7-4DD9-94E4-6AA9CD63F597}"/>
              </a:ext>
            </a:extLst>
          </p:cNvPr>
          <p:cNvSpPr txBox="1"/>
          <p:nvPr/>
        </p:nvSpPr>
        <p:spPr>
          <a:xfrm flipH="1">
            <a:off x="9331325" y="5023290"/>
            <a:ext cx="790575" cy="76517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zh-CN"/>
            </a:defPPr>
            <a:lvl1pPr algn="ctr">
              <a:defRPr sz="3200">
                <a:solidFill>
                  <a:srgbClr val="FFFFF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Verdana" panose="020B0604030504040204" pitchFamily="34" charset="0"/>
              </a:defRPr>
            </a:lvl1pPr>
          </a:lstStyle>
          <a:p>
            <a:r>
              <a:rPr lang="en-US" altLang="zh-CN">
                <a:solidFill>
                  <a:srgbClr val="DB0816"/>
                </a:solidFill>
              </a:rPr>
              <a:t>04</a:t>
            </a:r>
            <a:endParaRPr lang="zh-CN" altLang="en-US" dirty="0">
              <a:solidFill>
                <a:srgbClr val="DB08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6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266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THÀNH PHẦN CHÍNH CỦA FORM (tiếp)</a:t>
            </a:r>
          </a:p>
          <a:p>
            <a:pPr marL="548640" marR="0" lvl="1" indent="-228600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&lt;button&gt;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dùng để tạo nút lệnh.</a:t>
            </a:r>
          </a:p>
          <a:p>
            <a:pPr marL="548640" marR="0" lvl="1" indent="-228600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dụ: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32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&lt;button </a:t>
            </a:r>
            <a:r>
              <a:rPr lang="en-US" sz="3200" b="0" i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type="button"</a:t>
            </a:r>
            <a:r>
              <a:rPr lang="en-US" sz="32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2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Me!</a:t>
            </a:r>
            <a:r>
              <a:rPr lang="en-US" sz="32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sz="32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8BE13962-35A7-44A0-A9D1-A7125EBCC7A1}"/>
              </a:ext>
            </a:extLst>
          </p:cNvPr>
          <p:cNvSpPr/>
          <p:nvPr/>
        </p:nvSpPr>
        <p:spPr>
          <a:xfrm rot="5400000">
            <a:off x="5486398" y="4357915"/>
            <a:ext cx="870857" cy="49348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86655-4CF4-41E9-B711-92413F465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914" y="5185312"/>
            <a:ext cx="2046515" cy="73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5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50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THÀNH PHẦN CHÍNH CỦA FORM (tiếp)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&lt;fieldset&gt;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&lt;legend&gt;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dùng để nhóm các thành phần có liên quan của form thành nhóm và tạo chú thích cho nó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dụ: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&lt;fieldset&gt;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&lt;legend&gt;</a:t>
            </a: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Personalia: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&lt;/legend&gt;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&lt;label </a:t>
            </a:r>
            <a:r>
              <a:rPr lang="en-US" sz="16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for="fname"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First name: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&lt;input </a:t>
            </a:r>
            <a:r>
              <a:rPr lang="en-US" sz="16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type="text" id="fname" name="fname" value="John"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&gt;&lt;br&gt;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&lt;label </a:t>
            </a:r>
            <a:r>
              <a:rPr lang="en-US" sz="16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for="lname"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Last name: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&lt;input </a:t>
            </a:r>
            <a:r>
              <a:rPr lang="en-US" sz="16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type="text" id="lname" name="lname" value="Doe"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&gt;&lt;br&gt;&lt;br&gt;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&lt;input </a:t>
            </a:r>
            <a:r>
              <a:rPr lang="en-US" sz="16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type="submit" value="Submit"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&lt;/fieldset&gt;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2A4212-36F9-4851-8AF9-9DD0D59FE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429000"/>
            <a:ext cx="3074307" cy="2413601"/>
          </a:xfrm>
          <a:prstGeom prst="rect">
            <a:avLst/>
          </a:prstGeom>
        </p:spPr>
      </p:pic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2B6BAB62-62FA-447C-B9D3-4C055C61599E}"/>
              </a:ext>
            </a:extLst>
          </p:cNvPr>
          <p:cNvSpPr/>
          <p:nvPr/>
        </p:nvSpPr>
        <p:spPr>
          <a:xfrm>
            <a:off x="8305800" y="4457700"/>
            <a:ext cx="619125" cy="3619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THÀNH PHẦN CHÍNH CỦA FORM (tiếp)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&lt;datalist&gt;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dùng để định nghĩa sẵn một danh sách các giá trị cho thành phần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&lt;input&gt;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Thuộc tính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list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của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&lt;input&gt;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phải trùng với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id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của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&lt;datalist&gt;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dụ: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&lt;input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list="browsers"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&lt;datalist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id="browsers"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&lt;option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value="Internet Explorer"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&lt;option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value="Firefox"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&lt;option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value="Chrome"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&lt;option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value="Opera"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&lt;option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value="Safari"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&lt;/datalist&gt;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2B6BAB62-62FA-447C-B9D3-4C055C61599E}"/>
              </a:ext>
            </a:extLst>
          </p:cNvPr>
          <p:cNvSpPr/>
          <p:nvPr/>
        </p:nvSpPr>
        <p:spPr>
          <a:xfrm>
            <a:off x="6818194" y="4512291"/>
            <a:ext cx="619125" cy="3619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9D2781-8CDB-4A80-974B-F7B5262CB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639" y="3647364"/>
            <a:ext cx="3997875" cy="213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2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595086" y="1346362"/>
            <a:ext cx="110018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LOẠI (TYPE) INPUT CHÍNH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type=“text”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dùng để tạo hộp nhập văn bản 1 dòng 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4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for="fname"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400">
                <a:latin typeface="Consolas" panose="020B0609020204030204" pitchFamily="49" charset="0"/>
                <a:cs typeface="Arial" panose="020B0604020202020204" pitchFamily="34" charset="0"/>
              </a:rPr>
              <a:t>First name: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4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type="text" id="fname" name="fname"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&gt;&lt;br&gt;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4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for="lname"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400">
                <a:latin typeface="Consolas" panose="020B0609020204030204" pitchFamily="49" charset="0"/>
                <a:cs typeface="Arial" panose="020B0604020202020204" pitchFamily="34" charset="0"/>
              </a:rPr>
              <a:t>Last name: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4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type="text" id="lname" name="lname"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CC02E5-170C-40DB-9D53-C3E43A315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681" y="4926272"/>
            <a:ext cx="3110979" cy="1540675"/>
          </a:xfrm>
          <a:prstGeom prst="rect">
            <a:avLst/>
          </a:prstGeom>
        </p:spPr>
      </p:pic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DC11B05A-9704-4710-88A9-F92198BB3F15}"/>
              </a:ext>
            </a:extLst>
          </p:cNvPr>
          <p:cNvSpPr/>
          <p:nvPr/>
        </p:nvSpPr>
        <p:spPr>
          <a:xfrm rot="5400000">
            <a:off x="5172501" y="4454905"/>
            <a:ext cx="600502" cy="3900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LOẠI (TYPE) INPUT CHÍNH (tiếp)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lang="en-US" sz="32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type=“password”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dùng để tạo hộp nhập password.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Ví dụ:</a:t>
            </a:r>
            <a:r>
              <a:rPr lang="en-US" sz="3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for="username"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Username: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type="text" id="username" name="username"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&gt;&lt;br&gt;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for="pwd"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Password: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type="password" id="pwd" name="pwd"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09B04-3F92-4F03-A6DD-0220395E3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56" y="4954312"/>
            <a:ext cx="2893439" cy="1439593"/>
          </a:xfrm>
          <a:prstGeom prst="rect">
            <a:avLst/>
          </a:prstGeom>
        </p:spPr>
      </p:pic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90E50153-94E7-4F6C-963F-BE34BC6F22FE}"/>
              </a:ext>
            </a:extLst>
          </p:cNvPr>
          <p:cNvSpPr/>
          <p:nvPr/>
        </p:nvSpPr>
        <p:spPr>
          <a:xfrm rot="5400000">
            <a:off x="3800901" y="4599297"/>
            <a:ext cx="586854" cy="504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5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LOẠI (TYPE) INPUT CHÍNH (tiếp)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type=“submit</a:t>
            </a:r>
            <a:r>
              <a:rPr lang="en-US" sz="32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dùng để tạo nút submit form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for="fname"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First name: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type="text" id="fname" name="fname" value="John"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for="lname"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Last name: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type="text" id="lname" name="lname" value="Doe"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&gt;&lt;br&gt;&lt;br&gt;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type="submit" value="Submit"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1F5AB-FFD5-4EB9-A4E8-FE505E311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899" y="4669440"/>
            <a:ext cx="2548151" cy="1811186"/>
          </a:xfrm>
          <a:prstGeom prst="rect">
            <a:avLst/>
          </a:prstGeom>
        </p:spPr>
      </p:pic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AE685052-98FA-448D-A7B4-10B45BA147EE}"/>
              </a:ext>
            </a:extLst>
          </p:cNvPr>
          <p:cNvSpPr/>
          <p:nvPr/>
        </p:nvSpPr>
        <p:spPr>
          <a:xfrm rot="5201043">
            <a:off x="5595582" y="4461870"/>
            <a:ext cx="500418" cy="41038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7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LOẠI (TYPE) INPUT CHÍNH (tiếp)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type=“reset</a:t>
            </a:r>
            <a:r>
              <a:rPr lang="en-US" sz="32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dùng để tạo nút reset các thành    phần của form về giá trị mặc định.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for="fname"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First name: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type="text" id="fname" name="fname" value="John"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for="lname"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Last name: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type="text" id="lname" name="lname" value="Doe"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&gt;&lt;br&gt;&lt;br&gt;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type="submit" value="Submit"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type="reset"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3AB5C3-26FF-4A3E-8F19-FD0C437D0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25" y="4866141"/>
            <a:ext cx="2121232" cy="1574854"/>
          </a:xfrm>
          <a:prstGeom prst="rect">
            <a:avLst/>
          </a:prstGeom>
        </p:spPr>
      </p:pic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F06CF350-9C49-4A8F-A55C-836BE4E18FE3}"/>
              </a:ext>
            </a:extLst>
          </p:cNvPr>
          <p:cNvSpPr/>
          <p:nvPr/>
        </p:nvSpPr>
        <p:spPr>
          <a:xfrm>
            <a:off x="3370997" y="5500048"/>
            <a:ext cx="1323833" cy="46402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LOẠI (TYPE) INPUT CHÍNH (tiếp)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type=“reset</a:t>
            </a:r>
            <a:r>
              <a:rPr lang="en-US" sz="32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dùng để tạo nút reset các thành    phần của form về giá trị mặc định.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for="fname"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First name: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type="text" id="fname" name="fname" value="John"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for="lname"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Last name: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type="text" id="lname" name="lname" value="Doe"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&gt;&lt;br&gt;&lt;br&gt;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type="submit" value="Submit"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type="reset"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3AB5C3-26FF-4A3E-8F19-FD0C437D0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25" y="4866141"/>
            <a:ext cx="2121232" cy="1574854"/>
          </a:xfrm>
          <a:prstGeom prst="rect">
            <a:avLst/>
          </a:prstGeom>
        </p:spPr>
      </p:pic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D7206F12-B8EE-4E01-ABF6-DF675B7272C4}"/>
              </a:ext>
            </a:extLst>
          </p:cNvPr>
          <p:cNvSpPr/>
          <p:nvPr/>
        </p:nvSpPr>
        <p:spPr>
          <a:xfrm>
            <a:off x="3466531" y="5327393"/>
            <a:ext cx="1214651" cy="47767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LOẠI (TYPE) INPUT CHÍNH (tiếp)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type=“button</a:t>
            </a:r>
            <a:r>
              <a:rPr lang="en-US" sz="32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dùng để tạo nút lệnh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onclick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="alert('Hello World!')"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="Click Me!"&gt;</a:t>
            </a: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BAA26-C0B0-46B7-B076-A5C59227D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771" y="4090703"/>
            <a:ext cx="1952504" cy="740605"/>
          </a:xfrm>
          <a:prstGeom prst="rect">
            <a:avLst/>
          </a:prstGeom>
        </p:spPr>
      </p:pic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0B29F7E6-A810-4C2A-8F15-FEA2EDC0F169}"/>
              </a:ext>
            </a:extLst>
          </p:cNvPr>
          <p:cNvSpPr/>
          <p:nvPr/>
        </p:nvSpPr>
        <p:spPr>
          <a:xfrm rot="5242734">
            <a:off x="5605706" y="3403369"/>
            <a:ext cx="721719" cy="42951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5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LOẠI (TYPE) INPUT CHÍNH (tiếp)</a:t>
            </a:r>
          </a:p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type=“radio</a:t>
            </a:r>
            <a:r>
              <a:rPr lang="en-US" sz="32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dùng để tạo nút radio (đài).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type="radio" id="male" name="gender" value="male"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for="male"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Male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type="radio" id="female" name="gender" value="female"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for="female"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Female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type="radio" id="other" name="gender" value="other"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for="other"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Other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6FE3D2-50E9-4383-AAE2-7BC4FD819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511" y="4825622"/>
            <a:ext cx="2031999" cy="1752599"/>
          </a:xfrm>
          <a:prstGeom prst="rect">
            <a:avLst/>
          </a:prstGeom>
        </p:spPr>
      </p:pic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29447A77-51A8-4D48-B1E0-AA3721DFE4E2}"/>
              </a:ext>
            </a:extLst>
          </p:cNvPr>
          <p:cNvSpPr/>
          <p:nvPr/>
        </p:nvSpPr>
        <p:spPr>
          <a:xfrm>
            <a:off x="4870544" y="5442613"/>
            <a:ext cx="1160060" cy="51861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6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81804" y="620092"/>
            <a:ext cx="2615451" cy="5805023"/>
            <a:chOff x="1461925" y="779118"/>
            <a:chExt cx="2615451" cy="5805023"/>
          </a:xfrm>
        </p:grpSpPr>
        <p:sp>
          <p:nvSpPr>
            <p:cNvPr id="15" name="文本框 14"/>
            <p:cNvSpPr txBox="1"/>
            <p:nvPr/>
          </p:nvSpPr>
          <p:spPr bwMode="auto">
            <a:xfrm>
              <a:off x="1461925" y="1209590"/>
              <a:ext cx="410242" cy="222863"/>
            </a:xfrm>
            <a:custGeom>
              <a:avLst/>
              <a:gdLst/>
              <a:ahLst/>
              <a:cxnLst/>
              <a:rect l="l" t="t" r="r" b="b"/>
              <a:pathLst>
                <a:path w="410242" h="222863">
                  <a:moveTo>
                    <a:pt x="300492" y="0"/>
                  </a:moveTo>
                  <a:lnTo>
                    <a:pt x="410242" y="222863"/>
                  </a:lnTo>
                  <a:lnTo>
                    <a:pt x="345537" y="218075"/>
                  </a:lnTo>
                  <a:cubicBezTo>
                    <a:pt x="193146" y="218075"/>
                    <a:pt x="97459" y="208329"/>
                    <a:pt x="58475" y="188837"/>
                  </a:cubicBezTo>
                  <a:cubicBezTo>
                    <a:pt x="19492" y="169345"/>
                    <a:pt x="0" y="136564"/>
                    <a:pt x="0" y="90492"/>
                  </a:cubicBezTo>
                  <a:cubicBezTo>
                    <a:pt x="0" y="37333"/>
                    <a:pt x="63791" y="8981"/>
                    <a:pt x="191374" y="5437"/>
                  </a:cubicBezTo>
                  <a:lnTo>
                    <a:pt x="3004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6858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en-US" sz="857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 bwMode="auto">
            <a:xfrm>
              <a:off x="1557613" y="2753635"/>
              <a:ext cx="1815821" cy="3782125"/>
            </a:xfrm>
            <a:custGeom>
              <a:avLst/>
              <a:gdLst/>
              <a:ahLst/>
              <a:cxnLst/>
              <a:rect l="l" t="t" r="r" b="b"/>
              <a:pathLst>
                <a:path w="1815821" h="3782125">
                  <a:moveTo>
                    <a:pt x="965181" y="0"/>
                  </a:moveTo>
                  <a:lnTo>
                    <a:pt x="1685393" y="1462486"/>
                  </a:lnTo>
                  <a:lnTo>
                    <a:pt x="1685449" y="1503561"/>
                  </a:lnTo>
                  <a:cubicBezTo>
                    <a:pt x="1688356" y="2544637"/>
                    <a:pt x="1713067" y="3145745"/>
                    <a:pt x="1759581" y="3306885"/>
                  </a:cubicBezTo>
                  <a:cubicBezTo>
                    <a:pt x="1765783" y="3328370"/>
                    <a:pt x="1774062" y="3348734"/>
                    <a:pt x="1784417" y="3367977"/>
                  </a:cubicBezTo>
                  <a:lnTo>
                    <a:pt x="1815821" y="3413755"/>
                  </a:lnTo>
                  <a:lnTo>
                    <a:pt x="16438" y="3782125"/>
                  </a:lnTo>
                  <a:lnTo>
                    <a:pt x="10632" y="3776682"/>
                  </a:lnTo>
                  <a:cubicBezTo>
                    <a:pt x="3544" y="3764721"/>
                    <a:pt x="0" y="3750767"/>
                    <a:pt x="0" y="3734819"/>
                  </a:cubicBezTo>
                  <a:cubicBezTo>
                    <a:pt x="0" y="3667484"/>
                    <a:pt x="60248" y="3630272"/>
                    <a:pt x="180743" y="3623184"/>
                  </a:cubicBezTo>
                  <a:cubicBezTo>
                    <a:pt x="549315" y="3598376"/>
                    <a:pt x="774358" y="3512435"/>
                    <a:pt x="855869" y="3365360"/>
                  </a:cubicBezTo>
                  <a:cubicBezTo>
                    <a:pt x="937380" y="3218285"/>
                    <a:pt x="978136" y="2887810"/>
                    <a:pt x="978136" y="2373935"/>
                  </a:cubicBezTo>
                  <a:cubicBezTo>
                    <a:pt x="978136" y="1316059"/>
                    <a:pt x="974149" y="543252"/>
                    <a:pt x="966175" y="55514"/>
                  </a:cubicBezTo>
                  <a:lnTo>
                    <a:pt x="965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6858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en-US" sz="857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 bwMode="auto">
            <a:xfrm>
              <a:off x="1762417" y="779118"/>
              <a:ext cx="1512248" cy="3437003"/>
            </a:xfrm>
            <a:custGeom>
              <a:avLst/>
              <a:gdLst/>
              <a:ahLst/>
              <a:cxnLst/>
              <a:rect l="l" t="t" r="r" b="b"/>
              <a:pathLst>
                <a:path w="1512248" h="3437003">
                  <a:moveTo>
                    <a:pt x="1427193" y="0"/>
                  </a:moveTo>
                  <a:cubicBezTo>
                    <a:pt x="1483897" y="0"/>
                    <a:pt x="1512248" y="49616"/>
                    <a:pt x="1512248" y="148847"/>
                  </a:cubicBezTo>
                  <a:lnTo>
                    <a:pt x="1512248" y="834605"/>
                  </a:lnTo>
                  <a:cubicBezTo>
                    <a:pt x="1490985" y="2106891"/>
                    <a:pt x="1480353" y="2916688"/>
                    <a:pt x="1480353" y="3263997"/>
                  </a:cubicBezTo>
                  <a:lnTo>
                    <a:pt x="1480588" y="3437003"/>
                  </a:lnTo>
                  <a:lnTo>
                    <a:pt x="760376" y="1974517"/>
                  </a:lnTo>
                  <a:lnTo>
                    <a:pt x="759293" y="1914035"/>
                  </a:lnTo>
                  <a:cubicBezTo>
                    <a:pt x="757134" y="1803978"/>
                    <a:pt x="754725" y="1711738"/>
                    <a:pt x="752067" y="1637315"/>
                  </a:cubicBezTo>
                  <a:cubicBezTo>
                    <a:pt x="737891" y="1240390"/>
                    <a:pt x="675872" y="976364"/>
                    <a:pt x="566009" y="845237"/>
                  </a:cubicBezTo>
                  <a:cubicBezTo>
                    <a:pt x="483612" y="746892"/>
                    <a:pt x="365332" y="685426"/>
                    <a:pt x="211169" y="660840"/>
                  </a:cubicBezTo>
                  <a:lnTo>
                    <a:pt x="109750" y="653335"/>
                  </a:lnTo>
                  <a:lnTo>
                    <a:pt x="0" y="430472"/>
                  </a:lnTo>
                  <a:lnTo>
                    <a:pt x="77605" y="426606"/>
                  </a:lnTo>
                  <a:cubicBezTo>
                    <a:pt x="267651" y="410658"/>
                    <a:pt x="467664" y="374775"/>
                    <a:pt x="677644" y="318958"/>
                  </a:cubicBezTo>
                  <a:cubicBezTo>
                    <a:pt x="957617" y="244534"/>
                    <a:pt x="1175571" y="152391"/>
                    <a:pt x="1331506" y="42528"/>
                  </a:cubicBezTo>
                  <a:cubicBezTo>
                    <a:pt x="1370490" y="14176"/>
                    <a:pt x="1402385" y="0"/>
                    <a:pt x="1427193" y="0"/>
                  </a:cubicBezTo>
                  <a:close/>
                </a:path>
              </a:pathLst>
            </a:custGeom>
            <a:solidFill>
              <a:srgbClr val="E7001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6858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en-US" sz="857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 bwMode="auto">
            <a:xfrm>
              <a:off x="1574051" y="6167390"/>
              <a:ext cx="2503325" cy="416751"/>
            </a:xfrm>
            <a:custGeom>
              <a:avLst/>
              <a:gdLst/>
              <a:ahLst/>
              <a:cxnLst/>
              <a:rect l="l" t="t" r="r" b="b"/>
              <a:pathLst>
                <a:path w="2503325" h="416751">
                  <a:moveTo>
                    <a:pt x="1799383" y="0"/>
                  </a:moveTo>
                  <a:lnTo>
                    <a:pt x="1805273" y="8586"/>
                  </a:lnTo>
                  <a:cubicBezTo>
                    <a:pt x="1892322" y="110585"/>
                    <a:pt x="2054126" y="172217"/>
                    <a:pt x="2290686" y="193481"/>
                  </a:cubicBezTo>
                  <a:cubicBezTo>
                    <a:pt x="2432445" y="207657"/>
                    <a:pt x="2503325" y="237781"/>
                    <a:pt x="2503325" y="283852"/>
                  </a:cubicBezTo>
                  <a:cubicBezTo>
                    <a:pt x="2503325" y="368908"/>
                    <a:pt x="2448393" y="411435"/>
                    <a:pt x="2338530" y="411435"/>
                  </a:cubicBezTo>
                  <a:cubicBezTo>
                    <a:pt x="2310178" y="411435"/>
                    <a:pt x="2278282" y="409663"/>
                    <a:pt x="2242843" y="406119"/>
                  </a:cubicBezTo>
                  <a:cubicBezTo>
                    <a:pt x="2122348" y="395487"/>
                    <a:pt x="1923886" y="390171"/>
                    <a:pt x="1647456" y="390171"/>
                  </a:cubicBezTo>
                  <a:cubicBezTo>
                    <a:pt x="1073333" y="390171"/>
                    <a:pt x="628565" y="397259"/>
                    <a:pt x="313151" y="411435"/>
                  </a:cubicBezTo>
                  <a:cubicBezTo>
                    <a:pt x="245816" y="414979"/>
                    <a:pt x="192656" y="416751"/>
                    <a:pt x="153673" y="416751"/>
                  </a:cubicBezTo>
                  <a:cubicBezTo>
                    <a:pt x="96970" y="416751"/>
                    <a:pt x="54442" y="408777"/>
                    <a:pt x="26090" y="392829"/>
                  </a:cubicBezTo>
                  <a:lnTo>
                    <a:pt x="0" y="368370"/>
                  </a:lnTo>
                  <a:lnTo>
                    <a:pt x="1799383" y="0"/>
                  </a:lnTo>
                  <a:close/>
                </a:path>
              </a:pathLst>
            </a:custGeom>
            <a:solidFill>
              <a:srgbClr val="E7001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6858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en-US" sz="857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097255" y="3295510"/>
            <a:ext cx="61213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4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  <a:t>THẺ CHÈN HÌNH ẢNH</a:t>
            </a:r>
            <a:endParaRPr lang="en-US" altLang="zh-CN" sz="4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造字工房悦黑（非商用）常规体" pitchFamily="50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21424" y="2813372"/>
            <a:ext cx="12971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altLang="zh-CN" sz="2400"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  <a:t>PHẦN </a:t>
            </a:r>
            <a:r>
              <a:rPr lang="en-US" altLang="zh-CN" sz="2400">
                <a:solidFill>
                  <a:srgbClr val="E70012"/>
                </a:solidFill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  <a:t>1</a:t>
            </a:r>
            <a:endParaRPr lang="zh-CN" altLang="en-US" sz="2400" dirty="0">
              <a:solidFill>
                <a:srgbClr val="E70012"/>
              </a:solidFill>
              <a:latin typeface="Arial" panose="020B0604020202020204" pitchFamily="34" charset="0"/>
              <a:ea typeface="造字工房悦黑（非商用）常规体" pitchFamily="50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LOẠI (TYPE) INPUT CHÍNH (tiếp)</a:t>
            </a:r>
          </a:p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type=“checkbox</a:t>
            </a:r>
            <a:r>
              <a:rPr lang="en-US" sz="32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dùng để tạo nút checkbox (hộp kiểm)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="checkbox"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="vehicle1"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="vehicle1"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="Bike"&gt;</a:t>
            </a:r>
            <a:br>
              <a:rPr lang="en-US" sz="2000"/>
            </a:b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="vehicle1"&gt;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 have a bike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/>
            </a:b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="checkbox"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="vehicle2"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="vehicle2"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="Car"&gt;</a:t>
            </a:r>
            <a:br>
              <a:rPr lang="en-US" sz="2000"/>
            </a:b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="vehicle2"&gt;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 have a car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/>
            </a:b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="checkbox"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="vehicle3"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="vehicle3"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="Boat"&gt;</a:t>
            </a:r>
            <a:br>
              <a:rPr lang="en-US" sz="2000"/>
            </a:b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="vehicle3"&gt;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 have a boat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29447A77-51A8-4D48-B1E0-AA3721DFE4E2}"/>
              </a:ext>
            </a:extLst>
          </p:cNvPr>
          <p:cNvSpPr/>
          <p:nvPr/>
        </p:nvSpPr>
        <p:spPr>
          <a:xfrm>
            <a:off x="3655893" y="5442613"/>
            <a:ext cx="1160060" cy="51861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ABE10-4898-48F8-8FA1-18B0B216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12" y="5237616"/>
            <a:ext cx="2208364" cy="116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0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LOẠI (TYPE) INPUT CHÍNH (tiếp)</a:t>
            </a:r>
          </a:p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type=“color</a:t>
            </a:r>
            <a:r>
              <a:rPr lang="en-US" sz="32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dùng để tạo hộp nhập màu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="favcolor"&gt;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your favorite color: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/>
            </a:b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="color"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="favcolor"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="favcolor"&gt;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&lt;input </a:t>
            </a: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</a:rPr>
              <a:t>type="submit" value="Submit"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endParaRPr lang="en-US" sz="2000" b="0" i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0000CD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29447A77-51A8-4D48-B1E0-AA3721DFE4E2}"/>
              </a:ext>
            </a:extLst>
          </p:cNvPr>
          <p:cNvSpPr/>
          <p:nvPr/>
        </p:nvSpPr>
        <p:spPr>
          <a:xfrm>
            <a:off x="4174508" y="4821071"/>
            <a:ext cx="1160060" cy="51861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D9107-AD19-4239-A298-58E49A40C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99292"/>
            <a:ext cx="18097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7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595086" y="1305418"/>
            <a:ext cx="110018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LOẠI (TYPE) INPUT CHÍNH (tiếp)</a:t>
            </a:r>
          </a:p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type=“date</a:t>
            </a:r>
            <a:r>
              <a:rPr lang="en-US" sz="32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dùng để tạo hộp nhập ngày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Có thể dùng thuộc tính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min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và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max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để hạn chế khoảng thời gian.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&lt;label </a:t>
            </a:r>
            <a:r>
              <a:rPr lang="en-US" sz="2000" b="0" i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for="birthday"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>
                <a:effectLst/>
                <a:latin typeface="Consolas" panose="020B0609020204030204" pitchFamily="49" charset="0"/>
              </a:rPr>
              <a:t>Birthday: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&lt;/label&gt;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&lt;input </a:t>
            </a:r>
            <a:r>
              <a:rPr lang="en-US" sz="2000" b="0" i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type="date" id="birthday" name="birthday"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&lt;input </a:t>
            </a:r>
            <a:r>
              <a:rPr lang="en-US" sz="2000" b="0" i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type="submit" value="Submit"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29447A77-51A8-4D48-B1E0-AA3721DFE4E2}"/>
              </a:ext>
            </a:extLst>
          </p:cNvPr>
          <p:cNvSpPr/>
          <p:nvPr/>
        </p:nvSpPr>
        <p:spPr>
          <a:xfrm>
            <a:off x="6096000" y="4664107"/>
            <a:ext cx="1160060" cy="51861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418D0-9092-4394-BE36-F522914D5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424" y="3003489"/>
            <a:ext cx="2141182" cy="30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LOẠI (TYPE) INPUT CHÍNH (tiếp)</a:t>
            </a:r>
          </a:p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type=“email</a:t>
            </a:r>
            <a:r>
              <a:rPr lang="en-US" sz="32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dùng để tạo hộp nhập email, một số trình duyệt sẽ validate dữ liệu email khi submit form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&lt;label </a:t>
            </a:r>
            <a:r>
              <a:rPr lang="en-US" sz="2000" b="0" i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for="email"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>
                <a:effectLst/>
                <a:latin typeface="Consolas" panose="020B0609020204030204" pitchFamily="49" charset="0"/>
              </a:rPr>
              <a:t>Enter your email: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&lt;/label&gt;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&lt;input </a:t>
            </a:r>
            <a:r>
              <a:rPr lang="en-US" sz="2000" b="0" i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type="email" id="email" name="email"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&lt;input </a:t>
            </a:r>
            <a:r>
              <a:rPr lang="en-US" sz="2000" b="0" i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type="submit" value="Submit"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29447A77-51A8-4D48-B1E0-AA3721DFE4E2}"/>
              </a:ext>
            </a:extLst>
          </p:cNvPr>
          <p:cNvSpPr/>
          <p:nvPr/>
        </p:nvSpPr>
        <p:spPr>
          <a:xfrm rot="5400000">
            <a:off x="4188771" y="4590627"/>
            <a:ext cx="1022351" cy="51861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9C642A-33D1-4B95-ACE0-15E40CE81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60" y="5506865"/>
            <a:ext cx="6460216" cy="6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0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LOẠI (TYPE) INPUT CHÍNH (tiếp)</a:t>
            </a:r>
          </a:p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type=“file</a:t>
            </a:r>
            <a:r>
              <a:rPr lang="en-US" sz="32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dùng lựa chọn file với nút duyệt Choose File để chọn file cần upload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&lt;label </a:t>
            </a:r>
            <a:r>
              <a:rPr lang="en-US" sz="2000" b="0" i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for="myfile"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>
                <a:effectLst/>
                <a:latin typeface="Consolas" panose="020B0609020204030204" pitchFamily="49" charset="0"/>
              </a:rPr>
              <a:t>Select a file: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&lt;/label&gt;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&lt;input </a:t>
            </a:r>
            <a:r>
              <a:rPr lang="en-US" sz="2000" b="0" i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type="file" id="myfile" name="myfile"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&gt;&lt;br&gt;&lt;br&gt;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&lt;input </a:t>
            </a:r>
            <a:r>
              <a:rPr lang="en-US" sz="2000" b="0" i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type="submit" value="Submit"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9996F-5C38-4432-9AE4-997F21743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926" y="4645431"/>
            <a:ext cx="5540626" cy="1332288"/>
          </a:xfrm>
          <a:prstGeom prst="rect">
            <a:avLst/>
          </a:prstGeom>
        </p:spPr>
      </p:pic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3F7D8E66-9BDC-4D52-A200-E557EA423D89}"/>
              </a:ext>
            </a:extLst>
          </p:cNvPr>
          <p:cNvSpPr/>
          <p:nvPr/>
        </p:nvSpPr>
        <p:spPr>
          <a:xfrm>
            <a:off x="1241946" y="4858603"/>
            <a:ext cx="1705970" cy="70762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7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LOẠI (TYPE) INPUT CHÍNH (tiếp)</a:t>
            </a:r>
          </a:p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type=“month</a:t>
            </a:r>
            <a:r>
              <a:rPr lang="en-US" sz="32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dùng để nhập tháng và năm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for="bdaymonth"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Birthday (month and year):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type="month" id="bdaymonth" name="bdaymonth"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type="submit" value="Submit"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3F7D8E66-9BDC-4D52-A200-E557EA423D89}"/>
              </a:ext>
            </a:extLst>
          </p:cNvPr>
          <p:cNvSpPr/>
          <p:nvPr/>
        </p:nvSpPr>
        <p:spPr>
          <a:xfrm>
            <a:off x="1978925" y="4665282"/>
            <a:ext cx="1705970" cy="70762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4C2066-DFD5-4D09-91BC-3BDB9C4A7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255" y="3846316"/>
            <a:ext cx="2602103" cy="234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9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LOẠI (TYPE) INPUT CHÍNH (tiếp)</a:t>
            </a:r>
          </a:p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type=“number</a:t>
            </a:r>
            <a:r>
              <a:rPr lang="en-US" sz="32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dùng để nhập số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for="quantity"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Quantity (between 1 and 5):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type="number" id="quantity" name="quantity" min="1" max="5"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type="submit" value="Submit"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3F7D8E66-9BDC-4D52-A200-E557EA423D89}"/>
              </a:ext>
            </a:extLst>
          </p:cNvPr>
          <p:cNvSpPr/>
          <p:nvPr/>
        </p:nvSpPr>
        <p:spPr>
          <a:xfrm>
            <a:off x="1965277" y="4431565"/>
            <a:ext cx="1705970" cy="70762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79D32-4F31-4BD9-A03C-E425CC7BD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434" y="4431565"/>
            <a:ext cx="5621695" cy="70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1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LOẠI (TYPE) INPUT CHÍNH (tiếp)</a:t>
            </a:r>
          </a:p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type=“range</a:t>
            </a:r>
            <a:r>
              <a:rPr lang="en-US" sz="32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dùng để tạo slider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for="vol"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Volume (between 0 and 50):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type="range" id="vol" name="vol" min="0" max="50"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type="submit" value="Submit"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3F7D8E66-9BDC-4D52-A200-E557EA423D89}"/>
              </a:ext>
            </a:extLst>
          </p:cNvPr>
          <p:cNvSpPr/>
          <p:nvPr/>
        </p:nvSpPr>
        <p:spPr>
          <a:xfrm>
            <a:off x="1965277" y="4431565"/>
            <a:ext cx="1705970" cy="70762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A65ADF-50C4-4F7A-84BF-346671928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337" y="4431565"/>
            <a:ext cx="7116696" cy="70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LOẠI (TYPE) INPUT CHÍNH (tiếp)</a:t>
            </a:r>
          </a:p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type=“time</a:t>
            </a:r>
            <a:r>
              <a:rPr lang="en-US" sz="32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dùng để nhập thời gian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for="appt"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Select a time: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type="time" id="appt" name="appt"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type="submit" value="Submit"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3F7D8E66-9BDC-4D52-A200-E557EA423D89}"/>
              </a:ext>
            </a:extLst>
          </p:cNvPr>
          <p:cNvSpPr/>
          <p:nvPr/>
        </p:nvSpPr>
        <p:spPr>
          <a:xfrm>
            <a:off x="1965277" y="4431565"/>
            <a:ext cx="1705970" cy="70762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923B2-B6D0-498D-8614-52719FE04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466" y="3891416"/>
            <a:ext cx="14954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3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LOẠI (TYPE) INPUT CHÍNH (tiếp)</a:t>
            </a:r>
          </a:p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type=“url</a:t>
            </a:r>
            <a:r>
              <a:rPr lang="en-US" sz="32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dùng để nhập địa chỉ url. Một số trình duyệt sẽ kiểm tra tính hợp lệ của url khi submit form.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for="homepage"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Add your homepage: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type="url" id="homepage" name="homepage"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type="submit" value="Submit"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3F7D8E66-9BDC-4D52-A200-E557EA423D89}"/>
              </a:ext>
            </a:extLst>
          </p:cNvPr>
          <p:cNvSpPr/>
          <p:nvPr/>
        </p:nvSpPr>
        <p:spPr>
          <a:xfrm>
            <a:off x="1965277" y="4431565"/>
            <a:ext cx="1705970" cy="70762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EA8D49-115D-4A5B-838D-27F61D4B3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035" y="4527099"/>
            <a:ext cx="6156338" cy="70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5745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THẺ </a:t>
            </a:r>
            <a:r>
              <a:rPr lang="en-US" sz="4000" b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CHÈN HÌNH ẢNH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548640" marR="0" lvl="1" indent="-228600" algn="just" defTabSz="914400" rtl="0" eaLnBrk="1" fontAlgn="auto" latinLnBrk="0" hangingPunct="1"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Thẻ 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</a:t>
            </a:r>
            <a:r>
              <a:rPr lang="en-US" sz="3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dùng để chèn ảnh vào tài liệu HTML. Cú pháp của thẻ 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</a:t>
            </a: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img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như sau:</a:t>
            </a:r>
          </a:p>
          <a:p>
            <a:pPr marL="320040" marR="0" lvl="1" algn="just" defTabSz="914400" rtl="0" eaLnBrk="1" fontAlgn="auto" latinLnBrk="0" hangingPunct="1"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img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src=“url” alt = “some_text”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548640" marR="0" lvl="1" indent="-228600" algn="just" defTabSz="914400" rtl="0" eaLnBrk="1" fontAlgn="auto" latinLnBrk="0" hangingPunct="1"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Ngoài 2 thuộc tính bắt buộc là 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src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và 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alt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thì thẻ 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</a:t>
            </a: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img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còn có một số thuộc tính sau:</a:t>
            </a:r>
          </a:p>
          <a:p>
            <a:pPr marL="1234440" lvl="2" indent="-4572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width = “number”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Xác định chiều rộng của ảnh.</a:t>
            </a:r>
          </a:p>
          <a:p>
            <a:pPr marL="1234440" lvl="2" indent="-4572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height = “number”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Xác định chiều cao của ảnh.</a:t>
            </a:r>
          </a:p>
          <a:p>
            <a:pPr marL="1234440" lvl="2" indent="-4572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align = “left|right”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Xác định vị trí của ảnh (Không hỗ trợ trong HTML5. Sử dụng CSS thay cho thuộc tính này)</a:t>
            </a: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vi-VN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91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LOẠI (TYPE) INPUT CHÍNH (tiếp)</a:t>
            </a:r>
          </a:p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type=“week</a:t>
            </a:r>
            <a:r>
              <a:rPr lang="en-US" sz="32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cho phép người dùng chọn nhập tuần và năm.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00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for="week"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Select a week: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type="week" id="week" name="week"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type="submit" value="Submit"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3F7D8E66-9BDC-4D52-A200-E557EA423D89}"/>
              </a:ext>
            </a:extLst>
          </p:cNvPr>
          <p:cNvSpPr/>
          <p:nvPr/>
        </p:nvSpPr>
        <p:spPr>
          <a:xfrm>
            <a:off x="6908113" y="4079351"/>
            <a:ext cx="1294155" cy="51881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4080C-7CFD-4E73-AE41-731743423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367" y="2800964"/>
            <a:ext cx="2877332" cy="33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8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THUỘC TÍNH CHÍNH CỦA INPUT</a:t>
            </a:r>
          </a:p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value=“xyz</a:t>
            </a:r>
            <a:r>
              <a:rPr lang="en-US" sz="32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dùng để khởi tạo giá trị ban đầu cho trường input.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for="fname"&gt;First name:&lt;/label&gt;&lt;br&gt;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type="text" id="fname" name="fname"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value="John"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for="lname"&gt;Last name:&lt;/label&gt;&lt;br&gt;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type="text" id="lname" name="lname"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value="Doe"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&gt;&lt;br&gt;&lt;br&gt;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type="submit" value="Submit"&gt;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AB3AD-D6EE-463A-A405-048852244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463" y="3226629"/>
            <a:ext cx="2178537" cy="156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5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THUỘC TÍNH CHÍNH CỦA INPUT</a:t>
            </a:r>
          </a:p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readonly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dùng để thiết lập trường input chỉ đọc.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&lt;input type="text" id="fname" name="fname" value="John"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readonly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 indent="-457200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2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size=“n”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dùng để xác định độ rộng của trường nhập liệu. Giá trị mặc định của thuộc tính này là 20.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&lt;input type="text" id="fname" name="fname"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size="50"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2292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THUỘC TÍNH CHÍNH CỦA INPUT (tiếp)</a:t>
            </a:r>
          </a:p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maxlength=“n” 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dùng để xác định số kí tự tối đa có thể nhập cho trường input.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&lt;input type="text" id="pin" name="pin"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maxlength="4"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size="4"&gt;</a:t>
            </a:r>
          </a:p>
          <a:p>
            <a:pPr lvl="1" indent="-457200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2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min=“m”, max=“n”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dùng để xác định giá trị nhỏ nhất và lớn nhất cho trường nhập liệu.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="datemax"&gt;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a date before 1980-01-01: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/>
            </a:b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="date"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="datemax"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="datemax"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max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="1979-12-31"&gt;&lt;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/>
            </a:b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="datemin"&gt;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a date after 2000-01-01: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/>
            </a:b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="date"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="datemin"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="datemin"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min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="2000-01-02"&gt;&lt;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/>
            </a:b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="quantity"&gt;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Quantity (between 1 and 5):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/>
            </a:b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="number"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="quantity"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="quantity"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min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max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="5"&gt;</a:t>
            </a: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88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THUỘC TÍNH CHÍNH CỦA INPUT (tiếp)</a:t>
            </a:r>
          </a:p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pattern=“biểu thức chính quy” 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dùng để xác định khuôn mẫu của trường nhập dữ liệu.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="country_code"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="country_code"</a:t>
            </a:r>
            <a:b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sz="2000" b="1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sz="2000" b="1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="[A-Za-z]{3}"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title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="Three letter country code"&gt;</a:t>
            </a: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 indent="-457200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2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placeholder=“abc”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dùng gợi ý cho trường nhập dữ liệu.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="tel"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="phone"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="phone"</a:t>
            </a:r>
            <a:b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1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sz="2000" b="1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="123-45-678"</a:t>
            </a:r>
            <a:br>
              <a:rPr lang="en-US" sz="2000" b="1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pattern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="[0-9]{3}-[0-9]{2}-[0-9]{3}"&gt;</a:t>
            </a: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7C3E3-C179-4AA1-B965-02F434C32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090" y="4870194"/>
            <a:ext cx="3896910" cy="802305"/>
          </a:xfrm>
          <a:prstGeom prst="rect">
            <a:avLst/>
          </a:prstGeom>
        </p:spPr>
      </p:pic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B5A71435-E3FF-407D-8B8E-D9F2B9384B76}"/>
              </a:ext>
            </a:extLst>
          </p:cNvPr>
          <p:cNvSpPr/>
          <p:nvPr/>
        </p:nvSpPr>
        <p:spPr>
          <a:xfrm>
            <a:off x="6550925" y="5117910"/>
            <a:ext cx="1637732" cy="23201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2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THUỘC TÍNH CHÍNH CỦA INPUT (tiếp)</a:t>
            </a:r>
          </a:p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required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dùng để xác định trường nhập dữ liệu không được để trống.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="username"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="username"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required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 indent="-457200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2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autofocus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dùng để xác định trường nhập liệu tự động nhận focus khi trang web nạp xong.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="fname"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="fname"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autofocus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44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THUỘC TÍNH CHÍNH CỦA INPUT (tiếp)</a:t>
            </a:r>
          </a:p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autocomplete=“on|off”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dùng để xác định trường nhập dữ liệu có được trình duyệt gợi ý điền bằng những giá trị đã nhập trước đó hay không. </a:t>
            </a:r>
          </a:p>
          <a:p>
            <a:pPr lvl="1" indent="-4572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autocomplete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="off"&gt;</a:t>
            </a: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lvl="1">
              <a:buClr>
                <a:srgbClr val="9B2D1F"/>
              </a:buClr>
              <a:buSzPct val="85000"/>
              <a:defRPr/>
            </a:pP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45063" y="3295510"/>
            <a:ext cx="465093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  <a:t>CÁC THẺ TẠO BỐ CỤC TRANG WEB</a:t>
            </a:r>
            <a:endParaRPr lang="en-US" altLang="zh-CN" sz="4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造字工房悦黑（非商用）常规体" pitchFamily="50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67780" y="2813372"/>
            <a:ext cx="13115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altLang="zh-CN" sz="2400"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  <a:t>PHẦN</a:t>
            </a:r>
            <a:r>
              <a:rPr lang="en-US" altLang="zh-CN" sz="2400">
                <a:latin typeface="造字工房悦黑（非商用）常规体" pitchFamily="50" charset="-122"/>
                <a:ea typeface="造字工房悦黑（非商用）常规体" pitchFamily="50" charset="-122"/>
              </a:rPr>
              <a:t> </a:t>
            </a:r>
            <a:r>
              <a:rPr lang="en-US" altLang="zh-CN" sz="2400">
                <a:solidFill>
                  <a:srgbClr val="E70012"/>
                </a:solidFill>
                <a:latin typeface="造字工房悦黑（非商用）常规体" pitchFamily="50" charset="-122"/>
                <a:ea typeface="造字工房悦黑（非商用）常规体" pitchFamily="50" charset="-122"/>
              </a:rPr>
              <a:t>4</a:t>
            </a:r>
            <a:endParaRPr lang="zh-CN" altLang="en-US" sz="2400" dirty="0">
              <a:solidFill>
                <a:srgbClr val="E70012"/>
              </a:solidFill>
              <a:latin typeface="造字工房悦黑（非商用）常规体" pitchFamily="50" charset="-122"/>
              <a:ea typeface="造字工房悦黑（非商用）常规体" pitchFamily="50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 rot="5400000" flipV="1">
            <a:off x="7853140" y="2863748"/>
            <a:ext cx="4718419" cy="2706653"/>
          </a:xfrm>
          <a:custGeom>
            <a:avLst/>
            <a:gdLst/>
            <a:ahLst/>
            <a:cxnLst/>
            <a:rect l="l" t="t" r="r" b="b"/>
            <a:pathLst>
              <a:path w="4718419" h="2706653">
                <a:moveTo>
                  <a:pt x="0" y="1251313"/>
                </a:moveTo>
                <a:lnTo>
                  <a:pt x="1644656" y="1228818"/>
                </a:lnTo>
                <a:cubicBezTo>
                  <a:pt x="1800867" y="1228818"/>
                  <a:pt x="2026269" y="1232362"/>
                  <a:pt x="2320862" y="1239450"/>
                </a:cubicBezTo>
                <a:cubicBezTo>
                  <a:pt x="2320862" y="1756869"/>
                  <a:pt x="2248210" y="2095318"/>
                  <a:pt x="2102907" y="2254797"/>
                </a:cubicBezTo>
                <a:cubicBezTo>
                  <a:pt x="1957605" y="2414276"/>
                  <a:pt x="1714843" y="2499331"/>
                  <a:pt x="1374622" y="2509963"/>
                </a:cubicBezTo>
                <a:cubicBezTo>
                  <a:pt x="1289567" y="2513396"/>
                  <a:pt x="1247039" y="2546178"/>
                  <a:pt x="1247039" y="2608308"/>
                </a:cubicBezTo>
                <a:cubicBezTo>
                  <a:pt x="1247039" y="2673872"/>
                  <a:pt x="1293000" y="2706653"/>
                  <a:pt x="1384921" y="2706653"/>
                </a:cubicBezTo>
                <a:cubicBezTo>
                  <a:pt x="1416762" y="2706653"/>
                  <a:pt x="1455662" y="2704881"/>
                  <a:pt x="1501623" y="2701337"/>
                </a:cubicBezTo>
                <a:cubicBezTo>
                  <a:pt x="1671291" y="2683618"/>
                  <a:pt x="1909927" y="2674758"/>
                  <a:pt x="2217533" y="2674758"/>
                </a:cubicBezTo>
                <a:lnTo>
                  <a:pt x="3368354" y="2696021"/>
                </a:lnTo>
                <a:cubicBezTo>
                  <a:pt x="3442611" y="2696021"/>
                  <a:pt x="3479740" y="2661523"/>
                  <a:pt x="3479740" y="2592526"/>
                </a:cubicBezTo>
                <a:cubicBezTo>
                  <a:pt x="3479740" y="2544184"/>
                  <a:pt x="3446072" y="2513119"/>
                  <a:pt x="3378737" y="2499331"/>
                </a:cubicBezTo>
                <a:cubicBezTo>
                  <a:pt x="3045604" y="2424908"/>
                  <a:pt x="2820562" y="2334536"/>
                  <a:pt x="2703611" y="2228217"/>
                </a:cubicBezTo>
                <a:cubicBezTo>
                  <a:pt x="2586660" y="2121898"/>
                  <a:pt x="2528184" y="1919892"/>
                  <a:pt x="2528184" y="1622198"/>
                </a:cubicBezTo>
                <a:cubicBezTo>
                  <a:pt x="2528184" y="1569039"/>
                  <a:pt x="2531728" y="1441456"/>
                  <a:pt x="2538816" y="1239450"/>
                </a:cubicBezTo>
                <a:cubicBezTo>
                  <a:pt x="3492144" y="1239450"/>
                  <a:pt x="4022853" y="1245652"/>
                  <a:pt x="4130944" y="1258056"/>
                </a:cubicBezTo>
                <a:cubicBezTo>
                  <a:pt x="4239035" y="1270460"/>
                  <a:pt x="4332065" y="1324505"/>
                  <a:pt x="4410031" y="1420192"/>
                </a:cubicBezTo>
                <a:cubicBezTo>
                  <a:pt x="4487999" y="1515880"/>
                  <a:pt x="4526983" y="1685990"/>
                  <a:pt x="4526983" y="1930524"/>
                </a:cubicBezTo>
                <a:cubicBezTo>
                  <a:pt x="4526983" y="2043931"/>
                  <a:pt x="4557107" y="2100634"/>
                  <a:pt x="4617353" y="2100634"/>
                </a:cubicBezTo>
                <a:cubicBezTo>
                  <a:pt x="4663869" y="2100634"/>
                  <a:pt x="4695847" y="2062564"/>
                  <a:pt x="4713291" y="1986424"/>
                </a:cubicBezTo>
                <a:lnTo>
                  <a:pt x="4718419" y="1956875"/>
                </a:lnTo>
                <a:lnTo>
                  <a:pt x="4373427" y="271692"/>
                </a:lnTo>
                <a:lnTo>
                  <a:pt x="4336189" y="308369"/>
                </a:lnTo>
                <a:cubicBezTo>
                  <a:pt x="4319411" y="321964"/>
                  <a:pt x="4301497" y="333744"/>
                  <a:pt x="4282449" y="343712"/>
                </a:cubicBezTo>
                <a:cubicBezTo>
                  <a:pt x="4130058" y="423451"/>
                  <a:pt x="3548847" y="475724"/>
                  <a:pt x="2538816" y="500532"/>
                </a:cubicBezTo>
                <a:lnTo>
                  <a:pt x="2540957" y="0"/>
                </a:lnTo>
                <a:lnTo>
                  <a:pt x="2305329" y="116037"/>
                </a:lnTo>
                <a:lnTo>
                  <a:pt x="2305911" y="140906"/>
                </a:lnTo>
                <a:cubicBezTo>
                  <a:pt x="2307904" y="212816"/>
                  <a:pt x="2312888" y="332664"/>
                  <a:pt x="2320862" y="500449"/>
                </a:cubicBezTo>
                <a:cubicBezTo>
                  <a:pt x="2087977" y="516418"/>
                  <a:pt x="1820160" y="528645"/>
                  <a:pt x="1517410" y="537130"/>
                </a:cubicBezTo>
                <a:lnTo>
                  <a:pt x="1446949" y="538752"/>
                </a:lnTo>
                <a:lnTo>
                  <a:pt x="0" y="12513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5400000" flipV="1">
            <a:off x="6592600" y="917388"/>
            <a:ext cx="3662693" cy="3380948"/>
          </a:xfrm>
          <a:custGeom>
            <a:avLst/>
            <a:gdLst/>
            <a:ahLst/>
            <a:cxnLst/>
            <a:rect l="l" t="t" r="r" b="b"/>
            <a:pathLst>
              <a:path w="3662693" h="3380948">
                <a:moveTo>
                  <a:pt x="0" y="3253365"/>
                </a:moveTo>
                <a:cubicBezTo>
                  <a:pt x="0" y="3310068"/>
                  <a:pt x="21319" y="3347280"/>
                  <a:pt x="63957" y="3365000"/>
                </a:cubicBezTo>
                <a:cubicBezTo>
                  <a:pt x="344374" y="3375632"/>
                  <a:pt x="583952" y="3380948"/>
                  <a:pt x="782691" y="3380948"/>
                </a:cubicBezTo>
                <a:lnTo>
                  <a:pt x="1081349" y="3376863"/>
                </a:lnTo>
                <a:lnTo>
                  <a:pt x="2528298" y="2664302"/>
                </a:lnTo>
                <a:lnTo>
                  <a:pt x="2284365" y="2669918"/>
                </a:lnTo>
                <a:cubicBezTo>
                  <a:pt x="1849647" y="2677906"/>
                  <a:pt x="1352827" y="2679242"/>
                  <a:pt x="793904" y="2673926"/>
                </a:cubicBezTo>
                <a:cubicBezTo>
                  <a:pt x="1354516" y="2173229"/>
                  <a:pt x="1797139" y="1765756"/>
                  <a:pt x="2121772" y="1451506"/>
                </a:cubicBezTo>
                <a:cubicBezTo>
                  <a:pt x="2446405" y="1137254"/>
                  <a:pt x="2880140" y="775935"/>
                  <a:pt x="3422976" y="367548"/>
                </a:cubicBezTo>
                <a:cubicBezTo>
                  <a:pt x="3398501" y="935691"/>
                  <a:pt x="3386263" y="1550017"/>
                  <a:pt x="3386263" y="2210524"/>
                </a:cubicBezTo>
                <a:cubicBezTo>
                  <a:pt x="3386263" y="2217183"/>
                  <a:pt x="3386346" y="2225173"/>
                  <a:pt x="3386512" y="2234495"/>
                </a:cubicBezTo>
                <a:lnTo>
                  <a:pt x="3386678" y="2241587"/>
                </a:lnTo>
                <a:lnTo>
                  <a:pt x="3622306" y="2125550"/>
                </a:lnTo>
                <a:lnTo>
                  <a:pt x="3622823" y="2004842"/>
                </a:lnTo>
                <a:cubicBezTo>
                  <a:pt x="3628139" y="1372285"/>
                  <a:pt x="3641429" y="705776"/>
                  <a:pt x="3662693" y="5316"/>
                </a:cubicBezTo>
                <a:cubicBezTo>
                  <a:pt x="3620940" y="1772"/>
                  <a:pt x="3591370" y="0"/>
                  <a:pt x="3573983" y="0"/>
                </a:cubicBezTo>
                <a:cubicBezTo>
                  <a:pt x="3549618" y="0"/>
                  <a:pt x="3514815" y="1772"/>
                  <a:pt x="3469574" y="5316"/>
                </a:cubicBezTo>
                <a:cubicBezTo>
                  <a:pt x="2259806" y="985168"/>
                  <a:pt x="1108598" y="2012920"/>
                  <a:pt x="15948" y="3088570"/>
                </a:cubicBezTo>
                <a:cubicBezTo>
                  <a:pt x="5316" y="3173626"/>
                  <a:pt x="0" y="3228557"/>
                  <a:pt x="0" y="3253365"/>
                </a:cubicBez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5400000" flipV="1">
            <a:off x="9410245" y="5181201"/>
            <a:ext cx="355562" cy="2455742"/>
          </a:xfrm>
          <a:custGeom>
            <a:avLst/>
            <a:gdLst/>
            <a:ahLst/>
            <a:cxnLst/>
            <a:rect l="l" t="t" r="r" b="b"/>
            <a:pathLst>
              <a:path w="355562" h="2455742">
                <a:moveTo>
                  <a:pt x="0" y="770559"/>
                </a:moveTo>
                <a:lnTo>
                  <a:pt x="344992" y="2455742"/>
                </a:lnTo>
                <a:lnTo>
                  <a:pt x="348584" y="2435039"/>
                </a:lnTo>
                <a:cubicBezTo>
                  <a:pt x="353236" y="2398492"/>
                  <a:pt x="355562" y="2355853"/>
                  <a:pt x="355562" y="2307124"/>
                </a:cubicBezTo>
                <a:lnTo>
                  <a:pt x="355562" y="297693"/>
                </a:lnTo>
                <a:cubicBezTo>
                  <a:pt x="355562" y="99231"/>
                  <a:pt x="318350" y="0"/>
                  <a:pt x="243926" y="0"/>
                </a:cubicBezTo>
                <a:cubicBezTo>
                  <a:pt x="183680" y="0"/>
                  <a:pt x="151784" y="85055"/>
                  <a:pt x="148240" y="255165"/>
                </a:cubicBezTo>
                <a:cubicBezTo>
                  <a:pt x="142924" y="489067"/>
                  <a:pt x="96742" y="657683"/>
                  <a:pt x="9692" y="761012"/>
                </a:cubicBezTo>
                <a:lnTo>
                  <a:pt x="0" y="770559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660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THẺ TẠO BỐ CỤC TRANG WEB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HTML cung cấp một số thẻ ngữ nghĩa để tạo bố cục trang web: </a:t>
            </a:r>
          </a:p>
          <a:p>
            <a:pPr marL="914400" lvl="1" indent="-457200" algn="just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altLang="en-US" sz="2800" kern="0">
                <a:latin typeface="Arial" panose="020B0604020202020204" pitchFamily="34" charset="0"/>
                <a:cs typeface="Arial" panose="020B0604020202020204" pitchFamily="34" charset="0"/>
              </a:rPr>
              <a:t>&lt;header&gt; dùng để tạo vùng chứa banner.</a:t>
            </a:r>
          </a:p>
          <a:p>
            <a:pPr marL="914400" lvl="1" indent="-457200" algn="just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altLang="en-US" sz="2800" kern="0">
                <a:latin typeface="Arial" panose="020B0604020202020204" pitchFamily="34" charset="0"/>
                <a:cs typeface="Arial" panose="020B0604020202020204" pitchFamily="34" charset="0"/>
              </a:rPr>
              <a:t>&lt;nav&gt; dùng tạo vùng chứa menu.</a:t>
            </a:r>
          </a:p>
          <a:p>
            <a:pPr marL="914400" lvl="1" indent="-457200" algn="just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en-US" sz="280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&lt;section&gt; dùng để tạo vùng chứa nội dung.</a:t>
            </a:r>
          </a:p>
          <a:p>
            <a:pPr marL="914400" lvl="1" indent="-457200" algn="just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altLang="en-US" sz="2800" kern="0">
                <a:latin typeface="Arial" panose="020B0604020202020204" pitchFamily="34" charset="0"/>
                <a:cs typeface="Arial" panose="020B0604020202020204" pitchFamily="34" charset="0"/>
              </a:rPr>
              <a:t>&lt;article&gt; dùng để tạo vùng độc lập chứa </a:t>
            </a:r>
          </a:p>
          <a:p>
            <a:pPr lvl="1" algn="just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800" kern="0">
                <a:latin typeface="Arial" panose="020B0604020202020204" pitchFamily="34" charset="0"/>
                <a:cs typeface="Arial" panose="020B0604020202020204" pitchFamily="34" charset="0"/>
              </a:rPr>
              <a:t>nội d</a:t>
            </a:r>
            <a:r>
              <a:rPr kumimoji="0" lang="en-US" altLang="en-US" sz="280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ung xác định.</a:t>
            </a:r>
          </a:p>
          <a:p>
            <a:pPr marL="914400" lvl="1" indent="-457200" algn="just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altLang="en-US" sz="2800" kern="0">
                <a:latin typeface="Arial" panose="020B0604020202020204" pitchFamily="34" charset="0"/>
                <a:cs typeface="Arial" panose="020B0604020202020204" pitchFamily="34" charset="0"/>
              </a:rPr>
              <a:t>&lt;footer&gt; dùng để chứa footer cho trang web.</a:t>
            </a:r>
            <a:endParaRPr kumimoji="0" lang="en-US" altLang="en-US" sz="280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1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lvl="1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3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1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E0CA0-C704-44ED-829E-FE74FE1C4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487" y="2692655"/>
            <a:ext cx="2694827" cy="318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2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318457" y="3097254"/>
            <a:ext cx="400141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54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Xin </a:t>
            </a:r>
            <a:r>
              <a:rPr lang="en-US" altLang="zh-CN" sz="5400" b="1" dirty="0" err="1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cảm</a:t>
            </a:r>
            <a:r>
              <a:rPr lang="en-US" altLang="zh-CN" sz="54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5400" b="1" dirty="0" err="1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ơn</a:t>
            </a:r>
            <a:endParaRPr lang="en-US" altLang="zh-CN" sz="5400" b="1" dirty="0">
              <a:gradFill>
                <a:gsLst>
                  <a:gs pos="0">
                    <a:srgbClr val="EE7751"/>
                  </a:gs>
                  <a:gs pos="100000">
                    <a:srgbClr val="D30E19"/>
                  </a:gs>
                </a:gsLst>
                <a:lin ang="5400000" scaled="1"/>
              </a:gra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40995" y="4120316"/>
            <a:ext cx="197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ate:</a:t>
            </a:r>
            <a:r>
              <a:rPr lang="en-US" altLang="zh-CN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AB5BA314-40F6-4B57-AB12-2FB7EB4DCF0D}" type="datetime1">
              <a:rPr lang="en-US" altLang="zh-CN" smtClean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8/20/2020</a:t>
            </a:fld>
            <a:endParaRPr lang="en-US" altLang="zh-CN" dirty="0">
              <a:gradFill>
                <a:gsLst>
                  <a:gs pos="0">
                    <a:srgbClr val="EE7751"/>
                  </a:gs>
                  <a:gs pos="100000">
                    <a:srgbClr val="D30E19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57" y="1602787"/>
            <a:ext cx="1729408" cy="1210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478972" y="1088571"/>
            <a:ext cx="11001828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THẺ </a:t>
            </a:r>
            <a:r>
              <a:rPr lang="en-US" sz="4000" b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CHÈN HÌNH ẢNH (tiếp)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548640" marR="0" lvl="1" indent="-228600" algn="just" defTabSz="914400" rtl="0" eaLnBrk="1" fontAlgn="auto" latinLnBrk="0" hangingPunct="1"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Thuộc tính usemap của thẻ 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</a:t>
            </a: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img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dùng kết hợp với thẻ 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</a:t>
            </a: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map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 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</a:t>
            </a: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area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&gt;.</a:t>
            </a:r>
          </a:p>
          <a:p>
            <a:pPr marL="548640" marR="0" lvl="1" indent="-228600" algn="just" defTabSz="914400" rtl="0" eaLnBrk="1" fontAlgn="auto" latinLnBrk="0" hangingPunct="1"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Ví dụ</a:t>
            </a: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minh họa chèn ảnh và sử dụng usemap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  <a:p>
            <a:pPr marL="914400" lvl="3">
              <a:buClr>
                <a:srgbClr val="9B2D1F"/>
              </a:buClr>
              <a:buSzPct val="85000"/>
              <a:defRPr/>
            </a:pP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img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src=“pic_mountain.jpg” height=“200”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width=“300” usemap=“#imagemap”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alt=“This is mountain”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914400" lvl="3">
              <a:buClr>
                <a:srgbClr val="9B2D1F"/>
              </a:buClr>
              <a:buSzPct val="85000"/>
              <a:defRPr/>
            </a:pP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name=“imagemap”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914400" lvl="3">
              <a:buClr>
                <a:srgbClr val="9B2D1F"/>
              </a:buClr>
              <a:buSzPct val="85000"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area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shape=“rect” coords=“0,0,200,200”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	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href=“vd1.htm”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914400" lvl="3">
              <a:buClr>
                <a:srgbClr val="9B2D1F"/>
              </a:buClr>
              <a:buSzPct val="85000"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area 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shape=“circle” coords=“250,100,50” 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href=“ex1.htm”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914400" lvl="3" algn="just">
              <a:buClr>
                <a:srgbClr val="9B2D1F"/>
              </a:buClr>
              <a:buSzPct val="85000"/>
              <a:defRPr/>
            </a:pP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3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2918" y="616942"/>
            <a:ext cx="4348450" cy="5778444"/>
            <a:chOff x="7222918" y="736212"/>
            <a:chExt cx="4348450" cy="5778444"/>
          </a:xfrm>
        </p:grpSpPr>
        <p:sp>
          <p:nvSpPr>
            <p:cNvPr id="23" name="文本框 22"/>
            <p:cNvSpPr txBox="1"/>
            <p:nvPr/>
          </p:nvSpPr>
          <p:spPr bwMode="auto">
            <a:xfrm>
              <a:off x="8064137" y="868809"/>
              <a:ext cx="3507231" cy="5644507"/>
            </a:xfrm>
            <a:custGeom>
              <a:avLst/>
              <a:gdLst/>
              <a:ahLst/>
              <a:cxnLst/>
              <a:rect l="l" t="t" r="r" b="b"/>
              <a:pathLst>
                <a:path w="3507231" h="5644507">
                  <a:moveTo>
                    <a:pt x="2533266" y="0"/>
                  </a:moveTo>
                  <a:lnTo>
                    <a:pt x="2555094" y="8462"/>
                  </a:lnTo>
                  <a:cubicBezTo>
                    <a:pt x="2683508" y="64885"/>
                    <a:pt x="2804197" y="138236"/>
                    <a:pt x="2917161" y="228514"/>
                  </a:cubicBezTo>
                  <a:cubicBezTo>
                    <a:pt x="3218398" y="469255"/>
                    <a:pt x="3369017" y="819762"/>
                    <a:pt x="3369017" y="1280035"/>
                  </a:cubicBezTo>
                  <a:cubicBezTo>
                    <a:pt x="3369017" y="1722588"/>
                    <a:pt x="3223714" y="2141247"/>
                    <a:pt x="2933108" y="2536013"/>
                  </a:cubicBezTo>
                  <a:cubicBezTo>
                    <a:pt x="2642503" y="2930777"/>
                    <a:pt x="2054204" y="3468049"/>
                    <a:pt x="1168211" y="4147827"/>
                  </a:cubicBezTo>
                  <a:cubicBezTo>
                    <a:pt x="699466" y="4512357"/>
                    <a:pt x="384025" y="4765391"/>
                    <a:pt x="221889" y="4906928"/>
                  </a:cubicBezTo>
                  <a:lnTo>
                    <a:pt x="1824483" y="4906928"/>
                  </a:lnTo>
                  <a:cubicBezTo>
                    <a:pt x="2291511" y="4906928"/>
                    <a:pt x="2598425" y="4878576"/>
                    <a:pt x="2745223" y="4821873"/>
                  </a:cubicBezTo>
                  <a:cubicBezTo>
                    <a:pt x="2892021" y="4765170"/>
                    <a:pt x="3052108" y="4616323"/>
                    <a:pt x="3225486" y="4375333"/>
                  </a:cubicBezTo>
                  <a:cubicBezTo>
                    <a:pt x="3317629" y="4247750"/>
                    <a:pt x="3383193" y="4183959"/>
                    <a:pt x="3422176" y="4183959"/>
                  </a:cubicBezTo>
                  <a:cubicBezTo>
                    <a:pt x="3478880" y="4183959"/>
                    <a:pt x="3507231" y="4212421"/>
                    <a:pt x="3507231" y="4269346"/>
                  </a:cubicBezTo>
                  <a:lnTo>
                    <a:pt x="2906529" y="5624582"/>
                  </a:lnTo>
                  <a:cubicBezTo>
                    <a:pt x="2812613" y="5631670"/>
                    <a:pt x="2721799" y="5636986"/>
                    <a:pt x="2634086" y="5640530"/>
                  </a:cubicBezTo>
                  <a:lnTo>
                    <a:pt x="2444184" y="5644507"/>
                  </a:lnTo>
                  <a:lnTo>
                    <a:pt x="0" y="5144132"/>
                  </a:lnTo>
                  <a:lnTo>
                    <a:pt x="246074" y="4644447"/>
                  </a:lnTo>
                  <a:lnTo>
                    <a:pt x="318448" y="4585090"/>
                  </a:lnTo>
                  <a:cubicBezTo>
                    <a:pt x="1017413" y="4003533"/>
                    <a:pt x="1520394" y="3491282"/>
                    <a:pt x="1827390" y="3048338"/>
                  </a:cubicBezTo>
                  <a:cubicBezTo>
                    <a:pt x="2273930" y="2404055"/>
                    <a:pt x="2497200" y="1812877"/>
                    <a:pt x="2497200" y="1274802"/>
                  </a:cubicBezTo>
                  <a:cubicBezTo>
                    <a:pt x="2497200" y="1043849"/>
                    <a:pt x="2454839" y="835782"/>
                    <a:pt x="2370116" y="650601"/>
                  </a:cubicBezTo>
                  <a:lnTo>
                    <a:pt x="2286680" y="500725"/>
                  </a:lnTo>
                  <a:lnTo>
                    <a:pt x="253326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6858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en-US" sz="857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7286709" y="736212"/>
              <a:ext cx="3310694" cy="3290576"/>
            </a:xfrm>
            <a:custGeom>
              <a:avLst/>
              <a:gdLst/>
              <a:ahLst/>
              <a:cxnLst/>
              <a:rect l="l" t="t" r="r" b="b"/>
              <a:pathLst>
                <a:path w="3310694" h="3290576">
                  <a:moveTo>
                    <a:pt x="2626082" y="0"/>
                  </a:moveTo>
                  <a:cubicBezTo>
                    <a:pt x="2831632" y="0"/>
                    <a:pt x="3023449" y="30092"/>
                    <a:pt x="3201534" y="90278"/>
                  </a:cubicBezTo>
                  <a:lnTo>
                    <a:pt x="3310694" y="132597"/>
                  </a:lnTo>
                  <a:lnTo>
                    <a:pt x="3064108" y="633322"/>
                  </a:lnTo>
                  <a:lnTo>
                    <a:pt x="3048700" y="605645"/>
                  </a:lnTo>
                  <a:cubicBezTo>
                    <a:pt x="2898081" y="379081"/>
                    <a:pt x="2665065" y="265798"/>
                    <a:pt x="2349652" y="265798"/>
                  </a:cubicBezTo>
                  <a:cubicBezTo>
                    <a:pt x="1835776" y="265798"/>
                    <a:pt x="1411386" y="490840"/>
                    <a:pt x="1076481" y="940924"/>
                  </a:cubicBezTo>
                  <a:cubicBezTo>
                    <a:pt x="741576" y="1391009"/>
                    <a:pt x="574123" y="1855269"/>
                    <a:pt x="574123" y="2333704"/>
                  </a:cubicBezTo>
                  <a:cubicBezTo>
                    <a:pt x="574123" y="2553431"/>
                    <a:pt x="616651" y="2718225"/>
                    <a:pt x="701706" y="2828088"/>
                  </a:cubicBezTo>
                  <a:cubicBezTo>
                    <a:pt x="786762" y="2937951"/>
                    <a:pt x="914345" y="2992883"/>
                    <a:pt x="1084455" y="2992883"/>
                  </a:cubicBezTo>
                  <a:cubicBezTo>
                    <a:pt x="1215582" y="2992883"/>
                    <a:pt x="1367972" y="2937951"/>
                    <a:pt x="1541627" y="2828088"/>
                  </a:cubicBezTo>
                  <a:cubicBezTo>
                    <a:pt x="1715281" y="2718225"/>
                    <a:pt x="1862356" y="2496727"/>
                    <a:pt x="1982851" y="2163594"/>
                  </a:cubicBezTo>
                  <a:cubicBezTo>
                    <a:pt x="2014747" y="2074995"/>
                    <a:pt x="2053731" y="2030695"/>
                    <a:pt x="2099802" y="2030695"/>
                  </a:cubicBezTo>
                  <a:cubicBezTo>
                    <a:pt x="2170681" y="2030695"/>
                    <a:pt x="2206121" y="2066135"/>
                    <a:pt x="2206121" y="2137014"/>
                  </a:cubicBezTo>
                  <a:cubicBezTo>
                    <a:pt x="2206121" y="2200806"/>
                    <a:pt x="2155620" y="2331932"/>
                    <a:pt x="2054617" y="2530395"/>
                  </a:cubicBezTo>
                  <a:cubicBezTo>
                    <a:pt x="1953613" y="2728857"/>
                    <a:pt x="1795907" y="2905170"/>
                    <a:pt x="1581497" y="3059332"/>
                  </a:cubicBezTo>
                  <a:cubicBezTo>
                    <a:pt x="1367087" y="3213495"/>
                    <a:pt x="1157106" y="3290576"/>
                    <a:pt x="951556" y="3290576"/>
                  </a:cubicBezTo>
                  <a:cubicBezTo>
                    <a:pt x="699935" y="3290576"/>
                    <a:pt x="478436" y="3192231"/>
                    <a:pt x="287062" y="2995541"/>
                  </a:cubicBezTo>
                  <a:cubicBezTo>
                    <a:pt x="95688" y="2798850"/>
                    <a:pt x="0" y="2569378"/>
                    <a:pt x="0" y="2307125"/>
                  </a:cubicBezTo>
                  <a:cubicBezTo>
                    <a:pt x="0" y="1814513"/>
                    <a:pt x="284404" y="1306839"/>
                    <a:pt x="853211" y="784104"/>
                  </a:cubicBezTo>
                  <a:cubicBezTo>
                    <a:pt x="1422018" y="261368"/>
                    <a:pt x="2012975" y="0"/>
                    <a:pt x="2626082" y="0"/>
                  </a:cubicBezTo>
                  <a:close/>
                </a:path>
              </a:pathLst>
            </a:custGeom>
            <a:solidFill>
              <a:srgbClr val="E7001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6858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en-US" sz="857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 bwMode="auto">
            <a:xfrm>
              <a:off x="7222918" y="5513257"/>
              <a:ext cx="3285403" cy="1001399"/>
            </a:xfrm>
            <a:custGeom>
              <a:avLst/>
              <a:gdLst/>
              <a:ahLst/>
              <a:cxnLst/>
              <a:rect l="l" t="t" r="r" b="b"/>
              <a:pathLst>
                <a:path w="3285403" h="1001399">
                  <a:moveTo>
                    <a:pt x="1087293" y="0"/>
                  </a:moveTo>
                  <a:lnTo>
                    <a:pt x="841219" y="499685"/>
                  </a:lnTo>
                  <a:lnTo>
                    <a:pt x="3285403" y="1000060"/>
                  </a:lnTo>
                  <a:lnTo>
                    <a:pt x="3221468" y="1001399"/>
                  </a:lnTo>
                  <a:lnTo>
                    <a:pt x="893080" y="974819"/>
                  </a:lnTo>
                  <a:cubicBezTo>
                    <a:pt x="528051" y="974819"/>
                    <a:pt x="287061" y="980135"/>
                    <a:pt x="170110" y="990767"/>
                  </a:cubicBezTo>
                  <a:cubicBezTo>
                    <a:pt x="56703" y="990767"/>
                    <a:pt x="0" y="956878"/>
                    <a:pt x="0" y="889100"/>
                  </a:cubicBezTo>
                  <a:cubicBezTo>
                    <a:pt x="0" y="856982"/>
                    <a:pt x="28352" y="819494"/>
                    <a:pt x="85055" y="776634"/>
                  </a:cubicBezTo>
                  <a:cubicBezTo>
                    <a:pt x="404012" y="542248"/>
                    <a:pt x="697054" y="317026"/>
                    <a:pt x="964181" y="100968"/>
                  </a:cubicBezTo>
                  <a:lnTo>
                    <a:pt x="1087293" y="0"/>
                  </a:lnTo>
                  <a:close/>
                </a:path>
              </a:pathLst>
            </a:custGeom>
            <a:solidFill>
              <a:srgbClr val="E7001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6858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en-US" sz="857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520853" y="3343637"/>
            <a:ext cx="615457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  <a:t>THẺ TẠO SIÊU LIÊN KẾT</a:t>
            </a:r>
            <a:endParaRPr lang="en-US" altLang="zh-CN" sz="4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造字工房悦黑（非商用）常规体" pitchFamily="50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94597" y="2881972"/>
            <a:ext cx="13115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  <a:t>PHẦN </a:t>
            </a:r>
            <a:r>
              <a:rPr lang="en-US" altLang="zh-CN" sz="2400">
                <a:solidFill>
                  <a:srgbClr val="E70012"/>
                </a:solidFill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  <a:t>2</a:t>
            </a:r>
            <a:endParaRPr lang="zh-CN" altLang="en-US" sz="2400" dirty="0">
              <a:solidFill>
                <a:srgbClr val="E70012"/>
              </a:solidFill>
              <a:latin typeface="Arial" panose="020B0604020202020204" pitchFamily="34" charset="0"/>
              <a:ea typeface="造字工房悦黑（非商用）常规体" pitchFamily="50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lang="en-US" sz="4000" b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THẺ TẠO SIÊU LIÊN KẾT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548640" marR="0" lvl="1" indent="-228600" algn="just" defTabSz="914400" rtl="0" eaLnBrk="1" fontAlgn="auto" latinLnBrk="0" hangingPunct="1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Siêu liên kết là liên kết từ trang web này sang trang web khác hoặc từ phần này sang phần khác của cùng một trang web.</a:t>
            </a:r>
          </a:p>
          <a:p>
            <a:pPr marL="548640" marR="0" lvl="1" indent="-228600" algn="just" defTabSz="914400" rtl="0" eaLnBrk="1" fontAlgn="auto" latinLnBrk="0" hangingPunct="1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Để tạo siêu liên kết chúng ta sử dụng thẻ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&lt;a&gt;</a:t>
            </a:r>
          </a:p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13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lang="en-US" sz="4000" b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THẺ TẠO SIÊU LIÊN KẾT (tiếp)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548640" marR="0" lvl="1" indent="-228600" algn="just" defTabSz="914400" rtl="0" eaLnBrk="1" fontAlgn="auto" latinLnBrk="0" hangingPunct="1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Cú pháp của thẻ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&lt;a&gt;</a:t>
            </a:r>
          </a:p>
          <a:p>
            <a:pPr marL="320040" marR="0" lvl="1" defTabSz="914400" rtl="0" eaLnBrk="1" fontAlgn="auto" latinLnBrk="0" hangingPunct="1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&lt;a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href=“url” rel=“nofollow” title=“text” tabindex=“n” accesskey=“character”  target=“_blank|_parent|_seft|_top”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&lt;/a&gt;</a:t>
            </a:r>
          </a:p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77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583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lang="en-US" sz="4000" b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THẺ TẠO SIÊU LIÊN KẾT (tiếp)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548640" marR="0" lvl="1" indent="-228600" algn="just" defTabSz="914400" rtl="0" eaLnBrk="1" fontAlgn="auto" latinLnBrk="0" hangingPunct="1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href=“url”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chỉ ra đích của liên kết. Nó có thể là địa chỉ của một trang web hoặc là một bookmark.</a:t>
            </a:r>
          </a:p>
          <a:p>
            <a:pPr marL="548640" marR="0" lvl="1" indent="-228600" algn="just" defTabSz="914400" rtl="0" eaLnBrk="1" fontAlgn="auto" latinLnBrk="0" hangingPunct="1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rel=“nofollow”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Báo cho bộ máy tìm kiếm của Google là không đi theo liên kết này.</a:t>
            </a:r>
          </a:p>
          <a:p>
            <a:pPr marL="548640" marR="0" lvl="1" indent="-228600" algn="just" defTabSz="914400" rtl="0" eaLnBrk="1" fontAlgn="auto" latinLnBrk="0" hangingPunct="1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title=“text”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Hiển thị dòng văn bản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khi di chuyển chuột vào liên kết.</a:t>
            </a:r>
          </a:p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9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3598</TotalTime>
  <Words>3756</Words>
  <Application>Microsoft Office PowerPoint</Application>
  <PresentationFormat>Widescreen</PresentationFormat>
  <Paragraphs>302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微软雅黑</vt:lpstr>
      <vt:lpstr>Adobe Gothic Std B</vt:lpstr>
      <vt:lpstr>Arial</vt:lpstr>
      <vt:lpstr>Bell MT</vt:lpstr>
      <vt:lpstr>Calibri</vt:lpstr>
      <vt:lpstr>Consolas</vt:lpstr>
      <vt:lpstr>Wingdings</vt:lpstr>
      <vt:lpstr>造字工房悦黑（非商用）常规体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向阳花儿PPT</dc:creator>
  <cp:lastModifiedBy>Trang Nguyen Thi Nhu (FE Hitech)</cp:lastModifiedBy>
  <cp:revision>633</cp:revision>
  <dcterms:created xsi:type="dcterms:W3CDTF">2014-08-08T03:06:00Z</dcterms:created>
  <dcterms:modified xsi:type="dcterms:W3CDTF">2020-08-20T14:24:48Z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