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59" r:id="rId15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704" autoAdjust="0"/>
  </p:normalViewPr>
  <p:slideViewPr>
    <p:cSldViewPr showGuides="1">
      <p:cViewPr varScale="1">
        <p:scale>
          <a:sx n="110" d="100"/>
          <a:sy n="110" d="100"/>
        </p:scale>
        <p:origin x="34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FF90C-DA9C-41B3-8E0F-0A322EEEC5F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BF62D14-D7FB-435C-A00D-1551245DB439}">
      <dgm:prSet/>
      <dgm:spPr/>
      <dgm:t>
        <a:bodyPr/>
        <a:lstStyle/>
        <a:p>
          <a:pPr>
            <a:defRPr b="1"/>
          </a:pPr>
          <a:r>
            <a:rPr lang="cs-CZ" dirty="0"/>
            <a:t>Zkoumané téma – řešení sudoku pomocí Simulovaného žíhání</a:t>
          </a:r>
          <a:endParaRPr lang="en-US" dirty="0"/>
        </a:p>
      </dgm:t>
    </dgm:pt>
    <dgm:pt modelId="{203701E2-546C-468A-9BF3-68F8AC0F061A}" type="parTrans" cxnId="{A5849824-0FE3-4A61-A609-B40E420FEC35}">
      <dgm:prSet/>
      <dgm:spPr/>
      <dgm:t>
        <a:bodyPr/>
        <a:lstStyle/>
        <a:p>
          <a:endParaRPr lang="en-US"/>
        </a:p>
      </dgm:t>
    </dgm:pt>
    <dgm:pt modelId="{1298D386-AC78-432E-A53A-C5CAEBDEBC4D}" type="sibTrans" cxnId="{A5849824-0FE3-4A61-A609-B40E420FEC35}">
      <dgm:prSet/>
      <dgm:spPr/>
      <dgm:t>
        <a:bodyPr/>
        <a:lstStyle/>
        <a:p>
          <a:endParaRPr lang="en-US"/>
        </a:p>
      </dgm:t>
    </dgm:pt>
    <dgm:pt modelId="{BF0E8843-361D-42C4-8192-80BF9CFB3A84}">
      <dgm:prSet/>
      <dgm:spPr/>
      <dgm:t>
        <a:bodyPr/>
        <a:lstStyle/>
        <a:p>
          <a:pPr>
            <a:defRPr b="1"/>
          </a:pPr>
          <a:r>
            <a:rPr lang="cs-CZ"/>
            <a:t>Nástroje - Python v3.10</a:t>
          </a:r>
          <a:endParaRPr lang="en-US"/>
        </a:p>
      </dgm:t>
    </dgm:pt>
    <dgm:pt modelId="{106761C7-C2E9-4CFF-85E2-3FBE819B57EF}" type="parTrans" cxnId="{D3402468-4C36-4A44-8CBE-40F519D71CA7}">
      <dgm:prSet/>
      <dgm:spPr/>
      <dgm:t>
        <a:bodyPr/>
        <a:lstStyle/>
        <a:p>
          <a:endParaRPr lang="en-US"/>
        </a:p>
      </dgm:t>
    </dgm:pt>
    <dgm:pt modelId="{86698D81-27C2-46DA-A4AE-C0B2B85FC8C6}" type="sibTrans" cxnId="{D3402468-4C36-4A44-8CBE-40F519D71CA7}">
      <dgm:prSet/>
      <dgm:spPr/>
      <dgm:t>
        <a:bodyPr/>
        <a:lstStyle/>
        <a:p>
          <a:endParaRPr lang="en-US"/>
        </a:p>
      </dgm:t>
    </dgm:pt>
    <dgm:pt modelId="{38F56D3C-B486-4E6B-BD26-98E355C76E28}">
      <dgm:prSet custT="1"/>
      <dgm:spPr/>
      <dgm:t>
        <a:bodyPr/>
        <a:lstStyle/>
        <a:p>
          <a:r>
            <a:rPr lang="cs-CZ" sz="1600" dirty="0" err="1"/>
            <a:t>py</a:t>
          </a:r>
          <a:r>
            <a:rPr lang="cs-CZ" sz="1600" dirty="0"/>
            <a:t>-sudoku</a:t>
          </a:r>
          <a:endParaRPr lang="en-US" sz="1600" dirty="0"/>
        </a:p>
      </dgm:t>
    </dgm:pt>
    <dgm:pt modelId="{5CF01B3B-398A-43A8-BE55-E024D83D58A1}" type="parTrans" cxnId="{E961FD00-C3CD-4A8F-B226-1F5539643FC2}">
      <dgm:prSet/>
      <dgm:spPr/>
      <dgm:t>
        <a:bodyPr/>
        <a:lstStyle/>
        <a:p>
          <a:endParaRPr lang="en-US"/>
        </a:p>
      </dgm:t>
    </dgm:pt>
    <dgm:pt modelId="{7F2AF495-F36D-4620-89ED-90F27260AD86}" type="sibTrans" cxnId="{E961FD00-C3CD-4A8F-B226-1F5539643FC2}">
      <dgm:prSet/>
      <dgm:spPr/>
      <dgm:t>
        <a:bodyPr/>
        <a:lstStyle/>
        <a:p>
          <a:endParaRPr lang="en-US"/>
        </a:p>
      </dgm:t>
    </dgm:pt>
    <dgm:pt modelId="{5C92B7F7-F5E0-4202-B52C-1BD5175EFABA}">
      <dgm:prSet custT="1"/>
      <dgm:spPr/>
      <dgm:t>
        <a:bodyPr/>
        <a:lstStyle/>
        <a:p>
          <a:r>
            <a:rPr lang="cs-CZ" sz="1600" dirty="0" err="1"/>
            <a:t>Numpy</a:t>
          </a:r>
          <a:endParaRPr lang="en-US" sz="1600" dirty="0"/>
        </a:p>
      </dgm:t>
    </dgm:pt>
    <dgm:pt modelId="{DBA5FD18-852E-4FB9-9113-81795369A7C6}" type="parTrans" cxnId="{29F143CA-1754-4C19-872D-D2E8EC2D69B0}">
      <dgm:prSet/>
      <dgm:spPr/>
      <dgm:t>
        <a:bodyPr/>
        <a:lstStyle/>
        <a:p>
          <a:endParaRPr lang="en-US"/>
        </a:p>
      </dgm:t>
    </dgm:pt>
    <dgm:pt modelId="{1F2EEB9F-3916-46CE-ADF9-8C9084AFE183}" type="sibTrans" cxnId="{29F143CA-1754-4C19-872D-D2E8EC2D69B0}">
      <dgm:prSet/>
      <dgm:spPr/>
      <dgm:t>
        <a:bodyPr/>
        <a:lstStyle/>
        <a:p>
          <a:endParaRPr lang="en-US"/>
        </a:p>
      </dgm:t>
    </dgm:pt>
    <dgm:pt modelId="{A8ABBD3F-D563-4E28-AA20-5A28F09B84D7}">
      <dgm:prSet custT="1"/>
      <dgm:spPr/>
      <dgm:t>
        <a:bodyPr/>
        <a:lstStyle/>
        <a:p>
          <a:r>
            <a:rPr lang="cs-CZ" sz="1600" dirty="0" err="1"/>
            <a:t>Matplotlib</a:t>
          </a:r>
          <a:r>
            <a:rPr lang="cs-CZ" sz="1600" dirty="0"/>
            <a:t> </a:t>
          </a:r>
          <a:endParaRPr lang="en-US" sz="1600" dirty="0"/>
        </a:p>
      </dgm:t>
    </dgm:pt>
    <dgm:pt modelId="{7CDAE7DD-C011-4CC9-BFB9-F8E8209D8B4C}" type="parTrans" cxnId="{CAC6C5C2-B953-44B0-B895-30C44CDE38D3}">
      <dgm:prSet/>
      <dgm:spPr/>
      <dgm:t>
        <a:bodyPr/>
        <a:lstStyle/>
        <a:p>
          <a:endParaRPr lang="en-US"/>
        </a:p>
      </dgm:t>
    </dgm:pt>
    <dgm:pt modelId="{16031501-5186-4C46-B927-7EE3BD7F8D57}" type="sibTrans" cxnId="{CAC6C5C2-B953-44B0-B895-30C44CDE38D3}">
      <dgm:prSet/>
      <dgm:spPr/>
      <dgm:t>
        <a:bodyPr/>
        <a:lstStyle/>
        <a:p>
          <a:endParaRPr lang="en-US"/>
        </a:p>
      </dgm:t>
    </dgm:pt>
    <dgm:pt modelId="{0EF84AB9-BA3B-40C2-9160-11810EBF59C9}">
      <dgm:prSet/>
      <dgm:spPr/>
      <dgm:t>
        <a:bodyPr/>
        <a:lstStyle/>
        <a:p>
          <a:pPr>
            <a:defRPr b="1"/>
          </a:pPr>
          <a:r>
            <a:rPr lang="cs-CZ" dirty="0"/>
            <a:t>Záměr měření</a:t>
          </a:r>
          <a:endParaRPr lang="en-US" dirty="0"/>
        </a:p>
      </dgm:t>
    </dgm:pt>
    <dgm:pt modelId="{238566D0-E61C-409A-9566-7E1839F08A9E}" type="parTrans" cxnId="{C09EF036-011D-48D3-BECD-C107DED94D09}">
      <dgm:prSet/>
      <dgm:spPr/>
      <dgm:t>
        <a:bodyPr/>
        <a:lstStyle/>
        <a:p>
          <a:endParaRPr lang="en-US"/>
        </a:p>
      </dgm:t>
    </dgm:pt>
    <dgm:pt modelId="{783EAC95-07D7-434D-90AF-34DBD06B0293}" type="sibTrans" cxnId="{C09EF036-011D-48D3-BECD-C107DED94D09}">
      <dgm:prSet/>
      <dgm:spPr/>
      <dgm:t>
        <a:bodyPr/>
        <a:lstStyle/>
        <a:p>
          <a:endParaRPr lang="en-US"/>
        </a:p>
      </dgm:t>
    </dgm:pt>
    <dgm:pt modelId="{D94665E6-C668-40C3-8CFF-273FB88910C4}">
      <dgm:prSet custT="1"/>
      <dgm:spPr/>
      <dgm:t>
        <a:bodyPr/>
        <a:lstStyle/>
        <a:p>
          <a:r>
            <a:rPr lang="cs-CZ" sz="1600" dirty="0"/>
            <a:t>Obtížnost sudoku</a:t>
          </a:r>
          <a:endParaRPr lang="en-US" sz="1600" dirty="0"/>
        </a:p>
      </dgm:t>
    </dgm:pt>
    <dgm:pt modelId="{33E33C5C-7090-49CF-BFDB-320D11456496}" type="parTrans" cxnId="{4099CF52-AFF3-4307-8539-27043985B062}">
      <dgm:prSet/>
      <dgm:spPr/>
      <dgm:t>
        <a:bodyPr/>
        <a:lstStyle/>
        <a:p>
          <a:endParaRPr lang="en-US"/>
        </a:p>
      </dgm:t>
    </dgm:pt>
    <dgm:pt modelId="{F5A09C7C-8C4D-4145-A06B-E7E76B5D7199}" type="sibTrans" cxnId="{4099CF52-AFF3-4307-8539-27043985B062}">
      <dgm:prSet/>
      <dgm:spPr/>
      <dgm:t>
        <a:bodyPr/>
        <a:lstStyle/>
        <a:p>
          <a:endParaRPr lang="en-US"/>
        </a:p>
      </dgm:t>
    </dgm:pt>
    <dgm:pt modelId="{7EFCFCE1-4EBF-411E-9B2B-BE1DABD39A0A}">
      <dgm:prSet custT="1"/>
      <dgm:spPr/>
      <dgm:t>
        <a:bodyPr/>
        <a:lstStyle/>
        <a:p>
          <a:r>
            <a:rPr lang="cs-CZ" sz="1600" dirty="0"/>
            <a:t>Penalizace konfliktu se zadáním</a:t>
          </a:r>
          <a:endParaRPr lang="en-US" sz="1600" dirty="0"/>
        </a:p>
      </dgm:t>
    </dgm:pt>
    <dgm:pt modelId="{A03A0A40-B48C-4036-A668-E37118A3F39C}" type="parTrans" cxnId="{B850FCB2-A0B7-4E88-874A-0D2BB7B00687}">
      <dgm:prSet/>
      <dgm:spPr/>
      <dgm:t>
        <a:bodyPr/>
        <a:lstStyle/>
        <a:p>
          <a:endParaRPr lang="en-US"/>
        </a:p>
      </dgm:t>
    </dgm:pt>
    <dgm:pt modelId="{0796247E-CFC1-4699-92D3-33350504FC40}" type="sibTrans" cxnId="{B850FCB2-A0B7-4E88-874A-0D2BB7B00687}">
      <dgm:prSet/>
      <dgm:spPr/>
      <dgm:t>
        <a:bodyPr/>
        <a:lstStyle/>
        <a:p>
          <a:endParaRPr lang="en-US"/>
        </a:p>
      </dgm:t>
    </dgm:pt>
    <dgm:pt modelId="{634C269E-424B-4C88-9CFE-330395DF81CF}">
      <dgm:prSet custT="1"/>
      <dgm:spPr/>
      <dgm:t>
        <a:bodyPr/>
        <a:lstStyle/>
        <a:p>
          <a:r>
            <a:rPr lang="cs-CZ" sz="1600"/>
            <a:t>Teplota</a:t>
          </a:r>
          <a:endParaRPr lang="en-US" sz="1600"/>
        </a:p>
      </dgm:t>
    </dgm:pt>
    <dgm:pt modelId="{9C471E2E-CD0B-4779-B861-3CCDD17D8A89}" type="parTrans" cxnId="{DE7D4B61-6B46-42E8-89E4-900608BFFF1F}">
      <dgm:prSet/>
      <dgm:spPr/>
      <dgm:t>
        <a:bodyPr/>
        <a:lstStyle/>
        <a:p>
          <a:endParaRPr lang="en-US"/>
        </a:p>
      </dgm:t>
    </dgm:pt>
    <dgm:pt modelId="{EBEC3261-64BF-4DEB-B62B-5FB40B2D5C8C}" type="sibTrans" cxnId="{DE7D4B61-6B46-42E8-89E4-900608BFFF1F}">
      <dgm:prSet/>
      <dgm:spPr/>
      <dgm:t>
        <a:bodyPr/>
        <a:lstStyle/>
        <a:p>
          <a:endParaRPr lang="en-US"/>
        </a:p>
      </dgm:t>
    </dgm:pt>
    <dgm:pt modelId="{D8C84276-3308-43D6-BBD9-BD1046D00F22}">
      <dgm:prSet custT="1"/>
      <dgm:spPr/>
      <dgm:t>
        <a:bodyPr/>
        <a:lstStyle/>
        <a:p>
          <a:r>
            <a:rPr lang="cs-CZ" sz="1600" dirty="0"/>
            <a:t>Velikost </a:t>
          </a:r>
          <a:endParaRPr lang="en-US" sz="1600" dirty="0"/>
        </a:p>
      </dgm:t>
    </dgm:pt>
    <dgm:pt modelId="{0866C702-22AC-405C-A257-0B135D9E503F}" type="parTrans" cxnId="{666EC475-8F42-40A6-8A20-A696242544F2}">
      <dgm:prSet/>
      <dgm:spPr/>
      <dgm:t>
        <a:bodyPr/>
        <a:lstStyle/>
        <a:p>
          <a:endParaRPr lang="en-US"/>
        </a:p>
      </dgm:t>
    </dgm:pt>
    <dgm:pt modelId="{03F9613C-3583-4415-A526-968DD0EBEAD4}" type="sibTrans" cxnId="{666EC475-8F42-40A6-8A20-A696242544F2}">
      <dgm:prSet/>
      <dgm:spPr/>
      <dgm:t>
        <a:bodyPr/>
        <a:lstStyle/>
        <a:p>
          <a:endParaRPr lang="en-US"/>
        </a:p>
      </dgm:t>
    </dgm:pt>
    <dgm:pt modelId="{C15A2BF1-1DDA-43BB-87BE-6A7AF50FF637}" type="pres">
      <dgm:prSet presAssocID="{615FF90C-DA9C-41B3-8E0F-0A322EEEC5F5}" presName="root" presStyleCnt="0">
        <dgm:presLayoutVars>
          <dgm:dir/>
          <dgm:resizeHandles val="exact"/>
        </dgm:presLayoutVars>
      </dgm:prSet>
      <dgm:spPr/>
    </dgm:pt>
    <dgm:pt modelId="{680D818F-9CD0-4B25-8B58-4F320492E8F3}" type="pres">
      <dgm:prSet presAssocID="{9BF62D14-D7FB-435C-A00D-1551245DB439}" presName="compNode" presStyleCnt="0"/>
      <dgm:spPr/>
    </dgm:pt>
    <dgm:pt modelId="{9DCB66CD-AAB7-4A63-9DCB-A25265F737B4}" type="pres">
      <dgm:prSet presAssocID="{9BF62D14-D7FB-435C-A00D-1551245DB439}" presName="iconRect" presStyleLbl="node1" presStyleIdx="0" presStyleCnt="3" custLinFactNeighborX="75643" custLinFactNeighborY="12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  <a:innerShdw blurRad="63500" dist="50800" dir="162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Baňka"/>
        </a:ext>
      </dgm:extLst>
    </dgm:pt>
    <dgm:pt modelId="{982DF05B-AB7A-4CED-BECF-A2C0E75A61E0}" type="pres">
      <dgm:prSet presAssocID="{9BF62D14-D7FB-435C-A00D-1551245DB439}" presName="iconSpace" presStyleCnt="0"/>
      <dgm:spPr/>
    </dgm:pt>
    <dgm:pt modelId="{1066E2E6-9C2B-4F88-AB13-17123174FAF1}" type="pres">
      <dgm:prSet presAssocID="{9BF62D14-D7FB-435C-A00D-1551245DB439}" presName="parTx" presStyleLbl="revTx" presStyleIdx="0" presStyleCnt="6">
        <dgm:presLayoutVars>
          <dgm:chMax val="0"/>
          <dgm:chPref val="0"/>
        </dgm:presLayoutVars>
      </dgm:prSet>
      <dgm:spPr/>
    </dgm:pt>
    <dgm:pt modelId="{2E83C505-117D-46E9-8832-6C58F66FD287}" type="pres">
      <dgm:prSet presAssocID="{9BF62D14-D7FB-435C-A00D-1551245DB439}" presName="txSpace" presStyleCnt="0"/>
      <dgm:spPr/>
    </dgm:pt>
    <dgm:pt modelId="{D8574376-4A6F-45FC-848E-426B18831276}" type="pres">
      <dgm:prSet presAssocID="{9BF62D14-D7FB-435C-A00D-1551245DB439}" presName="desTx" presStyleLbl="revTx" presStyleIdx="1" presStyleCnt="6">
        <dgm:presLayoutVars/>
      </dgm:prSet>
      <dgm:spPr/>
    </dgm:pt>
    <dgm:pt modelId="{A7CE16B8-AEA9-4580-8877-8F69B180405C}" type="pres">
      <dgm:prSet presAssocID="{1298D386-AC78-432E-A53A-C5CAEBDEBC4D}" presName="sibTrans" presStyleCnt="0"/>
      <dgm:spPr/>
    </dgm:pt>
    <dgm:pt modelId="{A407A5DC-3AAD-4414-8013-E65967C97490}" type="pres">
      <dgm:prSet presAssocID="{BF0E8843-361D-42C4-8192-80BF9CFB3A84}" presName="compNode" presStyleCnt="0"/>
      <dgm:spPr/>
    </dgm:pt>
    <dgm:pt modelId="{D799C157-7C3E-401A-8710-3CCDAF1D7F83}" type="pres">
      <dgm:prSet presAssocID="{BF0E8843-361D-42C4-8192-80BF9CFB3A84}" presName="iconRect" presStyleLbl="node1" presStyleIdx="1" presStyleCnt="3" custLinFactNeighborX="34854" custLinFactNeighborY="12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  <a:innerShdw blurRad="63500" dist="50800" dir="162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20B99CCE-73D5-411B-B01B-F2D5D946B993}" type="pres">
      <dgm:prSet presAssocID="{BF0E8843-361D-42C4-8192-80BF9CFB3A84}" presName="iconSpace" presStyleCnt="0"/>
      <dgm:spPr/>
    </dgm:pt>
    <dgm:pt modelId="{63F3AA8A-5DC6-4244-8A6C-0AF28C1982C8}" type="pres">
      <dgm:prSet presAssocID="{BF0E8843-361D-42C4-8192-80BF9CFB3A84}" presName="parTx" presStyleLbl="revTx" presStyleIdx="2" presStyleCnt="6">
        <dgm:presLayoutVars>
          <dgm:chMax val="0"/>
          <dgm:chPref val="0"/>
        </dgm:presLayoutVars>
      </dgm:prSet>
      <dgm:spPr/>
    </dgm:pt>
    <dgm:pt modelId="{E7EAA4D0-558C-40EC-91F0-C5925CB4F0A9}" type="pres">
      <dgm:prSet presAssocID="{BF0E8843-361D-42C4-8192-80BF9CFB3A84}" presName="txSpace" presStyleCnt="0"/>
      <dgm:spPr/>
    </dgm:pt>
    <dgm:pt modelId="{E4B583CF-4553-430D-9CFB-11C0BFEC10CE}" type="pres">
      <dgm:prSet presAssocID="{BF0E8843-361D-42C4-8192-80BF9CFB3A84}" presName="desTx" presStyleLbl="revTx" presStyleIdx="3" presStyleCnt="6">
        <dgm:presLayoutVars/>
      </dgm:prSet>
      <dgm:spPr/>
    </dgm:pt>
    <dgm:pt modelId="{1D41EA10-53B5-4D2C-8ED7-8EA1BB8F6E78}" type="pres">
      <dgm:prSet presAssocID="{86698D81-27C2-46DA-A4AE-C0B2B85FC8C6}" presName="sibTrans" presStyleCnt="0"/>
      <dgm:spPr/>
    </dgm:pt>
    <dgm:pt modelId="{268D4C30-6911-4533-9E9F-867073B8A627}" type="pres">
      <dgm:prSet presAssocID="{0EF84AB9-BA3B-40C2-9160-11810EBF59C9}" presName="compNode" presStyleCnt="0"/>
      <dgm:spPr/>
    </dgm:pt>
    <dgm:pt modelId="{FCD36065-E4F7-4298-85CB-FD6FF046577D}" type="pres">
      <dgm:prSet presAssocID="{0EF84AB9-BA3B-40C2-9160-11810EBF59C9}" presName="iconRect" presStyleLbl="node1" presStyleIdx="2" presStyleCnt="3" custLinFactNeighborX="8570" custLinFactNeighborY="129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glow rad="63500">
            <a:schemeClr val="accent1">
              <a:satMod val="175000"/>
              <a:alpha val="40000"/>
            </a:schemeClr>
          </a:glow>
          <a:innerShdw blurRad="63500" dist="50800" dir="162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Teploměr"/>
        </a:ext>
      </dgm:extLst>
    </dgm:pt>
    <dgm:pt modelId="{98AF4DBB-7CE8-4115-B86B-20AD46B4EFDF}" type="pres">
      <dgm:prSet presAssocID="{0EF84AB9-BA3B-40C2-9160-11810EBF59C9}" presName="iconSpace" presStyleCnt="0"/>
      <dgm:spPr/>
    </dgm:pt>
    <dgm:pt modelId="{97A1479B-C639-4287-A991-0481B519FF17}" type="pres">
      <dgm:prSet presAssocID="{0EF84AB9-BA3B-40C2-9160-11810EBF59C9}" presName="parTx" presStyleLbl="revTx" presStyleIdx="4" presStyleCnt="6">
        <dgm:presLayoutVars>
          <dgm:chMax val="0"/>
          <dgm:chPref val="0"/>
        </dgm:presLayoutVars>
      </dgm:prSet>
      <dgm:spPr/>
    </dgm:pt>
    <dgm:pt modelId="{E20EE73E-CDAD-4120-AF0A-2932265735F5}" type="pres">
      <dgm:prSet presAssocID="{0EF84AB9-BA3B-40C2-9160-11810EBF59C9}" presName="txSpace" presStyleCnt="0"/>
      <dgm:spPr/>
    </dgm:pt>
    <dgm:pt modelId="{97AB5D4C-3AD1-48E4-AE7C-B675FE5FA6F4}" type="pres">
      <dgm:prSet presAssocID="{0EF84AB9-BA3B-40C2-9160-11810EBF59C9}" presName="desTx" presStyleLbl="revTx" presStyleIdx="5" presStyleCnt="6">
        <dgm:presLayoutVars/>
      </dgm:prSet>
      <dgm:spPr/>
    </dgm:pt>
  </dgm:ptLst>
  <dgm:cxnLst>
    <dgm:cxn modelId="{E961FD00-C3CD-4A8F-B226-1F5539643FC2}" srcId="{BF0E8843-361D-42C4-8192-80BF9CFB3A84}" destId="{38F56D3C-B486-4E6B-BD26-98E355C76E28}" srcOrd="0" destOrd="0" parTransId="{5CF01B3B-398A-43A8-BE55-E024D83D58A1}" sibTransId="{7F2AF495-F36D-4620-89ED-90F27260AD86}"/>
    <dgm:cxn modelId="{5C4CBF1C-E981-45F8-A3C5-30ADAB2DAA3C}" type="presOf" srcId="{615FF90C-DA9C-41B3-8E0F-0A322EEEC5F5}" destId="{C15A2BF1-1DDA-43BB-87BE-6A7AF50FF637}" srcOrd="0" destOrd="0" presId="urn:microsoft.com/office/officeart/2018/2/layout/IconLabelDescriptionList"/>
    <dgm:cxn modelId="{7AAFAB1F-4480-448B-9DD9-443CCF93A196}" type="presOf" srcId="{7EFCFCE1-4EBF-411E-9B2B-BE1DABD39A0A}" destId="{97AB5D4C-3AD1-48E4-AE7C-B675FE5FA6F4}" srcOrd="0" destOrd="1" presId="urn:microsoft.com/office/officeart/2018/2/layout/IconLabelDescriptionList"/>
    <dgm:cxn modelId="{A5849824-0FE3-4A61-A609-B40E420FEC35}" srcId="{615FF90C-DA9C-41B3-8E0F-0A322EEEC5F5}" destId="{9BF62D14-D7FB-435C-A00D-1551245DB439}" srcOrd="0" destOrd="0" parTransId="{203701E2-546C-468A-9BF3-68F8AC0F061A}" sibTransId="{1298D386-AC78-432E-A53A-C5CAEBDEBC4D}"/>
    <dgm:cxn modelId="{31B1D824-19A7-4946-A967-3470CF723161}" type="presOf" srcId="{5C92B7F7-F5E0-4202-B52C-1BD5175EFABA}" destId="{E4B583CF-4553-430D-9CFB-11C0BFEC10CE}" srcOrd="0" destOrd="1" presId="urn:microsoft.com/office/officeart/2018/2/layout/IconLabelDescriptionList"/>
    <dgm:cxn modelId="{C09EF036-011D-48D3-BECD-C107DED94D09}" srcId="{615FF90C-DA9C-41B3-8E0F-0A322EEEC5F5}" destId="{0EF84AB9-BA3B-40C2-9160-11810EBF59C9}" srcOrd="2" destOrd="0" parTransId="{238566D0-E61C-409A-9566-7E1839F08A9E}" sibTransId="{783EAC95-07D7-434D-90AF-34DBD06B0293}"/>
    <dgm:cxn modelId="{D87E485E-A722-4228-B3B3-1AF8EC8B487C}" type="presOf" srcId="{BF0E8843-361D-42C4-8192-80BF9CFB3A84}" destId="{63F3AA8A-5DC6-4244-8A6C-0AF28C1982C8}" srcOrd="0" destOrd="0" presId="urn:microsoft.com/office/officeart/2018/2/layout/IconLabelDescriptionList"/>
    <dgm:cxn modelId="{DE7D4B61-6B46-42E8-89E4-900608BFFF1F}" srcId="{0EF84AB9-BA3B-40C2-9160-11810EBF59C9}" destId="{634C269E-424B-4C88-9CFE-330395DF81CF}" srcOrd="2" destOrd="0" parTransId="{9C471E2E-CD0B-4779-B861-3CCDD17D8A89}" sibTransId="{EBEC3261-64BF-4DEB-B62B-5FB40B2D5C8C}"/>
    <dgm:cxn modelId="{32446947-7812-4D77-A823-577642C54FFE}" type="presOf" srcId="{D94665E6-C668-40C3-8CFF-273FB88910C4}" destId="{97AB5D4C-3AD1-48E4-AE7C-B675FE5FA6F4}" srcOrd="0" destOrd="0" presId="urn:microsoft.com/office/officeart/2018/2/layout/IconLabelDescriptionList"/>
    <dgm:cxn modelId="{D3402468-4C36-4A44-8CBE-40F519D71CA7}" srcId="{615FF90C-DA9C-41B3-8E0F-0A322EEEC5F5}" destId="{BF0E8843-361D-42C4-8192-80BF9CFB3A84}" srcOrd="1" destOrd="0" parTransId="{106761C7-C2E9-4CFF-85E2-3FBE819B57EF}" sibTransId="{86698D81-27C2-46DA-A4AE-C0B2B85FC8C6}"/>
    <dgm:cxn modelId="{44178C6C-BE8C-4361-B334-6EA98379BABF}" type="presOf" srcId="{9BF62D14-D7FB-435C-A00D-1551245DB439}" destId="{1066E2E6-9C2B-4F88-AB13-17123174FAF1}" srcOrd="0" destOrd="0" presId="urn:microsoft.com/office/officeart/2018/2/layout/IconLabelDescriptionList"/>
    <dgm:cxn modelId="{4099CF52-AFF3-4307-8539-27043985B062}" srcId="{0EF84AB9-BA3B-40C2-9160-11810EBF59C9}" destId="{D94665E6-C668-40C3-8CFF-273FB88910C4}" srcOrd="0" destOrd="0" parTransId="{33E33C5C-7090-49CF-BFDB-320D11456496}" sibTransId="{F5A09C7C-8C4D-4145-A06B-E7E76B5D7199}"/>
    <dgm:cxn modelId="{3B926473-56B0-4A79-B1A7-49FCFEF8F9DC}" type="presOf" srcId="{0EF84AB9-BA3B-40C2-9160-11810EBF59C9}" destId="{97A1479B-C639-4287-A991-0481B519FF17}" srcOrd="0" destOrd="0" presId="urn:microsoft.com/office/officeart/2018/2/layout/IconLabelDescriptionList"/>
    <dgm:cxn modelId="{666EC475-8F42-40A6-8A20-A696242544F2}" srcId="{0EF84AB9-BA3B-40C2-9160-11810EBF59C9}" destId="{D8C84276-3308-43D6-BBD9-BD1046D00F22}" srcOrd="3" destOrd="0" parTransId="{0866C702-22AC-405C-A257-0B135D9E503F}" sibTransId="{03F9613C-3583-4415-A526-968DD0EBEAD4}"/>
    <dgm:cxn modelId="{B7467C77-5C55-4527-84E8-656F1389162F}" type="presOf" srcId="{A8ABBD3F-D563-4E28-AA20-5A28F09B84D7}" destId="{E4B583CF-4553-430D-9CFB-11C0BFEC10CE}" srcOrd="0" destOrd="2" presId="urn:microsoft.com/office/officeart/2018/2/layout/IconLabelDescriptionList"/>
    <dgm:cxn modelId="{8F3E4096-7DFF-4954-B467-11E11F222F6E}" type="presOf" srcId="{634C269E-424B-4C88-9CFE-330395DF81CF}" destId="{97AB5D4C-3AD1-48E4-AE7C-B675FE5FA6F4}" srcOrd="0" destOrd="2" presId="urn:microsoft.com/office/officeart/2018/2/layout/IconLabelDescriptionList"/>
    <dgm:cxn modelId="{B850FCB2-A0B7-4E88-874A-0D2BB7B00687}" srcId="{0EF84AB9-BA3B-40C2-9160-11810EBF59C9}" destId="{7EFCFCE1-4EBF-411E-9B2B-BE1DABD39A0A}" srcOrd="1" destOrd="0" parTransId="{A03A0A40-B48C-4036-A668-E37118A3F39C}" sibTransId="{0796247E-CFC1-4699-92D3-33350504FC40}"/>
    <dgm:cxn modelId="{CAC6C5C2-B953-44B0-B895-30C44CDE38D3}" srcId="{BF0E8843-361D-42C4-8192-80BF9CFB3A84}" destId="{A8ABBD3F-D563-4E28-AA20-5A28F09B84D7}" srcOrd="2" destOrd="0" parTransId="{7CDAE7DD-C011-4CC9-BFB9-F8E8209D8B4C}" sibTransId="{16031501-5186-4C46-B927-7EE3BD7F8D57}"/>
    <dgm:cxn modelId="{29F143CA-1754-4C19-872D-D2E8EC2D69B0}" srcId="{BF0E8843-361D-42C4-8192-80BF9CFB3A84}" destId="{5C92B7F7-F5E0-4202-B52C-1BD5175EFABA}" srcOrd="1" destOrd="0" parTransId="{DBA5FD18-852E-4FB9-9113-81795369A7C6}" sibTransId="{1F2EEB9F-3916-46CE-ADF9-8C9084AFE183}"/>
    <dgm:cxn modelId="{8D1B91CD-A394-4014-80F3-8A415E2782C7}" type="presOf" srcId="{38F56D3C-B486-4E6B-BD26-98E355C76E28}" destId="{E4B583CF-4553-430D-9CFB-11C0BFEC10CE}" srcOrd="0" destOrd="0" presId="urn:microsoft.com/office/officeart/2018/2/layout/IconLabelDescriptionList"/>
    <dgm:cxn modelId="{2C6944F4-A83F-4FBF-ADFC-5E86EE0C2588}" type="presOf" srcId="{D8C84276-3308-43D6-BBD9-BD1046D00F22}" destId="{97AB5D4C-3AD1-48E4-AE7C-B675FE5FA6F4}" srcOrd="0" destOrd="3" presId="urn:microsoft.com/office/officeart/2018/2/layout/IconLabelDescriptionList"/>
    <dgm:cxn modelId="{76E200A4-7CB6-4374-AB4D-58E7E1250A46}" type="presParOf" srcId="{C15A2BF1-1DDA-43BB-87BE-6A7AF50FF637}" destId="{680D818F-9CD0-4B25-8B58-4F320492E8F3}" srcOrd="0" destOrd="0" presId="urn:microsoft.com/office/officeart/2018/2/layout/IconLabelDescriptionList"/>
    <dgm:cxn modelId="{94DA56F0-0418-4957-9E96-DD3B725AAB3C}" type="presParOf" srcId="{680D818F-9CD0-4B25-8B58-4F320492E8F3}" destId="{9DCB66CD-AAB7-4A63-9DCB-A25265F737B4}" srcOrd="0" destOrd="0" presId="urn:microsoft.com/office/officeart/2018/2/layout/IconLabelDescriptionList"/>
    <dgm:cxn modelId="{8B3B88B5-4F51-4914-B067-E5C6A9773C91}" type="presParOf" srcId="{680D818F-9CD0-4B25-8B58-4F320492E8F3}" destId="{982DF05B-AB7A-4CED-BECF-A2C0E75A61E0}" srcOrd="1" destOrd="0" presId="urn:microsoft.com/office/officeart/2018/2/layout/IconLabelDescriptionList"/>
    <dgm:cxn modelId="{14869187-7311-4AE7-AA95-F74166D94E8D}" type="presParOf" srcId="{680D818F-9CD0-4B25-8B58-4F320492E8F3}" destId="{1066E2E6-9C2B-4F88-AB13-17123174FAF1}" srcOrd="2" destOrd="0" presId="urn:microsoft.com/office/officeart/2018/2/layout/IconLabelDescriptionList"/>
    <dgm:cxn modelId="{AC231BD4-D436-4814-B1D8-EF6741F591D9}" type="presParOf" srcId="{680D818F-9CD0-4B25-8B58-4F320492E8F3}" destId="{2E83C505-117D-46E9-8832-6C58F66FD287}" srcOrd="3" destOrd="0" presId="urn:microsoft.com/office/officeart/2018/2/layout/IconLabelDescriptionList"/>
    <dgm:cxn modelId="{815E631A-F83E-4A39-87F9-81E6E23062AE}" type="presParOf" srcId="{680D818F-9CD0-4B25-8B58-4F320492E8F3}" destId="{D8574376-4A6F-45FC-848E-426B18831276}" srcOrd="4" destOrd="0" presId="urn:microsoft.com/office/officeart/2018/2/layout/IconLabelDescriptionList"/>
    <dgm:cxn modelId="{B8B0EEC5-68FE-454A-9B0F-506E5C3DE4C4}" type="presParOf" srcId="{C15A2BF1-1DDA-43BB-87BE-6A7AF50FF637}" destId="{A7CE16B8-AEA9-4580-8877-8F69B180405C}" srcOrd="1" destOrd="0" presId="urn:microsoft.com/office/officeart/2018/2/layout/IconLabelDescriptionList"/>
    <dgm:cxn modelId="{F884D562-BB12-4DC2-851A-8CBE9948DFA2}" type="presParOf" srcId="{C15A2BF1-1DDA-43BB-87BE-6A7AF50FF637}" destId="{A407A5DC-3AAD-4414-8013-E65967C97490}" srcOrd="2" destOrd="0" presId="urn:microsoft.com/office/officeart/2018/2/layout/IconLabelDescriptionList"/>
    <dgm:cxn modelId="{CA3E56AF-E86F-4FA0-B996-4FC88EDF33E5}" type="presParOf" srcId="{A407A5DC-3AAD-4414-8013-E65967C97490}" destId="{D799C157-7C3E-401A-8710-3CCDAF1D7F83}" srcOrd="0" destOrd="0" presId="urn:microsoft.com/office/officeart/2018/2/layout/IconLabelDescriptionList"/>
    <dgm:cxn modelId="{DB9EEFC4-A71D-4EC4-9AFA-57BAE565E4A8}" type="presParOf" srcId="{A407A5DC-3AAD-4414-8013-E65967C97490}" destId="{20B99CCE-73D5-411B-B01B-F2D5D946B993}" srcOrd="1" destOrd="0" presId="urn:microsoft.com/office/officeart/2018/2/layout/IconLabelDescriptionList"/>
    <dgm:cxn modelId="{1E53AE17-A3A9-49A8-8AA8-8E33A66DF8E7}" type="presParOf" srcId="{A407A5DC-3AAD-4414-8013-E65967C97490}" destId="{63F3AA8A-5DC6-4244-8A6C-0AF28C1982C8}" srcOrd="2" destOrd="0" presId="urn:microsoft.com/office/officeart/2018/2/layout/IconLabelDescriptionList"/>
    <dgm:cxn modelId="{20417DA0-2671-4660-A3D5-40497BE3F49F}" type="presParOf" srcId="{A407A5DC-3AAD-4414-8013-E65967C97490}" destId="{E7EAA4D0-558C-40EC-91F0-C5925CB4F0A9}" srcOrd="3" destOrd="0" presId="urn:microsoft.com/office/officeart/2018/2/layout/IconLabelDescriptionList"/>
    <dgm:cxn modelId="{D4C037E2-4BFF-445A-8EAA-60A5D1456A3D}" type="presParOf" srcId="{A407A5DC-3AAD-4414-8013-E65967C97490}" destId="{E4B583CF-4553-430D-9CFB-11C0BFEC10CE}" srcOrd="4" destOrd="0" presId="urn:microsoft.com/office/officeart/2018/2/layout/IconLabelDescriptionList"/>
    <dgm:cxn modelId="{37E2431E-FE60-48D6-A000-5B3E6456B1F6}" type="presParOf" srcId="{C15A2BF1-1DDA-43BB-87BE-6A7AF50FF637}" destId="{1D41EA10-53B5-4D2C-8ED7-8EA1BB8F6E78}" srcOrd="3" destOrd="0" presId="urn:microsoft.com/office/officeart/2018/2/layout/IconLabelDescriptionList"/>
    <dgm:cxn modelId="{D0DAC95F-ACB3-4ACF-8BCD-F4AF3DCD2722}" type="presParOf" srcId="{C15A2BF1-1DDA-43BB-87BE-6A7AF50FF637}" destId="{268D4C30-6911-4533-9E9F-867073B8A627}" srcOrd="4" destOrd="0" presId="urn:microsoft.com/office/officeart/2018/2/layout/IconLabelDescriptionList"/>
    <dgm:cxn modelId="{A4E4E3F1-8691-477E-8E8C-1B38FD1D7084}" type="presParOf" srcId="{268D4C30-6911-4533-9E9F-867073B8A627}" destId="{FCD36065-E4F7-4298-85CB-FD6FF046577D}" srcOrd="0" destOrd="0" presId="urn:microsoft.com/office/officeart/2018/2/layout/IconLabelDescriptionList"/>
    <dgm:cxn modelId="{3C8C0CE6-5DEF-41BB-824F-563732C5999B}" type="presParOf" srcId="{268D4C30-6911-4533-9E9F-867073B8A627}" destId="{98AF4DBB-7CE8-4115-B86B-20AD46B4EFDF}" srcOrd="1" destOrd="0" presId="urn:microsoft.com/office/officeart/2018/2/layout/IconLabelDescriptionList"/>
    <dgm:cxn modelId="{69B19315-90ED-4363-8E88-E7DADA664FD4}" type="presParOf" srcId="{268D4C30-6911-4533-9E9F-867073B8A627}" destId="{97A1479B-C639-4287-A991-0481B519FF17}" srcOrd="2" destOrd="0" presId="urn:microsoft.com/office/officeart/2018/2/layout/IconLabelDescriptionList"/>
    <dgm:cxn modelId="{F5CB04E2-25DB-4178-993F-691688634192}" type="presParOf" srcId="{268D4C30-6911-4533-9E9F-867073B8A627}" destId="{E20EE73E-CDAD-4120-AF0A-2932265735F5}" srcOrd="3" destOrd="0" presId="urn:microsoft.com/office/officeart/2018/2/layout/IconLabelDescriptionList"/>
    <dgm:cxn modelId="{A80130B7-53E3-456C-9EC6-A0369F10A81E}" type="presParOf" srcId="{268D4C30-6911-4533-9E9F-867073B8A627}" destId="{97AB5D4C-3AD1-48E4-AE7C-B675FE5FA6F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B66CD-AAB7-4A63-9DCB-A25265F737B4}">
      <dsp:nvSpPr>
        <dsp:cNvPr id="0" name=""/>
        <dsp:cNvSpPr/>
      </dsp:nvSpPr>
      <dsp:spPr>
        <a:xfrm>
          <a:off x="911674" y="1151662"/>
          <a:ext cx="1203398" cy="1203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6E2E6-9C2B-4F88-AB13-17123174FAF1}">
      <dsp:nvSpPr>
        <dsp:cNvPr id="0" name=""/>
        <dsp:cNvSpPr/>
      </dsp:nvSpPr>
      <dsp:spPr>
        <a:xfrm>
          <a:off x="1387" y="2471044"/>
          <a:ext cx="3438281" cy="51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 dirty="0"/>
            <a:t>Zkoumané téma – řešení sudoku pomocí Simulovaného žíhání</a:t>
          </a:r>
          <a:endParaRPr lang="en-US" sz="1600" kern="1200" dirty="0"/>
        </a:p>
      </dsp:txBody>
      <dsp:txXfrm>
        <a:off x="1387" y="2471044"/>
        <a:ext cx="3438281" cy="515742"/>
      </dsp:txXfrm>
    </dsp:sp>
    <dsp:sp modelId="{D8574376-4A6F-45FC-848E-426B18831276}">
      <dsp:nvSpPr>
        <dsp:cNvPr id="0" name=""/>
        <dsp:cNvSpPr/>
      </dsp:nvSpPr>
      <dsp:spPr>
        <a:xfrm>
          <a:off x="1387" y="3047957"/>
          <a:ext cx="3438281" cy="114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9C157-7C3E-401A-8710-3CCDAF1D7F83}">
      <dsp:nvSpPr>
        <dsp:cNvPr id="0" name=""/>
        <dsp:cNvSpPr/>
      </dsp:nvSpPr>
      <dsp:spPr>
        <a:xfrm>
          <a:off x="4460800" y="1151662"/>
          <a:ext cx="1203398" cy="1203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3AA8A-5DC6-4244-8A6C-0AF28C1982C8}">
      <dsp:nvSpPr>
        <dsp:cNvPr id="0" name=""/>
        <dsp:cNvSpPr/>
      </dsp:nvSpPr>
      <dsp:spPr>
        <a:xfrm>
          <a:off x="4041367" y="2471044"/>
          <a:ext cx="3438281" cy="51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/>
            <a:t>Nástroje - Python v3.10</a:t>
          </a:r>
          <a:endParaRPr lang="en-US" sz="1600" kern="1200"/>
        </a:p>
      </dsp:txBody>
      <dsp:txXfrm>
        <a:off x="4041367" y="2471044"/>
        <a:ext cx="3438281" cy="515742"/>
      </dsp:txXfrm>
    </dsp:sp>
    <dsp:sp modelId="{E4B583CF-4553-430D-9CFB-11C0BFEC10CE}">
      <dsp:nvSpPr>
        <dsp:cNvPr id="0" name=""/>
        <dsp:cNvSpPr/>
      </dsp:nvSpPr>
      <dsp:spPr>
        <a:xfrm>
          <a:off x="4041367" y="3047957"/>
          <a:ext cx="3438281" cy="114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 err="1"/>
            <a:t>py</a:t>
          </a:r>
          <a:r>
            <a:rPr lang="cs-CZ" sz="1600" kern="1200" dirty="0"/>
            <a:t>-sudoku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 err="1"/>
            <a:t>Numpy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 err="1"/>
            <a:t>Matplotlib</a:t>
          </a:r>
          <a:r>
            <a:rPr lang="cs-CZ" sz="1600" kern="1200" dirty="0"/>
            <a:t> </a:t>
          </a:r>
          <a:endParaRPr lang="en-US" sz="1600" kern="1200" dirty="0"/>
        </a:p>
      </dsp:txBody>
      <dsp:txXfrm>
        <a:off x="4041367" y="3047957"/>
        <a:ext cx="3438281" cy="1146740"/>
      </dsp:txXfrm>
    </dsp:sp>
    <dsp:sp modelId="{FCD36065-E4F7-4298-85CB-FD6FF046577D}">
      <dsp:nvSpPr>
        <dsp:cNvPr id="0" name=""/>
        <dsp:cNvSpPr/>
      </dsp:nvSpPr>
      <dsp:spPr>
        <a:xfrm>
          <a:off x="8184479" y="1151662"/>
          <a:ext cx="1203398" cy="1203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>
          <a:glow rad="63500">
            <a:schemeClr val="accent1">
              <a:satMod val="175000"/>
              <a:alpha val="40000"/>
            </a:schemeClr>
          </a:glow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1479B-C639-4287-A991-0481B519FF17}">
      <dsp:nvSpPr>
        <dsp:cNvPr id="0" name=""/>
        <dsp:cNvSpPr/>
      </dsp:nvSpPr>
      <dsp:spPr>
        <a:xfrm>
          <a:off x="8081348" y="2471044"/>
          <a:ext cx="3438281" cy="51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 dirty="0"/>
            <a:t>Záměr měření</a:t>
          </a:r>
          <a:endParaRPr lang="en-US" sz="1600" kern="1200" dirty="0"/>
        </a:p>
      </dsp:txBody>
      <dsp:txXfrm>
        <a:off x="8081348" y="2471044"/>
        <a:ext cx="3438281" cy="515742"/>
      </dsp:txXfrm>
    </dsp:sp>
    <dsp:sp modelId="{97AB5D4C-3AD1-48E4-AE7C-B675FE5FA6F4}">
      <dsp:nvSpPr>
        <dsp:cNvPr id="0" name=""/>
        <dsp:cNvSpPr/>
      </dsp:nvSpPr>
      <dsp:spPr>
        <a:xfrm>
          <a:off x="8081348" y="3047957"/>
          <a:ext cx="3438281" cy="114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Obtížnost sudoku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Penalizace konfliktu se zadáním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/>
            <a:t>Teplota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Velikost </a:t>
          </a:r>
          <a:endParaRPr lang="en-US" sz="1600" kern="1200" dirty="0"/>
        </a:p>
      </dsp:txBody>
      <dsp:txXfrm>
        <a:off x="8081348" y="3047957"/>
        <a:ext cx="3438281" cy="1146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547888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12240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66180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3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9303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4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632883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5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18582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6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56785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7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06023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8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1625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9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94565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10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234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nadpisů</a:t>
            </a:r>
            <a:r>
              <a:rPr lang="en-US" altLang="cs-CZ" dirty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Název práce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3E640F-7A27-4845-81D2-CD57137456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4273" y="1997733"/>
            <a:ext cx="7921674" cy="1254125"/>
          </a:xfrm>
        </p:spPr>
        <p:txBody>
          <a:bodyPr/>
          <a:lstStyle/>
          <a:p>
            <a:r>
              <a:rPr lang="cs-CZ" altLang="cs-CZ" sz="4400" dirty="0"/>
              <a:t>Simulované žíhání - řešení Sudoku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64273" y="3703006"/>
            <a:ext cx="7921674" cy="455612"/>
          </a:xfrm>
        </p:spPr>
        <p:txBody>
          <a:bodyPr/>
          <a:lstStyle/>
          <a:p>
            <a:r>
              <a:rPr lang="cs-CZ" altLang="cs-CZ" sz="2800" dirty="0"/>
              <a:t>Bc. Adam Hos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5511D06-5832-A437-178D-BED205D81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64904"/>
            <a:ext cx="3544402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3200" b="0">
                <a:solidFill>
                  <a:schemeClr val="bg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B85B9"/>
                </a:solidFill>
                <a:latin typeface="Tahoma" pitchFamily="34" charset="0"/>
              </a:defRPr>
            </a:lvl9pPr>
          </a:lstStyle>
          <a:p>
            <a:pPr>
              <a:buNone/>
            </a:pPr>
            <a:r>
              <a:rPr lang="cs-CZ" altLang="cs-CZ" sz="2800" kern="0" dirty="0"/>
              <a:t>EVO projekt 2023/24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body" idx="1"/>
          </p:nvPr>
        </p:nvSpPr>
        <p:spPr>
          <a:xfrm>
            <a:off x="183355" y="1049910"/>
            <a:ext cx="5386917" cy="400620"/>
          </a:xfrm>
        </p:spPr>
        <p:txBody>
          <a:bodyPr wrap="square" anchor="b">
            <a:normAutofit lnSpcReduction="10000"/>
          </a:bodyPr>
          <a:lstStyle/>
          <a:p>
            <a:r>
              <a:rPr lang="cs-CZ" sz="2200" dirty="0"/>
              <a:t>Měřené hodnoty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B462A3-CE13-3762-2EBA-9A34A566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55" y="1450530"/>
            <a:ext cx="5786913" cy="970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 b="1" kern="0" dirty="0"/>
              <a:t>TEMP_INITIAL</a:t>
            </a:r>
          </a:p>
          <a:p>
            <a:pPr>
              <a:lnSpc>
                <a:spcPct val="90000"/>
              </a:lnSpc>
            </a:pPr>
            <a:r>
              <a:rPr lang="en-GB" sz="1800" kern="0" dirty="0"/>
              <a:t>TEMP_LOSS = [</a:t>
            </a:r>
            <a:r>
              <a:rPr lang="cs-CZ" sz="1800" kern="0" dirty="0"/>
              <a:t>0.1,0.5,0.2</a:t>
            </a:r>
            <a:r>
              <a:rPr lang="en-GB" sz="1800" kern="0" dirty="0"/>
              <a:t>]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TEMP_REHEAT = TEMP_INITIAL/ 4</a:t>
            </a:r>
            <a:endParaRPr lang="en-GB" sz="2000" b="0" kern="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AC6C6FA-B2A7-8EB1-C3C2-81CA12EEF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7047" y="263974"/>
            <a:ext cx="5389033" cy="639762"/>
          </a:xfrm>
        </p:spPr>
        <p:txBody>
          <a:bodyPr/>
          <a:lstStyle/>
          <a:p>
            <a:r>
              <a:rPr lang="cs-CZ" dirty="0"/>
              <a:t>Graf iterace x ohodnocení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10</a:t>
            </a:fld>
            <a:endParaRPr lang="en-US" alt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Měření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ADABE23D-C161-C94E-4C3D-00C433D37399}"/>
              </a:ext>
            </a:extLst>
          </p:cNvPr>
          <p:cNvSpPr txBox="1">
            <a:spLocks/>
          </p:cNvSpPr>
          <p:nvPr/>
        </p:nvSpPr>
        <p:spPr bwMode="auto">
          <a:xfrm>
            <a:off x="183355" y="2388298"/>
            <a:ext cx="5386917" cy="4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200" dirty="0"/>
              <a:t>Konstanty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65E56-7721-1079-63F8-8F1EBBE3C792}"/>
              </a:ext>
            </a:extLst>
          </p:cNvPr>
          <p:cNvSpPr txBox="1">
            <a:spLocks/>
          </p:cNvSpPr>
          <p:nvPr/>
        </p:nvSpPr>
        <p:spPr bwMode="auto">
          <a:xfrm>
            <a:off x="183355" y="2788919"/>
            <a:ext cx="4760517" cy="293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GB" sz="1800" b="0" kern="0" dirty="0"/>
              <a:t>DIFFICULTY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WIDTH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HEIGHT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ITER = 5000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CONFLICT_WITH_TASK_CELL_COST = 10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COOLING_TYPE = Geometric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TEMP_LOW_THR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TEST_COUNT = 30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4AC42DD9-54FD-517A-5D3F-8992A52A4515}"/>
              </a:ext>
            </a:extLst>
          </p:cNvPr>
          <p:cNvSpPr txBox="1">
            <a:spLocks/>
          </p:cNvSpPr>
          <p:nvPr/>
        </p:nvSpPr>
        <p:spPr bwMode="auto">
          <a:xfrm>
            <a:off x="183355" y="604418"/>
            <a:ext cx="5386917" cy="4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200" kern="0" dirty="0"/>
              <a:t>Lineární teplota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B88635-940E-FB96-D9A8-949ABC8E59C1}"/>
              </a:ext>
            </a:extLst>
          </p:cNvPr>
          <p:cNvSpPr txBox="1">
            <a:spLocks/>
          </p:cNvSpPr>
          <p:nvPr/>
        </p:nvSpPr>
        <p:spPr bwMode="auto">
          <a:xfrm>
            <a:off x="5087888" y="3458270"/>
            <a:ext cx="3026681" cy="41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600" b="0" kern="0" dirty="0"/>
              <a:t>TEMP_LOSS = </a:t>
            </a:r>
            <a:r>
              <a:rPr lang="cs-CZ" sz="1600" b="0" kern="0" dirty="0"/>
              <a:t>0.1</a:t>
            </a:r>
            <a:endParaRPr lang="en-GB" sz="1600" b="0" kern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798E27F-CF2C-79CD-26DC-F00EECA76861}"/>
              </a:ext>
            </a:extLst>
          </p:cNvPr>
          <p:cNvSpPr txBox="1">
            <a:spLocks/>
          </p:cNvSpPr>
          <p:nvPr/>
        </p:nvSpPr>
        <p:spPr bwMode="auto">
          <a:xfrm>
            <a:off x="8402601" y="3492359"/>
            <a:ext cx="3026681" cy="41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600" b="0" kern="0" dirty="0"/>
              <a:t>TEMP_LOSS = 0.05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A6C169-3E69-F715-AF63-53A37F1002C9}"/>
              </a:ext>
            </a:extLst>
          </p:cNvPr>
          <p:cNvSpPr txBox="1">
            <a:spLocks/>
          </p:cNvSpPr>
          <p:nvPr/>
        </p:nvSpPr>
        <p:spPr bwMode="auto">
          <a:xfrm>
            <a:off x="5087888" y="6222753"/>
            <a:ext cx="3026681" cy="41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600" b="0" kern="0" dirty="0"/>
              <a:t>TEMP_LOSS = 0.2</a:t>
            </a:r>
          </a:p>
        </p:txBody>
      </p:sp>
      <p:pic>
        <p:nvPicPr>
          <p:cNvPr id="10" name="Obrázek 9" descr="Obsah obrázku diagram, text, Technický výkres, Plán&#10;&#10;Popis byl vytvořen automaticky">
            <a:extLst>
              <a:ext uri="{FF2B5EF4-FFF2-40B4-BE49-F238E27FC236}">
                <a16:creationId xmlns:a16="http://schemas.microsoft.com/office/drawing/2014/main" id="{61BAB474-9D08-654E-4310-1C86807D8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39" y="887030"/>
            <a:ext cx="3408000" cy="2556000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272DAFF3-BBE0-7B43-B1A2-A53579C0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107" y="890654"/>
            <a:ext cx="3408000" cy="2556000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A2BCBD0A-5DBD-686E-F076-CAF43A975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439" y="3702520"/>
            <a:ext cx="3408000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4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body" idx="1"/>
          </p:nvPr>
        </p:nvSpPr>
        <p:spPr>
          <a:xfrm>
            <a:off x="183355" y="1049910"/>
            <a:ext cx="5386917" cy="400620"/>
          </a:xfrm>
        </p:spPr>
        <p:txBody>
          <a:bodyPr wrap="square" anchor="b">
            <a:normAutofit lnSpcReduction="10000"/>
          </a:bodyPr>
          <a:lstStyle/>
          <a:p>
            <a:r>
              <a:rPr lang="cs-CZ" sz="2200" dirty="0"/>
              <a:t>Měřené hodnoty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B462A3-CE13-3762-2EBA-9A34A566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55" y="1450530"/>
            <a:ext cx="5786913" cy="970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sz="2000" b="1" kern="0" dirty="0"/>
              <a:t>Velikost: </a:t>
            </a:r>
            <a:endParaRPr lang="en-US" sz="2000" b="1" kern="0" dirty="0"/>
          </a:p>
          <a:p>
            <a:pPr lvl="1">
              <a:lnSpc>
                <a:spcPct val="90000"/>
              </a:lnSpc>
            </a:pPr>
            <a:r>
              <a:rPr lang="cs-CZ" sz="1600" b="1" kern="0" dirty="0"/>
              <a:t>3</a:t>
            </a:r>
            <a:r>
              <a:rPr lang="en-US" sz="1600" b="1" kern="0" dirty="0"/>
              <a:t>x3</a:t>
            </a:r>
            <a:r>
              <a:rPr lang="cs-CZ" sz="1600" b="1" kern="0" dirty="0"/>
              <a:t> – 91 polí</a:t>
            </a:r>
            <a:endParaRPr lang="en-US" sz="1600" b="1" kern="0" dirty="0"/>
          </a:p>
          <a:p>
            <a:pPr>
              <a:lnSpc>
                <a:spcPct val="90000"/>
              </a:lnSpc>
            </a:pPr>
            <a:r>
              <a:rPr lang="en-GB" sz="2000" b="0" kern="0" dirty="0"/>
              <a:t>DIFFICULTY</a:t>
            </a:r>
            <a:endParaRPr lang="en-GB" sz="2000" b="1" kern="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AC6C6FA-B2A7-8EB1-C3C2-81CA12EEF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887" y="813594"/>
            <a:ext cx="5389033" cy="639762"/>
          </a:xfrm>
        </p:spPr>
        <p:txBody>
          <a:bodyPr/>
          <a:lstStyle/>
          <a:p>
            <a:r>
              <a:rPr lang="cs-CZ" dirty="0"/>
              <a:t>Graf iterace x ohodnocení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11</a:t>
            </a:fld>
            <a:endParaRPr lang="en-US" alt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Měření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ADABE23D-C161-C94E-4C3D-00C433D37399}"/>
              </a:ext>
            </a:extLst>
          </p:cNvPr>
          <p:cNvSpPr txBox="1">
            <a:spLocks/>
          </p:cNvSpPr>
          <p:nvPr/>
        </p:nvSpPr>
        <p:spPr bwMode="auto">
          <a:xfrm>
            <a:off x="183355" y="2388298"/>
            <a:ext cx="5386917" cy="4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200" dirty="0"/>
              <a:t>Konstanty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65E56-7721-1079-63F8-8F1EBBE3C792}"/>
              </a:ext>
            </a:extLst>
          </p:cNvPr>
          <p:cNvSpPr txBox="1">
            <a:spLocks/>
          </p:cNvSpPr>
          <p:nvPr/>
        </p:nvSpPr>
        <p:spPr bwMode="auto">
          <a:xfrm>
            <a:off x="183355" y="2788918"/>
            <a:ext cx="5386917" cy="352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GB" sz="1800" b="0" kern="0" dirty="0"/>
              <a:t>WIDTH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HEIGHT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ITER = 5000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CONFLICT_WITH_TASK_CELL_COST = 10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COOLING_TYPE = Geometric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TEMP_INITIAL = 4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TEMP_LOSS = 0.95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TEMP_REHEAT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TEMP_LOW_THR = 0.2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TEST_COUNT = 30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B982A68-B340-92F1-916A-F674741D2CE3}"/>
              </a:ext>
            </a:extLst>
          </p:cNvPr>
          <p:cNvSpPr txBox="1">
            <a:spLocks/>
          </p:cNvSpPr>
          <p:nvPr/>
        </p:nvSpPr>
        <p:spPr bwMode="auto">
          <a:xfrm>
            <a:off x="183355" y="533668"/>
            <a:ext cx="5552605" cy="5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kern="0" dirty="0"/>
              <a:t>3x3 s vyladěnými parametry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B0332E67-4AF0-C22E-D15A-31F3BB080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92669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4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body" idx="1"/>
          </p:nvPr>
        </p:nvSpPr>
        <p:spPr>
          <a:xfrm>
            <a:off x="183355" y="1049910"/>
            <a:ext cx="5386917" cy="400620"/>
          </a:xfrm>
        </p:spPr>
        <p:txBody>
          <a:bodyPr wrap="square" anchor="b">
            <a:normAutofit lnSpcReduction="10000"/>
          </a:bodyPr>
          <a:lstStyle/>
          <a:p>
            <a:r>
              <a:rPr lang="cs-CZ" sz="2200" dirty="0"/>
              <a:t>Měřené hodnoty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B462A3-CE13-3762-2EBA-9A34A566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55" y="1450530"/>
            <a:ext cx="5786913" cy="970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sz="2000" b="1" kern="0" dirty="0"/>
              <a:t>Velikost: </a:t>
            </a:r>
            <a:endParaRPr lang="en-US" sz="2000" b="1" kern="0" dirty="0"/>
          </a:p>
          <a:p>
            <a:pPr lvl="1">
              <a:lnSpc>
                <a:spcPct val="90000"/>
              </a:lnSpc>
            </a:pPr>
            <a:r>
              <a:rPr lang="cs-CZ" sz="1600" b="1" dirty="0"/>
              <a:t>3</a:t>
            </a:r>
            <a:r>
              <a:rPr lang="en-US" sz="1600" b="1" kern="0" dirty="0"/>
              <a:t>x</a:t>
            </a:r>
            <a:r>
              <a:rPr lang="cs-CZ" sz="1600" b="1" kern="0" dirty="0"/>
              <a:t>2 - 36</a:t>
            </a:r>
            <a:endParaRPr lang="en-US" sz="1600" b="1" kern="0" dirty="0"/>
          </a:p>
          <a:p>
            <a:pPr>
              <a:lnSpc>
                <a:spcPct val="90000"/>
              </a:lnSpc>
            </a:pPr>
            <a:r>
              <a:rPr lang="en-GB" sz="2000" b="0" kern="0" dirty="0"/>
              <a:t>DIFFICULTY</a:t>
            </a:r>
            <a:endParaRPr lang="en-GB" sz="2000" b="1" kern="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AC6C6FA-B2A7-8EB1-C3C2-81CA12EEF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887" y="813594"/>
            <a:ext cx="5389033" cy="639762"/>
          </a:xfrm>
        </p:spPr>
        <p:txBody>
          <a:bodyPr/>
          <a:lstStyle/>
          <a:p>
            <a:r>
              <a:rPr lang="cs-CZ" dirty="0"/>
              <a:t>Graf iterace x ohodnocení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12</a:t>
            </a:fld>
            <a:endParaRPr lang="en-US" alt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Měření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ADABE23D-C161-C94E-4C3D-00C433D37399}"/>
              </a:ext>
            </a:extLst>
          </p:cNvPr>
          <p:cNvSpPr txBox="1">
            <a:spLocks/>
          </p:cNvSpPr>
          <p:nvPr/>
        </p:nvSpPr>
        <p:spPr bwMode="auto">
          <a:xfrm>
            <a:off x="183355" y="2388298"/>
            <a:ext cx="5386917" cy="4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200" dirty="0"/>
              <a:t>Konstanty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65E56-7721-1079-63F8-8F1EBBE3C792}"/>
              </a:ext>
            </a:extLst>
          </p:cNvPr>
          <p:cNvSpPr txBox="1">
            <a:spLocks/>
          </p:cNvSpPr>
          <p:nvPr/>
        </p:nvSpPr>
        <p:spPr bwMode="auto">
          <a:xfrm>
            <a:off x="183355" y="2788918"/>
            <a:ext cx="5386917" cy="352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GB" sz="1800" b="0" kern="0" dirty="0"/>
              <a:t>WIDTH = 2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HEIGHT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ITER = 5000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CONFLICT_WITH_TASK_CELL_COST = 10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COOLING_TYPE = Geometric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TEMP_INITIAL = 4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TEMP_LOSS = 0.95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TEMP_REHEAT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TEMP_LOW_THR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TEST_COUNT = 30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9B890566-C3F1-5A27-2660-33101D14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68" y="1628450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6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body" idx="1"/>
          </p:nvPr>
        </p:nvSpPr>
        <p:spPr>
          <a:xfrm>
            <a:off x="183355" y="1049910"/>
            <a:ext cx="5386917" cy="400620"/>
          </a:xfrm>
        </p:spPr>
        <p:txBody>
          <a:bodyPr wrap="square" anchor="b">
            <a:normAutofit lnSpcReduction="10000"/>
          </a:bodyPr>
          <a:lstStyle/>
          <a:p>
            <a:r>
              <a:rPr lang="cs-CZ" sz="2200" dirty="0"/>
              <a:t>Měřené hodnoty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B462A3-CE13-3762-2EBA-9A34A566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55" y="1450530"/>
            <a:ext cx="5786913" cy="970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cs-CZ" sz="2000" b="1" kern="0" dirty="0"/>
              <a:t>Velikost: </a:t>
            </a:r>
            <a:endParaRPr lang="en-US" sz="2000" b="1" kern="0" dirty="0"/>
          </a:p>
          <a:p>
            <a:pPr lvl="1">
              <a:lnSpc>
                <a:spcPct val="90000"/>
              </a:lnSpc>
            </a:pPr>
            <a:r>
              <a:rPr lang="en-US" sz="1600" b="1" kern="0" dirty="0"/>
              <a:t>4x</a:t>
            </a:r>
            <a:r>
              <a:rPr lang="cs-CZ" sz="1600" b="1" kern="0" dirty="0"/>
              <a:t>4</a:t>
            </a:r>
            <a:r>
              <a:rPr lang="en-US" sz="1600" b="1" kern="0" dirty="0"/>
              <a:t> – 256 pol</a:t>
            </a:r>
            <a:r>
              <a:rPr lang="cs-CZ" sz="1600" b="1" kern="0" dirty="0"/>
              <a:t>í</a:t>
            </a:r>
            <a:endParaRPr lang="en-US" sz="1600" b="1" kern="0" dirty="0"/>
          </a:p>
          <a:p>
            <a:pPr>
              <a:lnSpc>
                <a:spcPct val="90000"/>
              </a:lnSpc>
            </a:pPr>
            <a:r>
              <a:rPr lang="en-GB" sz="2000" b="0" kern="0" dirty="0"/>
              <a:t>DIFFICULTY</a:t>
            </a:r>
            <a:endParaRPr lang="en-GB" sz="2000" b="1" kern="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AC6C6FA-B2A7-8EB1-C3C2-81CA12EEF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887" y="813594"/>
            <a:ext cx="5389033" cy="639762"/>
          </a:xfrm>
        </p:spPr>
        <p:txBody>
          <a:bodyPr/>
          <a:lstStyle/>
          <a:p>
            <a:r>
              <a:rPr lang="cs-CZ" dirty="0"/>
              <a:t>Graf iterace x ohodnocení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13</a:t>
            </a:fld>
            <a:endParaRPr lang="en-US" alt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Měření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ADABE23D-C161-C94E-4C3D-00C433D37399}"/>
              </a:ext>
            </a:extLst>
          </p:cNvPr>
          <p:cNvSpPr txBox="1">
            <a:spLocks/>
          </p:cNvSpPr>
          <p:nvPr/>
        </p:nvSpPr>
        <p:spPr bwMode="auto">
          <a:xfrm>
            <a:off x="183355" y="2388298"/>
            <a:ext cx="5386917" cy="4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200" dirty="0"/>
              <a:t>Konstanty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65E56-7721-1079-63F8-8F1EBBE3C792}"/>
              </a:ext>
            </a:extLst>
          </p:cNvPr>
          <p:cNvSpPr txBox="1">
            <a:spLocks/>
          </p:cNvSpPr>
          <p:nvPr/>
        </p:nvSpPr>
        <p:spPr bwMode="auto">
          <a:xfrm>
            <a:off x="183355" y="2788918"/>
            <a:ext cx="5386917" cy="352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GB" sz="1800" b="0" kern="0" dirty="0"/>
              <a:t>DIFFICULTY = 0.95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WIDTH = 4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HEIGHT = 4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ITER = 10000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CONFLICT_WITH_TASK_CELL_COST = 10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COOLING_TYPE = Linear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TEMP_INITIAL = 2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TEMP_LOSS = 0.2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TEMP_REHEAT = 0.25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TEMP_LOW_THR = 0.2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TEST_COUNT = 30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6182644E-6865-DAE0-BD0B-A0BD24BC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6237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29DB-7AAC-4684-A272-6E6B9134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09E4-C327-4A50-855C-5DB03E764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sz="1400" dirty="0"/>
              <a:t>Simulované žíhání - řešení Sudoku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0EDF5-3428-4D9A-97E8-BBE46E2AE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14</a:t>
            </a:fld>
            <a:endParaRPr lang="en-US" altLang="cs-CZ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0AD06A71-A157-402D-5C0E-8492AC615B00}"/>
              </a:ext>
            </a:extLst>
          </p:cNvPr>
          <p:cNvSpPr txBox="1"/>
          <p:nvPr/>
        </p:nvSpPr>
        <p:spPr>
          <a:xfrm>
            <a:off x="235022" y="764704"/>
            <a:ext cx="6515380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4x4:(256)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+-------------+-------------+-------------+-------------+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04 07       |    14       |          10 |          06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      | 01       16 |       15 13 |      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      |       10    |             |      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16 09       |    08 12    |          07 |      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+-------------+-------------+-------------+-------------+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      |          12 |    04       |       08 01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   10 |       01 02 |       14 15 |      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13    | 15 09       |             |      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      |             |             |    12 09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+-------------+-------------+-------------+-------------+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07       03 |       11    |       16    |    08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16       | 09       14 |          12 |      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13    06 09 |       02 07 | 04          | 15   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12    |       16 15 |    07 13 06 | 01   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+-------------+-------------+-------------+-------------+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06    07    |       09 13 |             |       02 05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09    11 15 | 16       03 |    10       |      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   02 |       06    |    13       |       15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12    16    | 04 10       | 06 15 07    | 09 01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+-------------+-------------+-------------+-------------+</a:t>
            </a:r>
            <a:endParaRPr lang="en-GB" sz="1100" dirty="0">
              <a:latin typeface="ISOCT3_IV50" panose="00000400000000000000" pitchFamily="2" charset="0"/>
              <a:cs typeface="ISOCT3_IV50" panose="00000400000000000000" pitchFamily="2" charset="0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DE0FCCD-60D3-4C31-7ADD-C2042C82C836}"/>
              </a:ext>
            </a:extLst>
          </p:cNvPr>
          <p:cNvSpPr txBox="1"/>
          <p:nvPr/>
        </p:nvSpPr>
        <p:spPr>
          <a:xfrm>
            <a:off x="6718164" y="486029"/>
            <a:ext cx="5256584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+----------+----------+----------+----------+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11 09 02 | 04       |    07    |       05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04 06    |    11    | 10       | 03    02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   | 09    02 | 04 11    | 07    06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05    01 |    07 08 |    09    |    04 11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+----------+----------+----------+----------+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11 09 | 03 08 06 | 12       | 05 02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03       |    09 10 |    06    |    12 07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12    06 |    04 07 | 03 05 09 |       08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08    10 |    05    | 01       |    06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+----------+----------+----------+----------+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09 10 11 | 08 01 05 |    12 06 | 02 03 04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07    | 10 03    | 05 01 02 | 08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01    04 | 12 02    | 08 03 11 | 06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02 03    |    06    | 09 10 04 | 01 05 12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+----------+----------+----------+----------+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4x3: (144)</a:t>
            </a:r>
          </a:p>
          <a:p>
            <a:pPr>
              <a:buNone/>
            </a:pPr>
            <a:endParaRPr lang="en-GB" sz="1100" dirty="0">
              <a:latin typeface="ISOCT3_IV50" panose="00000400000000000000" pitchFamily="2" charset="0"/>
              <a:cs typeface="ISOCT3_IV50" panose="00000400000000000000" pitchFamily="2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E414F852-FAD7-F0C9-7DBF-3C8C8DD4BD12}"/>
              </a:ext>
            </a:extLst>
          </p:cNvPr>
          <p:cNvSpPr txBox="1"/>
          <p:nvPr/>
        </p:nvSpPr>
        <p:spPr>
          <a:xfrm>
            <a:off x="6888088" y="4467852"/>
            <a:ext cx="3528392" cy="213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3x2:(36)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+-----+-----+-----+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|     |   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4   |     | 5 2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6   | 1   |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+-----+-----+-----+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2   |     | 1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3 | 4   |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|   2 |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+-----+-----+-----+</a:t>
            </a:r>
            <a:endParaRPr lang="en-GB" sz="1100" dirty="0">
              <a:latin typeface="ISOCT3_IV50" panose="00000400000000000000" pitchFamily="2" charset="0"/>
              <a:cs typeface="ISOCT3_IV50" panose="00000400000000000000" pitchFamily="2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22C6B48-312A-0E39-083B-7AAC312FC7BD}"/>
              </a:ext>
            </a:extLst>
          </p:cNvPr>
          <p:cNvSpPr txBox="1"/>
          <p:nvPr/>
        </p:nvSpPr>
        <p:spPr>
          <a:xfrm>
            <a:off x="9192344" y="3655322"/>
            <a:ext cx="3528392" cy="294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3x3:(81)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3 5 4 |   1 9 | 7 2 6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8 9 | 4   2 | 3   5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1 6 |   3   | 8 4 9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4 2 5 |   7   | 9   8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9 3 7 | 2 5 8 | 1   4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8 |       |   5 7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5 9   | 7 2 4 | 6 8 3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6     | 1 8   | 4 9 2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8 4   | 3 9   | 5 7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  <a:endParaRPr lang="en-GB" sz="1100" dirty="0">
              <a:latin typeface="ISOCT3_IV50" panose="00000400000000000000" pitchFamily="2" charset="0"/>
              <a:cs typeface="ISOCT3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8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Úvod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/>
              <a:t>Simulované žíhání - řešení Sudoku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2</a:t>
            </a:fld>
            <a:endParaRPr lang="en-US" altLang="cs-CZ"/>
          </a:p>
        </p:txBody>
      </p:sp>
      <p:graphicFrame>
        <p:nvGraphicFramePr>
          <p:cNvPr id="7" name="Zástupný symbol pro obsah 2">
            <a:extLst>
              <a:ext uri="{FF2B5EF4-FFF2-40B4-BE49-F238E27FC236}">
                <a16:creationId xmlns:a16="http://schemas.microsoft.com/office/drawing/2014/main" id="{67634579-CAD0-C762-8B2C-EE5D536E8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525618"/>
              </p:ext>
            </p:extLst>
          </p:nvPr>
        </p:nvGraphicFramePr>
        <p:xfrm>
          <a:off x="431801" y="765175"/>
          <a:ext cx="11521017" cy="533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95803" y="746812"/>
            <a:ext cx="4440064" cy="806745"/>
          </a:xfrm>
        </p:spPr>
        <p:txBody>
          <a:bodyPr wrap="square"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cs-CZ" sz="2600" dirty="0"/>
              <a:t>Reprezentace sudoku</a:t>
            </a:r>
          </a:p>
          <a:p>
            <a:pPr lvl="1">
              <a:lnSpc>
                <a:spcPct val="90000"/>
              </a:lnSpc>
            </a:pPr>
            <a:r>
              <a:rPr lang="cs-CZ" sz="1800" dirty="0" err="1"/>
              <a:t>numpy.ndarray</a:t>
            </a:r>
            <a:endParaRPr lang="cs-CZ" sz="1800" dirty="0"/>
          </a:p>
          <a:p>
            <a:pPr lvl="1">
              <a:lnSpc>
                <a:spcPct val="90000"/>
              </a:lnSpc>
            </a:pPr>
            <a:r>
              <a:rPr lang="cs-CZ" sz="1800" dirty="0"/>
              <a:t>Obtížnost </a:t>
            </a:r>
            <a:r>
              <a:rPr lang="en-US" sz="1800" dirty="0"/>
              <a:t>:</a:t>
            </a:r>
            <a:r>
              <a:rPr lang="cs-CZ" sz="1800" dirty="0"/>
              <a:t> 0.5</a:t>
            </a:r>
          </a:p>
          <a:p>
            <a:pPr lvl="1">
              <a:lnSpc>
                <a:spcPct val="90000"/>
              </a:lnSpc>
            </a:pPr>
            <a:endParaRPr lang="cs-CZ" sz="26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3</a:t>
            </a:fld>
            <a:endParaRPr lang="en-US" alt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E971EBF-5997-B2F8-C681-DD7FE439C8E4}"/>
              </a:ext>
            </a:extLst>
          </p:cNvPr>
          <p:cNvSpPr txBox="1"/>
          <p:nvPr/>
        </p:nvSpPr>
        <p:spPr>
          <a:xfrm>
            <a:off x="431801" y="1993775"/>
            <a:ext cx="4126675" cy="366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Task: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    | 5 9 6 | 1   3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  5 |       |   8  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6   |     8 | 5 7 9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1 6 |   8 2 |   3 7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    | 6 5 9 |      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8   9 |     3 | 6   5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1 5   | 8 6   |   9  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6     | 9 3 1 |     4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4 3 |   7 5 |     1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6C40DEC-1C92-FF10-F3D2-39F8B9AE8C06}"/>
              </a:ext>
            </a:extLst>
          </p:cNvPr>
          <p:cNvSpPr txBox="1"/>
          <p:nvPr/>
        </p:nvSpPr>
        <p:spPr>
          <a:xfrm>
            <a:off x="7683392" y="1993775"/>
            <a:ext cx="3957223" cy="366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1400" dirty="0" err="1">
                <a:latin typeface="ISOCT3_IV50" panose="00000400000000000000" pitchFamily="2" charset="0"/>
                <a:cs typeface="ISOCT3_IV50" panose="00000400000000000000" pitchFamily="2" charset="0"/>
              </a:rPr>
              <a:t>Board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: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4 2 1 |       |   2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3 8   | 2 3 1 | 4   6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7   9 | 4 7   |    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5     | 7     | 8  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4 2 7 |       | 4 1 9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3   | 4 1   |   2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  8 |     2 | 3   6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9 7 |       | 7 8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2     | 4     | 2 5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  <a:endParaRPr lang="en-GB" sz="1400" dirty="0">
              <a:latin typeface="ISOCT3_IV50" panose="00000400000000000000" pitchFamily="2" charset="0"/>
              <a:cs typeface="ISOCT3_IV50" panose="00000400000000000000" pitchFamily="2" charset="0"/>
            </a:endParaRP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9122A51C-1231-973F-001A-143AEC306D55}"/>
              </a:ext>
            </a:extLst>
          </p:cNvPr>
          <p:cNvSpPr txBox="1"/>
          <p:nvPr/>
        </p:nvSpPr>
        <p:spPr>
          <a:xfrm>
            <a:off x="4400373" y="694404"/>
            <a:ext cx="3384376" cy="29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1100" dirty="0" err="1">
                <a:latin typeface="ISOCT3_IV50" panose="00000400000000000000" pitchFamily="2" charset="0"/>
                <a:cs typeface="ISOCT3_IV50" panose="00000400000000000000" pitchFamily="2" charset="0"/>
              </a:rPr>
              <a:t>OneHot</a:t>
            </a: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: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| 1 1 1 | 1   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1 |       |   1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1   |     1 | 1 1 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1 1 |   1 1 |   1 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    | 1 1 1 |    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1   1 |     1 | 1   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1 1   | 1 1   |   1  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1     | 1 1 1 |     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  1 1 |   1 1 |     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  <a:endParaRPr lang="en-GB" sz="1100" dirty="0">
              <a:latin typeface="ISOCT3_IV50" panose="00000400000000000000" pitchFamily="2" charset="0"/>
              <a:cs typeface="ISOCT3_IV50" panose="00000400000000000000" pitchFamily="2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BDF3BB3-6A36-D529-3896-4E825EA85103}"/>
              </a:ext>
            </a:extLst>
          </p:cNvPr>
          <p:cNvSpPr txBox="1"/>
          <p:nvPr/>
        </p:nvSpPr>
        <p:spPr>
          <a:xfrm>
            <a:off x="4400373" y="3666266"/>
            <a:ext cx="3384376" cy="290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1100" dirty="0" err="1">
                <a:latin typeface="ISOCT3_IV50" panose="00000400000000000000" pitchFamily="2" charset="0"/>
                <a:cs typeface="ISOCT3_IV50" panose="00000400000000000000" pitchFamily="2" charset="0"/>
              </a:rPr>
              <a:t>Task</a:t>
            </a: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 + </a:t>
            </a:r>
            <a:r>
              <a:rPr lang="cs-CZ" sz="1100" dirty="0" err="1">
                <a:latin typeface="ISOCT3_IV50" panose="00000400000000000000" pitchFamily="2" charset="0"/>
                <a:cs typeface="ISOCT3_IV50" panose="00000400000000000000" pitchFamily="2" charset="0"/>
              </a:rPr>
              <a:t>Board</a:t>
            </a: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: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4 2 1 | 5 9 6 | 1 2 3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3 8 5 | 2 3 1 | 4 8 6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7 6 9 | 4 7 8 | 5 7 9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5 1 6 | 7 8 2 | 8 3 7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4 2 7 | 6 5 9 | 4 1 9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8 3 9 | 4 1 3 | 6 2 5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1 5 8 | 8 6 2 | 3 9 6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6 9 7 | 9 3 1 | 7 8 4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| 2 4 3 | 4 7 5 | 2 5 1 |</a:t>
            </a:r>
          </a:p>
          <a:p>
            <a:pPr>
              <a:buNone/>
            </a:pPr>
            <a:r>
              <a:rPr lang="cs-CZ" sz="11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  <a:endParaRPr lang="en-GB" sz="1100" dirty="0">
              <a:latin typeface="ISOCT3_IV50" panose="00000400000000000000" pitchFamily="2" charset="0"/>
              <a:cs typeface="ISOCT3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Implementace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11003" y="854132"/>
            <a:ext cx="7773229" cy="1201983"/>
          </a:xfrm>
        </p:spPr>
        <p:txBody>
          <a:bodyPr wrap="square"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cs-CZ" sz="2400" dirty="0"/>
              <a:t>Hodnotící funkce</a:t>
            </a:r>
          </a:p>
          <a:p>
            <a:pPr>
              <a:lnSpc>
                <a:spcPct val="90000"/>
              </a:lnSpc>
            </a:pPr>
            <a:r>
              <a:rPr lang="cs-CZ" sz="2400" dirty="0"/>
              <a:t>Konflikty?</a:t>
            </a:r>
          </a:p>
          <a:p>
            <a:pPr lvl="1">
              <a:lnSpc>
                <a:spcPct val="90000"/>
              </a:lnSpc>
            </a:pPr>
            <a:r>
              <a:rPr lang="cs-CZ" sz="1200" dirty="0" err="1">
                <a:solidFill>
                  <a:srgbClr val="00A9E0"/>
                </a:solidFill>
              </a:rPr>
              <a:t>TaskXBoard</a:t>
            </a:r>
            <a:r>
              <a:rPr lang="cs-CZ" sz="1200" dirty="0">
                <a:solidFill>
                  <a:srgbClr val="00A9E0"/>
                </a:solidFill>
              </a:rPr>
              <a:t> váha </a:t>
            </a:r>
            <a:r>
              <a:rPr lang="en-US" sz="1200" dirty="0">
                <a:solidFill>
                  <a:srgbClr val="00A9E0"/>
                </a:solidFill>
              </a:rPr>
              <a:t>= </a:t>
            </a:r>
            <a:r>
              <a:rPr lang="en-GB" sz="1200" dirty="0">
                <a:solidFill>
                  <a:srgbClr val="00A9E0"/>
                </a:solidFill>
              </a:rPr>
              <a:t>CONFLICT_WITH_TASK_CELL_COST</a:t>
            </a:r>
          </a:p>
          <a:p>
            <a:pPr lvl="1">
              <a:lnSpc>
                <a:spcPct val="90000"/>
              </a:lnSpc>
            </a:pPr>
            <a:r>
              <a:rPr lang="en-GB" sz="1200" dirty="0" err="1">
                <a:solidFill>
                  <a:srgbClr val="00B050"/>
                </a:solidFill>
              </a:rPr>
              <a:t>BoardXBoard</a:t>
            </a:r>
            <a:r>
              <a:rPr lang="en-GB" sz="1200" dirty="0">
                <a:solidFill>
                  <a:srgbClr val="00B050"/>
                </a:solidFill>
              </a:rPr>
              <a:t> v</a:t>
            </a:r>
            <a:r>
              <a:rPr lang="cs-CZ" sz="1200" dirty="0">
                <a:solidFill>
                  <a:srgbClr val="00B050"/>
                </a:solidFill>
              </a:rPr>
              <a:t>á</a:t>
            </a:r>
            <a:r>
              <a:rPr lang="en-GB" sz="1200" dirty="0">
                <a:solidFill>
                  <a:srgbClr val="00B050"/>
                </a:solidFill>
              </a:rPr>
              <a:t>ha =</a:t>
            </a:r>
            <a:r>
              <a:rPr lang="cs-CZ" sz="1200" dirty="0">
                <a:solidFill>
                  <a:srgbClr val="00B050"/>
                </a:solidFill>
              </a:rPr>
              <a:t> 1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4</a:t>
            </a:fld>
            <a:endParaRPr lang="en-US" altLang="cs-CZ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0E971EBF-5997-B2F8-C681-DD7FE439C8E4}"/>
              </a:ext>
            </a:extLst>
          </p:cNvPr>
          <p:cNvSpPr txBox="1"/>
          <p:nvPr/>
        </p:nvSpPr>
        <p:spPr>
          <a:xfrm>
            <a:off x="411003" y="2066961"/>
            <a:ext cx="4126675" cy="366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Task: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    | 5 </a:t>
            </a:r>
            <a:r>
              <a:rPr lang="en-GB" sz="1400" dirty="0">
                <a:solidFill>
                  <a:srgbClr val="00A9E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9</a:t>
            </a: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 6 | 1   3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  5 |       |   8  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6   |     8 | 5 7 9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1 6 |   8 2 |   3 7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    | 6 5 9 |      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8   9 |     3 | 6   5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1 5   | 8 6   |   9  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6     | 9 3 1 |     4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4 3 |   7 5 |     1 |</a:t>
            </a:r>
          </a:p>
          <a:p>
            <a:pPr>
              <a:buNone/>
            </a:pPr>
            <a:r>
              <a:rPr lang="en-GB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6C40DEC-1C92-FF10-F3D2-39F8B9AE8C06}"/>
              </a:ext>
            </a:extLst>
          </p:cNvPr>
          <p:cNvSpPr txBox="1"/>
          <p:nvPr/>
        </p:nvSpPr>
        <p:spPr>
          <a:xfrm>
            <a:off x="7655776" y="2061538"/>
            <a:ext cx="3957223" cy="366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1400" dirty="0" err="1">
                <a:latin typeface="ISOCT3_IV50" panose="00000400000000000000" pitchFamily="2" charset="0"/>
                <a:cs typeface="ISOCT3_IV50" panose="00000400000000000000" pitchFamily="2" charset="0"/>
              </a:rPr>
              <a:t>Board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: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4 2 </a:t>
            </a:r>
            <a:r>
              <a:rPr lang="cs-CZ" sz="1400" dirty="0">
                <a:solidFill>
                  <a:srgbClr val="00A9E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9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|       |   2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3 8   | 2 3 1 | 4   6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7   1 | </a:t>
            </a:r>
            <a:r>
              <a:rPr lang="cs-CZ" sz="1400" dirty="0">
                <a:solidFill>
                  <a:srgbClr val="00B05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4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7   |    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5     | 7     | 8  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4 2 7 |       | 4 1 9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3   | </a:t>
            </a:r>
            <a:r>
              <a:rPr lang="cs-CZ" sz="1400" dirty="0">
                <a:solidFill>
                  <a:srgbClr val="00B05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4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1   |   2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  8 |     2 | 3   6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  9 7 |       | 7 8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2     | </a:t>
            </a:r>
            <a:r>
              <a:rPr lang="cs-CZ" sz="1400" dirty="0">
                <a:solidFill>
                  <a:srgbClr val="00B05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4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    | 2 5  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  <a:endParaRPr lang="en-GB" sz="1400" dirty="0">
              <a:latin typeface="ISOCT3_IV50" panose="00000400000000000000" pitchFamily="2" charset="0"/>
              <a:cs typeface="ISOCT3_IV50" panose="00000400000000000000" pitchFamily="2" charset="0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BDF3BB3-6A36-D529-3896-4E825EA85103}"/>
              </a:ext>
            </a:extLst>
          </p:cNvPr>
          <p:cNvSpPr txBox="1"/>
          <p:nvPr/>
        </p:nvSpPr>
        <p:spPr>
          <a:xfrm>
            <a:off x="4008494" y="2066961"/>
            <a:ext cx="3957223" cy="366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1400" dirty="0" err="1">
                <a:latin typeface="ISOCT3_IV50" panose="00000400000000000000" pitchFamily="2" charset="0"/>
                <a:cs typeface="ISOCT3_IV50" panose="00000400000000000000" pitchFamily="2" charset="0"/>
              </a:rPr>
              <a:t>Task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+ </a:t>
            </a:r>
            <a:r>
              <a:rPr lang="cs-CZ" sz="1400" dirty="0" err="1">
                <a:latin typeface="ISOCT3_IV50" panose="00000400000000000000" pitchFamily="2" charset="0"/>
                <a:cs typeface="ISOCT3_IV50" panose="00000400000000000000" pitchFamily="2" charset="0"/>
              </a:rPr>
              <a:t>Board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: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4 2 </a:t>
            </a:r>
            <a:r>
              <a:rPr lang="cs-CZ" sz="1400" i="1" dirty="0">
                <a:solidFill>
                  <a:srgbClr val="00A9E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9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| 5 </a:t>
            </a:r>
            <a:r>
              <a:rPr lang="cs-CZ" sz="1400" i="1" dirty="0">
                <a:solidFill>
                  <a:srgbClr val="00A9E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9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6 | 1 2 3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3 8 5 | 2 3 1 | 4 8 6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7 6 1 | </a:t>
            </a:r>
            <a:r>
              <a:rPr lang="cs-CZ" sz="1400" i="1" dirty="0">
                <a:solidFill>
                  <a:srgbClr val="00B05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4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7 8 | 5 7 9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5 1 6 | 7 8 2 | 8 3 7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4 2 7 | 6 5 9 | 4 1 9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8 3 9 | </a:t>
            </a:r>
            <a:r>
              <a:rPr lang="cs-CZ" sz="1400" i="1" dirty="0">
                <a:solidFill>
                  <a:srgbClr val="00B05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4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1 3 | 6 2 5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1 5 8 | 8 6 2 | 3 9 6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6 9 7 | 9 3 1 | 7 8 4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| 2 4 3 | </a:t>
            </a:r>
            <a:r>
              <a:rPr lang="cs-CZ" sz="1400" i="1" dirty="0">
                <a:solidFill>
                  <a:srgbClr val="00B050"/>
                </a:solidFill>
                <a:latin typeface="ISOCT3_IV50" panose="00000400000000000000" pitchFamily="2" charset="0"/>
                <a:cs typeface="ISOCT3_IV50" panose="00000400000000000000" pitchFamily="2" charset="0"/>
              </a:rPr>
              <a:t>4</a:t>
            </a: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 7 5 | 2 5 1 |</a:t>
            </a:r>
          </a:p>
          <a:p>
            <a:pPr>
              <a:buNone/>
            </a:pPr>
            <a:r>
              <a:rPr lang="cs-CZ" sz="1400" dirty="0">
                <a:latin typeface="ISOCT3_IV50" panose="00000400000000000000" pitchFamily="2" charset="0"/>
                <a:cs typeface="ISOCT3_IV50" panose="00000400000000000000" pitchFamily="2" charset="0"/>
              </a:rPr>
              <a:t>+-------+-------+-------+</a:t>
            </a:r>
            <a:endParaRPr lang="en-GB" sz="1400" dirty="0">
              <a:latin typeface="ISOCT3_IV50" panose="00000400000000000000" pitchFamily="2" charset="0"/>
              <a:cs typeface="ISOCT3_IV50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0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body" idx="1"/>
          </p:nvPr>
        </p:nvSpPr>
        <p:spPr>
          <a:xfrm>
            <a:off x="597119" y="1201738"/>
            <a:ext cx="5386917" cy="639762"/>
          </a:xfrm>
        </p:spPr>
        <p:txBody>
          <a:bodyPr wrap="square" anchor="b">
            <a:normAutofit/>
          </a:bodyPr>
          <a:lstStyle/>
          <a:p>
            <a:r>
              <a:rPr lang="cs-CZ" sz="2200"/>
              <a:t>Nastavitelné hodnoty (z předešlé ukázky)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B462A3-CE13-3762-2EBA-9A34A566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19" y="1841500"/>
            <a:ext cx="5386917" cy="395128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1800" b="0" kern="0" dirty="0"/>
              <a:t>DIFFICULTY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WIDTH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HEIGHT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ITER = 5000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CONFLICT_WITH_TASK_CELL_COST = </a:t>
            </a:r>
            <a:r>
              <a:rPr lang="cs-CZ" sz="1800" b="0" kern="0" dirty="0"/>
              <a:t>10</a:t>
            </a:r>
            <a:endParaRPr lang="en-GB" sz="1800" b="0" kern="0" dirty="0"/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COOLING_TYPE = Geometric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TEMP_INITIAL = 6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TEMP_LOSS = 0.95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TEMP_REHEAT = 2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TEMP_LOW_THR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TEST_COUNT = 30</a:t>
            </a:r>
            <a:endParaRPr lang="cs-CZ" sz="1800" b="0" kern="0" dirty="0">
              <a:solidFill>
                <a:srgbClr val="00B050"/>
              </a:solidFill>
            </a:endParaRPr>
          </a:p>
          <a:p>
            <a:endParaRPr lang="en-US" sz="180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AC6C6FA-B2A7-8EB1-C3C2-81CA12EEF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887" y="1201738"/>
            <a:ext cx="5389033" cy="639762"/>
          </a:xfrm>
        </p:spPr>
        <p:txBody>
          <a:bodyPr/>
          <a:lstStyle/>
          <a:p>
            <a:r>
              <a:rPr lang="cs-CZ" dirty="0"/>
              <a:t>Graf iterace x ohodnocení</a:t>
            </a:r>
            <a:endParaRPr lang="en-US" dirty="0"/>
          </a:p>
        </p:txBody>
      </p:sp>
      <p:pic>
        <p:nvPicPr>
          <p:cNvPr id="12" name="Obrázek 11" descr="Obsah obrázku text, diagram, řada/pruh, Vykreslený graf&#10;&#10;Popis byl vytvořen automaticky">
            <a:extLst>
              <a:ext uri="{FF2B5EF4-FFF2-40B4-BE49-F238E27FC236}">
                <a16:creationId xmlns:a16="http://schemas.microsoft.com/office/drawing/2014/main" id="{BBF899EF-688B-D4AF-1700-C1E1D93C4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211" y="1841500"/>
            <a:ext cx="5268384" cy="3951288"/>
          </a:xfrm>
          <a:prstGeom prst="rect">
            <a:avLst/>
          </a:prstGeom>
          <a:noFill/>
        </p:spPr>
      </p:pic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5</a:t>
            </a:fld>
            <a:endParaRPr lang="en-US" alt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Implementace - ukázka</a:t>
            </a:r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686D4F0D-FE44-5B59-1403-C38F1B68F3D2}"/>
              </a:ext>
            </a:extLst>
          </p:cNvPr>
          <p:cNvSpPr txBox="1">
            <a:spLocks/>
          </p:cNvSpPr>
          <p:nvPr/>
        </p:nvSpPr>
        <p:spPr bwMode="auto">
          <a:xfrm>
            <a:off x="398522" y="1007393"/>
            <a:ext cx="584268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endParaRPr lang="cs-CZ" sz="2200" b="0" kern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5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body" idx="1"/>
          </p:nvPr>
        </p:nvSpPr>
        <p:spPr>
          <a:xfrm>
            <a:off x="565428" y="1557237"/>
            <a:ext cx="5386917" cy="400620"/>
          </a:xfrm>
        </p:spPr>
        <p:txBody>
          <a:bodyPr wrap="square" anchor="b">
            <a:normAutofit lnSpcReduction="10000"/>
          </a:bodyPr>
          <a:lstStyle/>
          <a:p>
            <a:r>
              <a:rPr lang="cs-CZ" sz="2200" dirty="0"/>
              <a:t>Konstanty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B462A3-CE13-3762-2EBA-9A34A566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28" y="1957857"/>
            <a:ext cx="5386917" cy="3951288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GB" sz="1800" b="0" kern="0" dirty="0"/>
              <a:t>DIFFICULTY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WIDTH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HEIGHT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ITER = 5000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CONFLICT_WITH_TASK_CELL_COST = 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COOLING_TYPE = Geometric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TEMP_INITIAL = 6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TEMP_LOSS = 0.95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TEMP_REHEAT = 2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TEMP_LOW_THR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TEST_COUNT = 30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AC6C6FA-B2A7-8EB1-C3C2-81CA12EEF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9196" y="1318095"/>
            <a:ext cx="5389033" cy="639762"/>
          </a:xfrm>
        </p:spPr>
        <p:txBody>
          <a:bodyPr/>
          <a:lstStyle/>
          <a:p>
            <a:r>
              <a:rPr lang="cs-CZ" dirty="0"/>
              <a:t>Graf iterace x ohodnocení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6</a:t>
            </a:fld>
            <a:endParaRPr lang="en-US" alt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/>
              <a:t>Měření</a:t>
            </a:r>
            <a:endParaRPr lang="cs-CZ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D0FAA2F-932E-DCD0-E0DD-211A197B1D80}"/>
              </a:ext>
            </a:extLst>
          </p:cNvPr>
          <p:cNvSpPr txBox="1"/>
          <p:nvPr/>
        </p:nvSpPr>
        <p:spPr>
          <a:xfrm>
            <a:off x="565428" y="590476"/>
            <a:ext cx="7690811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cs-CZ" sz="2000" dirty="0">
                <a:solidFill>
                  <a:schemeClr val="tx1"/>
                </a:solidFill>
              </a:rPr>
              <a:t>Konstantní měření pro několik běhů – ukázka variace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/>
            <a:r>
              <a:rPr lang="en-US" sz="1600" b="0" dirty="0">
                <a:solidFill>
                  <a:schemeClr val="tx1"/>
                </a:solidFill>
              </a:rPr>
              <a:t>Pro 5 </a:t>
            </a:r>
            <a:r>
              <a:rPr lang="cs-CZ" sz="1600" b="0" dirty="0">
                <a:solidFill>
                  <a:schemeClr val="tx1"/>
                </a:solidFill>
              </a:rPr>
              <a:t>různých sudoku</a:t>
            </a:r>
          </a:p>
          <a:p>
            <a:pPr marL="342900" indent="-342900"/>
            <a:r>
              <a:rPr lang="cs-CZ" sz="1600" b="0" dirty="0">
                <a:solidFill>
                  <a:schemeClr val="tx1"/>
                </a:solidFill>
              </a:rPr>
              <a:t>Počet měření </a:t>
            </a:r>
            <a:r>
              <a:rPr lang="en-US" sz="1600" b="0" dirty="0">
                <a:solidFill>
                  <a:schemeClr val="tx1"/>
                </a:solidFill>
              </a:rPr>
              <a:t>= 5</a:t>
            </a:r>
            <a:endParaRPr lang="en-GB" sz="1400" b="0" dirty="0">
              <a:solidFill>
                <a:schemeClr val="tx1"/>
              </a:solidFill>
            </a:endParaRPr>
          </a:p>
        </p:txBody>
      </p:sp>
      <p:pic>
        <p:nvPicPr>
          <p:cNvPr id="28" name="Obrázek 27">
            <a:extLst>
              <a:ext uri="{FF2B5EF4-FFF2-40B4-BE49-F238E27FC236}">
                <a16:creationId xmlns:a16="http://schemas.microsoft.com/office/drawing/2014/main" id="{BE321C3C-1766-4F4E-B294-8C951FC85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3"/>
          <a:stretch/>
        </p:blipFill>
        <p:spPr>
          <a:xfrm>
            <a:off x="6176275" y="1888618"/>
            <a:ext cx="4882705" cy="3485044"/>
          </a:xfrm>
          <a:prstGeom prst="rect">
            <a:avLst/>
          </a:prstGeom>
        </p:spPr>
      </p:pic>
      <p:sp>
        <p:nvSpPr>
          <p:cNvPr id="32" name="TextovéPole 31">
            <a:extLst>
              <a:ext uri="{FF2B5EF4-FFF2-40B4-BE49-F238E27FC236}">
                <a16:creationId xmlns:a16="http://schemas.microsoft.com/office/drawing/2014/main" id="{8B77DA07-E48E-24CC-ED6A-5F33DA659CCD}"/>
              </a:ext>
            </a:extLst>
          </p:cNvPr>
          <p:cNvSpPr txBox="1"/>
          <p:nvPr/>
        </p:nvSpPr>
        <p:spPr>
          <a:xfrm>
            <a:off x="565428" y="5568891"/>
            <a:ext cx="9130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cs-CZ" sz="2400" b="0" dirty="0">
                <a:solidFill>
                  <a:schemeClr val="tx1"/>
                </a:solidFill>
              </a:rPr>
              <a:t>Dále generováno pro každý běh uniká sudoku</a:t>
            </a:r>
            <a:endParaRPr lang="en-GB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3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body" idx="1"/>
          </p:nvPr>
        </p:nvSpPr>
        <p:spPr>
          <a:xfrm>
            <a:off x="183355" y="1049910"/>
            <a:ext cx="5386917" cy="400620"/>
          </a:xfrm>
        </p:spPr>
        <p:txBody>
          <a:bodyPr wrap="square" anchor="b">
            <a:normAutofit lnSpcReduction="10000"/>
          </a:bodyPr>
          <a:lstStyle/>
          <a:p>
            <a:r>
              <a:rPr lang="cs-CZ" sz="2200" dirty="0"/>
              <a:t>Měřené hodnoty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B462A3-CE13-3762-2EBA-9A34A566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55" y="1450530"/>
            <a:ext cx="5786913" cy="970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 b="1" kern="0" dirty="0"/>
              <a:t>CONFLICT_WITH_TASK_CELL_COST</a:t>
            </a:r>
          </a:p>
          <a:p>
            <a:pPr>
              <a:lnSpc>
                <a:spcPct val="90000"/>
              </a:lnSpc>
            </a:pPr>
            <a:r>
              <a:rPr lang="en-GB" sz="1800" b="0" kern="0" dirty="0"/>
              <a:t>TEMP_INITIAL = CONFLICT_WITH_TASK_CELL_COST / 2</a:t>
            </a:r>
          </a:p>
          <a:p>
            <a:pPr>
              <a:lnSpc>
                <a:spcPct val="90000"/>
              </a:lnSpc>
            </a:pPr>
            <a:r>
              <a:rPr lang="en-GB" sz="1800" b="0" kern="0" dirty="0"/>
              <a:t>TEMP_REHEAT = TEMP_INITIAL / 4</a:t>
            </a:r>
          </a:p>
          <a:p>
            <a:pPr lvl="1">
              <a:lnSpc>
                <a:spcPct val="90000"/>
              </a:lnSpc>
            </a:pPr>
            <a:endParaRPr lang="en-GB" b="0" kern="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AC6C6FA-B2A7-8EB1-C3C2-81CA12EEF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887" y="813594"/>
            <a:ext cx="5389033" cy="639762"/>
          </a:xfrm>
        </p:spPr>
        <p:txBody>
          <a:bodyPr/>
          <a:lstStyle/>
          <a:p>
            <a:r>
              <a:rPr lang="cs-CZ" dirty="0"/>
              <a:t>Graf iterace x ohodnocení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7</a:t>
            </a:fld>
            <a:endParaRPr lang="en-US" alt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Měření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ADABE23D-C161-C94E-4C3D-00C433D37399}"/>
              </a:ext>
            </a:extLst>
          </p:cNvPr>
          <p:cNvSpPr txBox="1">
            <a:spLocks/>
          </p:cNvSpPr>
          <p:nvPr/>
        </p:nvSpPr>
        <p:spPr bwMode="auto">
          <a:xfrm>
            <a:off x="183355" y="2388298"/>
            <a:ext cx="5386917" cy="4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200" dirty="0"/>
              <a:t>Konstanty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65E56-7721-1079-63F8-8F1EBBE3C792}"/>
              </a:ext>
            </a:extLst>
          </p:cNvPr>
          <p:cNvSpPr txBox="1">
            <a:spLocks/>
          </p:cNvSpPr>
          <p:nvPr/>
        </p:nvSpPr>
        <p:spPr bwMode="auto">
          <a:xfrm>
            <a:off x="183355" y="2788919"/>
            <a:ext cx="5386917" cy="293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GB" sz="1800" b="0" kern="0" dirty="0"/>
              <a:t>DIFFICULTY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WIDTH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HEIGHT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ITER = 5000</a:t>
            </a:r>
            <a:endParaRPr lang="cs-CZ" sz="1800" b="0" kern="0" dirty="0"/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COOLING_TYPE = Geometric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TEMP_LOSS = 0.95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TEMP_LOW_THR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TEST_COUNT = 30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EDA26C1-5E2E-7E9E-875F-64E361948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72" y="1646237"/>
            <a:ext cx="4971600" cy="37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body" idx="1"/>
          </p:nvPr>
        </p:nvSpPr>
        <p:spPr>
          <a:xfrm>
            <a:off x="183355" y="1049910"/>
            <a:ext cx="5386917" cy="400620"/>
          </a:xfrm>
        </p:spPr>
        <p:txBody>
          <a:bodyPr wrap="square" anchor="b">
            <a:normAutofit lnSpcReduction="10000"/>
          </a:bodyPr>
          <a:lstStyle/>
          <a:p>
            <a:r>
              <a:rPr lang="cs-CZ" sz="2200" dirty="0"/>
              <a:t>Měřené hodnoty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B462A3-CE13-3762-2EBA-9A34A566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55" y="1450530"/>
            <a:ext cx="5786913" cy="970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 b="1" kern="0" dirty="0"/>
              <a:t>DIFFICULTY</a:t>
            </a:r>
            <a:endParaRPr lang="en-GB" sz="2000" b="1" kern="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AC6C6FA-B2A7-8EB1-C3C2-81CA12EEF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887" y="813594"/>
            <a:ext cx="5389033" cy="639762"/>
          </a:xfrm>
        </p:spPr>
        <p:txBody>
          <a:bodyPr/>
          <a:lstStyle/>
          <a:p>
            <a:r>
              <a:rPr lang="cs-CZ" dirty="0"/>
              <a:t>Graf iterace x ohodnocení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8</a:t>
            </a:fld>
            <a:endParaRPr lang="en-US" alt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Měření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ADABE23D-C161-C94E-4C3D-00C433D37399}"/>
              </a:ext>
            </a:extLst>
          </p:cNvPr>
          <p:cNvSpPr txBox="1">
            <a:spLocks/>
          </p:cNvSpPr>
          <p:nvPr/>
        </p:nvSpPr>
        <p:spPr bwMode="auto">
          <a:xfrm>
            <a:off x="183355" y="2388298"/>
            <a:ext cx="5386917" cy="4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200" dirty="0"/>
              <a:t>Konstanty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65E56-7721-1079-63F8-8F1EBBE3C792}"/>
              </a:ext>
            </a:extLst>
          </p:cNvPr>
          <p:cNvSpPr txBox="1">
            <a:spLocks/>
          </p:cNvSpPr>
          <p:nvPr/>
        </p:nvSpPr>
        <p:spPr bwMode="auto">
          <a:xfrm>
            <a:off x="183355" y="2788919"/>
            <a:ext cx="5386917" cy="293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GB" sz="1800" b="0" kern="0" dirty="0"/>
              <a:t>WIDTH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HEIGHT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ITER = 15000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CONFLICT_WITH_TASK_CELL_COST = 10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COOLING_TYPE = Geometric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TEMP_INITIAL = 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TEMP_LOSS = 0.95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TEMP_REHEAT = 2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TEMP_LOW_THR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TEST_COUNT = 30</a:t>
            </a:r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AF8F2523-42EC-DF78-AAFD-8BBCE11F5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675" y="1592669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type="body" idx="1"/>
          </p:nvPr>
        </p:nvSpPr>
        <p:spPr>
          <a:xfrm>
            <a:off x="183355" y="1049910"/>
            <a:ext cx="5386917" cy="400620"/>
          </a:xfrm>
        </p:spPr>
        <p:txBody>
          <a:bodyPr wrap="square" anchor="b">
            <a:normAutofit lnSpcReduction="10000"/>
          </a:bodyPr>
          <a:lstStyle/>
          <a:p>
            <a:r>
              <a:rPr lang="cs-CZ" sz="2200" dirty="0"/>
              <a:t>Měřené hodnoty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B462A3-CE13-3762-2EBA-9A34A566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55" y="1450530"/>
            <a:ext cx="5786913" cy="970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1800" b="1" kern="0" dirty="0"/>
              <a:t>TEMP_INITIAL</a:t>
            </a:r>
          </a:p>
          <a:p>
            <a:pPr>
              <a:lnSpc>
                <a:spcPct val="90000"/>
              </a:lnSpc>
            </a:pPr>
            <a:r>
              <a:rPr lang="en-GB" sz="1800" kern="0" dirty="0"/>
              <a:t>TEMP_LOSS = [0.95, 0.9, 0.99]</a:t>
            </a:r>
          </a:p>
          <a:p>
            <a:pPr>
              <a:lnSpc>
                <a:spcPct val="90000"/>
              </a:lnSpc>
            </a:pPr>
            <a:r>
              <a:rPr lang="en-GB" sz="1800" dirty="0"/>
              <a:t>TEMP_REHEAT = TEMP_INITIAL / 4</a:t>
            </a:r>
            <a:endParaRPr lang="en-GB" sz="2000" b="0" kern="0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AC6C6FA-B2A7-8EB1-C3C2-81CA12EEF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7047" y="263974"/>
            <a:ext cx="5389033" cy="639762"/>
          </a:xfrm>
        </p:spPr>
        <p:txBody>
          <a:bodyPr/>
          <a:lstStyle/>
          <a:p>
            <a:r>
              <a:rPr lang="cs-CZ" dirty="0"/>
              <a:t>Graf iterace x ohodnocení</a:t>
            </a:r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143933" y="6524626"/>
            <a:ext cx="10464800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cs-CZ" altLang="cs-CZ" dirty="0"/>
              <a:t>Simulované žíhání - řešení Sudoku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>
          <a:xfrm>
            <a:off x="10896600" y="6524626"/>
            <a:ext cx="1102784" cy="3333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7C839148-7006-41C4-ABC2-D2A9F4595A63}" type="slidenum">
              <a:rPr lang="en-US" altLang="cs-CZ" smtClean="0"/>
              <a:pPr>
                <a:spcAft>
                  <a:spcPts val="600"/>
                </a:spcAft>
              </a:pPr>
              <a:t>9</a:t>
            </a:fld>
            <a:endParaRPr lang="en-US" alt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 wrap="square" anchor="ctr">
            <a:normAutofit/>
          </a:bodyPr>
          <a:lstStyle/>
          <a:p>
            <a:r>
              <a:rPr lang="cs-CZ" dirty="0"/>
              <a:t>Měření</a:t>
            </a:r>
          </a:p>
        </p:txBody>
      </p:sp>
      <p:sp>
        <p:nvSpPr>
          <p:cNvPr id="6" name="Zástupný symbol pro obsah 2">
            <a:extLst>
              <a:ext uri="{FF2B5EF4-FFF2-40B4-BE49-F238E27FC236}">
                <a16:creationId xmlns:a16="http://schemas.microsoft.com/office/drawing/2014/main" id="{ADABE23D-C161-C94E-4C3D-00C433D37399}"/>
              </a:ext>
            </a:extLst>
          </p:cNvPr>
          <p:cNvSpPr txBox="1">
            <a:spLocks/>
          </p:cNvSpPr>
          <p:nvPr/>
        </p:nvSpPr>
        <p:spPr bwMode="auto">
          <a:xfrm>
            <a:off x="183355" y="2388298"/>
            <a:ext cx="5386917" cy="4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200" dirty="0"/>
              <a:t>Konstanty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D65E56-7721-1079-63F8-8F1EBBE3C792}"/>
              </a:ext>
            </a:extLst>
          </p:cNvPr>
          <p:cNvSpPr txBox="1">
            <a:spLocks/>
          </p:cNvSpPr>
          <p:nvPr/>
        </p:nvSpPr>
        <p:spPr bwMode="auto">
          <a:xfrm>
            <a:off x="183355" y="2788919"/>
            <a:ext cx="4760517" cy="293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90000"/>
              </a:lnSpc>
            </a:pPr>
            <a:r>
              <a:rPr lang="en-GB" sz="1800" b="0" kern="0" dirty="0"/>
              <a:t>DIFFICULTY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WIDTH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HEIGHT = 3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ITER = 5000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CONFLICT_WITH_TASK_CELL_COST = 10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COOLING_TYPE = Linear</a:t>
            </a:r>
            <a:endParaRPr lang="cs-CZ" sz="1800" b="0" kern="0" dirty="0"/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TEMP_LOW_THR = 0.5</a:t>
            </a:r>
          </a:p>
          <a:p>
            <a:pPr lvl="1">
              <a:lnSpc>
                <a:spcPct val="90000"/>
              </a:lnSpc>
            </a:pPr>
            <a:r>
              <a:rPr lang="en-GB" sz="1800" b="0" kern="0" dirty="0"/>
              <a:t>TEST_COUNT = 30</a:t>
            </a:r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4AC42DD9-54FD-517A-5D3F-8992A52A4515}"/>
              </a:ext>
            </a:extLst>
          </p:cNvPr>
          <p:cNvSpPr txBox="1">
            <a:spLocks/>
          </p:cNvSpPr>
          <p:nvPr/>
        </p:nvSpPr>
        <p:spPr bwMode="auto">
          <a:xfrm>
            <a:off x="183355" y="604418"/>
            <a:ext cx="5386917" cy="40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2860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cs-CZ" sz="2200" kern="0" dirty="0"/>
              <a:t>Geometrická teplota</a:t>
            </a:r>
          </a:p>
        </p:txBody>
      </p:sp>
      <p:pic>
        <p:nvPicPr>
          <p:cNvPr id="11" name="Obrázek 10" descr="Obsah obrázku diagram, text, Technickýasa výkres, Plán">
            <a:extLst>
              <a:ext uri="{FF2B5EF4-FFF2-40B4-BE49-F238E27FC236}">
                <a16:creationId xmlns:a16="http://schemas.microsoft.com/office/drawing/2014/main" id="{FBD21724-7ADB-6C54-756F-CFB3F80FF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903736"/>
            <a:ext cx="3406045" cy="255453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CB88635-940E-FB96-D9A8-949ABC8E59C1}"/>
              </a:ext>
            </a:extLst>
          </p:cNvPr>
          <p:cNvSpPr txBox="1">
            <a:spLocks/>
          </p:cNvSpPr>
          <p:nvPr/>
        </p:nvSpPr>
        <p:spPr bwMode="auto">
          <a:xfrm>
            <a:off x="5087888" y="3458270"/>
            <a:ext cx="3026681" cy="41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600" b="0" kern="0" dirty="0"/>
              <a:t>TEMP_LOSS = 0.95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798E27F-CF2C-79CD-26DC-F00EECA76861}"/>
              </a:ext>
            </a:extLst>
          </p:cNvPr>
          <p:cNvSpPr txBox="1">
            <a:spLocks/>
          </p:cNvSpPr>
          <p:nvPr/>
        </p:nvSpPr>
        <p:spPr bwMode="auto">
          <a:xfrm>
            <a:off x="8402601" y="3488122"/>
            <a:ext cx="3026681" cy="41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600" b="0" kern="0" dirty="0"/>
              <a:t>TEMP_LOSS = 0.9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A6C169-3E69-F715-AF63-53A37F1002C9}"/>
              </a:ext>
            </a:extLst>
          </p:cNvPr>
          <p:cNvSpPr txBox="1">
            <a:spLocks/>
          </p:cNvSpPr>
          <p:nvPr/>
        </p:nvSpPr>
        <p:spPr bwMode="auto">
          <a:xfrm>
            <a:off x="5087888" y="6222753"/>
            <a:ext cx="3026681" cy="41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Calibri" pitchFamily="34" charset="0"/>
                <a:ea typeface="Calibri" panose="020F0502020204030204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600" b="0" kern="0" dirty="0"/>
              <a:t>TEMP_LOSS = 0.99</a:t>
            </a:r>
          </a:p>
        </p:txBody>
      </p:sp>
      <p:pic>
        <p:nvPicPr>
          <p:cNvPr id="24" name="Obrázek 23" descr="Obsah obrázku diagram, text, Technický výkres, Plán&#10;&#10;Popis byl vytvořen automaticky">
            <a:extLst>
              <a:ext uri="{FF2B5EF4-FFF2-40B4-BE49-F238E27FC236}">
                <a16:creationId xmlns:a16="http://schemas.microsoft.com/office/drawing/2014/main" id="{E8F6AA49-5817-CC50-2D73-7E0DA5D30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601" y="908597"/>
            <a:ext cx="3408000" cy="2556000"/>
          </a:xfrm>
          <a:prstGeom prst="rect">
            <a:avLst/>
          </a:prstGeom>
        </p:spPr>
      </p:pic>
      <p:pic>
        <p:nvPicPr>
          <p:cNvPr id="26" name="Obrázek 25" descr="Obsah obrázku text, diagram, Plán, Technický výkres&#10;&#10;Popis byl vytvořen automaticky">
            <a:extLst>
              <a:ext uri="{FF2B5EF4-FFF2-40B4-BE49-F238E27FC236}">
                <a16:creationId xmlns:a16="http://schemas.microsoft.com/office/drawing/2014/main" id="{1311E976-F90D-6368-9231-9DE2F418B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933" y="3666753"/>
            <a:ext cx="3408000" cy="2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15144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R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None/>
          <a:tabLst/>
          <a:defRPr kumimoji="0" sz="2400" b="0" i="0" u="none" strike="noStrike" cap="none" normalizeH="0" baseline="0" dirty="0" err="1" smtClean="0">
            <a:ln>
              <a:solidFill>
                <a:schemeClr val="accent6">
                  <a:lumMod val="50000"/>
                </a:schemeClr>
              </a:solidFill>
            </a:ln>
            <a:solidFill>
              <a:schemeClr val="accent6">
                <a:lumMod val="50000"/>
              </a:schemeClr>
            </a:solidFill>
            <a:effectLst/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accent6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buNone/>
          <a:defRPr sz="2600" b="0" dirty="0" err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slides 16×9" id="{B590956F-A7F1-43E2-93A5-5BD167D239B1}" vid="{8AE2544D-ADF6-4D5E-BE2A-707A22119D64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</Template>
  <TotalTime>563</TotalTime>
  <Words>1965</Words>
  <Application>Microsoft Office PowerPoint</Application>
  <PresentationFormat>Širokoúhlá obrazovka</PresentationFormat>
  <Paragraphs>376</Paragraphs>
  <Slides>14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ISOCT3_IV50</vt:lpstr>
      <vt:lpstr>Tahoma</vt:lpstr>
      <vt:lpstr>101021 FIT Calibri</vt:lpstr>
      <vt:lpstr>Simulované žíhání - řešení Sudoku</vt:lpstr>
      <vt:lpstr>Úvod</vt:lpstr>
      <vt:lpstr>Implementace</vt:lpstr>
      <vt:lpstr>Implementace</vt:lpstr>
      <vt:lpstr>Implementace - ukázka</vt:lpstr>
      <vt:lpstr>Měření</vt:lpstr>
      <vt:lpstr>Měření</vt:lpstr>
      <vt:lpstr>Měření</vt:lpstr>
      <vt:lpstr>Měření</vt:lpstr>
      <vt:lpstr>Měření</vt:lpstr>
      <vt:lpstr>Měření</vt:lpstr>
      <vt:lpstr>Měření</vt:lpstr>
      <vt:lpstr>Měření</vt:lpstr>
      <vt:lpstr>Děkuji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Simulované žíhání - řešení Sudoku</dc:title>
  <dc:creator>Hos Adam (231049)</dc:creator>
  <cp:lastModifiedBy>Hos Adam (231049)</cp:lastModifiedBy>
  <cp:revision>50</cp:revision>
  <dcterms:created xsi:type="dcterms:W3CDTF">2024-05-05T08:18:21Z</dcterms:created>
  <dcterms:modified xsi:type="dcterms:W3CDTF">2024-05-05T17:42:44Z</dcterms:modified>
</cp:coreProperties>
</file>