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2"/>
  </p:notesMasterIdLst>
  <p:sldIdLst>
    <p:sldId id="276" r:id="rId2"/>
    <p:sldId id="272" r:id="rId3"/>
    <p:sldId id="274" r:id="rId4"/>
    <p:sldId id="275" r:id="rId5"/>
    <p:sldId id="269" r:id="rId6"/>
    <p:sldId id="261" r:id="rId7"/>
    <p:sldId id="268" r:id="rId8"/>
    <p:sldId id="263" r:id="rId9"/>
    <p:sldId id="264"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55"/>
    <p:restoredTop sz="64118"/>
  </p:normalViewPr>
  <p:slideViewPr>
    <p:cSldViewPr snapToGrid="0" snapToObjects="1">
      <p:cViewPr>
        <p:scale>
          <a:sx n="100" d="100"/>
          <a:sy n="100" d="100"/>
        </p:scale>
        <p:origin x="21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5A01B-F8F1-5041-95B7-48D5B9F04495}" type="datetimeFigureOut">
              <a:rPr lang="en-US" smtClean="0"/>
              <a:t>3/6/20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716BE-9F7E-C442-B9BE-F60366B38708}" type="slidenum">
              <a:rPr lang="en-US" smtClean="0"/>
              <a:t>‹#›</a:t>
            </a:fld>
            <a:endParaRPr lang="en-US"/>
          </a:p>
        </p:txBody>
      </p:sp>
    </p:spTree>
    <p:extLst>
      <p:ext uri="{BB962C8B-B14F-4D97-AF65-F5344CB8AC3E}">
        <p14:creationId xmlns:p14="http://schemas.microsoft.com/office/powerpoint/2010/main" val="1124524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cmo.gov/city-hall/departments/city-planning-development/market-value-analysis-kansas-city-missouri"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eocompr.robinlovelace.net/locatio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will present the requested information:</a:t>
            </a:r>
          </a:p>
          <a:p>
            <a:endParaRPr lang="en-US" dirty="0"/>
          </a:p>
          <a:p>
            <a:pPr marL="171450" indent="-171450">
              <a:buFont typeface="Arial" panose="020B0604020202020204" pitchFamily="34" charset="0"/>
              <a:buChar char="•"/>
            </a:pPr>
            <a:r>
              <a:rPr lang="en-US" dirty="0"/>
              <a:t>Recommendation for areas within KC for a new gas station (based in part on the potential for growth)</a:t>
            </a:r>
          </a:p>
          <a:p>
            <a:pPr marL="171450" indent="-171450">
              <a:buFont typeface="Arial" panose="020B0604020202020204" pitchFamily="34" charset="0"/>
              <a:buChar char="•"/>
            </a:pPr>
            <a:r>
              <a:rPr lang="en-US" dirty="0"/>
              <a:t>Identify competitors in the recommended areas and</a:t>
            </a:r>
          </a:p>
          <a:p>
            <a:pPr marL="171450" indent="-171450">
              <a:buFont typeface="Arial" panose="020B0604020202020204" pitchFamily="34" charset="0"/>
              <a:buChar char="•"/>
            </a:pPr>
            <a:r>
              <a:rPr lang="en-US" dirty="0"/>
              <a:t>Present the median income in those areas</a:t>
            </a:r>
          </a:p>
          <a:p>
            <a:pPr marL="0" indent="0">
              <a:buFontTx/>
              <a:buNone/>
            </a:pPr>
            <a:endParaRPr lang="en-US" dirty="0"/>
          </a:p>
          <a:p>
            <a:pPr marL="0" indent="0">
              <a:buFontTx/>
              <a:buNone/>
            </a:pPr>
            <a:r>
              <a:rPr lang="en-US" dirty="0"/>
              <a:t>Then I peel back the onion a bit and discuss the factors that contributed to my recommendation.</a:t>
            </a:r>
          </a:p>
        </p:txBody>
      </p:sp>
      <p:sp>
        <p:nvSpPr>
          <p:cNvPr id="4" name="Slide Number Placeholder 3"/>
          <p:cNvSpPr>
            <a:spLocks noGrp="1"/>
          </p:cNvSpPr>
          <p:nvPr>
            <p:ph type="sldNum" sz="quarter" idx="5"/>
          </p:nvPr>
        </p:nvSpPr>
        <p:spPr/>
        <p:txBody>
          <a:bodyPr/>
          <a:lstStyle/>
          <a:p>
            <a:fld id="{95C716BE-9F7E-C442-B9BE-F60366B38708}" type="slidenum">
              <a:rPr lang="en-US" smtClean="0"/>
              <a:t>1</a:t>
            </a:fld>
            <a:endParaRPr lang="en-US"/>
          </a:p>
        </p:txBody>
      </p:sp>
    </p:spTree>
    <p:extLst>
      <p:ext uri="{BB962C8B-B14F-4D97-AF65-F5344CB8AC3E}">
        <p14:creationId xmlns:p14="http://schemas.microsoft.com/office/powerpoint/2010/main" val="412222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 highlights (</a:t>
            </a:r>
            <a:r>
              <a:rPr lang="en-US" i="1" dirty="0"/>
              <a:t>shaded in green &amp; outlined in red</a:t>
            </a:r>
            <a:r>
              <a:rPr lang="en-US" dirty="0"/>
              <a:t>) the highest potential areas in Kansas City for a new gas station</a:t>
            </a:r>
          </a:p>
          <a:p>
            <a:endParaRPr lang="en-US" dirty="0"/>
          </a:p>
          <a:p>
            <a:r>
              <a:rPr lang="en-US" dirty="0"/>
              <a:t>The </a:t>
            </a:r>
            <a:r>
              <a:rPr lang="en-US" b="0" dirty="0"/>
              <a:t>sizeable</a:t>
            </a:r>
            <a:r>
              <a:rPr lang="en-US" b="1" dirty="0"/>
              <a:t> northern region </a:t>
            </a:r>
            <a:r>
              <a:rPr lang="en-US" dirty="0"/>
              <a:t>is my first choice for further research.  This area is growing with a lot of new construction, is high-income and has little competition from existing gas stations.</a:t>
            </a:r>
          </a:p>
          <a:p>
            <a:endParaRPr lang="en-US" dirty="0"/>
          </a:p>
          <a:p>
            <a:r>
              <a:rPr lang="en-US" dirty="0"/>
              <a:t>Next, I would consider opportunities along the </a:t>
            </a:r>
            <a:r>
              <a:rPr lang="en-US" b="1" dirty="0"/>
              <a:t>state line </a:t>
            </a:r>
            <a:r>
              <a:rPr lang="en-US" dirty="0"/>
              <a:t>south from 31st Street to about the Ward Parkway Mall.  This area has the highest density of vehicles as well has contains upper-income neighborhoods.  However, there are existing gas stations sprinkled throughout the area and its surroundings.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recommendations are based on a </a:t>
            </a:r>
            <a:r>
              <a:rPr lang="en-US" dirty="0" err="1"/>
              <a:t>geomarketing</a:t>
            </a:r>
            <a:r>
              <a:rPr lang="en-US" dirty="0"/>
              <a:t> analysis which includes data from:</a:t>
            </a:r>
          </a:p>
          <a:p>
            <a:pPr marL="171450" indent="-171450">
              <a:buFont typeface="Arial" panose="020B0604020202020204" pitchFamily="34" charset="0"/>
              <a:buChar char="•"/>
            </a:pPr>
            <a:r>
              <a:rPr lang="en-US" i="1" dirty="0"/>
              <a:t>2016 KC Market Value Analysis </a:t>
            </a:r>
            <a:r>
              <a:rPr lang="en-US" dirty="0"/>
              <a:t>by the Reinvestment Fund (</a:t>
            </a:r>
            <a:r>
              <a:rPr lang="en-US" dirty="0">
                <a:hlinkClick r:id="rId3"/>
              </a:rPr>
              <a:t>https://www.kcmo.gov/city-hall/departments/city-planning-development/market-value-analysis-kansas-city-Missouri</a:t>
            </a:r>
            <a:r>
              <a:rPr lang="en-US" dirty="0"/>
              <a:t>)</a:t>
            </a:r>
          </a:p>
          <a:p>
            <a:pPr marL="171450" indent="-171450">
              <a:buFont typeface="Arial" panose="020B0604020202020204" pitchFamily="34" charset="0"/>
              <a:buChar char="•"/>
            </a:pPr>
            <a:r>
              <a:rPr lang="en-US" i="0" dirty="0"/>
              <a:t>The Census Bureau’s </a:t>
            </a:r>
            <a:r>
              <a:rPr lang="en-US" i="1" dirty="0"/>
              <a:t>American Community Survey 2014-2018 5-year Estimates</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Gas station locations extracted from </a:t>
            </a:r>
            <a:r>
              <a:rPr lang="en-US" i="1" dirty="0"/>
              <a:t>OpenStreetMap </a:t>
            </a:r>
            <a:r>
              <a:rPr lang="en-US" i="0" dirty="0"/>
              <a:t>based on information available as of Feb 5, 2020</a:t>
            </a:r>
            <a:r>
              <a:rPr lang="en-US" dirty="0"/>
              <a:t>.</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5C716BE-9F7E-C442-B9BE-F60366B38708}" type="slidenum">
              <a:rPr lang="en-US" smtClean="0"/>
              <a:t>2</a:t>
            </a:fld>
            <a:endParaRPr lang="en-US"/>
          </a:p>
        </p:txBody>
      </p:sp>
    </p:spTree>
    <p:extLst>
      <p:ext uri="{BB962C8B-B14F-4D97-AF65-F5344CB8AC3E}">
        <p14:creationId xmlns:p14="http://schemas.microsoft.com/office/powerpoint/2010/main" val="2728782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 identifies the existing gas stations located in the high potential areas.</a:t>
            </a:r>
          </a:p>
          <a:p>
            <a:endParaRPr lang="en-US" dirty="0"/>
          </a:p>
          <a:p>
            <a:r>
              <a:rPr lang="en-US" dirty="0"/>
              <a:t>There is only one gas station in the </a:t>
            </a:r>
            <a:r>
              <a:rPr lang="en-US" b="1" dirty="0"/>
              <a:t>northern region</a:t>
            </a:r>
            <a:r>
              <a:rPr lang="en-US" dirty="0"/>
              <a:t> (a vendor identified as “Station 2”).</a:t>
            </a:r>
          </a:p>
          <a:p>
            <a:endParaRPr lang="en-US" dirty="0"/>
          </a:p>
          <a:p>
            <a:r>
              <a:rPr lang="en-US" dirty="0"/>
              <a:t>In the </a:t>
            </a:r>
            <a:r>
              <a:rPr lang="en-US" b="1" dirty="0"/>
              <a:t>state line region</a:t>
            </a:r>
            <a:r>
              <a:rPr lang="en-US" dirty="0"/>
              <a:t>, there are six existing gas stations – 2 BP and one each for QuikTrip, Phillips 66, Shell, and an unknown vendor.</a:t>
            </a:r>
          </a:p>
          <a:p>
            <a:endParaRPr lang="en-US" dirty="0"/>
          </a:p>
          <a:p>
            <a:r>
              <a:rPr lang="en-US" dirty="0"/>
              <a:t>Although this analysis is focused on recommending a location for a new gas station within the KC boundary, I also considered gas stations ½ mile outside the boundary as competitors.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data on gas stations was extracted </a:t>
            </a:r>
            <a:r>
              <a:rPr lang="en-US" dirty="0"/>
              <a:t>from </a:t>
            </a:r>
            <a:r>
              <a:rPr lang="en-US" i="1" dirty="0"/>
              <a:t>OpenStreetMap </a:t>
            </a:r>
            <a:r>
              <a:rPr lang="en-US" i="0" dirty="0"/>
              <a:t>based on information available as of Feb 5, 2020</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95C716BE-9F7E-C442-B9BE-F60366B38708}" type="slidenum">
              <a:rPr lang="en-US" smtClean="0"/>
              <a:t>3</a:t>
            </a:fld>
            <a:endParaRPr lang="en-US"/>
          </a:p>
        </p:txBody>
      </p:sp>
    </p:spTree>
    <p:extLst>
      <p:ext uri="{BB962C8B-B14F-4D97-AF65-F5344CB8AC3E}">
        <p14:creationId xmlns:p14="http://schemas.microsoft.com/office/powerpoint/2010/main" val="310586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 shows an estimate of the median income in the high potential areas.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state line region </a:t>
            </a:r>
            <a:r>
              <a:rPr lang="en-US" dirty="0"/>
              <a:t>contains the highest income neighborhoods in Kansas City (along Ward Parkway).  The </a:t>
            </a:r>
            <a:r>
              <a:rPr lang="en-US" b="1" dirty="0"/>
              <a:t>northern region</a:t>
            </a:r>
            <a:r>
              <a:rPr lang="en-US" dirty="0"/>
              <a:t> falls well above average with a median income over $100K.</a:t>
            </a:r>
          </a:p>
          <a:p>
            <a:endParaRPr lang="en-US" dirty="0"/>
          </a:p>
          <a:p>
            <a:endParaRPr lang="en-US" dirty="0"/>
          </a:p>
        </p:txBody>
      </p:sp>
      <p:sp>
        <p:nvSpPr>
          <p:cNvPr id="4" name="Slide Number Placeholder 3"/>
          <p:cNvSpPr>
            <a:spLocks noGrp="1"/>
          </p:cNvSpPr>
          <p:nvPr>
            <p:ph type="sldNum" sz="quarter" idx="5"/>
          </p:nvPr>
        </p:nvSpPr>
        <p:spPr/>
        <p:txBody>
          <a:bodyPr/>
          <a:lstStyle/>
          <a:p>
            <a:fld id="{95C716BE-9F7E-C442-B9BE-F60366B38708}" type="slidenum">
              <a:rPr lang="en-US" smtClean="0"/>
              <a:t>4</a:t>
            </a:fld>
            <a:endParaRPr lang="en-US"/>
          </a:p>
        </p:txBody>
      </p:sp>
    </p:spTree>
    <p:extLst>
      <p:ext uri="{BB962C8B-B14F-4D97-AF65-F5344CB8AC3E}">
        <p14:creationId xmlns:p14="http://schemas.microsoft.com/office/powerpoint/2010/main" val="357919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first factor I considered is the location of vehicles throughout Kansas City.</a:t>
            </a:r>
          </a:p>
          <a:p>
            <a:endParaRPr lang="en-US" dirty="0"/>
          </a:p>
          <a:p>
            <a:r>
              <a:rPr lang="en-US" dirty="0"/>
              <a:t>The following illustrates the </a:t>
            </a:r>
            <a:r>
              <a:rPr lang="en-US" b="1" dirty="0"/>
              <a:t>vehicles used in commuting </a:t>
            </a:r>
            <a:r>
              <a:rPr lang="en-US" b="0" dirty="0"/>
              <a:t>(as a density per sq. km) </a:t>
            </a:r>
            <a:r>
              <a:rPr lang="en-US" dirty="0"/>
              <a:t>from the </a:t>
            </a:r>
            <a:r>
              <a:rPr lang="en-US" i="1" dirty="0"/>
              <a:t>Census Bureau’s American Community Survey 2014-2018 5-year Estimates</a:t>
            </a:r>
            <a:r>
              <a:rPr lang="en-US" dirty="0"/>
              <a:t>.</a:t>
            </a:r>
          </a:p>
          <a:p>
            <a:endParaRPr lang="en-US" dirty="0"/>
          </a:p>
          <a:p>
            <a:r>
              <a:rPr lang="en-US" dirty="0"/>
              <a:t>The data is available at the census tract level.  In a few cases, the census tracts extend beyond the boundaries of KC.</a:t>
            </a:r>
          </a:p>
          <a:p>
            <a:endParaRPr lang="en-US" dirty="0"/>
          </a:p>
          <a:p>
            <a:r>
              <a:rPr lang="en-US" sz="1200" kern="1200" dirty="0">
                <a:solidFill>
                  <a:schemeClr val="tx1"/>
                </a:solidFill>
                <a:effectLst/>
                <a:latin typeface="+mn-lt"/>
                <a:ea typeface="+mn-ea"/>
                <a:cs typeface="+mn-cs"/>
              </a:rPr>
              <a:t>The median is about 420 vehicles per sq. km and census tracts typically range from 275 to 620 vehicles/sq. km.  However, a quarter of the census tracts are well above 620, in the 1000s, 1500s, and the highest density is a little over 2700 vehicles (in a sq. km!) around the Plaza area.  There is a high density of vehicles in the residential areas to the south of the Plaza, north to Crown Center, and a pocket in downtown.</a:t>
            </a:r>
          </a:p>
          <a:p>
            <a:endParaRPr lang="en-US" dirty="0"/>
          </a:p>
          <a:p>
            <a:r>
              <a:rPr lang="en-US" dirty="0"/>
              <a:t>Considering just this factor, the map on the right estimates the suitability of different areas around the city for gas stations.  The greens are more favorable given the proximity to large concentrations of vehicles used for commuting.  Note: The white sections are areas where the census did not collect data (e.g., the KCI airport and Swope Park).</a:t>
            </a:r>
          </a:p>
          <a:p>
            <a:endParaRPr lang="en-US" dirty="0"/>
          </a:p>
          <a:p>
            <a:endParaRPr lang="en-US" dirty="0"/>
          </a:p>
          <a:p>
            <a:r>
              <a:rPr lang="en-US" b="1" i="1" dirty="0"/>
              <a:t>Details on the Census/ACS variable</a:t>
            </a:r>
          </a:p>
          <a:p>
            <a:r>
              <a:rPr lang="en-US" sz="1200" i="0" kern="1200" dirty="0">
                <a:solidFill>
                  <a:schemeClr val="tx1"/>
                </a:solidFill>
                <a:effectLst/>
                <a:latin typeface="+mn-lt"/>
                <a:ea typeface="+mn-ea"/>
                <a:cs typeface="+mn-cs"/>
              </a:rPr>
              <a:t>AGGREGATE NUMBER OF VEHICLES (CAR, TRUCK, OR VAN) USED IN COMMUTING BY WORKERS 16 YEARS AND OVER BY SEX</a:t>
            </a:r>
            <a:r>
              <a:rPr lang="en-US" i="0" dirty="0"/>
              <a:t> </a:t>
            </a:r>
          </a:p>
          <a:p>
            <a:r>
              <a:rPr lang="en-US" sz="1200" i="0" kern="1200" dirty="0">
                <a:solidFill>
                  <a:schemeClr val="tx1"/>
                </a:solidFill>
                <a:effectLst/>
                <a:latin typeface="+mn-lt"/>
                <a:ea typeface="+mn-ea"/>
                <a:cs typeface="+mn-cs"/>
              </a:rPr>
              <a:t>B08015_001 - Estimate!!Aggregate number of vehicles (car, truck, or van) used in commuting</a:t>
            </a:r>
            <a:endParaRPr lang="en-US" dirty="0"/>
          </a:p>
        </p:txBody>
      </p:sp>
      <p:sp>
        <p:nvSpPr>
          <p:cNvPr id="4" name="Slide Number Placeholder 3"/>
          <p:cNvSpPr>
            <a:spLocks noGrp="1"/>
          </p:cNvSpPr>
          <p:nvPr>
            <p:ph type="sldNum" sz="quarter" idx="5"/>
          </p:nvPr>
        </p:nvSpPr>
        <p:spPr/>
        <p:txBody>
          <a:bodyPr/>
          <a:lstStyle/>
          <a:p>
            <a:fld id="{95C716BE-9F7E-C442-B9BE-F60366B38708}" type="slidenum">
              <a:rPr lang="en-US" smtClean="0"/>
              <a:t>6</a:t>
            </a:fld>
            <a:endParaRPr lang="en-US"/>
          </a:p>
        </p:txBody>
      </p:sp>
    </p:spTree>
    <p:extLst>
      <p:ext uri="{BB962C8B-B14F-4D97-AF65-F5344CB8AC3E}">
        <p14:creationId xmlns:p14="http://schemas.microsoft.com/office/powerpoint/2010/main" val="153663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I considered where Kansas City is growing.</a:t>
            </a:r>
          </a:p>
          <a:p>
            <a:endParaRPr lang="en-US" dirty="0"/>
          </a:p>
          <a:p>
            <a:r>
              <a:rPr lang="en-US" dirty="0"/>
              <a:t>The map illustrates growth in terms of new construction permits issued as a percentage of residential parcels.  This data was obtained from the 2016 KC Market Value Analysis.</a:t>
            </a:r>
          </a:p>
          <a:p>
            <a:endParaRPr lang="en-US" dirty="0"/>
          </a:p>
          <a:p>
            <a:r>
              <a:rPr lang="en-US" dirty="0"/>
              <a:t>For the vast majority of KC, there is very little, if any, new construction (</a:t>
            </a:r>
            <a:r>
              <a:rPr lang="en-US" i="1" dirty="0"/>
              <a:t>as a percentage of residential parcels</a:t>
            </a:r>
            <a:r>
              <a:rPr lang="en-US" dirty="0"/>
              <a:t>).  But up north, there are new subdivisions being developed where new construction permits range from 25 to up to 50% of the residential parcels.  That is significant new construction and growth!</a:t>
            </a:r>
          </a:p>
          <a:p>
            <a:endParaRPr lang="en-US" dirty="0"/>
          </a:p>
          <a:p>
            <a:r>
              <a:rPr lang="en-US" dirty="0"/>
              <a:t>Including considerations for growth, areas with a lot of new residential construction in the northern census block groups are now included as more favorable locations for additional gas stations.</a:t>
            </a:r>
          </a:p>
        </p:txBody>
      </p:sp>
      <p:sp>
        <p:nvSpPr>
          <p:cNvPr id="4" name="Slide Number Placeholder 3"/>
          <p:cNvSpPr>
            <a:spLocks noGrp="1"/>
          </p:cNvSpPr>
          <p:nvPr>
            <p:ph type="sldNum" sz="quarter" idx="5"/>
          </p:nvPr>
        </p:nvSpPr>
        <p:spPr/>
        <p:txBody>
          <a:bodyPr/>
          <a:lstStyle/>
          <a:p>
            <a:fld id="{95C716BE-9F7E-C442-B9BE-F60366B38708}" type="slidenum">
              <a:rPr lang="en-US" smtClean="0"/>
              <a:t>7</a:t>
            </a:fld>
            <a:endParaRPr lang="en-US"/>
          </a:p>
        </p:txBody>
      </p:sp>
    </p:spTree>
    <p:extLst>
      <p:ext uri="{BB962C8B-B14F-4D97-AF65-F5344CB8AC3E}">
        <p14:creationId xmlns:p14="http://schemas.microsoft.com/office/powerpoint/2010/main" val="3638223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factor I considered is the location of existing fuel stations in Kansas City.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map illustrates the location of the 182 gas stations within ½ mile perimeter around KC.  This information was extracted from </a:t>
            </a:r>
            <a:r>
              <a:rPr lang="en-US" sz="1200" i="1" kern="1200" dirty="0">
                <a:solidFill>
                  <a:schemeClr val="tx1"/>
                </a:solidFill>
                <a:effectLst/>
                <a:latin typeface="+mn-lt"/>
                <a:ea typeface="+mn-ea"/>
                <a:cs typeface="+mn-cs"/>
              </a:rPr>
              <a:t>OpenStreetMap </a:t>
            </a:r>
            <a:r>
              <a:rPr lang="en-US" sz="1200" kern="1200" dirty="0">
                <a:solidFill>
                  <a:schemeClr val="tx1"/>
                </a:solidFill>
                <a:effectLst/>
                <a:latin typeface="+mn-lt"/>
                <a:ea typeface="+mn-ea"/>
                <a:cs typeface="+mn-cs"/>
              </a:rPr>
              <a:t>based on data available as of Feb 5, 2020.</a:t>
            </a:r>
          </a:p>
          <a:p>
            <a:endParaRPr lang="en-US" dirty="0"/>
          </a:p>
          <a:p>
            <a:r>
              <a:rPr lang="en-US" dirty="0"/>
              <a:t>I penalized areas based on the degree of existing competition.  Specifically, the number of stations (0-6) within 2 sq. km (or about 1.25 miles).  Now, we start to see that less desirable areas are colored in orange and red.</a:t>
            </a:r>
          </a:p>
        </p:txBody>
      </p:sp>
      <p:sp>
        <p:nvSpPr>
          <p:cNvPr id="4" name="Slide Number Placeholder 3"/>
          <p:cNvSpPr>
            <a:spLocks noGrp="1"/>
          </p:cNvSpPr>
          <p:nvPr>
            <p:ph type="sldNum" sz="quarter" idx="5"/>
          </p:nvPr>
        </p:nvSpPr>
        <p:spPr/>
        <p:txBody>
          <a:bodyPr/>
          <a:lstStyle/>
          <a:p>
            <a:fld id="{95C716BE-9F7E-C442-B9BE-F60366B38708}" type="slidenum">
              <a:rPr lang="en-US" smtClean="0"/>
              <a:t>8</a:t>
            </a:fld>
            <a:endParaRPr lang="en-US"/>
          </a:p>
        </p:txBody>
      </p:sp>
    </p:spTree>
    <p:extLst>
      <p:ext uri="{BB962C8B-B14F-4D97-AF65-F5344CB8AC3E}">
        <p14:creationId xmlns:p14="http://schemas.microsoft.com/office/powerpoint/2010/main" val="332335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I considered the socioeconomic status of different areas of Kansas City.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map illustrates the </a:t>
            </a:r>
            <a:r>
              <a:rPr lang="en-US" b="1" dirty="0"/>
              <a:t>median household income </a:t>
            </a:r>
            <a:r>
              <a:rPr lang="en-US" b="0" dirty="0"/>
              <a:t>by census block groups </a:t>
            </a:r>
            <a:r>
              <a:rPr lang="en-US" dirty="0"/>
              <a:t>from the </a:t>
            </a:r>
            <a:r>
              <a:rPr lang="en-US" i="1" dirty="0"/>
              <a:t>Census Bureau’s American Community Survey 2014-2018 5-year Estimates</a:t>
            </a:r>
            <a:r>
              <a:rPr lang="en-US" dirty="0"/>
              <a:t>.</a:t>
            </a:r>
          </a:p>
          <a:p>
            <a:endParaRPr lang="en-US" dirty="0"/>
          </a:p>
          <a:p>
            <a:r>
              <a:rPr lang="en-US" dirty="0"/>
              <a:t>The median household income (for the past 12 months in 2018 dollars) is about $50K.  Half the census blocks fall in a range of median income from $34K to 70K.  The maximum value (of median income) is about $248K along Ward Parkway.</a:t>
            </a:r>
          </a:p>
          <a:p>
            <a:endParaRPr lang="en-US" dirty="0"/>
          </a:p>
          <a:p>
            <a:r>
              <a:rPr lang="en-US" dirty="0"/>
              <a:t>Gas is purchased by both high- and low-income individuals, so I made only a slight adjustment for socioeconomic status.</a:t>
            </a:r>
          </a:p>
          <a:p>
            <a:pPr marL="171450" indent="-171450">
              <a:buFont typeface="Arial" panose="020B0604020202020204" pitchFamily="34" charset="0"/>
              <a:buChar char="•"/>
            </a:pPr>
            <a:r>
              <a:rPr lang="en-US" dirty="0"/>
              <a:t>There is a slight penalty for areas in the lowest quartile (median income &lt; $34K).  </a:t>
            </a:r>
          </a:p>
          <a:p>
            <a:pPr marL="171450" indent="-171450">
              <a:buFont typeface="Arial" panose="020B0604020202020204" pitchFamily="34" charset="0"/>
              <a:buChar char="•"/>
            </a:pPr>
            <a:r>
              <a:rPr lang="en-US" dirty="0"/>
              <a:t>There is no adjustment for areas where median income falls in the IQR (&gt; $34K and &lt; $70 K)</a:t>
            </a:r>
          </a:p>
          <a:p>
            <a:pPr marL="171450" indent="-171450">
              <a:buFont typeface="Arial" panose="020B0604020202020204" pitchFamily="34" charset="0"/>
              <a:buChar char="•"/>
            </a:pPr>
            <a:r>
              <a:rPr lang="en-US" dirty="0"/>
              <a:t>There is a small bonus for areas in the top quartile</a:t>
            </a:r>
          </a:p>
          <a:p>
            <a:endParaRPr lang="en-US" dirty="0"/>
          </a:p>
          <a:p>
            <a:r>
              <a:rPr lang="en-US" dirty="0"/>
              <a:t>The socioeconomic adjustment makes the low-income sections in the middle of the city a little less desirable (shift from yellow to orange).  As well, the higher-income areas (in the north and along Ward Parkway) become a bit more favorable.</a:t>
            </a:r>
          </a:p>
        </p:txBody>
      </p:sp>
      <p:sp>
        <p:nvSpPr>
          <p:cNvPr id="4" name="Slide Number Placeholder 3"/>
          <p:cNvSpPr>
            <a:spLocks noGrp="1"/>
          </p:cNvSpPr>
          <p:nvPr>
            <p:ph type="sldNum" sz="quarter" idx="5"/>
          </p:nvPr>
        </p:nvSpPr>
        <p:spPr/>
        <p:txBody>
          <a:bodyPr/>
          <a:lstStyle/>
          <a:p>
            <a:fld id="{95C716BE-9F7E-C442-B9BE-F60366B38708}" type="slidenum">
              <a:rPr lang="en-US" smtClean="0"/>
              <a:t>9</a:t>
            </a:fld>
            <a:endParaRPr lang="en-US"/>
          </a:p>
        </p:txBody>
      </p:sp>
    </p:spTree>
    <p:extLst>
      <p:ext uri="{BB962C8B-B14F-4D97-AF65-F5344CB8AC3E}">
        <p14:creationId xmlns:p14="http://schemas.microsoft.com/office/powerpoint/2010/main" val="1777514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i="1" dirty="0"/>
              <a:t>For inspiration …</a:t>
            </a:r>
            <a:r>
              <a:rPr lang="en-US" dirty="0"/>
              <a:t>) I worked through the </a:t>
            </a:r>
            <a:r>
              <a:rPr lang="en-US" dirty="0" err="1"/>
              <a:t>Geomarketing</a:t>
            </a:r>
            <a:r>
              <a:rPr lang="en-US" dirty="0"/>
              <a:t> Case Study in Chapter 13 of </a:t>
            </a:r>
            <a:r>
              <a:rPr lang="en-US" dirty="0" err="1"/>
              <a:t>Geocomputation</a:t>
            </a:r>
            <a:r>
              <a:rPr lang="en-US" dirty="0"/>
              <a:t> with R (</a:t>
            </a:r>
            <a:r>
              <a:rPr lang="en-US" dirty="0">
                <a:hlinkClick r:id="rId3"/>
              </a:rPr>
              <a:t>https://geocompr.robinlovelace.net/location.html</a:t>
            </a:r>
            <a:r>
              <a:rPr lang="en-US" dirty="0"/>
              <a:t>).</a:t>
            </a:r>
          </a:p>
          <a:p>
            <a:endParaRPr lang="en-US" dirty="0"/>
          </a:p>
          <a:p>
            <a:r>
              <a:rPr lang="en-US" dirty="0"/>
              <a:t>It was valuable to spend time digging into the data variables available from the Census Bureau.  Most of the information I was interested in was available at the census block group (which matched the KC MVA study).  But the key vehicle density data was not, so I gathered that information at the census tract level.  Kansas City stretches across three counties – Jackson, Clay and Platte.  I extracted data for all three counties and then tossed out areas beyond the KC boundary.</a:t>
            </a:r>
          </a:p>
          <a:p>
            <a:endParaRPr lang="en-US" dirty="0"/>
          </a:p>
          <a:p>
            <a:r>
              <a:rPr lang="en-US" dirty="0"/>
              <a:t>It was also useful to gain experience pulling data from OpenStreetMap.  I needed to define the bounding box that matched the area of the KC MVA study to include gas stations in the northernmost region of the city.  OSM’s definition for “Kansas City” was slightly different.  OSM returned both points and polygons for the location of fuel station amenities. I discovered that many of the points, but not all, were vertices of the polygon locations of gas stations.  This presented an opportunity to exercise my spatial wrangling skills to sort that out and create a consolidated list of the point location of gas stations within KC.  I also included gas stations within ½ mile perimeter of the boundary of KC.  I did not want to ignore competition that might be across the street but just outside of KC.</a:t>
            </a:r>
          </a:p>
          <a:p>
            <a:endParaRPr lang="en-US" dirty="0"/>
          </a:p>
          <a:p>
            <a:r>
              <a:rPr lang="en-US" dirty="0"/>
              <a:t>And finally, I gained more experience working with the raster representation of spatial data.  It was handy to convert different metrics to a raster representation and essentially stack the layers on top of one another.  It was a convenient method to consolidate data at varying levels of granularity - vehicle density at the census tract level, new construction &amp; median income at the census block group level and locations of </a:t>
            </a:r>
            <a:r>
              <a:rPr lang="en-US"/>
              <a:t>gas stations at </a:t>
            </a:r>
            <a:r>
              <a:rPr lang="en-US" dirty="0"/>
              <a:t>a given location (which I counted per 2 sq. km).</a:t>
            </a:r>
          </a:p>
          <a:p>
            <a:endParaRPr lang="en-US" dirty="0"/>
          </a:p>
          <a:p>
            <a:r>
              <a:rPr lang="en-US" dirty="0"/>
              <a:t>All and all, a challenging and fun project to exercise my newfound spatial analysis skills!</a:t>
            </a:r>
          </a:p>
        </p:txBody>
      </p:sp>
      <p:sp>
        <p:nvSpPr>
          <p:cNvPr id="4" name="Slide Number Placeholder 3"/>
          <p:cNvSpPr>
            <a:spLocks noGrp="1"/>
          </p:cNvSpPr>
          <p:nvPr>
            <p:ph type="sldNum" sz="quarter" idx="5"/>
          </p:nvPr>
        </p:nvSpPr>
        <p:spPr/>
        <p:txBody>
          <a:bodyPr/>
          <a:lstStyle/>
          <a:p>
            <a:fld id="{95C716BE-9F7E-C442-B9BE-F60366B38708}" type="slidenum">
              <a:rPr lang="en-US" smtClean="0"/>
              <a:t>10</a:t>
            </a:fld>
            <a:endParaRPr lang="en-US"/>
          </a:p>
        </p:txBody>
      </p:sp>
    </p:spTree>
    <p:extLst>
      <p:ext uri="{BB962C8B-B14F-4D97-AF65-F5344CB8AC3E}">
        <p14:creationId xmlns:p14="http://schemas.microsoft.com/office/powerpoint/2010/main" val="255736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362A-9877-8741-9CE8-254C3231E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29C7B5-52E0-BC45-9372-1456F0F4D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57DD60-90A0-B544-9BCC-7442E2B3B098}"/>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5" name="Footer Placeholder 4">
            <a:extLst>
              <a:ext uri="{FF2B5EF4-FFF2-40B4-BE49-F238E27FC236}">
                <a16:creationId xmlns:a16="http://schemas.microsoft.com/office/drawing/2014/main" id="{DD09A189-3062-6849-B704-E6956D610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3C93F-3135-5D4C-BAFF-62B6F338103C}"/>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360107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61DC-A0D3-4448-8044-2F323EB05A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4ADE3-8713-5B43-B293-81E71F185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22275-B145-AE4C-96A7-6CD46605E78D}"/>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5" name="Footer Placeholder 4">
            <a:extLst>
              <a:ext uri="{FF2B5EF4-FFF2-40B4-BE49-F238E27FC236}">
                <a16:creationId xmlns:a16="http://schemas.microsoft.com/office/drawing/2014/main" id="{E53CAC39-53D8-AA43-B599-0B17866A9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D5E21-25AB-E849-B250-C0D6311F0B79}"/>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396328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44627-AFF3-454C-95F5-9643685A5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6AAB3E-B662-9341-B5E1-BCA0EC79D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A971A-856F-C748-A521-6AF470E5EDDC}"/>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5" name="Footer Placeholder 4">
            <a:extLst>
              <a:ext uri="{FF2B5EF4-FFF2-40B4-BE49-F238E27FC236}">
                <a16:creationId xmlns:a16="http://schemas.microsoft.com/office/drawing/2014/main" id="{065D3E02-8019-9548-808F-14F9CCE47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53430-246E-E641-9749-1094FA475981}"/>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23011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6B98-73E3-3C41-AC12-18A318AB0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171D3-FB29-F94C-BA97-E9B6E5AA4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EBE59-F72E-4148-AC1B-9F26AB9C07C3}"/>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5" name="Footer Placeholder 4">
            <a:extLst>
              <a:ext uri="{FF2B5EF4-FFF2-40B4-BE49-F238E27FC236}">
                <a16:creationId xmlns:a16="http://schemas.microsoft.com/office/drawing/2014/main" id="{10E3F03F-F639-F24F-BC0F-4F41508D8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6DEA8-80BB-E647-AF29-B12BF9529C52}"/>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13619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1FE4-FCAA-D846-B820-74136D19E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C8355A-0822-0148-B8D6-0E8B8EDC6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775DDE-6121-184A-B83F-3D6B11D39CB0}"/>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5" name="Footer Placeholder 4">
            <a:extLst>
              <a:ext uri="{FF2B5EF4-FFF2-40B4-BE49-F238E27FC236}">
                <a16:creationId xmlns:a16="http://schemas.microsoft.com/office/drawing/2014/main" id="{5B1CCD14-7A78-DA42-AEE0-97524E24E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AEE2C-DC17-B74A-9A7D-9CA02C8CCB01}"/>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313608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C5CD-E79F-CE4D-B972-30C2C97EF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4A548-81AC-7247-BA44-1AB7E9F21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CD535D-0846-FB44-97F3-37A676DA8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687201-0265-D342-A608-6D0CEF22C312}"/>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6" name="Footer Placeholder 5">
            <a:extLst>
              <a:ext uri="{FF2B5EF4-FFF2-40B4-BE49-F238E27FC236}">
                <a16:creationId xmlns:a16="http://schemas.microsoft.com/office/drawing/2014/main" id="{F257C866-84EB-4A4D-99EB-6C81510B7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C35453-1113-514C-8C9E-E4987D926917}"/>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182819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853A-E7EA-C44F-B997-5AA31E04FF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6B46F2-E146-F140-8C8D-709D0105EB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8A06A-8922-B443-B17C-84F585659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3140FD-C480-0445-9F46-301BF0C86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19B90A-92BA-4141-B294-AF2EB311E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3A477F-B2BF-284C-88F6-4B7B36310019}"/>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8" name="Footer Placeholder 7">
            <a:extLst>
              <a:ext uri="{FF2B5EF4-FFF2-40B4-BE49-F238E27FC236}">
                <a16:creationId xmlns:a16="http://schemas.microsoft.com/office/drawing/2014/main" id="{4D3F9544-68CE-844E-AC2B-5C6B7F6D8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55D2B-1FE0-354F-8E08-BEF29DEC8115}"/>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218668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1FA6-ABBD-FD43-ADF8-1E9AF3FC7E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DF5A9-1609-C143-868A-B831563DFACD}"/>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4" name="Footer Placeholder 3">
            <a:extLst>
              <a:ext uri="{FF2B5EF4-FFF2-40B4-BE49-F238E27FC236}">
                <a16:creationId xmlns:a16="http://schemas.microsoft.com/office/drawing/2014/main" id="{F02D784C-E7B1-3A42-B49C-83BB2826B6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BE653F-D594-4A44-A49C-E8080ECB2859}"/>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168550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D742D-81CB-E74A-8269-3A4C1FF78DE2}"/>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3" name="Footer Placeholder 2">
            <a:extLst>
              <a:ext uri="{FF2B5EF4-FFF2-40B4-BE49-F238E27FC236}">
                <a16:creationId xmlns:a16="http://schemas.microsoft.com/office/drawing/2014/main" id="{2CA70557-F12A-854F-81D0-04787A7F05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FFB21F-0F96-224C-AABE-6D072B12C355}"/>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4108909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9E3D-B1BF-2448-BFFD-F489CE9AC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20B240-B20F-304E-AAB2-32D889E15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3662EA-C381-4E49-99B6-A36AF8FEA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9E911-A3CF-294C-8888-427897763704}"/>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6" name="Footer Placeholder 5">
            <a:extLst>
              <a:ext uri="{FF2B5EF4-FFF2-40B4-BE49-F238E27FC236}">
                <a16:creationId xmlns:a16="http://schemas.microsoft.com/office/drawing/2014/main" id="{F9A78599-D20D-8549-8916-1C669C0A8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3DE40-8656-D74E-87D6-54D83C3D7499}"/>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354261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EA76-40B1-794B-9026-59ED8FB99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CE84DF-6164-2A4C-80BD-D2A28A00B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4C6578-BAA2-4F4E-8EDF-99CD9348A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F5D71-ED47-5C42-847B-6085CB5BC127}"/>
              </a:ext>
            </a:extLst>
          </p:cNvPr>
          <p:cNvSpPr>
            <a:spLocks noGrp="1"/>
          </p:cNvSpPr>
          <p:nvPr>
            <p:ph type="dt" sz="half" idx="10"/>
          </p:nvPr>
        </p:nvSpPr>
        <p:spPr/>
        <p:txBody>
          <a:bodyPr/>
          <a:lstStyle/>
          <a:p>
            <a:fld id="{82A64255-C8FD-8649-930C-F2F9E23B5935}" type="datetimeFigureOut">
              <a:rPr lang="en-US" smtClean="0"/>
              <a:t>3/6/20</a:t>
            </a:fld>
            <a:endParaRPr lang="en-US"/>
          </a:p>
        </p:txBody>
      </p:sp>
      <p:sp>
        <p:nvSpPr>
          <p:cNvPr id="6" name="Footer Placeholder 5">
            <a:extLst>
              <a:ext uri="{FF2B5EF4-FFF2-40B4-BE49-F238E27FC236}">
                <a16:creationId xmlns:a16="http://schemas.microsoft.com/office/drawing/2014/main" id="{8FE573E7-7D0B-204D-AC05-1F521D638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A7C93-D448-0D43-AE70-45719D1F0DC9}"/>
              </a:ext>
            </a:extLst>
          </p:cNvPr>
          <p:cNvSpPr>
            <a:spLocks noGrp="1"/>
          </p:cNvSpPr>
          <p:nvPr>
            <p:ph type="sldNum" sz="quarter" idx="12"/>
          </p:nvPr>
        </p:nvSpPr>
        <p:spPr/>
        <p:txBody>
          <a:bodyPr/>
          <a:lstStyle/>
          <a:p>
            <a:fld id="{CD55E88A-D8D7-6640-B9AC-CB9FDD33540E}" type="slidenum">
              <a:rPr lang="en-US" smtClean="0"/>
              <a:t>‹#›</a:t>
            </a:fld>
            <a:endParaRPr lang="en-US"/>
          </a:p>
        </p:txBody>
      </p:sp>
    </p:spTree>
    <p:extLst>
      <p:ext uri="{BB962C8B-B14F-4D97-AF65-F5344CB8AC3E}">
        <p14:creationId xmlns:p14="http://schemas.microsoft.com/office/powerpoint/2010/main" val="375750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DE5D4-BA05-614A-B5F3-BA3574016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3083D-466C-6549-9F44-5FA614E77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5C747-CD83-4A4E-9BFD-8763BEBA4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64255-C8FD-8649-930C-F2F9E23B5935}" type="datetimeFigureOut">
              <a:rPr lang="en-US" smtClean="0"/>
              <a:t>3/6/20</a:t>
            </a:fld>
            <a:endParaRPr lang="en-US"/>
          </a:p>
        </p:txBody>
      </p:sp>
      <p:sp>
        <p:nvSpPr>
          <p:cNvPr id="5" name="Footer Placeholder 4">
            <a:extLst>
              <a:ext uri="{FF2B5EF4-FFF2-40B4-BE49-F238E27FC236}">
                <a16:creationId xmlns:a16="http://schemas.microsoft.com/office/drawing/2014/main" id="{65F685DD-A841-E444-96BC-74E27C92D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9015D-11D2-8842-855D-940E1F075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5E88A-D8D7-6640-B9AC-CB9FDD33540E}" type="slidenum">
              <a:rPr lang="en-US" smtClean="0"/>
              <a:t>‹#›</a:t>
            </a:fld>
            <a:endParaRPr lang="en-US"/>
          </a:p>
        </p:txBody>
      </p:sp>
    </p:spTree>
    <p:extLst>
      <p:ext uri="{BB962C8B-B14F-4D97-AF65-F5344CB8AC3E}">
        <p14:creationId xmlns:p14="http://schemas.microsoft.com/office/powerpoint/2010/main" val="20944184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B8362-AABC-F54A-84F1-2CE9E0CC993B}"/>
              </a:ext>
            </a:extLst>
          </p:cNvPr>
          <p:cNvSpPr>
            <a:spLocks noGrp="1"/>
          </p:cNvSpPr>
          <p:nvPr>
            <p:ph type="ctrTitle"/>
          </p:nvPr>
        </p:nvSpPr>
        <p:spPr>
          <a:xfrm>
            <a:off x="1366160" y="1660121"/>
            <a:ext cx="9623404" cy="3305493"/>
          </a:xfrm>
        </p:spPr>
        <p:txBody>
          <a:bodyPr anchor="ctr">
            <a:normAutofit/>
          </a:bodyPr>
          <a:lstStyle/>
          <a:p>
            <a:r>
              <a:rPr lang="en-US" sz="8100" dirty="0"/>
              <a:t>Recommendation for</a:t>
            </a:r>
            <a:br>
              <a:rPr lang="en-US" sz="8100" dirty="0"/>
            </a:br>
            <a:r>
              <a:rPr lang="en-US" sz="8100" dirty="0"/>
              <a:t>Gas Station Locations</a:t>
            </a:r>
          </a:p>
        </p:txBody>
      </p:sp>
      <p:sp>
        <p:nvSpPr>
          <p:cNvPr id="3" name="Subtitle 2">
            <a:extLst>
              <a:ext uri="{FF2B5EF4-FFF2-40B4-BE49-F238E27FC236}">
                <a16:creationId xmlns:a16="http://schemas.microsoft.com/office/drawing/2014/main" id="{6FB77CDC-FC98-B44D-94CE-62C4A8A86DE3}"/>
              </a:ext>
            </a:extLst>
          </p:cNvPr>
          <p:cNvSpPr>
            <a:spLocks noGrp="1"/>
          </p:cNvSpPr>
          <p:nvPr>
            <p:ph type="subTitle" idx="1"/>
          </p:nvPr>
        </p:nvSpPr>
        <p:spPr>
          <a:xfrm>
            <a:off x="1366159" y="4965614"/>
            <a:ext cx="9623404" cy="834454"/>
          </a:xfrm>
        </p:spPr>
        <p:txBody>
          <a:bodyPr anchor="b">
            <a:normAutofit/>
          </a:bodyPr>
          <a:lstStyle/>
          <a:p>
            <a:r>
              <a:rPr lang="en-US" sz="2200" dirty="0" err="1"/>
              <a:t>Geomarketing</a:t>
            </a:r>
            <a:r>
              <a:rPr lang="en-US" sz="2200" dirty="0"/>
              <a:t> Analysis by Sara Lienau</a:t>
            </a:r>
          </a:p>
        </p:txBody>
      </p:sp>
    </p:spTree>
    <p:extLst>
      <p:ext uri="{BB962C8B-B14F-4D97-AF65-F5344CB8AC3E}">
        <p14:creationId xmlns:p14="http://schemas.microsoft.com/office/powerpoint/2010/main" val="211058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0">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2">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139B38F-60E3-D647-9387-8D5AD44E2436}"/>
              </a:ext>
            </a:extLst>
          </p:cNvPr>
          <p:cNvSpPr>
            <a:spLocks noGrp="1"/>
          </p:cNvSpPr>
          <p:nvPr>
            <p:ph type="title"/>
          </p:nvPr>
        </p:nvSpPr>
        <p:spPr>
          <a:xfrm>
            <a:off x="1366160" y="1660121"/>
            <a:ext cx="9623404" cy="3305493"/>
          </a:xfrm>
        </p:spPr>
        <p:txBody>
          <a:bodyPr vert="horz" lIns="91440" tIns="45720" rIns="91440" bIns="45720" rtlCol="0" anchor="ctr">
            <a:normAutofit/>
          </a:bodyPr>
          <a:lstStyle/>
          <a:p>
            <a:pPr algn="ctr"/>
            <a:r>
              <a:rPr lang="en-US" sz="7500" kern="1200" dirty="0">
                <a:solidFill>
                  <a:schemeClr val="tx1"/>
                </a:solidFill>
                <a:latin typeface="+mj-lt"/>
                <a:ea typeface="+mj-ea"/>
                <a:cs typeface="+mj-cs"/>
              </a:rPr>
              <a:t>Assignment</a:t>
            </a:r>
            <a:br>
              <a:rPr lang="en-US" sz="7500" kern="1200" dirty="0">
                <a:solidFill>
                  <a:schemeClr val="tx1"/>
                </a:solidFill>
                <a:latin typeface="+mj-lt"/>
                <a:ea typeface="+mj-ea"/>
                <a:cs typeface="+mj-cs"/>
              </a:rPr>
            </a:br>
            <a:r>
              <a:rPr lang="en-US" sz="7500" kern="1200" dirty="0">
                <a:solidFill>
                  <a:schemeClr val="tx1"/>
                </a:solidFill>
                <a:latin typeface="+mj-lt"/>
                <a:ea typeface="+mj-ea"/>
                <a:cs typeface="+mj-cs"/>
              </a:rPr>
              <a:t>Highlights</a:t>
            </a:r>
          </a:p>
        </p:txBody>
      </p:sp>
    </p:spTree>
    <p:extLst>
      <p:ext uri="{BB962C8B-B14F-4D97-AF65-F5344CB8AC3E}">
        <p14:creationId xmlns:p14="http://schemas.microsoft.com/office/powerpoint/2010/main" val="280384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42D80E-13CD-414E-B732-E0A970860C31}"/>
              </a:ext>
            </a:extLst>
          </p:cNvPr>
          <p:cNvSpPr>
            <a:spLocks noGrp="1"/>
          </p:cNvSpPr>
          <p:nvPr>
            <p:ph type="title"/>
          </p:nvPr>
        </p:nvSpPr>
        <p:spPr>
          <a:xfrm>
            <a:off x="5277328" y="1753199"/>
            <a:ext cx="6274591" cy="3351602"/>
          </a:xfrm>
        </p:spPr>
        <p:txBody>
          <a:bodyPr vert="horz" lIns="91440" tIns="45720" rIns="91440" bIns="45720" rtlCol="0" anchor="ctr">
            <a:normAutofit/>
          </a:bodyPr>
          <a:lstStyle/>
          <a:p>
            <a:pPr algn="ctr"/>
            <a:r>
              <a:rPr lang="en-US" sz="6000" dirty="0">
                <a:solidFill>
                  <a:schemeClr val="bg1"/>
                </a:solidFill>
              </a:rPr>
              <a:t>Recommended Locations</a:t>
            </a:r>
          </a:p>
        </p:txBody>
      </p:sp>
      <p:pic>
        <p:nvPicPr>
          <p:cNvPr id="3" name="Picture 2">
            <a:extLst>
              <a:ext uri="{FF2B5EF4-FFF2-40B4-BE49-F238E27FC236}">
                <a16:creationId xmlns:a16="http://schemas.microsoft.com/office/drawing/2014/main" id="{1D4E2313-D223-F34F-B558-1E993CDDF897}"/>
              </a:ext>
            </a:extLst>
          </p:cNvPr>
          <p:cNvPicPr>
            <a:picLocks noChangeAspect="1"/>
          </p:cNvPicPr>
          <p:nvPr/>
        </p:nvPicPr>
        <p:blipFill>
          <a:blip r:embed="rId3"/>
          <a:stretch>
            <a:fillRect/>
          </a:stretch>
        </p:blipFill>
        <p:spPr>
          <a:xfrm>
            <a:off x="279535" y="0"/>
            <a:ext cx="4156364" cy="6858000"/>
          </a:xfrm>
          <a:prstGeom prst="rect">
            <a:avLst/>
          </a:prstGeom>
        </p:spPr>
      </p:pic>
    </p:spTree>
    <p:extLst>
      <p:ext uri="{BB962C8B-B14F-4D97-AF65-F5344CB8AC3E}">
        <p14:creationId xmlns:p14="http://schemas.microsoft.com/office/powerpoint/2010/main" val="224904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42D80E-13CD-414E-B732-E0A970860C31}"/>
              </a:ext>
            </a:extLst>
          </p:cNvPr>
          <p:cNvSpPr>
            <a:spLocks noGrp="1"/>
          </p:cNvSpPr>
          <p:nvPr>
            <p:ph type="title"/>
          </p:nvPr>
        </p:nvSpPr>
        <p:spPr>
          <a:xfrm>
            <a:off x="5277328" y="1753199"/>
            <a:ext cx="6274591" cy="3351602"/>
          </a:xfrm>
        </p:spPr>
        <p:txBody>
          <a:bodyPr vert="horz" lIns="91440" tIns="45720" rIns="91440" bIns="45720" rtlCol="0" anchor="ctr">
            <a:normAutofit/>
          </a:bodyPr>
          <a:lstStyle/>
          <a:p>
            <a:pPr algn="ctr"/>
            <a:r>
              <a:rPr lang="en-US" sz="6000" dirty="0">
                <a:solidFill>
                  <a:schemeClr val="bg1"/>
                </a:solidFill>
              </a:rPr>
              <a:t>Competition</a:t>
            </a:r>
            <a:br>
              <a:rPr lang="en-US" sz="6000" dirty="0">
                <a:solidFill>
                  <a:schemeClr val="bg1"/>
                </a:solidFill>
              </a:rPr>
            </a:br>
            <a:r>
              <a:rPr lang="en-US" sz="6000" dirty="0">
                <a:solidFill>
                  <a:schemeClr val="bg1"/>
                </a:solidFill>
              </a:rPr>
              <a:t>at Top Locations</a:t>
            </a:r>
          </a:p>
        </p:txBody>
      </p:sp>
      <p:pic>
        <p:nvPicPr>
          <p:cNvPr id="6" name="Content Placeholder 5" descr="A close up of a map&#10;&#10;Description automatically generated">
            <a:extLst>
              <a:ext uri="{FF2B5EF4-FFF2-40B4-BE49-F238E27FC236}">
                <a16:creationId xmlns:a16="http://schemas.microsoft.com/office/drawing/2014/main" id="{E9D71B02-4F05-034C-8799-7E16FA9BEB94}"/>
              </a:ext>
            </a:extLst>
          </p:cNvPr>
          <p:cNvPicPr>
            <a:picLocks noGrp="1" noChangeAspect="1"/>
          </p:cNvPicPr>
          <p:nvPr>
            <p:ph idx="1"/>
          </p:nvPr>
        </p:nvPicPr>
        <p:blipFill rotWithShape="1">
          <a:blip r:embed="rId3"/>
          <a:srcRect t="4707" b="-1"/>
          <a:stretch/>
        </p:blipFill>
        <p:spPr>
          <a:xfrm>
            <a:off x="0" y="322729"/>
            <a:ext cx="4572000" cy="6535271"/>
          </a:xfrm>
        </p:spPr>
      </p:pic>
    </p:spTree>
    <p:extLst>
      <p:ext uri="{BB962C8B-B14F-4D97-AF65-F5344CB8AC3E}">
        <p14:creationId xmlns:p14="http://schemas.microsoft.com/office/powerpoint/2010/main" val="352326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close up of a map&#10;&#10;Description automatically generated">
            <a:extLst>
              <a:ext uri="{FF2B5EF4-FFF2-40B4-BE49-F238E27FC236}">
                <a16:creationId xmlns:a16="http://schemas.microsoft.com/office/drawing/2014/main" id="{60FE0C99-1D9C-8E4B-A2FF-802BFD9DF8BF}"/>
              </a:ext>
            </a:extLst>
          </p:cNvPr>
          <p:cNvPicPr>
            <a:picLocks noGrp="1" noChangeAspect="1"/>
          </p:cNvPicPr>
          <p:nvPr>
            <p:ph idx="1"/>
          </p:nvPr>
        </p:nvPicPr>
        <p:blipFill rotWithShape="1">
          <a:blip r:embed="rId3"/>
          <a:srcRect t="11033" r="15906" b="6614"/>
          <a:stretch/>
        </p:blipFill>
        <p:spPr>
          <a:xfrm>
            <a:off x="134490" y="252132"/>
            <a:ext cx="4325374" cy="6353735"/>
          </a:xfrm>
          <a:prstGeom prst="rect">
            <a:avLst/>
          </a:prstGeom>
        </p:spPr>
      </p:pic>
      <p:sp>
        <p:nvSpPr>
          <p:cNvPr id="54" name="Rectangle 53">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42D80E-13CD-414E-B732-E0A970860C31}"/>
              </a:ext>
            </a:extLst>
          </p:cNvPr>
          <p:cNvSpPr>
            <a:spLocks noGrp="1"/>
          </p:cNvSpPr>
          <p:nvPr>
            <p:ph type="title"/>
          </p:nvPr>
        </p:nvSpPr>
        <p:spPr>
          <a:xfrm>
            <a:off x="5277328" y="1753198"/>
            <a:ext cx="6274591" cy="3351602"/>
          </a:xfrm>
        </p:spPr>
        <p:txBody>
          <a:bodyPr vert="horz" lIns="91440" tIns="45720" rIns="91440" bIns="45720" rtlCol="0" anchor="ctr">
            <a:normAutofit/>
          </a:bodyPr>
          <a:lstStyle/>
          <a:p>
            <a:pPr algn="ctr"/>
            <a:r>
              <a:rPr lang="en-US" sz="6000" dirty="0">
                <a:solidFill>
                  <a:schemeClr val="bg1"/>
                </a:solidFill>
              </a:rPr>
              <a:t>Median Income</a:t>
            </a:r>
            <a:br>
              <a:rPr lang="en-US" sz="6000" dirty="0">
                <a:solidFill>
                  <a:schemeClr val="bg1"/>
                </a:solidFill>
              </a:rPr>
            </a:br>
            <a:r>
              <a:rPr lang="en-US" sz="6000" dirty="0">
                <a:solidFill>
                  <a:schemeClr val="bg1"/>
                </a:solidFill>
              </a:rPr>
              <a:t>at Top Locations</a:t>
            </a:r>
          </a:p>
        </p:txBody>
      </p:sp>
    </p:spTree>
    <p:extLst>
      <p:ext uri="{BB962C8B-B14F-4D97-AF65-F5344CB8AC3E}">
        <p14:creationId xmlns:p14="http://schemas.microsoft.com/office/powerpoint/2010/main" val="70762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0">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2">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139B38F-60E3-D647-9387-8D5AD44E2436}"/>
              </a:ext>
            </a:extLst>
          </p:cNvPr>
          <p:cNvSpPr>
            <a:spLocks noGrp="1"/>
          </p:cNvSpPr>
          <p:nvPr>
            <p:ph type="title"/>
          </p:nvPr>
        </p:nvSpPr>
        <p:spPr>
          <a:xfrm>
            <a:off x="1366160" y="1660121"/>
            <a:ext cx="9623404" cy="3305493"/>
          </a:xfrm>
        </p:spPr>
        <p:txBody>
          <a:bodyPr vert="horz" lIns="91440" tIns="45720" rIns="91440" bIns="45720" rtlCol="0" anchor="b">
            <a:normAutofit/>
          </a:bodyPr>
          <a:lstStyle/>
          <a:p>
            <a:pPr algn="ctr"/>
            <a:r>
              <a:rPr lang="en-US" sz="7500" kern="1200" dirty="0">
                <a:solidFill>
                  <a:schemeClr val="tx1"/>
                </a:solidFill>
                <a:latin typeface="+mj-lt"/>
                <a:ea typeface="+mj-ea"/>
                <a:cs typeface="+mj-cs"/>
              </a:rPr>
              <a:t>What factors contributed to the recommendation?</a:t>
            </a:r>
          </a:p>
        </p:txBody>
      </p:sp>
    </p:spTree>
    <p:extLst>
      <p:ext uri="{BB962C8B-B14F-4D97-AF65-F5344CB8AC3E}">
        <p14:creationId xmlns:p14="http://schemas.microsoft.com/office/powerpoint/2010/main" val="118445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42D80E-13CD-414E-B732-E0A970860C31}"/>
              </a:ext>
            </a:extLst>
          </p:cNvPr>
          <p:cNvSpPr>
            <a:spLocks noGrp="1"/>
          </p:cNvSpPr>
          <p:nvPr>
            <p:ph type="title"/>
          </p:nvPr>
        </p:nvSpPr>
        <p:spPr>
          <a:xfrm>
            <a:off x="9100249" y="1031716"/>
            <a:ext cx="2613872" cy="4794567"/>
          </a:xfrm>
        </p:spPr>
        <p:txBody>
          <a:bodyPr vert="horz" lIns="91440" tIns="45720" rIns="91440" bIns="45720" rtlCol="0" anchor="ctr">
            <a:normAutofit/>
          </a:bodyPr>
          <a:lstStyle/>
          <a:p>
            <a:pPr algn="ctr"/>
            <a:r>
              <a:rPr lang="en-US" sz="3600" dirty="0">
                <a:solidFill>
                  <a:srgbClr val="FFFFFF"/>
                </a:solidFill>
              </a:rPr>
              <a:t>Where are  vehicles located in KC?</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text, map&#10;&#10;Description automatically generated">
            <a:extLst>
              <a:ext uri="{FF2B5EF4-FFF2-40B4-BE49-F238E27FC236}">
                <a16:creationId xmlns:a16="http://schemas.microsoft.com/office/drawing/2014/main" id="{A9B3DDB7-1D67-314F-B721-3C05C324711D}"/>
              </a:ext>
            </a:extLst>
          </p:cNvPr>
          <p:cNvPicPr>
            <a:picLocks noGrp="1" noChangeAspect="1"/>
          </p:cNvPicPr>
          <p:nvPr>
            <p:ph idx="1"/>
          </p:nvPr>
        </p:nvPicPr>
        <p:blipFill>
          <a:blip r:embed="rId3"/>
          <a:stretch>
            <a:fillRect/>
          </a:stretch>
        </p:blipFill>
        <p:spPr>
          <a:xfrm>
            <a:off x="976462" y="660654"/>
            <a:ext cx="7162800" cy="5372100"/>
          </a:xfrm>
        </p:spPr>
      </p:pic>
    </p:spTree>
    <p:extLst>
      <p:ext uri="{BB962C8B-B14F-4D97-AF65-F5344CB8AC3E}">
        <p14:creationId xmlns:p14="http://schemas.microsoft.com/office/powerpoint/2010/main" val="42502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42D80E-13CD-414E-B732-E0A970860C31}"/>
              </a:ext>
            </a:extLst>
          </p:cNvPr>
          <p:cNvSpPr>
            <a:spLocks noGrp="1"/>
          </p:cNvSpPr>
          <p:nvPr>
            <p:ph type="title"/>
          </p:nvPr>
        </p:nvSpPr>
        <p:spPr>
          <a:xfrm>
            <a:off x="9100249" y="1031716"/>
            <a:ext cx="2613872" cy="4794567"/>
          </a:xfrm>
        </p:spPr>
        <p:txBody>
          <a:bodyPr vert="horz" lIns="91440" tIns="45720" rIns="91440" bIns="45720" rtlCol="0" anchor="ctr">
            <a:normAutofit/>
          </a:bodyPr>
          <a:lstStyle/>
          <a:p>
            <a:pPr algn="ctr"/>
            <a:r>
              <a:rPr lang="en-US" sz="3600" dirty="0">
                <a:solidFill>
                  <a:srgbClr val="FFFFFF"/>
                </a:solidFill>
              </a:rPr>
              <a:t>Where is KC growing?</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close up of a map&#10;&#10;Description automatically generated">
            <a:extLst>
              <a:ext uri="{FF2B5EF4-FFF2-40B4-BE49-F238E27FC236}">
                <a16:creationId xmlns:a16="http://schemas.microsoft.com/office/drawing/2014/main" id="{EE15C00D-4424-7641-BB5F-3688BA379456}"/>
              </a:ext>
            </a:extLst>
          </p:cNvPr>
          <p:cNvPicPr>
            <a:picLocks noGrp="1" noChangeAspect="1"/>
          </p:cNvPicPr>
          <p:nvPr>
            <p:ph idx="1"/>
          </p:nvPr>
        </p:nvPicPr>
        <p:blipFill>
          <a:blip r:embed="rId3"/>
          <a:stretch>
            <a:fillRect/>
          </a:stretch>
        </p:blipFill>
        <p:spPr>
          <a:xfrm>
            <a:off x="976462" y="649224"/>
            <a:ext cx="7162800" cy="5372100"/>
          </a:xfrm>
        </p:spPr>
      </p:pic>
    </p:spTree>
    <p:extLst>
      <p:ext uri="{BB962C8B-B14F-4D97-AF65-F5344CB8AC3E}">
        <p14:creationId xmlns:p14="http://schemas.microsoft.com/office/powerpoint/2010/main" val="269204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42D80E-13CD-414E-B732-E0A970860C31}"/>
              </a:ext>
            </a:extLst>
          </p:cNvPr>
          <p:cNvSpPr>
            <a:spLocks noGrp="1"/>
          </p:cNvSpPr>
          <p:nvPr>
            <p:ph type="title"/>
          </p:nvPr>
        </p:nvSpPr>
        <p:spPr>
          <a:xfrm>
            <a:off x="9100249" y="949420"/>
            <a:ext cx="2613872" cy="4794567"/>
          </a:xfrm>
        </p:spPr>
        <p:txBody>
          <a:bodyPr vert="horz" lIns="91440" tIns="45720" rIns="91440" bIns="45720" rtlCol="0" anchor="ctr">
            <a:normAutofit/>
          </a:bodyPr>
          <a:lstStyle/>
          <a:p>
            <a:pPr algn="ctr"/>
            <a:r>
              <a:rPr lang="en-US" sz="3600" dirty="0">
                <a:solidFill>
                  <a:srgbClr val="FFFFFF"/>
                </a:solidFill>
              </a:rPr>
              <a:t>Where are existing Gas Stations?</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extLst>
              <a:ext uri="{FF2B5EF4-FFF2-40B4-BE49-F238E27FC236}">
                <a16:creationId xmlns:a16="http://schemas.microsoft.com/office/drawing/2014/main" id="{B83667BD-C432-A64D-AB32-ED0E0622A393}"/>
              </a:ext>
            </a:extLst>
          </p:cNvPr>
          <p:cNvPicPr>
            <a:picLocks noGrp="1" noChangeAspect="1"/>
          </p:cNvPicPr>
          <p:nvPr>
            <p:ph idx="1"/>
          </p:nvPr>
        </p:nvPicPr>
        <p:blipFill>
          <a:blip r:embed="rId3"/>
          <a:stretch>
            <a:fillRect/>
          </a:stretch>
        </p:blipFill>
        <p:spPr>
          <a:xfrm>
            <a:off x="976462" y="660654"/>
            <a:ext cx="7162800" cy="5372100"/>
          </a:xfrm>
        </p:spPr>
      </p:pic>
    </p:spTree>
    <p:extLst>
      <p:ext uri="{BB962C8B-B14F-4D97-AF65-F5344CB8AC3E}">
        <p14:creationId xmlns:p14="http://schemas.microsoft.com/office/powerpoint/2010/main" val="114749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4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542D80E-13CD-414E-B732-E0A970860C31}"/>
              </a:ext>
            </a:extLst>
          </p:cNvPr>
          <p:cNvSpPr>
            <a:spLocks noGrp="1"/>
          </p:cNvSpPr>
          <p:nvPr>
            <p:ph type="title"/>
          </p:nvPr>
        </p:nvSpPr>
        <p:spPr>
          <a:xfrm>
            <a:off x="9100249" y="949420"/>
            <a:ext cx="2613872" cy="4794567"/>
          </a:xfrm>
        </p:spPr>
        <p:txBody>
          <a:bodyPr vert="horz" lIns="91440" tIns="45720" rIns="91440" bIns="45720" rtlCol="0" anchor="ctr">
            <a:normAutofit/>
          </a:bodyPr>
          <a:lstStyle/>
          <a:p>
            <a:pPr algn="ctr"/>
            <a:r>
              <a:rPr lang="en-US" sz="3600" dirty="0">
                <a:solidFill>
                  <a:srgbClr val="FFFFFF"/>
                </a:solidFill>
              </a:rPr>
              <a:t>What is the socio-economic</a:t>
            </a:r>
            <a:br>
              <a:rPr lang="en-US" sz="3600" dirty="0">
                <a:solidFill>
                  <a:srgbClr val="FFFFFF"/>
                </a:solidFill>
              </a:rPr>
            </a:br>
            <a:r>
              <a:rPr lang="en-US" sz="3600" dirty="0">
                <a:solidFill>
                  <a:srgbClr val="FFFFFF"/>
                </a:solidFill>
              </a:rPr>
              <a:t>status</a:t>
            </a:r>
            <a:br>
              <a:rPr lang="en-US" sz="3600" dirty="0">
                <a:solidFill>
                  <a:srgbClr val="FFFFFF"/>
                </a:solidFill>
              </a:rPr>
            </a:br>
            <a:r>
              <a:rPr lang="en-US" sz="3600" dirty="0">
                <a:solidFill>
                  <a:srgbClr val="FFFFFF"/>
                </a:solidFill>
              </a:rPr>
              <a:t>across KC?</a:t>
            </a:r>
          </a:p>
        </p:txBody>
      </p:sp>
      <p:sp>
        <p:nvSpPr>
          <p:cNvPr id="1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a map&#10;&#10;Description automatically generated">
            <a:extLst>
              <a:ext uri="{FF2B5EF4-FFF2-40B4-BE49-F238E27FC236}">
                <a16:creationId xmlns:a16="http://schemas.microsoft.com/office/drawing/2014/main" id="{927C98AE-8B57-334D-BB99-FC90893CA971}"/>
              </a:ext>
            </a:extLst>
          </p:cNvPr>
          <p:cNvPicPr>
            <a:picLocks noGrp="1" noChangeAspect="1"/>
          </p:cNvPicPr>
          <p:nvPr>
            <p:ph idx="1"/>
          </p:nvPr>
        </p:nvPicPr>
        <p:blipFill>
          <a:blip r:embed="rId3"/>
          <a:stretch>
            <a:fillRect/>
          </a:stretch>
        </p:blipFill>
        <p:spPr>
          <a:xfrm>
            <a:off x="976462" y="660653"/>
            <a:ext cx="7162800" cy="5372100"/>
          </a:xfrm>
        </p:spPr>
      </p:pic>
    </p:spTree>
    <p:extLst>
      <p:ext uri="{BB962C8B-B14F-4D97-AF65-F5344CB8AC3E}">
        <p14:creationId xmlns:p14="http://schemas.microsoft.com/office/powerpoint/2010/main" val="1306757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1560</Words>
  <Application>Microsoft Macintosh PowerPoint</Application>
  <PresentationFormat>Widescreen</PresentationFormat>
  <Paragraphs>97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Recommendation for Gas Station Locations</vt:lpstr>
      <vt:lpstr>Recommended Locations</vt:lpstr>
      <vt:lpstr>Competition at Top Locations</vt:lpstr>
      <vt:lpstr>Median Income at Top Locations</vt:lpstr>
      <vt:lpstr>What factors contributed to the recommendation?</vt:lpstr>
      <vt:lpstr>Where are  vehicles located in KC?</vt:lpstr>
      <vt:lpstr>Where is KC growing?</vt:lpstr>
      <vt:lpstr>Where are existing Gas Stations?</vt:lpstr>
      <vt:lpstr>What is the socio-economic status across KC?</vt:lpstr>
      <vt:lpstr>Assignment Highlights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for Locations of  New Gas Station</dc:title>
  <dc:creator>Microsoft Office User</dc:creator>
  <cp:lastModifiedBy>Microsoft Office User</cp:lastModifiedBy>
  <cp:revision>25</cp:revision>
  <dcterms:created xsi:type="dcterms:W3CDTF">2020-03-04T21:02:49Z</dcterms:created>
  <dcterms:modified xsi:type="dcterms:W3CDTF">2020-03-06T20:18:10Z</dcterms:modified>
</cp:coreProperties>
</file>