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</p:sldMasterIdLst>
  <p:sldIdLst>
    <p:sldId id="256" r:id="rId3"/>
    <p:sldId id="286" r:id="rId4"/>
    <p:sldId id="278" r:id="rId5"/>
    <p:sldId id="374" r:id="rId6"/>
    <p:sldId id="373" r:id="rId7"/>
    <p:sldId id="377" r:id="rId8"/>
    <p:sldId id="287" r:id="rId9"/>
    <p:sldId id="376" r:id="rId10"/>
    <p:sldId id="359" r:id="rId11"/>
    <p:sldId id="401" r:id="rId12"/>
    <p:sldId id="402" r:id="rId13"/>
    <p:sldId id="381" r:id="rId14"/>
    <p:sldId id="382" r:id="rId15"/>
    <p:sldId id="384" r:id="rId16"/>
    <p:sldId id="383" r:id="rId17"/>
    <p:sldId id="385" r:id="rId18"/>
    <p:sldId id="386" r:id="rId19"/>
    <p:sldId id="387" r:id="rId20"/>
    <p:sldId id="403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6" r:id="rId29"/>
    <p:sldId id="395" r:id="rId30"/>
    <p:sldId id="397" r:id="rId31"/>
    <p:sldId id="40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FF33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6" autoAdjust="0"/>
    <p:restoredTop sz="94660"/>
  </p:normalViewPr>
  <p:slideViewPr>
    <p:cSldViewPr snapToGrid="0">
      <p:cViewPr varScale="1">
        <p:scale>
          <a:sx n="79" d="100"/>
          <a:sy n="79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2692940"/>
            <a:ext cx="10515600" cy="75713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566399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副标题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2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1" y="1545535"/>
            <a:ext cx="833273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本内容版权属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杭州饥人谷教育科技有限公司</a:t>
            </a: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（简称饥人谷）所有。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任何媒体、网站或个人未经本网协议授权不得转载、链接、转贴，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或以其他方式复制、发布和发表。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已获得饥人谷授权的媒体、网站或个人在使用时须注明「资料来源：饥人谷」 。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对于违反者，饥人谷将依法追究责任。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如果你想要购买本课程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请微信联系 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xiedaimala02</a:t>
            </a:r>
            <a:r>
              <a:rPr lang="en-US" altLang="zh-CN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xiedaimala03</a:t>
            </a: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如果你发现有人盗用本课程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请微信联系 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xiedaimala02</a:t>
            </a:r>
            <a:r>
              <a:rPr lang="en-US" altLang="zh-CN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xiedaimala03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8200" y="28613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版权声明</a:t>
            </a:r>
          </a:p>
        </p:txBody>
      </p:sp>
    </p:spTree>
    <p:extLst>
      <p:ext uri="{BB962C8B-B14F-4D97-AF65-F5344CB8AC3E}">
        <p14:creationId xmlns:p14="http://schemas.microsoft.com/office/powerpoint/2010/main" val="250417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60000"/>
            <a:ext cx="105156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 marL="0" indent="0">
              <a:buNone/>
              <a:defRPr lang="zh-CN" altLang="en-US" sz="2000" dirty="0" smtClean="0">
                <a:latin typeface="Consolas" panose="020B0609020204030204" pitchFamily="49" charset="0"/>
              </a:defRPr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1"/>
            <a:r>
              <a:rPr lang="en-US" altLang="zh-CN"/>
              <a:t>print("hi")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21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>
              <a:buSzPct val="100000"/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75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3"/>
          </p:nvPr>
        </p:nvSpPr>
        <p:spPr>
          <a:xfrm>
            <a:off x="0" y="3"/>
            <a:ext cx="12192000" cy="6857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636750"/>
            <a:ext cx="105156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365000"/>
            <a:ext cx="105156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38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636750"/>
            <a:ext cx="105156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365000"/>
            <a:ext cx="105156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7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37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4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lang="zh-CN" altLang="en-US" dirty="0" smtClean="0"/>
            </a:lvl1pPr>
            <a:lvl2pPr>
              <a:lnSpc>
                <a:spcPct val="100000"/>
              </a:lnSpc>
              <a:defRPr lang="zh-CN" altLang="en-US" dirty="0" smtClean="0"/>
            </a:lvl2pPr>
            <a:lvl3pPr>
              <a:lnSpc>
                <a:spcPct val="100000"/>
              </a:lnSpc>
              <a:defRPr lang="zh-CN" altLang="en-US" dirty="0" smtClean="0"/>
            </a:lvl3pPr>
            <a:lvl4pPr>
              <a:lnSpc>
                <a:spcPct val="100000"/>
              </a:lnSpc>
              <a:defRPr lang="zh-CN" altLang="en-US" dirty="0" smtClean="0"/>
            </a:lvl4pPr>
            <a:lvl5pPr>
              <a:lnSpc>
                <a:spcPct val="100000"/>
              </a:lnSpc>
              <a:defRPr lang="zh-CN" altLang="en-US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60000"/>
            <a:ext cx="105156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 marL="0" indent="0">
              <a:buNone/>
              <a:defRPr lang="zh-CN" altLang="en-US" sz="2000" dirty="0" smtClean="0">
                <a:latin typeface="Consolas" panose="020B0609020204030204" pitchFamily="49" charset="0"/>
              </a:defRPr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1"/>
            <a:r>
              <a:rPr lang="en-US" altLang="zh-CN"/>
              <a:t>print("hi")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1" y="1545535"/>
            <a:ext cx="833273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本内容版权属</a:t>
            </a:r>
            <a:r>
              <a:rPr lang="zh-CN" altLang="en-US" sz="1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杭州饥人谷教育科技有限公司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（简称饥人谷）所有。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任何媒体、网站或个人未经本网协议授权不得转载、链接、转贴，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或以其他方式复制、发布和发表。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已获得饥人谷授权的媒体、网站或个人在使用时须注明「资料来源：饥人谷」 。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对于违反者，饥人谷将依法追究责任。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如果你想要购买本课程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请微信联系 </a:t>
            </a:r>
            <a:r>
              <a:rPr lang="en-US" altLang="zh-CN" sz="1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xiedaimala02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xiedaimala03</a:t>
            </a: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如果你发现有人盗用本课程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请微信联系 </a:t>
            </a:r>
            <a:r>
              <a:rPr lang="en-US" altLang="zh-CN" sz="1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xiedaimala02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xiedaimala03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8200" y="28613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版权声明</a:t>
            </a:r>
          </a:p>
        </p:txBody>
      </p:sp>
    </p:spTree>
    <p:extLst>
      <p:ext uri="{BB962C8B-B14F-4D97-AF65-F5344CB8AC3E}">
        <p14:creationId xmlns:p14="http://schemas.microsoft.com/office/powerpoint/2010/main" val="366928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636750"/>
            <a:ext cx="105156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365000"/>
            <a:ext cx="10515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9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  <a:lvl2pPr marL="0" indent="0" algn="ctr">
              <a:buNone/>
              <a:defRPr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zh-CN" altLang="en-US" dirty="0"/>
              <a:t>背景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636750"/>
            <a:ext cx="105156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365000"/>
            <a:ext cx="10515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2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4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5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2692940"/>
            <a:ext cx="10515600" cy="75713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ctr">
              <a:defRPr sz="4800">
                <a:solidFill>
                  <a:srgbClr val="2B4576"/>
                </a:solidFill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509546"/>
            <a:ext cx="105156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副标题</a:t>
            </a:r>
          </a:p>
        </p:txBody>
      </p:sp>
      <p:sp>
        <p:nvSpPr>
          <p:cNvPr id="7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0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84F88"/>
            </a:gs>
            <a:gs pos="100000">
              <a:srgbClr val="1E2C6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/>
              <a:t>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838200" y="1260000"/>
            <a:ext cx="10515600" cy="53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FC00A0-87D4-4A61-9BF9-412D314D1DAF}"/>
              </a:ext>
            </a:extLst>
          </p:cNvPr>
          <p:cNvSpPr txBox="1"/>
          <p:nvPr/>
        </p:nvSpPr>
        <p:spPr>
          <a:xfrm>
            <a:off x="5363962" y="6673056"/>
            <a:ext cx="109805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 </a:t>
            </a:r>
            <a:r>
              <a:rPr lang="en-US" altLang="zh-CN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饥人谷</a:t>
            </a:r>
          </a:p>
        </p:txBody>
      </p:sp>
    </p:spTree>
    <p:extLst>
      <p:ext uri="{BB962C8B-B14F-4D97-AF65-F5344CB8AC3E}">
        <p14:creationId xmlns:p14="http://schemas.microsoft.com/office/powerpoint/2010/main" val="48837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9" r:id="rId3"/>
    <p:sldLayoutId id="2147483675" r:id="rId4"/>
    <p:sldLayoutId id="2147483678" r:id="rId5"/>
    <p:sldLayoutId id="2147483677" r:id="rId6"/>
    <p:sldLayoutId id="2147483679" r:id="rId7"/>
    <p:sldLayoutId id="2147483680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-360000" algn="l" defTabSz="685800" rtl="0" eaLnBrk="1" latinLnBrk="0" hangingPunct="1">
        <a:lnSpc>
          <a:spcPct val="100000"/>
        </a:lnSpc>
        <a:spcBef>
          <a:spcPts val="1600"/>
        </a:spcBef>
        <a:buFont typeface="Arial" panose="020B0604020202020204" pitchFamily="34" charset="0"/>
        <a:buChar char="•"/>
        <a:defRPr lang="zh-CN" altLang="en-US" sz="3600" kern="1200" dirty="0" smtClean="0">
          <a:solidFill>
            <a:srgbClr val="FFDE85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0" indent="-360000" algn="l" defTabSz="685800" rtl="0" eaLnBrk="1" latinLnBrk="0" hangingPunct="1">
        <a:lnSpc>
          <a:spcPct val="100000"/>
        </a:lnSpc>
        <a:spcBef>
          <a:spcPts val="375"/>
        </a:spcBef>
        <a:buSzPct val="100000"/>
        <a:buFont typeface="Wingdings" panose="05000000000000000000" pitchFamily="2" charset="2"/>
        <a:buChar char="ü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0" indent="-36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0" indent="-36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0" indent="-36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F9FCFF"/>
            </a:gs>
            <a:gs pos="100000">
              <a:srgbClr val="EBF7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/>
              <a:t>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838200" y="1261130"/>
            <a:ext cx="10515600" cy="5380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4C8E59-2062-4974-9D8C-C0D011B313F2}"/>
              </a:ext>
            </a:extLst>
          </p:cNvPr>
          <p:cNvSpPr txBox="1"/>
          <p:nvPr/>
        </p:nvSpPr>
        <p:spPr>
          <a:xfrm>
            <a:off x="5363962" y="6673056"/>
            <a:ext cx="109805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 </a:t>
            </a:r>
            <a:r>
              <a:rPr lang="en-US" altLang="zh-CN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饥人谷</a:t>
            </a:r>
          </a:p>
        </p:txBody>
      </p:sp>
    </p:spTree>
    <p:extLst>
      <p:ext uri="{BB962C8B-B14F-4D97-AF65-F5344CB8AC3E}">
        <p14:creationId xmlns:p14="http://schemas.microsoft.com/office/powerpoint/2010/main" val="95339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90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36000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0" indent="-360000" algn="l" defTabSz="685800" rtl="0" eaLnBrk="1" latinLnBrk="0" hangingPunct="1">
        <a:lnSpc>
          <a:spcPct val="100000"/>
        </a:lnSpc>
        <a:spcBef>
          <a:spcPts val="375"/>
        </a:spcBef>
        <a:buSzPct val="50000"/>
        <a:buFont typeface="Wingdings" panose="05000000000000000000" pitchFamily="2" charset="2"/>
        <a:buChar char="ü"/>
        <a:defRPr sz="24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0" indent="-36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0" indent="-36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0" indent="-36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xiedaimala.com/courses/8757eca2-d1b0-4149-b196-4681670ea27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xiedaimala.com/courses/9e45f452-6081-4fb1-a43d-75a96dcc2595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xiedaimala.com/courses/8757eca2-d1b0-4149-b196-4681670ea275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BB3EC-E601-4AB1-AE7E-A2A4101DC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692940"/>
            <a:ext cx="10515600" cy="757130"/>
          </a:xfrm>
        </p:spPr>
        <p:txBody>
          <a:bodyPr/>
          <a:lstStyle/>
          <a:p>
            <a:r>
              <a:rPr lang="en-US" altLang="zh-CN"/>
              <a:t>Webpack </a:t>
            </a:r>
            <a:r>
              <a:rPr lang="zh-CN" altLang="en-US"/>
              <a:t>源码赏析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B1E5CD-5637-4BF5-BFD6-DE2F8D074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en-US" altLang="zh-CN">
                <a:hlinkClick r:id="rId2"/>
              </a:rPr>
              <a:t>Webpack </a:t>
            </a:r>
            <a:r>
              <a:rPr lang="zh-CN" altLang="en-US">
                <a:hlinkClick r:id="rId2"/>
              </a:rPr>
              <a:t>专精</a:t>
            </a:r>
            <a:r>
              <a:rPr lang="en-US" altLang="zh-CN"/>
              <a:t>》</a:t>
            </a:r>
            <a:r>
              <a:rPr lang="zh-CN" altLang="en-US"/>
              <a:t>系列课程</a:t>
            </a:r>
          </a:p>
        </p:txBody>
      </p:sp>
    </p:spTree>
    <p:extLst>
      <p:ext uri="{BB962C8B-B14F-4D97-AF65-F5344CB8AC3E}">
        <p14:creationId xmlns:p14="http://schemas.microsoft.com/office/powerpoint/2010/main" val="403400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16D8E-C06D-4449-A6F8-837E037F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CBEDF-2686-49BF-BD68-7E3041EC2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思路</a:t>
            </a:r>
            <a:endParaRPr lang="en-US" altLang="zh-CN"/>
          </a:p>
          <a:p>
            <a:pPr lvl="1"/>
            <a:r>
              <a:rPr lang="en-US" altLang="zh-CN"/>
              <a:t>webpack-cli </a:t>
            </a:r>
            <a:r>
              <a:rPr lang="zh-CN" altLang="en-US"/>
              <a:t>默认会执行 </a:t>
            </a:r>
            <a:r>
              <a:rPr lang="en-US" altLang="zh-CN"/>
              <a:t>node_modules </a:t>
            </a:r>
            <a:r>
              <a:rPr lang="zh-CN" altLang="en-US"/>
              <a:t>里的 </a:t>
            </a:r>
            <a:r>
              <a:rPr lang="en-US" altLang="zh-CN"/>
              <a:t>JS </a:t>
            </a:r>
            <a:r>
              <a:rPr lang="zh-CN" altLang="en-US"/>
              <a:t>代码</a:t>
            </a:r>
            <a:endParaRPr lang="en-US" altLang="zh-CN"/>
          </a:p>
          <a:p>
            <a:pPr lvl="1"/>
            <a:r>
              <a:rPr lang="zh-CN" altLang="en-US"/>
              <a:t>我们可以篡改 </a:t>
            </a:r>
            <a:r>
              <a:rPr lang="en-US" altLang="zh-CN"/>
              <a:t>node_modules </a:t>
            </a:r>
            <a:r>
              <a:rPr lang="zh-CN" altLang="en-US"/>
              <a:t>里的源码</a:t>
            </a:r>
            <a:endParaRPr lang="en-US" altLang="zh-CN"/>
          </a:p>
          <a:p>
            <a:pPr lvl="1"/>
            <a:r>
              <a:rPr lang="zh-CN" altLang="en-US"/>
              <a:t>我们也可以用 </a:t>
            </a:r>
            <a:r>
              <a:rPr lang="en-US" altLang="zh-CN"/>
              <a:t>npm link </a:t>
            </a:r>
            <a:r>
              <a:rPr lang="zh-CN" altLang="en-US"/>
              <a:t>替换 </a:t>
            </a:r>
            <a:r>
              <a:rPr lang="en-US" altLang="zh-CN"/>
              <a:t>node_modules </a:t>
            </a:r>
            <a:r>
              <a:rPr lang="zh-CN" altLang="en-US"/>
              <a:t>里的目录</a:t>
            </a:r>
            <a:endParaRPr lang="en-US" altLang="zh-CN"/>
          </a:p>
          <a:p>
            <a:r>
              <a:rPr lang="zh-CN" altLang="en-US"/>
              <a:t>步骤</a:t>
            </a:r>
            <a:endParaRPr lang="en-US" altLang="zh-CN"/>
          </a:p>
          <a:p>
            <a:pPr lvl="1"/>
            <a:r>
              <a:rPr lang="zh-CN" altLang="en-US"/>
              <a:t>在 </a:t>
            </a:r>
            <a:r>
              <a:rPr lang="en-US" altLang="zh-CN"/>
              <a:t>webpack </a:t>
            </a:r>
            <a:r>
              <a:rPr lang="zh-CN" altLang="en-US"/>
              <a:t>项目根目录里运行 </a:t>
            </a:r>
            <a:r>
              <a:rPr lang="en-US" altLang="zh-CN"/>
              <a:t>npm link</a:t>
            </a:r>
          </a:p>
          <a:p>
            <a:pPr lvl="1"/>
            <a:r>
              <a:rPr lang="zh-CN" altLang="en-US"/>
              <a:t>在 </a:t>
            </a:r>
            <a:r>
              <a:rPr lang="en-US" altLang="zh-CN"/>
              <a:t>webpack-cli </a:t>
            </a:r>
            <a:r>
              <a:rPr lang="zh-CN" altLang="en-US"/>
              <a:t>项目子目录里运行 </a:t>
            </a:r>
            <a:r>
              <a:rPr lang="en-US" altLang="zh-CN"/>
              <a:t>npm link</a:t>
            </a:r>
          </a:p>
          <a:p>
            <a:pPr lvl="1"/>
            <a:r>
              <a:rPr lang="zh-CN" altLang="en-US"/>
              <a:t>在 </a:t>
            </a:r>
            <a:r>
              <a:rPr lang="en-US" altLang="zh-CN"/>
              <a:t>demo </a:t>
            </a:r>
            <a:r>
              <a:rPr lang="zh-CN" altLang="en-US"/>
              <a:t>项目根目录里运行 </a:t>
            </a:r>
            <a:r>
              <a:rPr lang="en-US" altLang="zh-CN"/>
              <a:t>npm link webpack webpack-cli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241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5364E94-CABE-4E74-838F-815391257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开始阅读源码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55E34D2-D63F-4A91-8CE7-E2E4A5892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一行一行地读</a:t>
            </a:r>
          </a:p>
        </p:txBody>
      </p:sp>
    </p:spTree>
    <p:extLst>
      <p:ext uri="{BB962C8B-B14F-4D97-AF65-F5344CB8AC3E}">
        <p14:creationId xmlns:p14="http://schemas.microsoft.com/office/powerpoint/2010/main" val="13008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4CB0-85DE-4B44-8832-96B1C5CD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第一个问题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82BF1-F96D-4243-9F0B-7A614833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962290" cy="5382000"/>
          </a:xfrm>
        </p:spPr>
        <p:txBody>
          <a:bodyPr/>
          <a:lstStyle/>
          <a:p>
            <a:r>
              <a:rPr lang="en-US" altLang="zh-CN"/>
              <a:t>webpack-cli </a:t>
            </a:r>
            <a:r>
              <a:rPr lang="zh-CN" altLang="en-US"/>
              <a:t>是如何调用 </a:t>
            </a:r>
            <a:r>
              <a:rPr lang="en-US" altLang="zh-CN"/>
              <a:t>wepack </a:t>
            </a:r>
            <a:r>
              <a:rPr lang="zh-CN" altLang="en-US"/>
              <a:t>的</a:t>
            </a:r>
            <a:endParaRPr lang="en-US" altLang="zh-CN"/>
          </a:p>
          <a:p>
            <a:pPr lvl="1"/>
            <a:r>
              <a:rPr lang="zh-CN" altLang="en-US"/>
              <a:t>在 </a:t>
            </a:r>
            <a:r>
              <a:rPr lang="en-US" altLang="zh-CN"/>
              <a:t>demo </a:t>
            </a:r>
            <a:r>
              <a:rPr lang="zh-CN" altLang="en-US"/>
              <a:t>目录运行 </a:t>
            </a:r>
            <a:r>
              <a:rPr lang="en-US" altLang="zh-CN"/>
              <a:t>webpack-cli</a:t>
            </a:r>
            <a:r>
              <a:rPr lang="zh-CN" altLang="en-US"/>
              <a:t>，会自动把 </a:t>
            </a:r>
            <a:r>
              <a:rPr lang="en-US" altLang="zh-CN"/>
              <a:t>src/index.js </a:t>
            </a:r>
            <a:r>
              <a:rPr lang="zh-CN" altLang="en-US"/>
              <a:t>打包为 </a:t>
            </a:r>
            <a:r>
              <a:rPr lang="en-US" altLang="zh-CN"/>
              <a:t>dist/main.js</a:t>
            </a:r>
          </a:p>
          <a:p>
            <a:pPr lvl="1"/>
            <a:r>
              <a:rPr lang="zh-CN" altLang="en-US"/>
              <a:t>显然会调用 </a:t>
            </a:r>
            <a:r>
              <a:rPr lang="en-US" altLang="zh-CN"/>
              <a:t>webpack </a:t>
            </a:r>
            <a:r>
              <a:rPr lang="zh-CN" altLang="en-US"/>
              <a:t>来打包，那么请问是如何做到的</a:t>
            </a:r>
            <a:endParaRPr lang="en-US" altLang="zh-CN"/>
          </a:p>
          <a:p>
            <a:r>
              <a:rPr lang="zh-CN" altLang="en-US"/>
              <a:t>看完源码之后明白</a:t>
            </a:r>
            <a:endParaRPr lang="en-US" altLang="zh-CN"/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webpack = require('webpack')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compiler = webpack(options, callback)</a:t>
            </a:r>
          </a:p>
          <a:p>
            <a:pPr lvl="1"/>
            <a:r>
              <a:rPr lang="en-US" altLang="zh-CN">
                <a:latin typeface="Consolas" panose="020B0609020204030204" pitchFamily="49" charset="0"/>
              </a:rPr>
              <a:t>webpack-cli </a:t>
            </a:r>
            <a:r>
              <a:rPr lang="zh-CN" altLang="en-US">
                <a:latin typeface="Consolas" panose="020B0609020204030204" pitchFamily="49" charset="0"/>
              </a:rPr>
              <a:t>就是这么调用 </a:t>
            </a:r>
            <a:r>
              <a:rPr lang="en-US" altLang="zh-CN">
                <a:latin typeface="Consolas" panose="020B0609020204030204" pitchFamily="49" charset="0"/>
              </a:rPr>
              <a:t>webpack </a:t>
            </a:r>
            <a:r>
              <a:rPr lang="zh-CN" altLang="en-US">
                <a:latin typeface="Consolas" panose="020B0609020204030204" pitchFamily="49" charset="0"/>
              </a:rPr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120890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F3EC7-8044-4E81-9D01-FE1AD78B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第二个问题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22C33-7471-4FC3-B187-8A503E631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webpack </a:t>
            </a:r>
            <a:r>
              <a:rPr lang="zh-CN" altLang="en-US"/>
              <a:t>是如何分析 </a:t>
            </a:r>
            <a:r>
              <a:rPr lang="en-US" altLang="zh-CN"/>
              <a:t>index.js </a:t>
            </a:r>
            <a:r>
              <a:rPr lang="zh-CN" altLang="en-US"/>
              <a:t>的</a:t>
            </a:r>
            <a:endParaRPr lang="en-US" altLang="zh-CN"/>
          </a:p>
          <a:p>
            <a:pPr lvl="1"/>
            <a:r>
              <a:rPr lang="zh-CN" altLang="en-US"/>
              <a:t>我们上节课知道，打包器需要先分析并收集依赖，然后打包成一个文件</a:t>
            </a:r>
            <a:endParaRPr lang="en-US" altLang="zh-CN"/>
          </a:p>
          <a:p>
            <a:pPr lvl="1"/>
            <a:r>
              <a:rPr lang="zh-CN" altLang="en-US"/>
              <a:t>那么 </a:t>
            </a:r>
            <a:r>
              <a:rPr lang="en-US" altLang="zh-CN"/>
              <a:t>webpack </a:t>
            </a:r>
            <a:r>
              <a:rPr lang="zh-CN" altLang="en-US"/>
              <a:t>肯定也做了这件事，请问是怎么做的</a:t>
            </a:r>
            <a:endParaRPr lang="en-US" altLang="zh-CN"/>
          </a:p>
          <a:p>
            <a:pPr lvl="1"/>
            <a:r>
              <a:rPr lang="zh-CN" altLang="en-US"/>
              <a:t>显然 </a:t>
            </a:r>
            <a:r>
              <a:rPr lang="en-US" altLang="zh-CN"/>
              <a:t>webpack </a:t>
            </a:r>
            <a:r>
              <a:rPr lang="zh-CN" altLang="en-US"/>
              <a:t>也需要分析 </a:t>
            </a:r>
            <a:r>
              <a:rPr lang="en-US" altLang="zh-CN"/>
              <a:t>AST</a:t>
            </a:r>
            <a:r>
              <a:rPr lang="zh-CN" altLang="en-US"/>
              <a:t>，不可能用正则来做</a:t>
            </a:r>
            <a:endParaRPr lang="en-US" altLang="zh-CN"/>
          </a:p>
          <a:p>
            <a:r>
              <a:rPr lang="zh-CN" altLang="en-US"/>
              <a:t>看完源码之后发现</a:t>
            </a:r>
            <a:endParaRPr lang="en-US" altLang="zh-CN"/>
          </a:p>
          <a:p>
            <a:pPr lvl="1"/>
            <a:r>
              <a:rPr lang="en-US" altLang="zh-CN"/>
              <a:t>MD</a:t>
            </a:r>
            <a:r>
              <a:rPr lang="zh-CN" altLang="en-US"/>
              <a:t>，看了半天，就发现创建了一个 </a:t>
            </a:r>
            <a:r>
              <a:rPr lang="en-US" altLang="zh-CN"/>
              <a:t>compiler </a:t>
            </a:r>
            <a:r>
              <a:rPr lang="zh-CN" altLang="en-US"/>
              <a:t>对象，然后什么都没做</a:t>
            </a:r>
            <a:endParaRPr lang="en-US" altLang="zh-CN"/>
          </a:p>
          <a:p>
            <a:pPr lvl="1"/>
            <a:r>
              <a:rPr lang="en-US" altLang="zh-CN"/>
              <a:t>hooks.xxx.call </a:t>
            </a:r>
            <a:r>
              <a:rPr lang="zh-CN" altLang="en-US"/>
              <a:t>是什么鬼？</a:t>
            </a:r>
            <a:endParaRPr lang="en-US" altLang="zh-CN"/>
          </a:p>
          <a:p>
            <a:pPr lvl="1"/>
            <a:r>
              <a:rPr lang="zh-CN" altLang="en-US"/>
              <a:t>所以我说「看源码不是好的学习方式，性价比非常低」</a:t>
            </a:r>
            <a:endParaRPr lang="en-US" altLang="zh-CN"/>
          </a:p>
          <a:p>
            <a:pPr lvl="1"/>
            <a:r>
              <a:rPr lang="zh-CN" altLang="en-US"/>
              <a:t>如果你时间超多（比如大一新生），那你可以花海量时间看源代码</a:t>
            </a:r>
            <a:endParaRPr lang="en-US" altLang="zh-CN"/>
          </a:p>
          <a:p>
            <a:r>
              <a:rPr lang="zh-CN" altLang="en-US"/>
              <a:t>第一次劝退</a:t>
            </a:r>
          </a:p>
        </p:txBody>
      </p:sp>
    </p:spTree>
    <p:extLst>
      <p:ext uri="{BB962C8B-B14F-4D97-AF65-F5344CB8AC3E}">
        <p14:creationId xmlns:p14="http://schemas.microsoft.com/office/powerpoint/2010/main" val="779482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324F6-F407-45C8-B3E1-DA3B1916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hooks.xxx.call </a:t>
            </a:r>
            <a:r>
              <a:rPr lang="zh-CN" altLang="en-US"/>
              <a:t>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148B2-8265-4F33-8595-BA6301505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Tapable</a:t>
            </a:r>
          </a:p>
          <a:p>
            <a:pPr lvl="1"/>
            <a:r>
              <a:rPr lang="zh-CN" altLang="en-US"/>
              <a:t>这是 </a:t>
            </a:r>
            <a:r>
              <a:rPr lang="en-US" altLang="zh-CN"/>
              <a:t>webpack </a:t>
            </a:r>
            <a:r>
              <a:rPr lang="zh-CN" altLang="en-US"/>
              <a:t>团队为了写 </a:t>
            </a:r>
            <a:r>
              <a:rPr lang="en-US" altLang="zh-CN"/>
              <a:t>webpack </a:t>
            </a:r>
            <a:r>
              <a:rPr lang="zh-CN" altLang="en-US"/>
              <a:t>而写的一个事件</a:t>
            </a:r>
            <a:r>
              <a:rPr lang="en-US" altLang="zh-CN"/>
              <a:t>/</a:t>
            </a:r>
            <a:r>
              <a:rPr lang="zh-CN" altLang="en-US"/>
              <a:t>钩子库</a:t>
            </a:r>
            <a:endParaRPr lang="en-US" altLang="zh-CN"/>
          </a:p>
          <a:p>
            <a:r>
              <a:rPr lang="zh-CN" altLang="en-US"/>
              <a:t>用法</a:t>
            </a:r>
            <a:endParaRPr lang="en-US" altLang="zh-CN"/>
          </a:p>
          <a:p>
            <a:pPr lvl="1"/>
            <a:r>
              <a:rPr lang="zh-CN" altLang="en-US"/>
              <a:t>定义一个事件</a:t>
            </a:r>
            <a:r>
              <a:rPr lang="en-US" altLang="zh-CN"/>
              <a:t>/</a:t>
            </a:r>
            <a:r>
              <a:rPr lang="zh-CN" altLang="en-US"/>
              <a:t>钩子</a:t>
            </a:r>
            <a:endParaRPr lang="en-US" altLang="zh-CN"/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this.hooks.eventName = new SyncHook(["arg1", "arg2"]);</a:t>
            </a:r>
          </a:p>
          <a:p>
            <a:pPr lvl="1"/>
            <a:r>
              <a:rPr lang="zh-CN" altLang="en-US"/>
              <a:t>监听一个事件</a:t>
            </a:r>
            <a:r>
              <a:rPr lang="en-US" altLang="zh-CN"/>
              <a:t>/</a:t>
            </a:r>
            <a:r>
              <a:rPr lang="zh-CN" altLang="en-US"/>
              <a:t>钩子</a:t>
            </a:r>
            <a:endParaRPr lang="en-US" altLang="zh-CN"/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this.hooks.eventName.tap('</a:t>
            </a:r>
            <a:r>
              <a:rPr lang="zh-CN" altLang="en-US">
                <a:latin typeface="Consolas" panose="020B0609020204030204" pitchFamily="49" charset="0"/>
              </a:rPr>
              <a:t>监听理由</a:t>
            </a:r>
            <a:r>
              <a:rPr lang="en-US" altLang="zh-CN">
                <a:latin typeface="Consolas" panose="020B0609020204030204" pitchFamily="49" charset="0"/>
              </a:rPr>
              <a:t>', fn)</a:t>
            </a:r>
          </a:p>
          <a:p>
            <a:pPr lvl="1"/>
            <a:r>
              <a:rPr lang="zh-CN" altLang="en-US"/>
              <a:t>触发一个事件</a:t>
            </a:r>
            <a:r>
              <a:rPr lang="en-US" altLang="zh-CN"/>
              <a:t>/</a:t>
            </a:r>
            <a:r>
              <a:rPr lang="zh-CN" altLang="en-US"/>
              <a:t>钩子</a:t>
            </a:r>
            <a:endParaRPr lang="en-US" altLang="zh-CN"/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this.hooks.eventName.call('arg1', 'arg2')</a:t>
            </a:r>
          </a:p>
          <a:p>
            <a:pPr marL="342900" indent="-342900"/>
            <a:r>
              <a:rPr lang="zh-CN" altLang="en-US">
                <a:latin typeface="Consolas" panose="020B0609020204030204" pitchFamily="49" charset="0"/>
              </a:rPr>
              <a:t>教训：看源代码时，遇到不懂的，要快速学会</a:t>
            </a:r>
            <a:endParaRPr lang="en-US" altLang="zh-CN">
              <a:latin typeface="Consolas" panose="020B0609020204030204" pitchFamily="49" charset="0"/>
            </a:endParaRPr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342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148C-B567-424D-8EA4-2914A97C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新的第二个问题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5416D-4359-44B8-B3A7-69827C3A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webpack </a:t>
            </a:r>
            <a:r>
              <a:rPr lang="zh-CN" altLang="en-US"/>
              <a:t>的流程是怎样的</a:t>
            </a:r>
            <a:endParaRPr lang="en-US" altLang="zh-CN"/>
          </a:p>
          <a:p>
            <a:pPr lvl="1"/>
            <a:r>
              <a:rPr lang="zh-CN" altLang="en-US"/>
              <a:t>我们想知道 </a:t>
            </a:r>
            <a:r>
              <a:rPr lang="en-US" altLang="zh-CN"/>
              <a:t>webpack </a:t>
            </a:r>
            <a:r>
              <a:rPr lang="zh-CN" altLang="en-US"/>
              <a:t>把打包分为了哪几个阶段（事件或钩子）</a:t>
            </a:r>
            <a:endParaRPr lang="en-US" altLang="zh-CN"/>
          </a:p>
          <a:p>
            <a:r>
              <a:rPr lang="zh-CN" altLang="en-US"/>
              <a:t>看完代码发现</a:t>
            </a:r>
            <a:endParaRPr lang="en-US" altLang="zh-CN"/>
          </a:p>
          <a:p>
            <a:pPr lvl="1"/>
            <a:r>
              <a:rPr lang="zh-CN" altLang="en-US"/>
              <a:t>至少有 </a:t>
            </a:r>
            <a:r>
              <a:rPr lang="en-US" altLang="zh-CN"/>
              <a:t>env init run beforeCompile compile compilation make finishMake afterCompile emit </a:t>
            </a:r>
            <a:r>
              <a:rPr lang="zh-CN" altLang="en-US"/>
              <a:t>这几个钩子</a:t>
            </a:r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38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D66C1-8785-4776-84C8-AFBF3C86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第三个问题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2A105-A263-43AF-B5C8-2F3F0ABA7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读取 </a:t>
            </a:r>
            <a:r>
              <a:rPr lang="en-US" altLang="zh-CN"/>
              <a:t>index.js </a:t>
            </a:r>
            <a:r>
              <a:rPr lang="zh-CN" altLang="en-US"/>
              <a:t>并分析和收集依赖是在哪个阶段？</a:t>
            </a:r>
            <a:endParaRPr lang="en-US" altLang="zh-CN"/>
          </a:p>
          <a:p>
            <a:pPr lvl="1"/>
            <a:r>
              <a:rPr lang="zh-CN" altLang="en-US"/>
              <a:t>用排除法可以知道，肯定不是 </a:t>
            </a:r>
            <a:r>
              <a:rPr lang="en-US" altLang="zh-CN"/>
              <a:t>env </a:t>
            </a:r>
            <a:r>
              <a:rPr lang="zh-CN" altLang="en-US"/>
              <a:t>和 </a:t>
            </a:r>
            <a:r>
              <a:rPr lang="en-US" altLang="zh-CN"/>
              <a:t>emit</a:t>
            </a:r>
            <a:r>
              <a:rPr lang="zh-CN" altLang="en-US"/>
              <a:t>，肯定在 </a:t>
            </a:r>
            <a:r>
              <a:rPr lang="en-US" altLang="zh-CN"/>
              <a:t>beforeCompile </a:t>
            </a:r>
            <a:r>
              <a:rPr lang="zh-CN" altLang="en-US"/>
              <a:t>和 </a:t>
            </a:r>
            <a:r>
              <a:rPr lang="en-US" altLang="zh-CN"/>
              <a:t>afterCompile </a:t>
            </a:r>
            <a:r>
              <a:rPr lang="zh-CN" altLang="en-US"/>
              <a:t>之间</a:t>
            </a:r>
            <a:endParaRPr lang="en-US" altLang="zh-CN"/>
          </a:p>
          <a:p>
            <a:pPr lvl="1"/>
            <a:r>
              <a:rPr lang="zh-CN" altLang="en-US"/>
              <a:t>最有可能是在 </a:t>
            </a:r>
            <a:r>
              <a:rPr lang="en-US" altLang="zh-CN"/>
              <a:t>make - finishMake </a:t>
            </a:r>
            <a:r>
              <a:rPr lang="zh-CN" altLang="en-US"/>
              <a:t>阶段（为什么？）</a:t>
            </a:r>
            <a:endParaRPr lang="en-US" altLang="zh-CN"/>
          </a:p>
          <a:p>
            <a:pPr lvl="1"/>
            <a:r>
              <a:rPr lang="zh-CN" altLang="en-US"/>
              <a:t>学过 </a:t>
            </a:r>
            <a:r>
              <a:rPr lang="en-US" altLang="zh-CN"/>
              <a:t>C </a:t>
            </a:r>
            <a:r>
              <a:rPr lang="zh-CN" altLang="en-US"/>
              <a:t>语言就会知道，</a:t>
            </a:r>
            <a:r>
              <a:rPr lang="en-US" altLang="zh-CN"/>
              <a:t>make </a:t>
            </a:r>
            <a:r>
              <a:rPr lang="zh-CN" altLang="en-US"/>
              <a:t>是编译时必然会用到的工具，可见很重要</a:t>
            </a:r>
            <a:endParaRPr lang="en-US" altLang="zh-CN"/>
          </a:p>
          <a:p>
            <a:r>
              <a:rPr lang="zh-CN" altLang="en-US"/>
              <a:t>验证想法</a:t>
            </a:r>
            <a:endParaRPr lang="en-US" altLang="zh-CN"/>
          </a:p>
          <a:p>
            <a:pPr lvl="1"/>
            <a:r>
              <a:rPr lang="zh-CN" altLang="en-US"/>
              <a:t>我们发现 </a:t>
            </a:r>
            <a:r>
              <a:rPr lang="en-US" altLang="zh-CN"/>
              <a:t>make - finishMake </a:t>
            </a:r>
            <a:r>
              <a:rPr lang="zh-CN" altLang="en-US"/>
              <a:t>之间什么代码都没有啊！</a:t>
            </a:r>
            <a:endParaRPr lang="en-US" altLang="zh-CN"/>
          </a:p>
          <a:p>
            <a:r>
              <a:rPr lang="zh-CN" altLang="en-US"/>
              <a:t>第二次劝退</a:t>
            </a:r>
          </a:p>
        </p:txBody>
      </p:sp>
    </p:spTree>
    <p:extLst>
      <p:ext uri="{BB962C8B-B14F-4D97-AF65-F5344CB8AC3E}">
        <p14:creationId xmlns:p14="http://schemas.microsoft.com/office/powerpoint/2010/main" val="160231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DE3AE-7301-400D-B15F-85A11DC8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第四个问题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5A920-649C-4AE3-BEF9-6AA9EA20B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make - finishMake </a:t>
            </a:r>
            <a:r>
              <a:rPr lang="zh-CN" altLang="en-US"/>
              <a:t>之间，做了什么</a:t>
            </a:r>
            <a:endParaRPr lang="en-US" altLang="zh-CN"/>
          </a:p>
          <a:p>
            <a:pPr lvl="1"/>
            <a:r>
              <a:rPr lang="zh-CN" altLang="en-US"/>
              <a:t>搜索 </a:t>
            </a:r>
            <a:r>
              <a:rPr lang="en-US" altLang="zh-CN"/>
              <a:t>make.tap</a:t>
            </a:r>
            <a:r>
              <a:rPr lang="zh-CN" altLang="en-US"/>
              <a:t>，发现很多地方监听了 </a:t>
            </a:r>
            <a:r>
              <a:rPr lang="en-US" altLang="zh-CN"/>
              <a:t>make </a:t>
            </a:r>
            <a:r>
              <a:rPr lang="zh-CN" altLang="en-US"/>
              <a:t>事件</a:t>
            </a:r>
            <a:endParaRPr lang="en-US" altLang="zh-CN"/>
          </a:p>
          <a:p>
            <a:pPr lvl="1"/>
            <a:r>
              <a:rPr lang="zh-CN" altLang="en-US"/>
              <a:t>凭借我们的直觉，我们直接打开 </a:t>
            </a:r>
            <a:r>
              <a:rPr lang="en-US" altLang="zh-CN"/>
              <a:t>EntryPlugin</a:t>
            </a:r>
          </a:p>
          <a:p>
            <a:pPr lvl="1"/>
            <a:r>
              <a:rPr lang="en-US" altLang="zh-CN"/>
              <a:t>- </a:t>
            </a:r>
            <a:r>
              <a:rPr lang="zh-CN" altLang="en-US"/>
              <a:t>老师，我没有直觉怎么办？ </a:t>
            </a:r>
            <a:r>
              <a:rPr lang="en-US" altLang="zh-CN"/>
              <a:t>- </a:t>
            </a:r>
            <a:r>
              <a:rPr lang="zh-CN" altLang="en-US"/>
              <a:t>建议直接 </a:t>
            </a:r>
            <a:r>
              <a:rPr lang="en-US" altLang="zh-CN"/>
              <a:t>Alt + F4 </a:t>
            </a:r>
            <a:r>
              <a:rPr lang="zh-CN" altLang="en-US"/>
              <a:t>退出，明年再来</a:t>
            </a:r>
            <a:endParaRPr lang="en-US" altLang="zh-CN"/>
          </a:p>
          <a:p>
            <a:pPr lvl="1"/>
            <a:r>
              <a:rPr lang="en-US" altLang="zh-CN"/>
              <a:t>EntryPlugin</a:t>
            </a:r>
            <a:r>
              <a:rPr lang="zh-CN" altLang="en-US"/>
              <a:t> 的 </a:t>
            </a:r>
            <a:r>
              <a:rPr lang="en-US" altLang="zh-CN"/>
              <a:t>addEntry </a:t>
            </a:r>
            <a:r>
              <a:rPr lang="zh-CN" altLang="en-US"/>
              <a:t>函数就是 </a:t>
            </a:r>
            <a:r>
              <a:rPr lang="en-US" altLang="zh-CN"/>
              <a:t>make </a:t>
            </a:r>
            <a:r>
              <a:rPr lang="zh-CN" altLang="en-US"/>
              <a:t>阶段最重要的事情之一</a:t>
            </a:r>
            <a:endParaRPr lang="en-US" altLang="zh-CN"/>
          </a:p>
          <a:p>
            <a:r>
              <a:rPr lang="zh-CN" altLang="en-US"/>
              <a:t>死胡同</a:t>
            </a:r>
            <a:endParaRPr lang="en-US" altLang="zh-CN"/>
          </a:p>
          <a:p>
            <a:pPr lvl="1"/>
            <a:r>
              <a:rPr lang="zh-CN" altLang="en-US"/>
              <a:t>跟代码跟到 </a:t>
            </a:r>
            <a:r>
              <a:rPr lang="en-US" altLang="zh-CN"/>
              <a:t>factorizeQueue </a:t>
            </a:r>
            <a:r>
              <a:rPr lang="zh-CN" altLang="en-US"/>
              <a:t>就发现没有后续代码了，怎么办？</a:t>
            </a:r>
            <a:endParaRPr lang="en-US" altLang="zh-CN"/>
          </a:p>
          <a:p>
            <a:r>
              <a:rPr lang="zh-CN" altLang="en-US"/>
              <a:t>第三次劝退</a:t>
            </a:r>
            <a:endParaRPr lang="en-US" altLang="zh-CN"/>
          </a:p>
          <a:p>
            <a:pPr lvl="1"/>
            <a:r>
              <a:rPr lang="zh-CN" altLang="en-US"/>
              <a:t>你需要补充任务队列知识，任务队列发现有任务会自动执行</a:t>
            </a:r>
          </a:p>
        </p:txBody>
      </p:sp>
    </p:spTree>
    <p:extLst>
      <p:ext uri="{BB962C8B-B14F-4D97-AF65-F5344CB8AC3E}">
        <p14:creationId xmlns:p14="http://schemas.microsoft.com/office/powerpoint/2010/main" val="1508979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C8D18-E785-42BD-9242-5614B2CC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第五个问题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14303-9123-41A5-B222-938CB398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factory.create </a:t>
            </a:r>
            <a:r>
              <a:rPr lang="zh-CN" altLang="en-US"/>
              <a:t>是什么东西？</a:t>
            </a:r>
            <a:endParaRPr lang="en-US" altLang="zh-CN"/>
          </a:p>
          <a:p>
            <a:pPr lvl="1"/>
            <a:r>
              <a:rPr lang="zh-CN" altLang="en-US"/>
              <a:t>这个 </a:t>
            </a:r>
            <a:r>
              <a:rPr lang="en-US" altLang="zh-CN"/>
              <a:t>factory </a:t>
            </a:r>
            <a:r>
              <a:rPr lang="zh-CN" altLang="en-US"/>
              <a:t>是哪里来的？</a:t>
            </a:r>
            <a:endParaRPr lang="en-US" altLang="zh-CN"/>
          </a:p>
          <a:p>
            <a:pPr lvl="1"/>
            <a:r>
              <a:rPr lang="zh-CN" altLang="en-US"/>
              <a:t>是从 </a:t>
            </a:r>
            <a:r>
              <a:rPr lang="en-US" altLang="zh-CN"/>
              <a:t>factorizeModule(options </a:t>
            </a:r>
            <a:r>
              <a:rPr lang="zh-CN" altLang="en-US"/>
              <a:t>的 </a:t>
            </a:r>
            <a:r>
              <a:rPr lang="en-US" altLang="zh-CN"/>
              <a:t>options.factory </a:t>
            </a:r>
            <a:r>
              <a:rPr lang="zh-CN" altLang="en-US"/>
              <a:t>来的。</a:t>
            </a:r>
            <a:endParaRPr lang="en-US" altLang="zh-CN"/>
          </a:p>
          <a:p>
            <a:pPr lvl="1"/>
            <a:r>
              <a:rPr lang="zh-CN" altLang="en-US"/>
              <a:t>这个 </a:t>
            </a:r>
            <a:r>
              <a:rPr lang="en-US" altLang="zh-CN"/>
              <a:t>options.factory </a:t>
            </a:r>
            <a:r>
              <a:rPr lang="zh-CN" altLang="en-US"/>
              <a:t>是哪里来的？</a:t>
            </a:r>
            <a:endParaRPr lang="en-US" altLang="zh-CN"/>
          </a:p>
          <a:p>
            <a:pPr lvl="1"/>
            <a:r>
              <a:rPr lang="zh-CN" altLang="en-US"/>
              <a:t>是从 </a:t>
            </a:r>
            <a:r>
              <a:rPr lang="en-US" altLang="zh-CN"/>
              <a:t>moduleFactory </a:t>
            </a:r>
            <a:r>
              <a:rPr lang="zh-CN" altLang="en-US"/>
              <a:t>来的。</a:t>
            </a:r>
            <a:endParaRPr lang="en-US" altLang="zh-CN"/>
          </a:p>
          <a:p>
            <a:pPr lvl="1"/>
            <a:r>
              <a:rPr lang="en-US" altLang="zh-CN"/>
              <a:t>moduleFactory </a:t>
            </a:r>
            <a:r>
              <a:rPr lang="zh-CN" altLang="en-US"/>
              <a:t>哪里来的？</a:t>
            </a:r>
            <a:endParaRPr lang="en-US" altLang="zh-CN"/>
          </a:p>
          <a:p>
            <a:pPr lvl="1"/>
            <a:r>
              <a:rPr lang="zh-CN" altLang="en-US"/>
              <a:t>是用 </a:t>
            </a:r>
            <a:r>
              <a:rPr lang="en-US" altLang="zh-CN"/>
              <a:t>this.dependencyFactories.get(Dep) </a:t>
            </a:r>
            <a:r>
              <a:rPr lang="zh-CN" altLang="en-US"/>
              <a:t>得到的。</a:t>
            </a:r>
            <a:endParaRPr lang="en-US" altLang="zh-CN"/>
          </a:p>
          <a:p>
            <a:pPr lvl="1"/>
            <a:r>
              <a:rPr lang="en-US" altLang="zh-CN"/>
              <a:t>this.dependencyFactories.get(Dep)</a:t>
            </a:r>
            <a:r>
              <a:rPr lang="zh-CN" altLang="en-US"/>
              <a:t> 是个啥？</a:t>
            </a:r>
            <a:endParaRPr lang="en-US" altLang="zh-CN"/>
          </a:p>
          <a:p>
            <a:pPr lvl="1"/>
            <a:r>
              <a:rPr lang="zh-CN" altLang="en-US"/>
              <a:t>你搜 </a:t>
            </a:r>
            <a:r>
              <a:rPr lang="en-US" altLang="zh-CN"/>
              <a:t>compilation.tap </a:t>
            </a:r>
            <a:r>
              <a:rPr lang="zh-CN" altLang="en-US"/>
              <a:t>就知道，它是 </a:t>
            </a:r>
            <a:r>
              <a:rPr lang="en-US" altLang="zh-CN"/>
              <a:t>normalModuleFactory</a:t>
            </a:r>
            <a:r>
              <a:rPr lang="zh-CN" altLang="en-US"/>
              <a:t>，</a:t>
            </a:r>
            <a:r>
              <a:rPr lang="zh-CN" altLang="en-US">
                <a:solidFill>
                  <a:srgbClr val="FFFF00"/>
                </a:solidFill>
              </a:rPr>
              <a:t>简称 </a:t>
            </a:r>
            <a:r>
              <a:rPr lang="en-US" altLang="zh-CN">
                <a:solidFill>
                  <a:srgbClr val="FFFF00"/>
                </a:solidFill>
              </a:rPr>
              <a:t>nmf</a:t>
            </a:r>
          </a:p>
          <a:p>
            <a:pPr lvl="1"/>
            <a:r>
              <a:rPr lang="zh-CN" altLang="en-US"/>
              <a:t>老师，你 </a:t>
            </a:r>
            <a:r>
              <a:rPr lang="en-US" altLang="zh-CN"/>
              <a:t>TM </a:t>
            </a:r>
            <a:r>
              <a:rPr lang="zh-CN" altLang="en-US"/>
              <a:t>这么知道要搜这个？</a:t>
            </a:r>
            <a:endParaRPr lang="en-US" altLang="zh-CN"/>
          </a:p>
          <a:p>
            <a:pPr lvl="1"/>
            <a:r>
              <a:rPr lang="zh-CN" altLang="en-US"/>
              <a:t>我把所有钩子都搜了，搜了半个小时，</a:t>
            </a:r>
            <a:r>
              <a:rPr lang="zh-CN" altLang="en-US">
                <a:solidFill>
                  <a:srgbClr val="FFFF00"/>
                </a:solidFill>
              </a:rPr>
              <a:t>能不知道吗</a:t>
            </a:r>
            <a:r>
              <a:rPr lang="zh-CN" altLang="en-US"/>
              <a:t>？</a:t>
            </a:r>
            <a:endParaRPr lang="en-US" altLang="zh-CN"/>
          </a:p>
          <a:p>
            <a:pPr lvl="1"/>
            <a:r>
              <a:rPr lang="zh-CN" altLang="en-US"/>
              <a:t>结论：</a:t>
            </a:r>
            <a:r>
              <a:rPr lang="en-US" altLang="zh-CN"/>
              <a:t>factory </a:t>
            </a:r>
            <a:r>
              <a:rPr lang="zh-CN" altLang="en-US"/>
              <a:t>就是 </a:t>
            </a:r>
            <a:r>
              <a:rPr lang="en-US" altLang="zh-CN"/>
              <a:t>nmf</a:t>
            </a:r>
            <a:r>
              <a:rPr lang="zh-CN" altLang="en-US"/>
              <a:t>，所以 </a:t>
            </a:r>
            <a:r>
              <a:rPr lang="en-US" altLang="zh-CN"/>
              <a:t>factory.create </a:t>
            </a:r>
            <a:r>
              <a:rPr lang="zh-CN" altLang="en-US"/>
              <a:t>就是 </a:t>
            </a:r>
            <a:r>
              <a:rPr lang="en-US" altLang="zh-CN"/>
              <a:t>nmf.craete</a:t>
            </a:r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36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EFBBE-7040-4A0B-B78D-01FF3452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阶段性小结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B5864-5AAA-4FD7-8D98-B2CB120E0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60000"/>
            <a:ext cx="11170113" cy="5382000"/>
          </a:xfrm>
        </p:spPr>
        <p:txBody>
          <a:bodyPr/>
          <a:lstStyle/>
          <a:p>
            <a:r>
              <a:rPr lang="zh-CN" altLang="en-US"/>
              <a:t>已经了解到的知识</a:t>
            </a:r>
            <a:endParaRPr lang="en-US" altLang="zh-CN"/>
          </a:p>
          <a:p>
            <a:pPr lvl="1"/>
            <a:r>
              <a:rPr lang="zh-CN" altLang="en-US"/>
              <a:t>使用 </a:t>
            </a:r>
            <a:r>
              <a:rPr lang="en-US" altLang="zh-CN"/>
              <a:t>hooks </a:t>
            </a:r>
            <a:r>
              <a:rPr lang="zh-CN" altLang="en-US"/>
              <a:t>把主要阶段固定下来</a:t>
            </a:r>
            <a:endParaRPr lang="en-US" altLang="zh-CN"/>
          </a:p>
          <a:p>
            <a:pPr lvl="1"/>
            <a:r>
              <a:rPr lang="zh-CN" altLang="en-US"/>
              <a:t>插件自己选择阶段做事</a:t>
            </a:r>
            <a:endParaRPr lang="en-US" altLang="zh-CN"/>
          </a:p>
          <a:p>
            <a:pPr lvl="1"/>
            <a:r>
              <a:rPr lang="zh-CN" altLang="en-US"/>
              <a:t>入口是由入口插件（</a:t>
            </a:r>
            <a:r>
              <a:rPr lang="en-US" altLang="zh-CN"/>
              <a:t>EntryPlugin.js</a:t>
            </a:r>
            <a:r>
              <a:rPr lang="zh-CN" altLang="en-US"/>
              <a:t>）搞定的 </a:t>
            </a:r>
            <a:r>
              <a:rPr lang="en-US" altLang="zh-CN"/>
              <a:t>src/index.js</a:t>
            </a:r>
          </a:p>
          <a:p>
            <a:pPr lvl="1"/>
            <a:r>
              <a:rPr lang="en-US" altLang="zh-CN"/>
              <a:t>make -&gt; compiler -&gt; compilation -&gt; entry -&gt; dep -&gt; module</a:t>
            </a:r>
          </a:p>
          <a:p>
            <a:pPr lvl="1"/>
            <a:r>
              <a:rPr lang="zh-CN" altLang="en-US"/>
              <a:t>目前我们分析到 </a:t>
            </a:r>
            <a:r>
              <a:rPr lang="en-US" altLang="zh-CN"/>
              <a:t>factory.create </a:t>
            </a:r>
            <a:r>
              <a:rPr lang="zh-CN" altLang="en-US"/>
              <a:t>这一行</a:t>
            </a:r>
            <a:endParaRPr lang="en-US" altLang="zh-CN"/>
          </a:p>
          <a:p>
            <a:r>
              <a:rPr lang="zh-CN" altLang="en-US"/>
              <a:t>看源码的技巧</a:t>
            </a:r>
            <a:endParaRPr lang="en-US" altLang="zh-CN"/>
          </a:p>
          <a:p>
            <a:pPr lvl="1"/>
            <a:r>
              <a:rPr lang="zh-CN" altLang="en-US"/>
              <a:t>没有技巧，看不懂说明你水平没到，需要补充基础知识</a:t>
            </a:r>
            <a:endParaRPr lang="en-US" altLang="zh-CN"/>
          </a:p>
          <a:p>
            <a:pPr lvl="1"/>
            <a:r>
              <a:rPr lang="zh-CN" altLang="en-US"/>
              <a:t>多看几遍，寻找灵感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00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55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A8108-C73E-45A1-BFE5-07379354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第六个问题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856583-51B2-41F1-8F52-BB9C82696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60000"/>
            <a:ext cx="11061247" cy="5382000"/>
          </a:xfrm>
        </p:spPr>
        <p:txBody>
          <a:bodyPr/>
          <a:lstStyle/>
          <a:p>
            <a:r>
              <a:rPr lang="en-US" altLang="zh-CN"/>
              <a:t>nmf.create </a:t>
            </a:r>
            <a:r>
              <a:rPr lang="zh-CN" altLang="en-US"/>
              <a:t>做了什么？</a:t>
            </a:r>
            <a:endParaRPr lang="en-US" altLang="zh-CN"/>
          </a:p>
          <a:p>
            <a:pPr lvl="1"/>
            <a:r>
              <a:rPr lang="zh-CN" altLang="en-US"/>
              <a:t>来到 </a:t>
            </a:r>
            <a:r>
              <a:rPr lang="en-US" altLang="zh-CN"/>
              <a:t>NormalModuleFactory.js</a:t>
            </a:r>
            <a:r>
              <a:rPr lang="zh-CN" altLang="en-US"/>
              <a:t>，可以看到 </a:t>
            </a:r>
            <a:r>
              <a:rPr lang="en-US" altLang="zh-CN"/>
              <a:t>create </a:t>
            </a:r>
            <a:r>
              <a:rPr lang="zh-CN" altLang="en-US"/>
              <a:t>的代码</a:t>
            </a:r>
            <a:endParaRPr lang="en-US" altLang="zh-CN"/>
          </a:p>
          <a:p>
            <a:pPr lvl="1"/>
            <a:r>
              <a:rPr lang="zh-CN" altLang="en-US"/>
              <a:t>只发现一句有用的代码：</a:t>
            </a:r>
            <a:r>
              <a:rPr lang="en-US" altLang="zh-CN"/>
              <a:t> beforeResolve.call </a:t>
            </a:r>
            <a:r>
              <a:rPr lang="zh-CN" altLang="en-US"/>
              <a:t>和 </a:t>
            </a:r>
            <a:r>
              <a:rPr lang="en-US" altLang="zh-CN"/>
              <a:t>factorize.call</a:t>
            </a:r>
          </a:p>
          <a:p>
            <a:pPr lvl="1"/>
            <a:r>
              <a:rPr lang="zh-CN" altLang="en-US"/>
              <a:t>搜索两者对应的 </a:t>
            </a:r>
            <a:r>
              <a:rPr lang="en-US" altLang="zh-CN"/>
              <a:t>tap</a:t>
            </a:r>
            <a:r>
              <a:rPr lang="zh-CN" altLang="en-US"/>
              <a:t>，发现 </a:t>
            </a:r>
            <a:r>
              <a:rPr lang="en-US" altLang="zh-CN"/>
              <a:t>factorize.tap </a:t>
            </a:r>
            <a:r>
              <a:rPr lang="zh-CN" altLang="en-US"/>
              <a:t>里面有重要代码</a:t>
            </a:r>
            <a:endParaRPr lang="en-US" altLang="zh-CN"/>
          </a:p>
          <a:p>
            <a:pPr lvl="1"/>
            <a:r>
              <a:rPr lang="zh-CN" altLang="en-US"/>
              <a:t>它触发了 </a:t>
            </a:r>
            <a:r>
              <a:rPr lang="en-US" altLang="zh-CN"/>
              <a:t>resolve</a:t>
            </a:r>
            <a:r>
              <a:rPr lang="zh-CN" altLang="en-US"/>
              <a:t>，而 </a:t>
            </a:r>
            <a:r>
              <a:rPr lang="en-US" altLang="zh-CN"/>
              <a:t>resolve </a:t>
            </a:r>
            <a:r>
              <a:rPr lang="zh-CN" altLang="en-US"/>
              <a:t>主要是在收集 </a:t>
            </a:r>
            <a:r>
              <a:rPr lang="en-US" altLang="zh-CN"/>
              <a:t>loaders</a:t>
            </a:r>
          </a:p>
          <a:p>
            <a:pPr lvl="1"/>
            <a:r>
              <a:rPr lang="zh-CN" altLang="en-US"/>
              <a:t>然后它触发了 </a:t>
            </a:r>
            <a:r>
              <a:rPr lang="en-US" altLang="zh-CN"/>
              <a:t>createModule</a:t>
            </a:r>
            <a:r>
              <a:rPr lang="zh-CN" altLang="en-US"/>
              <a:t>，得到了 </a:t>
            </a:r>
            <a:r>
              <a:rPr lang="en-US" altLang="zh-CN"/>
              <a:t>create</a:t>
            </a:r>
            <a:r>
              <a:rPr lang="en-US" altLang="zh-CN">
                <a:solidFill>
                  <a:srgbClr val="FF0000"/>
                </a:solidFill>
              </a:rPr>
              <a:t>d</a:t>
            </a:r>
            <a:r>
              <a:rPr lang="en-US" altLang="zh-CN"/>
              <a:t>Module</a:t>
            </a:r>
          </a:p>
          <a:p>
            <a:pPr lvl="1"/>
            <a:r>
              <a:rPr lang="zh-CN" altLang="en-US"/>
              <a:t>也就是说，</a:t>
            </a:r>
            <a:r>
              <a:rPr lang="en-US" altLang="zh-CN">
                <a:solidFill>
                  <a:srgbClr val="FFFF00"/>
                </a:solidFill>
              </a:rPr>
              <a:t>nmf.create </a:t>
            </a:r>
            <a:r>
              <a:rPr lang="zh-CN" altLang="en-US">
                <a:solidFill>
                  <a:srgbClr val="FFFF00"/>
                </a:solidFill>
              </a:rPr>
              <a:t>得到了一个 </a:t>
            </a:r>
            <a:r>
              <a:rPr lang="en-US" altLang="zh-CN">
                <a:solidFill>
                  <a:srgbClr val="FFFF00"/>
                </a:solidFill>
              </a:rPr>
              <a:t>module </a:t>
            </a:r>
            <a:r>
              <a:rPr lang="zh-CN" altLang="en-US">
                <a:solidFill>
                  <a:srgbClr val="FFFF00"/>
                </a:solidFill>
              </a:rPr>
              <a:t>对象</a:t>
            </a:r>
            <a:endParaRPr lang="en-US" altLang="zh-CN">
              <a:solidFill>
                <a:srgbClr val="FFFF00"/>
              </a:solidFill>
            </a:endParaRPr>
          </a:p>
          <a:p>
            <a:pPr lvl="1"/>
            <a:r>
              <a:rPr lang="zh-CN" altLang="en-US"/>
              <a:t>等价于 </a:t>
            </a:r>
            <a:r>
              <a:rPr lang="en-US" altLang="zh-CN"/>
              <a:t>factory.create </a:t>
            </a:r>
            <a:r>
              <a:rPr lang="zh-CN" altLang="en-US"/>
              <a:t>得到了一个 </a:t>
            </a:r>
            <a:r>
              <a:rPr lang="en-US" altLang="zh-CN"/>
              <a:t>module </a:t>
            </a:r>
            <a:r>
              <a:rPr lang="zh-CN" altLang="en-US"/>
              <a:t>对象</a:t>
            </a:r>
            <a:endParaRPr lang="en-US" altLang="zh-CN"/>
          </a:p>
          <a:p>
            <a:pPr lvl="1"/>
            <a:r>
              <a:rPr lang="zh-CN" altLang="en-US"/>
              <a:t>回想一下，我们怎么找到 </a:t>
            </a:r>
            <a:r>
              <a:rPr lang="en-US" altLang="zh-CN"/>
              <a:t>factory.create </a:t>
            </a:r>
            <a:r>
              <a:rPr lang="zh-CN" altLang="en-US"/>
              <a:t>的？想不起来？谁让你不记笔记的？</a:t>
            </a:r>
            <a:endParaRPr lang="en-US" altLang="zh-CN"/>
          </a:p>
          <a:p>
            <a:pPr lvl="1"/>
            <a:r>
              <a:rPr lang="zh-CN" altLang="en-US"/>
              <a:t>你可以使用 </a:t>
            </a:r>
            <a:r>
              <a:rPr lang="en-US" altLang="zh-CN"/>
              <a:t>back </a:t>
            </a:r>
            <a:r>
              <a:rPr lang="zh-CN" altLang="en-US"/>
              <a:t>功能回到之前的停顿点，也可以重新再看一次</a:t>
            </a:r>
            <a:endParaRPr lang="en-US" altLang="zh-CN"/>
          </a:p>
          <a:p>
            <a:pPr lvl="1"/>
            <a:r>
              <a:rPr lang="zh-CN" altLang="en-US"/>
              <a:t>我告诉你答案，</a:t>
            </a:r>
            <a:r>
              <a:rPr lang="zh-CN" altLang="en-US">
                <a:solidFill>
                  <a:srgbClr val="FFFF00"/>
                </a:solidFill>
              </a:rPr>
              <a:t>我们是从 </a:t>
            </a:r>
            <a:r>
              <a:rPr lang="en-US" altLang="zh-CN">
                <a:solidFill>
                  <a:srgbClr val="FFFF00"/>
                </a:solidFill>
              </a:rPr>
              <a:t>factorizeModule </a:t>
            </a:r>
            <a:r>
              <a:rPr lang="zh-CN" altLang="en-US">
                <a:solidFill>
                  <a:srgbClr val="FFFF00"/>
                </a:solidFill>
              </a:rPr>
              <a:t>来到 </a:t>
            </a:r>
            <a:r>
              <a:rPr lang="en-US" altLang="zh-CN">
                <a:solidFill>
                  <a:srgbClr val="FFFF00"/>
                </a:solidFill>
              </a:rPr>
              <a:t>factory.create </a:t>
            </a:r>
            <a:r>
              <a:rPr lang="zh-CN" altLang="en-US">
                <a:solidFill>
                  <a:srgbClr val="FFFF00"/>
                </a:solidFill>
              </a:rPr>
              <a:t>的</a:t>
            </a:r>
            <a:endParaRPr lang="en-US" altLang="zh-CN">
              <a:solidFill>
                <a:srgbClr val="FFFF00"/>
              </a:solidFill>
            </a:endParaRPr>
          </a:p>
          <a:p>
            <a:pPr lvl="1"/>
            <a:r>
              <a:rPr lang="zh-CN" altLang="en-US"/>
              <a:t>回到 </a:t>
            </a:r>
            <a:r>
              <a:rPr lang="en-US" altLang="zh-CN"/>
              <a:t>factorizeModule</a:t>
            </a:r>
            <a:r>
              <a:rPr lang="zh-CN" altLang="en-US"/>
              <a:t>，发现</a:t>
            </a:r>
            <a:r>
              <a:rPr lang="zh-CN" altLang="en-US">
                <a:solidFill>
                  <a:srgbClr val="FFFF00"/>
                </a:solidFill>
              </a:rPr>
              <a:t>后续操作是 </a:t>
            </a:r>
            <a:r>
              <a:rPr lang="en-US" altLang="zh-CN">
                <a:solidFill>
                  <a:srgbClr val="FFFF00"/>
                </a:solidFill>
              </a:rPr>
              <a:t>addModule </a:t>
            </a:r>
            <a:r>
              <a:rPr lang="zh-CN" altLang="en-US">
                <a:solidFill>
                  <a:srgbClr val="FFFF00"/>
                </a:solidFill>
              </a:rPr>
              <a:t>和 </a:t>
            </a:r>
            <a:r>
              <a:rPr lang="en-US" altLang="zh-CN">
                <a:solidFill>
                  <a:srgbClr val="FFFF00"/>
                </a:solidFill>
              </a:rPr>
              <a:t>buildModule</a:t>
            </a:r>
            <a:endParaRPr lang="zh-CN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856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6D911-A972-4E4C-B595-2F685814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第七个问题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17446-E287-412F-97C3-EC9DAFBDE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addModule </a:t>
            </a:r>
            <a:r>
              <a:rPr lang="zh-CN" altLang="en-US"/>
              <a:t>做了什么？</a:t>
            </a:r>
            <a:endParaRPr lang="en-US" altLang="zh-CN"/>
          </a:p>
          <a:p>
            <a:pPr lvl="1"/>
            <a:r>
              <a:rPr lang="zh-CN" altLang="en-US"/>
              <a:t>跟前面课程的思路类似，把 </a:t>
            </a:r>
            <a:r>
              <a:rPr lang="en-US" altLang="zh-CN"/>
              <a:t>module </a:t>
            </a:r>
            <a:r>
              <a:rPr lang="zh-CN" altLang="en-US"/>
              <a:t>添加到 </a:t>
            </a:r>
            <a:r>
              <a:rPr lang="en-US" altLang="zh-CN"/>
              <a:t>compilation.modules </a:t>
            </a:r>
            <a:r>
              <a:rPr lang="zh-CN" altLang="en-US"/>
              <a:t>里</a:t>
            </a:r>
            <a:endParaRPr lang="en-US" altLang="zh-CN"/>
          </a:p>
          <a:p>
            <a:pPr lvl="1"/>
            <a:r>
              <a:rPr lang="zh-CN" altLang="en-US"/>
              <a:t>而且还通过检查 </a:t>
            </a:r>
            <a:r>
              <a:rPr lang="en-US" altLang="zh-CN"/>
              <a:t>id </a:t>
            </a:r>
            <a:r>
              <a:rPr lang="zh-CN" altLang="en-US"/>
              <a:t>防止重复添加</a:t>
            </a:r>
          </a:p>
        </p:txBody>
      </p:sp>
    </p:spTree>
    <p:extLst>
      <p:ext uri="{BB962C8B-B14F-4D97-AF65-F5344CB8AC3E}">
        <p14:creationId xmlns:p14="http://schemas.microsoft.com/office/powerpoint/2010/main" val="1122612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9DBB4-6751-46EB-952A-DD371FF4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第八个问题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905901-4C5F-4FF0-B770-8E407A23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958166" cy="5382000"/>
          </a:xfrm>
        </p:spPr>
        <p:txBody>
          <a:bodyPr>
            <a:normAutofit/>
          </a:bodyPr>
          <a:lstStyle/>
          <a:p>
            <a:r>
              <a:rPr lang="en-US" altLang="zh-CN"/>
              <a:t>buildModule </a:t>
            </a:r>
            <a:r>
              <a:rPr lang="zh-CN" altLang="en-US"/>
              <a:t>做了什么</a:t>
            </a:r>
            <a:endParaRPr lang="en-US" altLang="zh-CN"/>
          </a:p>
          <a:p>
            <a:pPr lvl="1"/>
            <a:r>
              <a:rPr lang="zh-CN" altLang="en-US"/>
              <a:t>看名字就知道是重要操作，它调用了 </a:t>
            </a:r>
            <a:r>
              <a:rPr lang="en-US" altLang="zh-CN"/>
              <a:t>module.build()</a:t>
            </a:r>
          </a:p>
          <a:p>
            <a:pPr lvl="1"/>
            <a:r>
              <a:rPr lang="zh-CN" altLang="en-US"/>
              <a:t>来到 </a:t>
            </a:r>
            <a:r>
              <a:rPr lang="en-US" altLang="zh-CN"/>
              <a:t>NormalModule.js </a:t>
            </a:r>
            <a:r>
              <a:rPr lang="zh-CN" altLang="en-US"/>
              <a:t>看 </a:t>
            </a:r>
            <a:r>
              <a:rPr lang="en-US" altLang="zh-CN"/>
              <a:t>build </a:t>
            </a:r>
            <a:r>
              <a:rPr lang="zh-CN" altLang="en-US"/>
              <a:t>源码，发现了 </a:t>
            </a:r>
            <a:r>
              <a:rPr lang="en-US" altLang="zh-CN">
                <a:solidFill>
                  <a:srgbClr val="FFFF00"/>
                </a:solidFill>
              </a:rPr>
              <a:t>runLoaders</a:t>
            </a:r>
          </a:p>
          <a:p>
            <a:pPr lvl="1"/>
            <a:r>
              <a:rPr lang="zh-CN" altLang="en-US"/>
              <a:t>然后来到 </a:t>
            </a:r>
            <a:r>
              <a:rPr lang="en-US" altLang="zh-CN"/>
              <a:t>processResult()</a:t>
            </a:r>
            <a:r>
              <a:rPr lang="zh-CN" altLang="en-US"/>
              <a:t>，发现了 </a:t>
            </a:r>
            <a:r>
              <a:rPr lang="en-US" altLang="zh-CN"/>
              <a:t>_source = ... </a:t>
            </a:r>
            <a:r>
              <a:rPr lang="zh-CN" altLang="en-US"/>
              <a:t>和 </a:t>
            </a:r>
            <a:r>
              <a:rPr lang="en-US" altLang="zh-CN"/>
              <a:t>_ast = null</a:t>
            </a:r>
          </a:p>
          <a:p>
            <a:pPr lvl="1"/>
            <a:r>
              <a:rPr lang="zh-CN" altLang="en-US"/>
              <a:t>这是要做什么？显然是要把 </a:t>
            </a:r>
            <a:r>
              <a:rPr lang="en-US" altLang="zh-CN"/>
              <a:t>_source </a:t>
            </a:r>
            <a:r>
              <a:rPr lang="zh-CN" altLang="en-US"/>
              <a:t>变成 </a:t>
            </a:r>
            <a:r>
              <a:rPr lang="en-US" altLang="zh-CN"/>
              <a:t>_ast </a:t>
            </a:r>
            <a:r>
              <a:rPr lang="zh-CN" altLang="en-US"/>
              <a:t>了！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FF00"/>
                </a:solidFill>
              </a:rPr>
              <a:t>这就是我们第二个问题（</a:t>
            </a:r>
            <a:r>
              <a:rPr lang="en-US" altLang="zh-CN">
                <a:solidFill>
                  <a:srgbClr val="FFFF00"/>
                </a:solidFill>
              </a:rPr>
              <a:t>webpack </a:t>
            </a:r>
            <a:r>
              <a:rPr lang="zh-CN" altLang="en-US">
                <a:solidFill>
                  <a:srgbClr val="FFFF00"/>
                </a:solidFill>
              </a:rPr>
              <a:t>如何分析 </a:t>
            </a:r>
            <a:r>
              <a:rPr lang="en-US" altLang="zh-CN">
                <a:solidFill>
                  <a:srgbClr val="FFFF00"/>
                </a:solidFill>
              </a:rPr>
              <a:t>index.js</a:t>
            </a:r>
            <a:r>
              <a:rPr lang="zh-CN" altLang="en-US">
                <a:solidFill>
                  <a:srgbClr val="FFFF00"/>
                </a:solidFill>
              </a:rPr>
              <a:t>）的答案！</a:t>
            </a:r>
            <a:endParaRPr lang="en-US" altLang="zh-CN">
              <a:solidFill>
                <a:srgbClr val="FFFF00"/>
              </a:solidFill>
            </a:endParaRPr>
          </a:p>
          <a:p>
            <a:pPr lvl="1"/>
            <a:r>
              <a:rPr lang="zh-CN" altLang="en-US"/>
              <a:t>来到 </a:t>
            </a:r>
            <a:r>
              <a:rPr lang="en-US" altLang="zh-CN"/>
              <a:t>doBuild </a:t>
            </a:r>
            <a:r>
              <a:rPr lang="zh-CN" altLang="en-US"/>
              <a:t>的回调，发现了 </a:t>
            </a:r>
            <a:r>
              <a:rPr lang="en-US" altLang="zh-CN"/>
              <a:t>this.parser.parse() </a:t>
            </a:r>
            <a:r>
              <a:rPr lang="zh-CN" altLang="en-US"/>
              <a:t>！</a:t>
            </a:r>
            <a:endParaRPr lang="en-US" altLang="zh-CN"/>
          </a:p>
          <a:p>
            <a:pPr lvl="1"/>
            <a:r>
              <a:rPr lang="zh-CN" altLang="en-US"/>
              <a:t>终于看到了我们第一节课</a:t>
            </a:r>
            <a:r>
              <a:rPr lang="en-US" altLang="zh-CN"/>
              <a:t>《AST</a:t>
            </a:r>
            <a:r>
              <a:rPr lang="zh-CN" altLang="en-US"/>
              <a:t>、</a:t>
            </a:r>
            <a:r>
              <a:rPr lang="en-US" altLang="zh-CN"/>
              <a:t>Babel</a:t>
            </a:r>
            <a:r>
              <a:rPr lang="zh-CN" altLang="en-US"/>
              <a:t>、依赖</a:t>
            </a:r>
            <a:r>
              <a:rPr lang="en-US" altLang="zh-CN"/>
              <a:t>》</a:t>
            </a:r>
            <a:r>
              <a:rPr lang="zh-CN" altLang="en-US"/>
              <a:t>的 </a:t>
            </a:r>
            <a:r>
              <a:rPr lang="en-US" altLang="zh-CN"/>
              <a:t>parse </a:t>
            </a:r>
            <a:r>
              <a:rPr lang="zh-CN" altLang="en-US"/>
              <a:t>知识点！</a:t>
            </a:r>
            <a:endParaRPr lang="en-US" altLang="zh-CN"/>
          </a:p>
          <a:p>
            <a:pPr lvl="1"/>
            <a:r>
              <a:rPr lang="en-US" altLang="zh-CN"/>
              <a:t>parse </a:t>
            </a:r>
            <a:r>
              <a:rPr lang="zh-CN" altLang="en-US"/>
              <a:t>就是把 </a:t>
            </a:r>
            <a:r>
              <a:rPr lang="en-US" altLang="zh-CN"/>
              <a:t>code </a:t>
            </a:r>
            <a:r>
              <a:rPr lang="zh-CN" altLang="en-US"/>
              <a:t>变成 </a:t>
            </a:r>
            <a:r>
              <a:rPr lang="en-US" altLang="zh-CN"/>
              <a:t>ast</a:t>
            </a:r>
          </a:p>
          <a:p>
            <a:pPr lvl="1"/>
            <a:r>
              <a:rPr lang="zh-CN" altLang="en-US"/>
              <a:t>问题来了，</a:t>
            </a:r>
            <a:r>
              <a:rPr lang="en-US" altLang="zh-CN"/>
              <a:t>parser </a:t>
            </a:r>
            <a:r>
              <a:rPr lang="zh-CN" altLang="en-US"/>
              <a:t>是什么，</a:t>
            </a:r>
            <a:r>
              <a:rPr lang="en-US" altLang="zh-CN"/>
              <a:t>parse() </a:t>
            </a:r>
            <a:r>
              <a:rPr lang="zh-CN" altLang="en-US"/>
              <a:t>的源码在哪？</a:t>
            </a:r>
            <a:endParaRPr lang="en-US" altLang="zh-CN"/>
          </a:p>
          <a:p>
            <a:pPr lvl="1"/>
            <a:r>
              <a:rPr lang="zh-CN" altLang="en-US"/>
              <a:t>继续跟代码会发现 </a:t>
            </a:r>
            <a:r>
              <a:rPr lang="en-US" altLang="zh-CN"/>
              <a:t>parser </a:t>
            </a:r>
            <a:r>
              <a:rPr lang="zh-CN" altLang="en-US"/>
              <a:t>来自于 </a:t>
            </a:r>
            <a:r>
              <a:rPr lang="en-US" altLang="zh-CN"/>
              <a:t>acorn </a:t>
            </a:r>
            <a:r>
              <a:rPr lang="zh-CN" altLang="en-US"/>
              <a:t>库，需要编译原理知识，不跟进了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如果你想要学习编译原理知识，可以购买我的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科班课程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747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67CEA-8126-44DD-AB80-53DDC613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先小结一下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DC082-68C9-488E-8A2E-94284AEDA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我们经历了什么</a:t>
            </a:r>
            <a:endParaRPr lang="en-US" altLang="zh-CN"/>
          </a:p>
          <a:p>
            <a:pPr lvl="1"/>
            <a:r>
              <a:rPr lang="zh-CN" altLang="en-US"/>
              <a:t>我们研究到第八个问题，才看到了 </a:t>
            </a:r>
            <a:r>
              <a:rPr lang="en-US" altLang="zh-CN"/>
              <a:t>parse</a:t>
            </a:r>
          </a:p>
          <a:p>
            <a:pPr lvl="1"/>
            <a:r>
              <a:rPr lang="zh-CN" altLang="en-US"/>
              <a:t>因此我们知道 </a:t>
            </a:r>
            <a:r>
              <a:rPr lang="en-US" altLang="zh-CN"/>
              <a:t>webpack </a:t>
            </a:r>
            <a:r>
              <a:rPr lang="zh-CN" altLang="en-US"/>
              <a:t>对 </a:t>
            </a:r>
            <a:r>
              <a:rPr lang="en-US" altLang="zh-CN"/>
              <a:t>src/index.js</a:t>
            </a:r>
            <a:r>
              <a:rPr lang="zh-CN" altLang="en-US"/>
              <a:t> 进行了 </a:t>
            </a:r>
            <a:r>
              <a:rPr lang="en-US" altLang="zh-CN"/>
              <a:t>parse</a:t>
            </a:r>
          </a:p>
          <a:p>
            <a:pPr lvl="1"/>
            <a:r>
              <a:rPr lang="zh-CN" altLang="en-US"/>
              <a:t>但我们第一节课就知道这个结论了，现在只不过是从源码里印证结论</a:t>
            </a:r>
            <a:endParaRPr lang="en-US" altLang="zh-CN"/>
          </a:p>
          <a:p>
            <a:pPr lvl="1"/>
            <a:r>
              <a:rPr lang="zh-CN" altLang="en-US"/>
              <a:t>你还觉得看源码有意思吗？</a:t>
            </a:r>
            <a:endParaRPr lang="en-US" altLang="zh-CN"/>
          </a:p>
          <a:p>
            <a:pPr lvl="1"/>
            <a:r>
              <a:rPr lang="zh-CN" altLang="en-US"/>
              <a:t>我觉得挺有意思：辛苦地前进后退很多次，最终完成目标，到达高潮</a:t>
            </a:r>
            <a:endParaRPr lang="en-US" altLang="zh-CN"/>
          </a:p>
          <a:p>
            <a:r>
              <a:rPr lang="zh-CN" altLang="en-US"/>
              <a:t>能稍微装一下 </a:t>
            </a:r>
            <a:r>
              <a:rPr lang="en-US" altLang="zh-CN"/>
              <a:t>X </a:t>
            </a:r>
            <a:r>
              <a:rPr lang="zh-CN" altLang="en-US"/>
              <a:t>吗</a:t>
            </a:r>
            <a:endParaRPr lang="en-US" altLang="zh-CN"/>
          </a:p>
          <a:p>
            <a:pPr lvl="1"/>
            <a:r>
              <a:rPr lang="zh-CN" altLang="en-US"/>
              <a:t>我凭借自己深厚的代码功底，仔细阅读了 </a:t>
            </a:r>
            <a:r>
              <a:rPr lang="en-US" altLang="zh-CN"/>
              <a:t>webpack </a:t>
            </a:r>
            <a:r>
              <a:rPr lang="zh-CN" altLang="en-US"/>
              <a:t>源代码</a:t>
            </a:r>
            <a:endParaRPr lang="en-US" altLang="zh-CN"/>
          </a:p>
          <a:p>
            <a:pPr lvl="1"/>
            <a:r>
              <a:rPr lang="en-US" altLang="zh-CN"/>
              <a:t>webpack </a:t>
            </a:r>
            <a:r>
              <a:rPr lang="zh-CN" altLang="en-US"/>
              <a:t>使用 </a:t>
            </a:r>
            <a:r>
              <a:rPr lang="en-US" altLang="zh-CN"/>
              <a:t>Tapable </a:t>
            </a:r>
            <a:r>
              <a:rPr lang="zh-CN" altLang="en-US"/>
              <a:t>作为事件中心，将打包分为 </a:t>
            </a:r>
            <a:r>
              <a:rPr lang="en-US" altLang="zh-CN"/>
              <a:t>env</a:t>
            </a:r>
            <a:r>
              <a:rPr lang="zh-CN" altLang="en-US"/>
              <a:t>、</a:t>
            </a:r>
            <a:r>
              <a:rPr lang="en-US" altLang="zh-CN"/>
              <a:t>compile</a:t>
            </a:r>
            <a:r>
              <a:rPr lang="zh-CN" altLang="en-US"/>
              <a:t>、</a:t>
            </a:r>
            <a:r>
              <a:rPr lang="en-US" altLang="zh-CN"/>
              <a:t>make</a:t>
            </a:r>
            <a:r>
              <a:rPr lang="zh-CN" altLang="en-US"/>
              <a:t>、</a:t>
            </a:r>
            <a:r>
              <a:rPr lang="en-US" altLang="zh-CN"/>
              <a:t>seal</a:t>
            </a:r>
            <a:r>
              <a:rPr lang="zh-CN" altLang="en-US"/>
              <a:t>、</a:t>
            </a:r>
            <a:r>
              <a:rPr lang="en-US" altLang="zh-CN"/>
              <a:t>emit </a:t>
            </a:r>
            <a:r>
              <a:rPr lang="zh-CN" altLang="en-US"/>
              <a:t>等几个阶段</a:t>
            </a:r>
            <a:endParaRPr lang="en-US" altLang="zh-CN"/>
          </a:p>
          <a:p>
            <a:pPr lvl="1"/>
            <a:r>
              <a:rPr lang="zh-CN" altLang="en-US"/>
              <a:t>在 </a:t>
            </a:r>
            <a:r>
              <a:rPr lang="en-US" altLang="zh-CN"/>
              <a:t>make </a:t>
            </a:r>
            <a:r>
              <a:rPr lang="zh-CN" altLang="en-US"/>
              <a:t>阶段借助 </a:t>
            </a:r>
            <a:r>
              <a:rPr lang="en-US" altLang="zh-CN"/>
              <a:t>acorn </a:t>
            </a:r>
            <a:r>
              <a:rPr lang="zh-CN" altLang="en-US"/>
              <a:t>对源代码进行了 </a:t>
            </a:r>
            <a:r>
              <a:rPr lang="en-US" altLang="zh-CN"/>
              <a:t>parse</a:t>
            </a:r>
            <a:r>
              <a:rPr lang="zh-CN" altLang="en-US"/>
              <a:t>，未完待续</a:t>
            </a:r>
            <a:r>
              <a:rPr lang="en-US" altLang="zh-CN"/>
              <a:t>……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8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287F3-DDB2-4AAF-9BFD-72514354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第九个问题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C67C7-E574-474C-94FC-8B8F46BBF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60000"/>
            <a:ext cx="10951029" cy="5382000"/>
          </a:xfrm>
        </p:spPr>
        <p:txBody>
          <a:bodyPr/>
          <a:lstStyle/>
          <a:p>
            <a:r>
              <a:rPr lang="en-US" altLang="zh-CN"/>
              <a:t>webpack </a:t>
            </a:r>
            <a:r>
              <a:rPr lang="zh-CN" altLang="en-US"/>
              <a:t>如何知道 </a:t>
            </a:r>
            <a:r>
              <a:rPr lang="en-US" altLang="zh-CN"/>
              <a:t>index.js </a:t>
            </a:r>
            <a:r>
              <a:rPr lang="zh-CN" altLang="en-US"/>
              <a:t>依赖了哪些文件的</a:t>
            </a:r>
            <a:endParaRPr lang="en-US" altLang="zh-CN"/>
          </a:p>
          <a:p>
            <a:pPr lvl="1"/>
            <a:r>
              <a:rPr lang="zh-CN" altLang="en-US"/>
              <a:t>目前我们知道 </a:t>
            </a:r>
            <a:r>
              <a:rPr lang="en-US" altLang="zh-CN"/>
              <a:t>webpack </a:t>
            </a:r>
            <a:r>
              <a:rPr lang="zh-CN" altLang="en-US"/>
              <a:t>会对 </a:t>
            </a:r>
            <a:r>
              <a:rPr lang="en-US" altLang="zh-CN"/>
              <a:t>index.js </a:t>
            </a:r>
            <a:r>
              <a:rPr lang="zh-CN" altLang="en-US"/>
              <a:t>进行 </a:t>
            </a:r>
            <a:r>
              <a:rPr lang="en-US" altLang="zh-CN"/>
              <a:t>parse </a:t>
            </a:r>
            <a:r>
              <a:rPr lang="zh-CN" altLang="en-US"/>
              <a:t>得到 </a:t>
            </a:r>
            <a:r>
              <a:rPr lang="en-US" altLang="zh-CN"/>
              <a:t>ast</a:t>
            </a:r>
          </a:p>
          <a:p>
            <a:pPr lvl="1"/>
            <a:r>
              <a:rPr lang="zh-CN" altLang="en-US"/>
              <a:t>那么接下来 </a:t>
            </a:r>
            <a:r>
              <a:rPr lang="en-US" altLang="zh-CN"/>
              <a:t>webpack </a:t>
            </a:r>
            <a:r>
              <a:rPr lang="zh-CN" altLang="en-US"/>
              <a:t>应该会 </a:t>
            </a:r>
            <a:r>
              <a:rPr lang="en-US" altLang="zh-CN"/>
              <a:t>traverse </a:t>
            </a:r>
            <a:r>
              <a:rPr lang="zh-CN" altLang="en-US"/>
              <a:t>这个 </a:t>
            </a:r>
            <a:r>
              <a:rPr lang="en-US" altLang="zh-CN"/>
              <a:t>ast</a:t>
            </a:r>
            <a:r>
              <a:rPr lang="zh-CN" altLang="en-US"/>
              <a:t>，寻找 </a:t>
            </a:r>
            <a:r>
              <a:rPr lang="en-US" altLang="zh-CN"/>
              <a:t>import </a:t>
            </a:r>
            <a:r>
              <a:rPr lang="zh-CN" altLang="en-US"/>
              <a:t>语句</a:t>
            </a:r>
            <a:endParaRPr lang="en-US" altLang="zh-CN"/>
          </a:p>
          <a:p>
            <a:pPr lvl="1"/>
            <a:r>
              <a:rPr lang="zh-CN" altLang="en-US"/>
              <a:t>请问相关代码在哪？</a:t>
            </a:r>
            <a:endParaRPr lang="en-US" altLang="zh-CN"/>
          </a:p>
          <a:p>
            <a:r>
              <a:rPr lang="zh-CN" altLang="en-US"/>
              <a:t>阅读源码后发现</a:t>
            </a:r>
            <a:endParaRPr lang="en-US" altLang="zh-CN"/>
          </a:p>
          <a:p>
            <a:pPr lvl="1"/>
            <a:r>
              <a:rPr lang="zh-CN" altLang="en-US"/>
              <a:t>其中 </a:t>
            </a:r>
            <a:r>
              <a:rPr lang="en-US" altLang="zh-CN"/>
              <a:t>blockPreWalkStatement()</a:t>
            </a:r>
            <a:r>
              <a:rPr lang="zh-CN" altLang="en-US"/>
              <a:t> 对 </a:t>
            </a:r>
            <a:r>
              <a:rPr lang="en-US" altLang="zh-CN"/>
              <a:t>ImportDeclaration </a:t>
            </a:r>
            <a:r>
              <a:rPr lang="zh-CN" altLang="en-US"/>
              <a:t>进行了检查</a:t>
            </a:r>
            <a:endParaRPr lang="en-US" altLang="zh-CN"/>
          </a:p>
          <a:p>
            <a:pPr lvl="1"/>
            <a:r>
              <a:rPr lang="zh-CN" altLang="en-US"/>
              <a:t>一旦发现 </a:t>
            </a:r>
            <a:r>
              <a:rPr lang="en-US" altLang="zh-CN"/>
              <a:t>import 'xxx'</a:t>
            </a:r>
            <a:r>
              <a:rPr lang="zh-CN" altLang="en-US"/>
              <a:t>，就会触发 </a:t>
            </a:r>
            <a:r>
              <a:rPr lang="en-US" altLang="zh-CN"/>
              <a:t>import </a:t>
            </a:r>
            <a:r>
              <a:rPr lang="zh-CN" altLang="en-US"/>
              <a:t>钩子，对应的监听函数会处理依赖</a:t>
            </a:r>
            <a:endParaRPr lang="en-US" altLang="zh-CN"/>
          </a:p>
          <a:p>
            <a:pPr lvl="1"/>
            <a:r>
              <a:rPr lang="zh-CN" altLang="en-US"/>
              <a:t>其中 </a:t>
            </a:r>
            <a:r>
              <a:rPr lang="en-US" altLang="zh-CN"/>
              <a:t>walkStatements()</a:t>
            </a:r>
            <a:r>
              <a:rPr lang="zh-CN" altLang="en-US"/>
              <a:t> 对 </a:t>
            </a:r>
            <a:r>
              <a:rPr lang="en-US" altLang="zh-CN"/>
              <a:t>ImportExpression </a:t>
            </a:r>
            <a:r>
              <a:rPr lang="zh-CN" altLang="en-US"/>
              <a:t>进行了检查</a:t>
            </a:r>
            <a:endParaRPr lang="en-US" altLang="zh-CN"/>
          </a:p>
          <a:p>
            <a:pPr lvl="1"/>
            <a:r>
              <a:rPr lang="zh-CN" altLang="en-US"/>
              <a:t>一旦发现 </a:t>
            </a:r>
            <a:r>
              <a:rPr lang="en-US" altLang="zh-CN"/>
              <a:t>import('xxx')</a:t>
            </a:r>
            <a:r>
              <a:rPr lang="zh-CN" altLang="en-US"/>
              <a:t>，就会触发 </a:t>
            </a:r>
            <a:r>
              <a:rPr lang="en-US" altLang="zh-CN"/>
              <a:t>importCall </a:t>
            </a:r>
            <a:r>
              <a:rPr lang="zh-CN" altLang="en-US"/>
              <a:t>钩子，对应的监听函数也会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这里不讨论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require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，大家有兴趣可以自己研究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4704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86C6E-5F53-482C-A2C7-F50C9E5A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第十个问题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77BD1-BE78-44E4-B4EF-5E5544CD9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60000"/>
            <a:ext cx="10927887" cy="5382000"/>
          </a:xfrm>
        </p:spPr>
        <p:txBody>
          <a:bodyPr/>
          <a:lstStyle/>
          <a:p>
            <a:r>
              <a:rPr lang="zh-CN" altLang="en-US"/>
              <a:t>怎么把 </a:t>
            </a:r>
            <a:r>
              <a:rPr lang="en-US" altLang="zh-CN"/>
              <a:t>modules </a:t>
            </a:r>
            <a:r>
              <a:rPr lang="zh-CN" altLang="en-US"/>
              <a:t>合并成一个文件的？</a:t>
            </a:r>
            <a:endParaRPr lang="en-US" altLang="zh-CN"/>
          </a:p>
          <a:p>
            <a:pPr lvl="1"/>
            <a:r>
              <a:rPr lang="zh-CN" altLang="en-US">
                <a:latin typeface="Consolas" panose="020B0609020204030204" pitchFamily="49" charset="0"/>
              </a:rPr>
              <a:t>看 </a:t>
            </a:r>
            <a:r>
              <a:rPr lang="en-US" altLang="zh-CN">
                <a:latin typeface="Consolas" panose="020B0609020204030204" pitchFamily="49" charset="0"/>
              </a:rPr>
              <a:t>compilation.seal()</a:t>
            </a:r>
            <a:r>
              <a:rPr lang="zh-CN" altLang="en-US">
                <a:latin typeface="Consolas" panose="020B0609020204030204" pitchFamily="49" charset="0"/>
              </a:rPr>
              <a:t>，该函数会创建 </a:t>
            </a:r>
            <a:r>
              <a:rPr lang="en-US" altLang="zh-CN">
                <a:latin typeface="Consolas" panose="020B0609020204030204" pitchFamily="49" charset="0"/>
              </a:rPr>
              <a:t>chunks</a:t>
            </a:r>
            <a:r>
              <a:rPr lang="zh-CN" altLang="en-US">
                <a:latin typeface="Consolas" panose="020B0609020204030204" pitchFamily="49" charset="0"/>
              </a:rPr>
              <a:t>、</a:t>
            </a:r>
            <a:r>
              <a:rPr lang="en-US" altLang="zh-CN">
                <a:latin typeface="Consolas" panose="020B0609020204030204" pitchFamily="49" charset="0"/>
              </a:rPr>
              <a:t> </a:t>
            </a:r>
            <a:r>
              <a:rPr lang="zh-CN" altLang="en-US">
                <a:latin typeface="Consolas" panose="020B0609020204030204" pitchFamily="49" charset="0"/>
              </a:rPr>
              <a:t>为每个 </a:t>
            </a:r>
            <a:r>
              <a:rPr lang="en-US" altLang="zh-CN">
                <a:latin typeface="Consolas" panose="020B0609020204030204" pitchFamily="49" charset="0"/>
              </a:rPr>
              <a:t>chunk </a:t>
            </a:r>
            <a:r>
              <a:rPr lang="zh-CN" altLang="en-US">
                <a:latin typeface="Consolas" panose="020B0609020204030204" pitchFamily="49" charset="0"/>
              </a:rPr>
              <a:t>进行 </a:t>
            </a:r>
            <a:r>
              <a:rPr lang="en-US" altLang="zh-CN">
                <a:latin typeface="Consolas" panose="020B0609020204030204" pitchFamily="49" charset="0"/>
              </a:rPr>
              <a:t>codeGeneration</a:t>
            </a:r>
            <a:r>
              <a:rPr lang="zh-CN" altLang="en-US">
                <a:latin typeface="Consolas" panose="020B0609020204030204" pitchFamily="49" charset="0"/>
              </a:rPr>
              <a:t>，然后为每个 </a:t>
            </a:r>
            <a:r>
              <a:rPr lang="en-US" altLang="zh-CN">
                <a:latin typeface="Consolas" panose="020B0609020204030204" pitchFamily="49" charset="0"/>
              </a:rPr>
              <a:t>chunk </a:t>
            </a:r>
            <a:r>
              <a:rPr lang="zh-CN" altLang="en-US">
                <a:latin typeface="Consolas" panose="020B0609020204030204" pitchFamily="49" charset="0"/>
              </a:rPr>
              <a:t>创建 </a:t>
            </a:r>
            <a:r>
              <a:rPr lang="en-US" altLang="zh-CN">
                <a:latin typeface="Consolas" panose="020B0609020204030204" pitchFamily="49" charset="0"/>
              </a:rPr>
              <a:t>asset</a:t>
            </a:r>
          </a:p>
          <a:p>
            <a:pPr lvl="1"/>
            <a:r>
              <a:rPr lang="en-US" altLang="zh-CN">
                <a:latin typeface="Consolas" panose="020B0609020204030204" pitchFamily="49" charset="0"/>
              </a:rPr>
              <a:t>seal() </a:t>
            </a:r>
            <a:r>
              <a:rPr lang="zh-CN" altLang="en-US">
                <a:latin typeface="Consolas" panose="020B0609020204030204" pitchFamily="49" charset="0"/>
              </a:rPr>
              <a:t>之后，</a:t>
            </a:r>
            <a:r>
              <a:rPr lang="en-US" altLang="zh-CN">
                <a:latin typeface="Consolas" panose="020B0609020204030204" pitchFamily="49" charset="0"/>
              </a:rPr>
              <a:t>emitAssets()</a:t>
            </a:r>
            <a:r>
              <a:rPr lang="zh-CN" altLang="en-US">
                <a:latin typeface="Consolas" panose="020B0609020204030204" pitchFamily="49" charset="0"/>
              </a:rPr>
              <a:t>、</a:t>
            </a:r>
            <a:r>
              <a:rPr lang="en-US" altLang="zh-CN">
                <a:latin typeface="Consolas" panose="020B0609020204030204" pitchFamily="49" charset="0"/>
              </a:rPr>
              <a:t>emitFiles() </a:t>
            </a:r>
            <a:r>
              <a:rPr lang="zh-CN" altLang="en-US">
                <a:latin typeface="Consolas" panose="020B0609020204030204" pitchFamily="49" charset="0"/>
              </a:rPr>
              <a:t>会创建文件（</a:t>
            </a:r>
            <a:r>
              <a:rPr lang="en-US" altLang="zh-CN">
                <a:latin typeface="Consolas" panose="020B0609020204030204" pitchFamily="49" charset="0"/>
              </a:rPr>
              <a:t>emit </a:t>
            </a:r>
            <a:r>
              <a:rPr lang="zh-CN" altLang="en-US">
                <a:latin typeface="Consolas" panose="020B0609020204030204" pitchFamily="49" charset="0"/>
              </a:rPr>
              <a:t>就是射）</a:t>
            </a:r>
            <a:endParaRPr lang="en-US" altLang="zh-CN">
              <a:latin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</a:rPr>
              <a:t>最终得到 </a:t>
            </a:r>
            <a:r>
              <a:rPr lang="en-US" altLang="zh-CN">
                <a:latin typeface="Consolas" panose="020B0609020204030204" pitchFamily="49" charset="0"/>
              </a:rPr>
              <a:t>dist/main.js </a:t>
            </a:r>
            <a:r>
              <a:rPr lang="zh-CN" altLang="en-US">
                <a:latin typeface="Consolas" panose="020B0609020204030204" pitchFamily="49" charset="0"/>
              </a:rPr>
              <a:t>和其他</a:t>
            </a:r>
            <a:r>
              <a:rPr lang="en-US" altLang="zh-CN">
                <a:latin typeface="Consolas" panose="020B0609020204030204" pitchFamily="49" charset="0"/>
              </a:rPr>
              <a:t> chunk </a:t>
            </a:r>
            <a:r>
              <a:rPr lang="zh-CN" altLang="en-US">
                <a:latin typeface="Consolas" panose="020B0609020204030204" pitchFamily="49" charset="0"/>
              </a:rPr>
              <a:t>文件</a:t>
            </a:r>
            <a:endParaRPr lang="en-US" altLang="zh-CN">
              <a:latin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</a:rPr>
              <a:t>教训</a:t>
            </a:r>
            <a:endParaRPr lang="en-US" altLang="zh-CN">
              <a:latin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</a:rPr>
              <a:t>看到后面我已经累了，就不详细给大家解释了</a:t>
            </a:r>
            <a:endParaRPr lang="en-US" altLang="zh-CN">
              <a:latin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</a:rPr>
              <a:t>总之 </a:t>
            </a:r>
            <a:r>
              <a:rPr lang="en-US" altLang="zh-CN">
                <a:latin typeface="Consolas" panose="020B0609020204030204" pitchFamily="49" charset="0"/>
              </a:rPr>
              <a:t>webpack </a:t>
            </a:r>
            <a:r>
              <a:rPr lang="zh-CN" altLang="en-US">
                <a:latin typeface="Consolas" panose="020B0609020204030204" pitchFamily="49" charset="0"/>
              </a:rPr>
              <a:t>源码模块划分明晰、函数命名准确，代码比较好读</a:t>
            </a:r>
            <a:endParaRPr lang="en-US" altLang="zh-CN">
              <a:latin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</a:rPr>
              <a:t>唯一值得吐槽的就是事件调来调去把人给弄晕了</a:t>
            </a:r>
          </a:p>
        </p:txBody>
      </p:sp>
    </p:spTree>
    <p:extLst>
      <p:ext uri="{BB962C8B-B14F-4D97-AF65-F5344CB8AC3E}">
        <p14:creationId xmlns:p14="http://schemas.microsoft.com/office/powerpoint/2010/main" val="3325455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3DD1E-0AF6-4756-9555-F30A5703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再小结一下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DFDB0-73A3-4327-A040-7728BCEE8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webpack </a:t>
            </a:r>
            <a:r>
              <a:rPr lang="zh-CN" altLang="en-US"/>
              <a:t>怎么分析依赖和打包的</a:t>
            </a:r>
            <a:endParaRPr lang="en-US" altLang="zh-CN"/>
          </a:p>
          <a:p>
            <a:pPr lvl="1"/>
            <a:r>
              <a:rPr lang="zh-CN" altLang="en-US"/>
              <a:t>使用 </a:t>
            </a:r>
            <a:r>
              <a:rPr lang="en-US" altLang="zh-CN"/>
              <a:t>JavascriptParser </a:t>
            </a:r>
            <a:r>
              <a:rPr lang="zh-CN" altLang="en-US"/>
              <a:t>对 </a:t>
            </a:r>
            <a:r>
              <a:rPr lang="en-US" altLang="zh-CN"/>
              <a:t>index.js </a:t>
            </a:r>
            <a:r>
              <a:rPr lang="zh-CN" altLang="en-US"/>
              <a:t>进行 </a:t>
            </a:r>
            <a:r>
              <a:rPr lang="en-US" altLang="zh-CN"/>
              <a:t>parse </a:t>
            </a:r>
            <a:r>
              <a:rPr lang="zh-CN" altLang="en-US"/>
              <a:t>得到 </a:t>
            </a:r>
            <a:r>
              <a:rPr lang="en-US" altLang="zh-CN"/>
              <a:t>ast</a:t>
            </a:r>
            <a:r>
              <a:rPr lang="zh-CN" altLang="en-US"/>
              <a:t>，然后遍历 </a:t>
            </a:r>
            <a:r>
              <a:rPr lang="en-US" altLang="zh-CN"/>
              <a:t>ast</a:t>
            </a:r>
          </a:p>
          <a:p>
            <a:pPr lvl="1"/>
            <a:r>
              <a:rPr lang="zh-CN" altLang="en-US"/>
              <a:t>发现依赖声明就将其添加到 </a:t>
            </a:r>
            <a:r>
              <a:rPr lang="en-US" altLang="zh-CN"/>
              <a:t>module </a:t>
            </a:r>
            <a:r>
              <a:rPr lang="zh-CN" altLang="en-US"/>
              <a:t>的 </a:t>
            </a:r>
            <a:r>
              <a:rPr lang="en-US" altLang="zh-CN"/>
              <a:t>dependencies </a:t>
            </a:r>
            <a:r>
              <a:rPr lang="zh-CN" altLang="en-US"/>
              <a:t>或 </a:t>
            </a:r>
            <a:r>
              <a:rPr lang="en-US" altLang="zh-CN"/>
              <a:t>blocks </a:t>
            </a:r>
            <a:r>
              <a:rPr lang="zh-CN" altLang="en-US"/>
              <a:t>中</a:t>
            </a:r>
            <a:endParaRPr lang="en-US" altLang="zh-CN"/>
          </a:p>
          <a:p>
            <a:pPr lvl="1"/>
            <a:r>
              <a:rPr lang="en-US" altLang="zh-CN"/>
              <a:t>seal </a:t>
            </a:r>
            <a:r>
              <a:rPr lang="zh-CN" altLang="en-US"/>
              <a:t>阶段，</a:t>
            </a:r>
            <a:r>
              <a:rPr lang="en-US" altLang="zh-CN"/>
              <a:t>webpack </a:t>
            </a:r>
            <a:r>
              <a:rPr lang="zh-CN" altLang="en-US"/>
              <a:t>将 </a:t>
            </a:r>
            <a:r>
              <a:rPr lang="en-US" altLang="zh-CN"/>
              <a:t>module </a:t>
            </a:r>
            <a:r>
              <a:rPr lang="zh-CN" altLang="en-US"/>
              <a:t>转为 </a:t>
            </a:r>
            <a:r>
              <a:rPr lang="en-US" altLang="zh-CN"/>
              <a:t>chunk</a:t>
            </a:r>
            <a:r>
              <a:rPr lang="zh-CN" altLang="en-US"/>
              <a:t>，可能会把多个 </a:t>
            </a:r>
            <a:r>
              <a:rPr lang="en-US" altLang="zh-CN"/>
              <a:t>module </a:t>
            </a:r>
            <a:r>
              <a:rPr lang="zh-CN" altLang="en-US"/>
              <a:t>通过 </a:t>
            </a:r>
            <a:r>
              <a:rPr lang="en-US" altLang="zh-CN"/>
              <a:t>codeGeneration </a:t>
            </a:r>
            <a:r>
              <a:rPr lang="zh-CN" altLang="en-US"/>
              <a:t>合并为一个 </a:t>
            </a:r>
            <a:r>
              <a:rPr lang="en-US" altLang="zh-CN"/>
              <a:t>chunk</a:t>
            </a:r>
          </a:p>
          <a:p>
            <a:pPr lvl="1"/>
            <a:r>
              <a:rPr lang="en-US" altLang="zh-CN"/>
              <a:t>seal </a:t>
            </a:r>
            <a:r>
              <a:rPr lang="zh-CN" altLang="en-US"/>
              <a:t>之后，为每个 </a:t>
            </a:r>
            <a:r>
              <a:rPr lang="en-US" altLang="zh-CN"/>
              <a:t>chunk </a:t>
            </a:r>
            <a:r>
              <a:rPr lang="zh-CN" altLang="en-US"/>
              <a:t>创建文件，并写到硬盘上</a:t>
            </a:r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496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2A21503-317A-415F-B4E3-74CD9BB23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我把整个流程画成了一张图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30F9B74-1D06-450C-A169-8F84BCB53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以防第二天我把今天分析出来的内容全忘了</a:t>
            </a:r>
          </a:p>
        </p:txBody>
      </p:sp>
    </p:spTree>
    <p:extLst>
      <p:ext uri="{BB962C8B-B14F-4D97-AF65-F5344CB8AC3E}">
        <p14:creationId xmlns:p14="http://schemas.microsoft.com/office/powerpoint/2010/main" val="3844972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DC82AB0-52D0-47B3-B5B1-9A082DFEFDC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95349" y="258399"/>
            <a:ext cx="10401301" cy="6240780"/>
          </a:xfrm>
        </p:spPr>
      </p:pic>
    </p:spTree>
    <p:extLst>
      <p:ext uri="{BB962C8B-B14F-4D97-AF65-F5344CB8AC3E}">
        <p14:creationId xmlns:p14="http://schemas.microsoft.com/office/powerpoint/2010/main" val="3220706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A95EC-15CA-4753-B826-27390DDA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2C6AC-B771-447C-A7CA-C513FCB2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没有新知识</a:t>
            </a:r>
            <a:endParaRPr lang="en-US" altLang="zh-CN"/>
          </a:p>
          <a:p>
            <a:pPr lvl="1"/>
            <a:r>
              <a:rPr lang="zh-CN" altLang="en-US"/>
              <a:t>这节课的内容我们在前面的课程基本都涉及了</a:t>
            </a:r>
            <a:endParaRPr lang="en-US" altLang="zh-CN"/>
          </a:p>
          <a:p>
            <a:pPr lvl="1"/>
            <a:r>
              <a:rPr lang="en-US" altLang="zh-CN"/>
              <a:t>parse</a:t>
            </a:r>
            <a:r>
              <a:rPr lang="zh-CN" altLang="en-US"/>
              <a:t>、</a:t>
            </a:r>
            <a:r>
              <a:rPr lang="en-US" altLang="zh-CN"/>
              <a:t>traverse</a:t>
            </a:r>
            <a:r>
              <a:rPr lang="zh-CN" altLang="en-US"/>
              <a:t>、</a:t>
            </a:r>
            <a:r>
              <a:rPr lang="en-US" altLang="zh-CN"/>
              <a:t>generate </a:t>
            </a:r>
            <a:r>
              <a:rPr lang="zh-CN" altLang="en-US"/>
              <a:t>都找到了</a:t>
            </a:r>
            <a:endParaRPr lang="en-US" altLang="zh-CN"/>
          </a:p>
          <a:p>
            <a:pPr lvl="1"/>
            <a:r>
              <a:rPr lang="en-US" altLang="zh-CN"/>
              <a:t>loader </a:t>
            </a:r>
            <a:r>
              <a:rPr lang="zh-CN" altLang="en-US"/>
              <a:t>的逻辑我们并没有细看 </a:t>
            </a:r>
            <a:r>
              <a:rPr lang="en-US" altLang="zh-CN"/>
              <a:t>runLoaders()</a:t>
            </a:r>
          </a:p>
          <a:p>
            <a:pPr lvl="1"/>
            <a:r>
              <a:rPr lang="en-US" altLang="zh-CN"/>
              <a:t>ES6 </a:t>
            </a:r>
            <a:r>
              <a:rPr lang="zh-CN" altLang="en-US"/>
              <a:t>转 </a:t>
            </a:r>
            <a:r>
              <a:rPr lang="en-US" altLang="zh-CN"/>
              <a:t>ES5 </a:t>
            </a:r>
            <a:r>
              <a:rPr lang="zh-CN" altLang="en-US"/>
              <a:t>相关逻辑没找到，有兴趣可以找一下</a:t>
            </a:r>
            <a:endParaRPr lang="en-US" altLang="zh-CN"/>
          </a:p>
          <a:p>
            <a:pPr lvl="1"/>
            <a:r>
              <a:rPr lang="zh-CN" altLang="en-US"/>
              <a:t>前面学到的代码技巧也在 </a:t>
            </a:r>
            <a:r>
              <a:rPr lang="en-US" altLang="zh-CN"/>
              <a:t>webpack </a:t>
            </a:r>
            <a:r>
              <a:rPr lang="zh-CN" altLang="en-US"/>
              <a:t>源码中找到了</a:t>
            </a:r>
            <a:endParaRPr lang="en-US" altLang="zh-CN"/>
          </a:p>
          <a:p>
            <a:r>
              <a:rPr lang="zh-CN" altLang="en-US"/>
              <a:t>周边知识</a:t>
            </a:r>
            <a:endParaRPr lang="en-US" altLang="zh-CN"/>
          </a:p>
          <a:p>
            <a:pPr lvl="1"/>
            <a:r>
              <a:rPr lang="en-US" altLang="zh-CN"/>
              <a:t>tapable</a:t>
            </a:r>
            <a:r>
              <a:rPr lang="zh-CN" altLang="en-US"/>
              <a:t>、事件、钩子</a:t>
            </a:r>
            <a:endParaRPr lang="en-US" altLang="zh-CN"/>
          </a:p>
          <a:p>
            <a:pPr lvl="1"/>
            <a:r>
              <a:rPr lang="zh-CN" altLang="en-US"/>
              <a:t>如何用 </a:t>
            </a:r>
            <a:r>
              <a:rPr lang="en-US" altLang="zh-CN"/>
              <a:t>IDE </a:t>
            </a:r>
            <a:r>
              <a:rPr lang="zh-CN" altLang="en-US"/>
              <a:t>看源码（</a:t>
            </a:r>
            <a:r>
              <a:rPr lang="en-US" altLang="zh-CN"/>
              <a:t>Fold All </a:t>
            </a:r>
            <a:r>
              <a:rPr lang="zh-CN" altLang="en-US"/>
              <a:t>功能、</a:t>
            </a:r>
            <a:r>
              <a:rPr lang="en-US" altLang="zh-CN"/>
              <a:t>Back </a:t>
            </a:r>
            <a:r>
              <a:rPr lang="zh-CN" altLang="en-US"/>
              <a:t>功能）</a:t>
            </a:r>
            <a:endParaRPr lang="en-US" altLang="zh-CN"/>
          </a:p>
          <a:p>
            <a:pPr lvl="1"/>
            <a:r>
              <a:rPr lang="zh-CN" altLang="en-US"/>
              <a:t>看源代码也要记笔记！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04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9924-B504-4302-AB0C-45827D4F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</a:t>
            </a:r>
            <a:r>
              <a:rPr lang="zh-CN" altLang="en-US">
                <a:hlinkClick r:id="rId2"/>
              </a:rPr>
              <a:t>前面三节课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A10DD-81F8-4F71-A0E6-A0F631459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5465710" cy="5382000"/>
          </a:xfrm>
        </p:spPr>
        <p:txBody>
          <a:bodyPr/>
          <a:lstStyle/>
          <a:p>
            <a:r>
              <a:rPr lang="en-US" altLang="zh-CN"/>
              <a:t>AST </a:t>
            </a:r>
            <a:r>
              <a:rPr lang="zh-CN" altLang="en-US"/>
              <a:t>相关</a:t>
            </a:r>
            <a:endParaRPr lang="en-US" altLang="zh-CN"/>
          </a:p>
          <a:p>
            <a:pPr marL="97200" lvl="1" indent="-457200">
              <a:buFont typeface="+mj-lt"/>
              <a:buAutoNum type="arabicPeriod"/>
            </a:pPr>
            <a:r>
              <a:rPr lang="en-US" altLang="zh-CN"/>
              <a:t>parse: </a:t>
            </a:r>
            <a:r>
              <a:rPr lang="zh-CN" altLang="en-US"/>
              <a:t>把代码 </a:t>
            </a:r>
            <a:r>
              <a:rPr lang="en-US" altLang="zh-CN"/>
              <a:t>code </a:t>
            </a:r>
            <a:r>
              <a:rPr lang="zh-CN" altLang="en-US"/>
              <a:t>变成 </a:t>
            </a:r>
            <a:r>
              <a:rPr lang="en-US" altLang="zh-CN"/>
              <a:t>AST</a:t>
            </a:r>
          </a:p>
          <a:p>
            <a:pPr marL="97200" lvl="1" indent="-457200">
              <a:buFont typeface="+mj-lt"/>
              <a:buAutoNum type="arabicPeriod"/>
            </a:pPr>
            <a:r>
              <a:rPr lang="en-US" altLang="zh-CN"/>
              <a:t>traverse: </a:t>
            </a:r>
            <a:r>
              <a:rPr lang="zh-CN" altLang="en-US"/>
              <a:t>遍历 </a:t>
            </a:r>
            <a:r>
              <a:rPr lang="en-US" altLang="zh-CN"/>
              <a:t>AST </a:t>
            </a:r>
            <a:r>
              <a:rPr lang="zh-CN" altLang="en-US"/>
              <a:t>进行修改</a:t>
            </a:r>
            <a:endParaRPr lang="en-US" altLang="zh-CN"/>
          </a:p>
          <a:p>
            <a:pPr marL="97200" lvl="1" indent="-457200">
              <a:buFont typeface="+mj-lt"/>
              <a:buAutoNum type="arabicPeriod"/>
            </a:pPr>
            <a:r>
              <a:rPr lang="en-US" altLang="zh-CN"/>
              <a:t>generate: </a:t>
            </a:r>
            <a:r>
              <a:rPr lang="zh-CN" altLang="en-US"/>
              <a:t>把 </a:t>
            </a:r>
            <a:r>
              <a:rPr lang="en-US" altLang="zh-CN"/>
              <a:t>AST </a:t>
            </a:r>
            <a:r>
              <a:rPr lang="zh-CN" altLang="en-US"/>
              <a:t>变成代码 </a:t>
            </a:r>
            <a:r>
              <a:rPr lang="en-US" altLang="zh-CN"/>
              <a:t>code2</a:t>
            </a:r>
          </a:p>
          <a:p>
            <a:r>
              <a:rPr lang="zh-CN" altLang="en-US"/>
              <a:t>代码技巧</a:t>
            </a:r>
            <a:endParaRPr lang="en-US" altLang="zh-CN"/>
          </a:p>
          <a:p>
            <a:pPr lvl="1"/>
            <a:r>
              <a:rPr lang="zh-CN" altLang="en-US"/>
              <a:t>使用哈希表来存储数据</a:t>
            </a:r>
            <a:endParaRPr lang="en-US" altLang="zh-CN"/>
          </a:p>
          <a:p>
            <a:pPr lvl="1"/>
            <a:r>
              <a:rPr lang="zh-CN" altLang="en-US"/>
              <a:t>通过检测 </a:t>
            </a:r>
            <a:r>
              <a:rPr lang="en-US" altLang="zh-CN"/>
              <a:t>key </a:t>
            </a:r>
            <a:r>
              <a:rPr lang="zh-CN" altLang="en-US"/>
              <a:t>来避免重复</a:t>
            </a:r>
            <a:endParaRPr lang="en-US" altLang="zh-CN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7BDD295-BECC-4F22-AA68-224077F7CC77}"/>
              </a:ext>
            </a:extLst>
          </p:cNvPr>
          <p:cNvSpPr txBox="1">
            <a:spLocks/>
          </p:cNvSpPr>
          <p:nvPr/>
        </p:nvSpPr>
        <p:spPr>
          <a:xfrm>
            <a:off x="6386670" y="1260000"/>
            <a:ext cx="5465710" cy="53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3600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lang="zh-CN" altLang="en-US" sz="3600" kern="1200" dirty="0" smtClean="0">
                <a:solidFill>
                  <a:srgbClr val="FFDE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SzPct val="100000"/>
              <a:buFont typeface="Wingdings" panose="05000000000000000000" pitchFamily="2" charset="2"/>
              <a:buChar char="ü"/>
              <a:defRPr lang="zh-CN" altLang="en-US" sz="24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60FB083-07E9-450A-8F8D-3AFC982F4E07}"/>
              </a:ext>
            </a:extLst>
          </p:cNvPr>
          <p:cNvSpPr txBox="1">
            <a:spLocks/>
          </p:cNvSpPr>
          <p:nvPr/>
        </p:nvSpPr>
        <p:spPr>
          <a:xfrm>
            <a:off x="6386670" y="1260000"/>
            <a:ext cx="5465710" cy="53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3600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lang="zh-CN" altLang="en-US" sz="3600" kern="1200" dirty="0" smtClean="0">
                <a:solidFill>
                  <a:srgbClr val="FFDE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SzPct val="100000"/>
              <a:buFont typeface="Wingdings" panose="05000000000000000000" pitchFamily="2" charset="2"/>
              <a:buChar char="ü"/>
              <a:defRPr lang="zh-CN" altLang="en-US" sz="24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打包的过程</a:t>
            </a:r>
            <a:endParaRPr lang="en-US" altLang="zh-CN"/>
          </a:p>
          <a:p>
            <a:pPr lvl="1"/>
            <a:r>
              <a:rPr lang="zh-CN" altLang="en-US"/>
              <a:t>把</a:t>
            </a:r>
            <a:r>
              <a:rPr lang="en-US" altLang="zh-CN"/>
              <a:t> ES 6 </a:t>
            </a:r>
            <a:r>
              <a:rPr lang="zh-CN" altLang="en-US"/>
              <a:t>代码转译为 </a:t>
            </a:r>
            <a:r>
              <a:rPr lang="en-US" altLang="zh-CN"/>
              <a:t>ES 5 </a:t>
            </a:r>
            <a:r>
              <a:rPr lang="zh-CN" altLang="en-US"/>
              <a:t>版本</a:t>
            </a:r>
            <a:endParaRPr lang="en-US" altLang="zh-CN"/>
          </a:p>
          <a:p>
            <a:pPr lvl="1"/>
            <a:r>
              <a:rPr lang="zh-CN" altLang="en-US"/>
              <a:t>分析并收集依赖到一个对象里</a:t>
            </a:r>
            <a:endParaRPr lang="en-US" altLang="zh-CN"/>
          </a:p>
          <a:p>
            <a:pPr lvl="1"/>
            <a:r>
              <a:rPr lang="zh-CN" altLang="en-US"/>
              <a:t>把所有代码合并到一个文件里</a:t>
            </a:r>
            <a:endParaRPr lang="en-US" altLang="zh-CN"/>
          </a:p>
          <a:p>
            <a:r>
              <a:rPr lang="en-US" altLang="zh-CN"/>
              <a:t>loader</a:t>
            </a:r>
            <a:endParaRPr lang="zh-CN" altLang="en-US"/>
          </a:p>
          <a:p>
            <a:pPr lvl="1"/>
            <a:r>
              <a:rPr lang="zh-CN" altLang="en-US"/>
              <a:t>把 </a:t>
            </a:r>
            <a:r>
              <a:rPr lang="en-US" altLang="zh-CN"/>
              <a:t>CSS </a:t>
            </a:r>
            <a:r>
              <a:rPr lang="zh-CN" altLang="en-US"/>
              <a:t>变成 </a:t>
            </a:r>
            <a:r>
              <a:rPr lang="en-US" altLang="zh-CN"/>
              <a:t>JS </a:t>
            </a:r>
            <a:r>
              <a:rPr lang="zh-CN" altLang="en-US"/>
              <a:t>再变成 </a:t>
            </a:r>
            <a:r>
              <a:rPr lang="en-US" altLang="zh-CN"/>
              <a:t>&lt;style&gt;</a:t>
            </a:r>
          </a:p>
          <a:p>
            <a:pPr lvl="1"/>
            <a:r>
              <a:rPr lang="zh-CN" altLang="en-US"/>
              <a:t>如何看 </a:t>
            </a:r>
            <a:r>
              <a:rPr lang="en-US" altLang="zh-CN"/>
              <a:t>loader </a:t>
            </a:r>
            <a:r>
              <a:rPr lang="zh-CN" altLang="en-US"/>
              <a:t>源码</a:t>
            </a:r>
            <a:endParaRPr lang="en-US" altLang="zh-CN"/>
          </a:p>
          <a:p>
            <a:pPr lvl="1"/>
            <a:r>
              <a:rPr lang="zh-CN" altLang="en-US"/>
              <a:t>如何自己写 </a:t>
            </a:r>
            <a:r>
              <a:rPr lang="en-US" altLang="zh-CN"/>
              <a:t>loader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166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6DDDAA1-FCEA-40C4-8339-4EF1171C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Webpack </a:t>
            </a:r>
            <a:r>
              <a:rPr lang="zh-CN" altLang="en-US"/>
              <a:t>源码学习到此结束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9659E8-A591-4EE7-920C-81B888933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再见</a:t>
            </a:r>
          </a:p>
        </p:txBody>
      </p:sp>
    </p:spTree>
    <p:extLst>
      <p:ext uri="{BB962C8B-B14F-4D97-AF65-F5344CB8AC3E}">
        <p14:creationId xmlns:p14="http://schemas.microsoft.com/office/powerpoint/2010/main" val="110618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F5A5B-82E7-40E9-A283-52BE4642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8E619-E71E-42CE-9EA9-DEAB30CE3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带着问题读 </a:t>
            </a:r>
            <a:r>
              <a:rPr lang="en-US" altLang="zh-CN"/>
              <a:t>webpack </a:t>
            </a:r>
            <a:r>
              <a:rPr lang="zh-CN" altLang="en-US"/>
              <a:t>源码</a:t>
            </a:r>
            <a:endParaRPr lang="en-US" altLang="zh-CN"/>
          </a:p>
          <a:p>
            <a:r>
              <a:rPr lang="en-US" altLang="zh-CN"/>
              <a:t>Webpack </a:t>
            </a:r>
            <a:r>
              <a:rPr lang="zh-CN" altLang="en-US"/>
              <a:t>插件是什么</a:t>
            </a:r>
          </a:p>
        </p:txBody>
      </p:sp>
    </p:spTree>
    <p:extLst>
      <p:ext uri="{BB962C8B-B14F-4D97-AF65-F5344CB8AC3E}">
        <p14:creationId xmlns:p14="http://schemas.microsoft.com/office/powerpoint/2010/main" val="277460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3A74037-023B-4BB0-BEE3-27584DDCD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老司机带你读 </a:t>
            </a:r>
            <a:r>
              <a:rPr lang="en-US" altLang="zh-CN"/>
              <a:t>Webpack </a:t>
            </a:r>
            <a:r>
              <a:rPr lang="zh-CN" altLang="en-US"/>
              <a:t>源码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64A577-8334-4D83-88BA-60B142F994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不是告诉你结论，而是告诉你过程</a:t>
            </a:r>
          </a:p>
        </p:txBody>
      </p:sp>
    </p:spTree>
    <p:extLst>
      <p:ext uri="{BB962C8B-B14F-4D97-AF65-F5344CB8AC3E}">
        <p14:creationId xmlns:p14="http://schemas.microsoft.com/office/powerpoint/2010/main" val="316464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706E3-A0C1-4323-8397-EC50B1B9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对比其他课程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64E74-0932-4153-84B3-84332845F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现有的源码教程</a:t>
            </a:r>
            <a:endParaRPr lang="en-US" altLang="zh-CN"/>
          </a:p>
          <a:p>
            <a:pPr lvl="1"/>
            <a:r>
              <a:rPr lang="zh-CN" altLang="en-US"/>
              <a:t>直接给结论：</a:t>
            </a:r>
            <a:r>
              <a:rPr lang="en-US" altLang="zh-CN"/>
              <a:t>webpack </a:t>
            </a:r>
            <a:r>
              <a:rPr lang="zh-CN" altLang="en-US"/>
              <a:t>分为 </a:t>
            </a:r>
            <a:r>
              <a:rPr lang="en-US" altLang="zh-CN"/>
              <a:t>A B C </a:t>
            </a:r>
            <a:r>
              <a:rPr lang="zh-CN" altLang="en-US"/>
              <a:t>流程是 </a:t>
            </a:r>
            <a:r>
              <a:rPr lang="en-US" altLang="zh-CN"/>
              <a:t>1 2 3</a:t>
            </a:r>
          </a:p>
          <a:p>
            <a:r>
              <a:rPr lang="zh-CN" altLang="en-US"/>
              <a:t>有什么缺点</a:t>
            </a:r>
            <a:endParaRPr lang="en-US" altLang="zh-CN"/>
          </a:p>
          <a:p>
            <a:pPr lvl="1"/>
            <a:r>
              <a:rPr lang="zh-CN" altLang="en-US"/>
              <a:t>没告诉我怎么一行一行读源码</a:t>
            </a:r>
            <a:endParaRPr lang="en-US" altLang="zh-CN"/>
          </a:p>
          <a:p>
            <a:pPr lvl="1"/>
            <a:r>
              <a:rPr lang="zh-CN" altLang="en-US"/>
              <a:t>没告诉我怎么调试源码</a:t>
            </a:r>
            <a:endParaRPr lang="en-US" altLang="zh-CN"/>
          </a:p>
          <a:p>
            <a:pPr lvl="1"/>
            <a:r>
              <a:rPr lang="zh-CN" altLang="en-US"/>
              <a:t>没告诉我如果看不懂应该去补充什么知识</a:t>
            </a:r>
            <a:endParaRPr lang="en-US" altLang="zh-CN"/>
          </a:p>
          <a:p>
            <a:pPr lvl="1"/>
            <a:r>
              <a:rPr lang="zh-CN" altLang="en-US"/>
              <a:t>没告诉我哪些源代码不用看</a:t>
            </a:r>
          </a:p>
        </p:txBody>
      </p:sp>
    </p:spTree>
    <p:extLst>
      <p:ext uri="{BB962C8B-B14F-4D97-AF65-F5344CB8AC3E}">
        <p14:creationId xmlns:p14="http://schemas.microsoft.com/office/powerpoint/2010/main" val="296631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EFD16-CCDB-4B3A-9EF1-9F078024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关于阅读源代码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2A06079-02F0-4D1D-AA4D-EA6FCA84F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7898"/>
            <a:ext cx="10125899" cy="5200102"/>
          </a:xfrm>
        </p:spPr>
      </p:pic>
    </p:spTree>
    <p:extLst>
      <p:ext uri="{BB962C8B-B14F-4D97-AF65-F5344CB8AC3E}">
        <p14:creationId xmlns:p14="http://schemas.microsoft.com/office/powerpoint/2010/main" val="41243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7C4CB-8568-4D00-B038-CDF9F8A7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用到的工具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EBED3-22FE-47D4-8EF0-551898A08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5641323" cy="5382000"/>
          </a:xfrm>
        </p:spPr>
        <p:txBody>
          <a:bodyPr/>
          <a:lstStyle/>
          <a:p>
            <a:r>
              <a:rPr lang="en-US" altLang="zh-CN"/>
              <a:t>WebStorm</a:t>
            </a:r>
          </a:p>
          <a:p>
            <a:pPr lvl="1"/>
            <a:r>
              <a:rPr lang="en-US" altLang="zh-CN"/>
              <a:t>Collapase All </a:t>
            </a:r>
            <a:r>
              <a:rPr lang="zh-CN" altLang="en-US"/>
              <a:t>功能</a:t>
            </a:r>
            <a:endParaRPr lang="en-US" altLang="zh-CN"/>
          </a:p>
          <a:p>
            <a:pPr lvl="1"/>
            <a:r>
              <a:rPr lang="en-US" altLang="zh-CN"/>
              <a:t>Go To Declaration or Usages </a:t>
            </a:r>
            <a:r>
              <a:rPr lang="zh-CN" altLang="en-US"/>
              <a:t>功能</a:t>
            </a:r>
            <a:endParaRPr lang="en-US" altLang="zh-CN"/>
          </a:p>
          <a:p>
            <a:pPr lvl="1"/>
            <a:r>
              <a:rPr lang="en-US" altLang="zh-CN"/>
              <a:t>Back </a:t>
            </a:r>
            <a:r>
              <a:rPr lang="zh-CN" altLang="en-US"/>
              <a:t>功能</a:t>
            </a:r>
            <a:endParaRPr lang="en-US" altLang="zh-CN"/>
          </a:p>
          <a:p>
            <a:pPr lvl="1"/>
            <a:r>
              <a:rPr lang="en-US" altLang="zh-CN"/>
              <a:t>Forward </a:t>
            </a:r>
            <a:r>
              <a:rPr lang="zh-CN" altLang="en-US"/>
              <a:t>功能</a:t>
            </a:r>
            <a:endParaRPr lang="en-US" altLang="zh-CN"/>
          </a:p>
          <a:p>
            <a:pPr lvl="1" indent="0">
              <a:buNone/>
            </a:pPr>
            <a:r>
              <a:rPr lang="zh-CN" altLang="en-US"/>
              <a:t>按两下 </a:t>
            </a:r>
            <a:r>
              <a:rPr lang="en-US" altLang="zh-CN"/>
              <a:t>Shift </a:t>
            </a:r>
            <a:r>
              <a:rPr lang="zh-CN" altLang="en-US"/>
              <a:t>搜索功能名</a:t>
            </a:r>
            <a:endParaRPr lang="en-US" altLang="zh-CN"/>
          </a:p>
          <a:p>
            <a:pPr lvl="1" indent="0">
              <a:buNone/>
            </a:pPr>
            <a:r>
              <a:rPr lang="zh-CN" altLang="en-US"/>
              <a:t>可获悉快捷键</a:t>
            </a:r>
            <a:endParaRPr lang="en-US" altLang="zh-CN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A189B03-2B89-4038-BDEC-7D34CF1C44F0}"/>
              </a:ext>
            </a:extLst>
          </p:cNvPr>
          <p:cNvSpPr txBox="1">
            <a:spLocks/>
          </p:cNvSpPr>
          <p:nvPr/>
        </p:nvSpPr>
        <p:spPr>
          <a:xfrm>
            <a:off x="6479523" y="1260000"/>
            <a:ext cx="5641323" cy="53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3600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lang="zh-CN" altLang="en-US" sz="3600" kern="1200" dirty="0" smtClean="0">
                <a:solidFill>
                  <a:srgbClr val="FFDE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SzPct val="100000"/>
              <a:buFont typeface="Wingdings" panose="05000000000000000000" pitchFamily="2" charset="2"/>
              <a:buChar char="ü"/>
              <a:defRPr lang="zh-CN" altLang="en-US" sz="24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VSCode</a:t>
            </a:r>
          </a:p>
          <a:p>
            <a:pPr lvl="1"/>
            <a:r>
              <a:rPr lang="en-US" altLang="zh-CN"/>
              <a:t>Fold All </a:t>
            </a:r>
            <a:r>
              <a:rPr lang="zh-CN" altLang="en-US"/>
              <a:t>功能</a:t>
            </a:r>
            <a:endParaRPr lang="en-US" altLang="zh-CN"/>
          </a:p>
          <a:p>
            <a:pPr lvl="1"/>
            <a:r>
              <a:rPr lang="en-US" altLang="zh-CN"/>
              <a:t>Go To Definition </a:t>
            </a:r>
            <a:r>
              <a:rPr lang="zh-CN" altLang="en-US"/>
              <a:t>功能</a:t>
            </a:r>
            <a:endParaRPr lang="en-US" altLang="zh-CN"/>
          </a:p>
          <a:p>
            <a:pPr lvl="1"/>
            <a:r>
              <a:rPr lang="en-US" altLang="zh-CN"/>
              <a:t>Go Back </a:t>
            </a:r>
            <a:r>
              <a:rPr lang="zh-CN" altLang="en-US"/>
              <a:t>功能</a:t>
            </a:r>
            <a:endParaRPr lang="en-US" altLang="zh-CN"/>
          </a:p>
          <a:p>
            <a:pPr lvl="1"/>
            <a:r>
              <a:rPr lang="en-US" altLang="zh-CN"/>
              <a:t>Go</a:t>
            </a:r>
            <a:r>
              <a:rPr lang="zh-CN" altLang="en-US"/>
              <a:t> </a:t>
            </a:r>
            <a:r>
              <a:rPr lang="en-US" altLang="zh-CN"/>
              <a:t>Forward </a:t>
            </a:r>
            <a:r>
              <a:rPr lang="zh-CN" altLang="en-US"/>
              <a:t>功能</a:t>
            </a:r>
            <a:endParaRPr lang="en-US" altLang="zh-CN"/>
          </a:p>
          <a:p>
            <a:pPr lvl="1" indent="0">
              <a:buNone/>
            </a:pPr>
            <a:r>
              <a:rPr lang="zh-CN" altLang="en-US"/>
              <a:t>按 </a:t>
            </a:r>
            <a:r>
              <a:rPr lang="en-US" altLang="zh-CN"/>
              <a:t>Ctrl+Shift+P </a:t>
            </a:r>
            <a:r>
              <a:rPr lang="zh-CN" altLang="en-US"/>
              <a:t>搜索功能名</a:t>
            </a:r>
            <a:endParaRPr lang="en-US" altLang="zh-CN"/>
          </a:p>
          <a:p>
            <a:pPr lvl="1" indent="0">
              <a:buNone/>
            </a:pPr>
            <a:r>
              <a:rPr lang="zh-CN" altLang="en-US"/>
              <a:t>可获悉快捷键</a:t>
            </a:r>
          </a:p>
        </p:txBody>
      </p:sp>
    </p:spTree>
    <p:extLst>
      <p:ext uri="{BB962C8B-B14F-4D97-AF65-F5344CB8AC3E}">
        <p14:creationId xmlns:p14="http://schemas.microsoft.com/office/powerpoint/2010/main" val="121494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DCEE4FE-9DF6-451D-B9E0-B28F1F3D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准备代码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DDAAE2D-AD2A-4601-9235-AB412954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 </a:t>
            </a:r>
            <a:r>
              <a:rPr lang="en-US" altLang="zh-CN"/>
              <a:t>webpack</a:t>
            </a:r>
          </a:p>
          <a:p>
            <a:pPr marL="97200" lvl="1" indent="-457200">
              <a:buFont typeface="+mj-lt"/>
              <a:buAutoNum type="arabicPeriod"/>
            </a:pPr>
            <a:r>
              <a:rPr lang="zh-CN" altLang="en-US"/>
              <a:t>创建一个 </a:t>
            </a:r>
            <a:r>
              <a:rPr lang="en-US" altLang="zh-CN">
                <a:solidFill>
                  <a:srgbClr val="FFFF00"/>
                </a:solidFill>
              </a:rPr>
              <a:t>demo </a:t>
            </a:r>
            <a:r>
              <a:rPr lang="zh-CN" altLang="en-US">
                <a:solidFill>
                  <a:srgbClr val="FFFF00"/>
                </a:solidFill>
              </a:rPr>
              <a:t>项目</a:t>
            </a:r>
            <a:r>
              <a:rPr lang="zh-CN" altLang="en-US"/>
              <a:t>，用来调试 </a:t>
            </a:r>
            <a:r>
              <a:rPr lang="en-US" altLang="zh-CN"/>
              <a:t>webpack </a:t>
            </a:r>
            <a:r>
              <a:rPr lang="zh-CN" altLang="en-US"/>
              <a:t>和 </a:t>
            </a:r>
            <a:r>
              <a:rPr lang="en-US" altLang="zh-CN"/>
              <a:t>webpack-cli</a:t>
            </a:r>
          </a:p>
          <a:p>
            <a:pPr marL="97200" lvl="1" indent="-457200">
              <a:buFont typeface="+mj-lt"/>
              <a:buAutoNum type="arabicPeriod"/>
            </a:pPr>
            <a:r>
              <a:rPr lang="zh-CN" altLang="en-US"/>
              <a:t>运行 </a:t>
            </a:r>
            <a:r>
              <a:rPr lang="en-US" altLang="zh-CN"/>
              <a:t>webpack-cli </a:t>
            </a:r>
            <a:r>
              <a:rPr lang="zh-CN" altLang="en-US"/>
              <a:t>将 </a:t>
            </a:r>
            <a:r>
              <a:rPr lang="en-US" altLang="zh-CN"/>
              <a:t>src/index.js </a:t>
            </a:r>
            <a:r>
              <a:rPr lang="zh-CN" altLang="en-US"/>
              <a:t>打包为 </a:t>
            </a:r>
            <a:r>
              <a:rPr lang="en-US" altLang="zh-CN"/>
              <a:t>dist/main.js</a:t>
            </a:r>
          </a:p>
          <a:p>
            <a:r>
              <a:rPr lang="zh-CN" altLang="en-US"/>
              <a:t>下载 </a:t>
            </a:r>
            <a:r>
              <a:rPr lang="en-US" altLang="zh-CN"/>
              <a:t>webpack</a:t>
            </a:r>
          </a:p>
          <a:p>
            <a:pPr marL="97200" lvl="1" indent="-457200">
              <a:buFont typeface="+mj-lt"/>
              <a:buAutoNum type="arabicPeriod"/>
            </a:pPr>
            <a:r>
              <a:rPr lang="zh-CN" altLang="en-US"/>
              <a:t>从 </a:t>
            </a:r>
            <a:r>
              <a:rPr lang="en-US" altLang="zh-CN"/>
              <a:t>GitHub </a:t>
            </a:r>
            <a:r>
              <a:rPr lang="zh-CN" altLang="en-US"/>
              <a:t>下载 </a:t>
            </a:r>
            <a:r>
              <a:rPr lang="en-US" altLang="zh-CN">
                <a:solidFill>
                  <a:srgbClr val="FFFF00"/>
                </a:solidFill>
              </a:rPr>
              <a:t>webpack </a:t>
            </a:r>
            <a:r>
              <a:rPr lang="zh-CN" altLang="en-US">
                <a:solidFill>
                  <a:srgbClr val="FFFF00"/>
                </a:solidFill>
              </a:rPr>
              <a:t>的源码</a:t>
            </a:r>
            <a:r>
              <a:rPr lang="zh-CN" altLang="en-US"/>
              <a:t>，切换至 </a:t>
            </a:r>
            <a:r>
              <a:rPr lang="en-US" altLang="zh-CN"/>
              <a:t>v5.10.1</a:t>
            </a:r>
          </a:p>
          <a:p>
            <a:pPr marL="97200" lvl="1" indent="-457200">
              <a:buFont typeface="+mj-lt"/>
              <a:buAutoNum type="arabicPeriod"/>
            </a:pPr>
            <a:r>
              <a:rPr lang="zh-CN" altLang="en-US"/>
              <a:t>从 </a:t>
            </a:r>
            <a:r>
              <a:rPr lang="en-US" altLang="zh-CN"/>
              <a:t>GitHub </a:t>
            </a:r>
            <a:r>
              <a:rPr lang="zh-CN" altLang="en-US"/>
              <a:t>下载 </a:t>
            </a:r>
            <a:r>
              <a:rPr lang="en-US" altLang="zh-CN">
                <a:solidFill>
                  <a:srgbClr val="FFFF00"/>
                </a:solidFill>
              </a:rPr>
              <a:t>webpack-cli </a:t>
            </a:r>
            <a:r>
              <a:rPr lang="zh-CN" altLang="en-US">
                <a:solidFill>
                  <a:srgbClr val="FFFF00"/>
                </a:solidFill>
              </a:rPr>
              <a:t>的源码</a:t>
            </a:r>
            <a:r>
              <a:rPr lang="zh-CN" altLang="en-US"/>
              <a:t>，切换至 </a:t>
            </a:r>
            <a:r>
              <a:rPr lang="en-US" altLang="zh-CN"/>
              <a:t>webpack-cli@4.2.0</a:t>
            </a:r>
          </a:p>
          <a:p>
            <a:pPr marL="97200" lvl="1" indent="-457200">
              <a:buFont typeface="+mj-lt"/>
              <a:buAutoNum type="arabicPeriod"/>
            </a:pPr>
            <a:r>
              <a:rPr lang="zh-CN" altLang="en-US"/>
              <a:t>用 </a:t>
            </a:r>
            <a:r>
              <a:rPr lang="en-US" altLang="zh-CN"/>
              <a:t>IDE </a:t>
            </a:r>
            <a:r>
              <a:rPr lang="zh-CN" altLang="en-US"/>
              <a:t>的 </a:t>
            </a:r>
            <a:r>
              <a:rPr lang="en-US" altLang="zh-CN"/>
              <a:t>3 </a:t>
            </a:r>
            <a:r>
              <a:rPr lang="zh-CN" altLang="en-US"/>
              <a:t>个窗口分别打开这 </a:t>
            </a:r>
            <a:r>
              <a:rPr lang="en-US" altLang="zh-CN"/>
              <a:t>3 </a:t>
            </a:r>
            <a:r>
              <a:rPr lang="zh-CN" altLang="en-US"/>
              <a:t>个项目（不要在</a:t>
            </a:r>
            <a:r>
              <a:rPr lang="en-US" altLang="zh-CN"/>
              <a:t> 1 </a:t>
            </a:r>
            <a:r>
              <a:rPr lang="zh-CN" altLang="en-US"/>
              <a:t>个窗口打开 </a:t>
            </a:r>
            <a:r>
              <a:rPr lang="en-US" altLang="zh-CN"/>
              <a:t>3 </a:t>
            </a:r>
            <a:r>
              <a:rPr lang="zh-CN" altLang="en-US"/>
              <a:t>个项目）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950805"/>
      </p:ext>
    </p:extLst>
  </p:cSld>
  <p:clrMapOvr>
    <a:masterClrMapping/>
  </p:clrMapOvr>
</p:sld>
</file>

<file path=ppt/theme/theme1.xml><?xml version="1.0" encoding="utf-8"?>
<a:theme xmlns:a="http://schemas.openxmlformats.org/drawingml/2006/main" name="饥人谷2020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00"/>
      </a:hlink>
      <a:folHlink>
        <a:srgbClr val="FFFF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饥人谷2020" id="{1B068D0E-6207-44DA-B94D-E365E41BE825}" vid="{03C44707-E500-4C3D-B8DF-19E9146A2F29}"/>
    </a:ext>
  </a:extLst>
</a:theme>
</file>

<file path=ppt/theme/theme2.xml><?xml version="1.0" encoding="utf-8"?>
<a:theme xmlns:a="http://schemas.openxmlformats.org/drawingml/2006/main" name="饥人谷2019浅色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0000"/>
      </a:hlink>
      <a:folHlink>
        <a:srgbClr val="FF00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vaScript 入门.pptx" id="{B812C777-9E68-4F43-B758-EBA532ADB484}" vid="{D326234F-4341-4D06-8CC1-2D740558C2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饥人谷2020</Template>
  <TotalTime>13121</TotalTime>
  <Words>2023</Words>
  <Application>Microsoft Office PowerPoint</Application>
  <PresentationFormat>宽屏</PresentationFormat>
  <Paragraphs>226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思源黑体</vt:lpstr>
      <vt:lpstr>微软雅黑</vt:lpstr>
      <vt:lpstr>Arial</vt:lpstr>
      <vt:lpstr>Consolas</vt:lpstr>
      <vt:lpstr>Wingdings</vt:lpstr>
      <vt:lpstr>饥人谷2020</vt:lpstr>
      <vt:lpstr>饥人谷2019浅色主题​​</vt:lpstr>
      <vt:lpstr>Webpack 源码赏析</vt:lpstr>
      <vt:lpstr>PowerPoint 演示文稿</vt:lpstr>
      <vt:lpstr>回顾前面三节课</vt:lpstr>
      <vt:lpstr>目录</vt:lpstr>
      <vt:lpstr>老司机带你读 Webpack 源码</vt:lpstr>
      <vt:lpstr>对比其他课程</vt:lpstr>
      <vt:lpstr>关于阅读源代码</vt:lpstr>
      <vt:lpstr>用到的工具</vt:lpstr>
      <vt:lpstr>准备代码</vt:lpstr>
      <vt:lpstr>如何调试</vt:lpstr>
      <vt:lpstr>开始阅读源码</vt:lpstr>
      <vt:lpstr>第一个问题</vt:lpstr>
      <vt:lpstr>第二个问题</vt:lpstr>
      <vt:lpstr>hooks.xxx.call 是什么</vt:lpstr>
      <vt:lpstr>新的第二个问题</vt:lpstr>
      <vt:lpstr>第三个问题</vt:lpstr>
      <vt:lpstr>第四个问题</vt:lpstr>
      <vt:lpstr>第五个问题</vt:lpstr>
      <vt:lpstr>阶段性小结</vt:lpstr>
      <vt:lpstr>第六个问题</vt:lpstr>
      <vt:lpstr>第七个问题</vt:lpstr>
      <vt:lpstr>第八个问题</vt:lpstr>
      <vt:lpstr>先小结一下</vt:lpstr>
      <vt:lpstr>第九个问题</vt:lpstr>
      <vt:lpstr>第十个问题</vt:lpstr>
      <vt:lpstr>再小结一下</vt:lpstr>
      <vt:lpstr>我把整个流程画成了一张图</vt:lpstr>
      <vt:lpstr>PowerPoint 演示文稿</vt:lpstr>
      <vt:lpstr>总结</vt:lpstr>
      <vt:lpstr>Webpack 源码学习到此结束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 核心概念</dc:title>
  <dc:creator>方 方</dc:creator>
  <cp:lastModifiedBy>方 方</cp:lastModifiedBy>
  <cp:revision>1421</cp:revision>
  <dcterms:created xsi:type="dcterms:W3CDTF">2020-11-04T03:55:10Z</dcterms:created>
  <dcterms:modified xsi:type="dcterms:W3CDTF">2021-01-20T18:26:03Z</dcterms:modified>
</cp:coreProperties>
</file>