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60"/>
  </p:notesMasterIdLst>
  <p:sldIdLst>
    <p:sldId id="256" r:id="rId2"/>
    <p:sldId id="303" r:id="rId3"/>
    <p:sldId id="418" r:id="rId4"/>
    <p:sldId id="307" r:id="rId5"/>
    <p:sldId id="310" r:id="rId6"/>
    <p:sldId id="311" r:id="rId7"/>
    <p:sldId id="331" r:id="rId8"/>
    <p:sldId id="377" r:id="rId9"/>
    <p:sldId id="336" r:id="rId10"/>
    <p:sldId id="376" r:id="rId11"/>
    <p:sldId id="411" r:id="rId12"/>
    <p:sldId id="271" r:id="rId13"/>
    <p:sldId id="341" r:id="rId14"/>
    <p:sldId id="342" r:id="rId15"/>
    <p:sldId id="343" r:id="rId16"/>
    <p:sldId id="344" r:id="rId17"/>
    <p:sldId id="345" r:id="rId18"/>
    <p:sldId id="346" r:id="rId19"/>
    <p:sldId id="351" r:id="rId20"/>
    <p:sldId id="347" r:id="rId21"/>
    <p:sldId id="348" r:id="rId22"/>
    <p:sldId id="350" r:id="rId23"/>
    <p:sldId id="355" r:id="rId24"/>
    <p:sldId id="354" r:id="rId25"/>
    <p:sldId id="357" r:id="rId26"/>
    <p:sldId id="410" r:id="rId27"/>
    <p:sldId id="417" r:id="rId28"/>
    <p:sldId id="412" r:id="rId29"/>
    <p:sldId id="359" r:id="rId30"/>
    <p:sldId id="361" r:id="rId31"/>
    <p:sldId id="362" r:id="rId32"/>
    <p:sldId id="413" r:id="rId33"/>
    <p:sldId id="364" r:id="rId34"/>
    <p:sldId id="391" r:id="rId35"/>
    <p:sldId id="392" r:id="rId36"/>
    <p:sldId id="389" r:id="rId37"/>
    <p:sldId id="378" r:id="rId38"/>
    <p:sldId id="395" r:id="rId39"/>
    <p:sldId id="396" r:id="rId40"/>
    <p:sldId id="397" r:id="rId41"/>
    <p:sldId id="371" r:id="rId42"/>
    <p:sldId id="369" r:id="rId43"/>
    <p:sldId id="370" r:id="rId44"/>
    <p:sldId id="419" r:id="rId45"/>
    <p:sldId id="420" r:id="rId46"/>
    <p:sldId id="421" r:id="rId47"/>
    <p:sldId id="414" r:id="rId48"/>
    <p:sldId id="403" r:id="rId49"/>
    <p:sldId id="404" r:id="rId50"/>
    <p:sldId id="415" r:id="rId51"/>
    <p:sldId id="265" r:id="rId52"/>
    <p:sldId id="380" r:id="rId53"/>
    <p:sldId id="416" r:id="rId54"/>
    <p:sldId id="267" r:id="rId55"/>
    <p:sldId id="381" r:id="rId56"/>
    <p:sldId id="386" r:id="rId57"/>
    <p:sldId id="388" r:id="rId58"/>
    <p:sldId id="273"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B7"/>
    <a:srgbClr val="FFFF9F"/>
    <a:srgbClr val="FFC5C5"/>
    <a:srgbClr val="C6E6A2"/>
    <a:srgbClr val="FFAFAF"/>
    <a:srgbClr val="93D050"/>
    <a:srgbClr val="CEEAB0"/>
    <a:srgbClr val="B4DE86"/>
    <a:srgbClr val="C72BC3"/>
    <a:srgbClr val="B311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76757" autoAdjust="0"/>
  </p:normalViewPr>
  <p:slideViewPr>
    <p:cSldViewPr snapToGrid="0">
      <p:cViewPr varScale="1">
        <p:scale>
          <a:sx n="68" d="100"/>
          <a:sy n="68" d="100"/>
        </p:scale>
        <p:origin x="12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36CE0-7489-4017-88A3-AE93DA05EA1B}" type="datetimeFigureOut">
              <a:rPr lang="zh-CN" altLang="en-US" smtClean="0"/>
              <a:t>2017/5/19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2B731-D1B9-45E9-BA63-59C51EADAB1C}" type="slidenum">
              <a:rPr lang="zh-CN" altLang="en-US" smtClean="0"/>
              <a:t>‹#›</a:t>
            </a:fld>
            <a:endParaRPr lang="zh-CN" altLang="en-US"/>
          </a:p>
        </p:txBody>
      </p:sp>
    </p:spTree>
    <p:extLst>
      <p:ext uri="{BB962C8B-B14F-4D97-AF65-F5344CB8AC3E}">
        <p14:creationId xmlns:p14="http://schemas.microsoft.com/office/powerpoint/2010/main" val="3113711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a:t>
            </a:fld>
            <a:endParaRPr lang="zh-CN" altLang="en-US"/>
          </a:p>
        </p:txBody>
      </p:sp>
    </p:spTree>
    <p:extLst>
      <p:ext uri="{BB962C8B-B14F-4D97-AF65-F5344CB8AC3E}">
        <p14:creationId xmlns:p14="http://schemas.microsoft.com/office/powerpoint/2010/main" val="878093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乘以一个系数，系数在模板中是固定的，只需选择类型即可。</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10</a:t>
            </a:fld>
            <a:endParaRPr lang="zh-CN" altLang="en-US"/>
          </a:p>
        </p:txBody>
      </p:sp>
    </p:spTree>
    <p:extLst>
      <p:ext uri="{BB962C8B-B14F-4D97-AF65-F5344CB8AC3E}">
        <p14:creationId xmlns:p14="http://schemas.microsoft.com/office/powerpoint/2010/main" val="415693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第三步：识别计数项。计数项的识别是功能点估算的重中之重。</a:t>
            </a:r>
          </a:p>
          <a:p>
            <a:r>
              <a:rPr lang="zh-CN" altLang="en-US" dirty="0" smtClean="0"/>
              <a:t>首先了解一下，什么是计数项。</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11</a:t>
            </a:fld>
            <a:endParaRPr lang="zh-CN" altLang="en-US"/>
          </a:p>
        </p:txBody>
      </p:sp>
    </p:spTree>
    <p:extLst>
      <p:ext uri="{BB962C8B-B14F-4D97-AF65-F5344CB8AC3E}">
        <p14:creationId xmlns:p14="http://schemas.microsoft.com/office/powerpoint/2010/main" val="81300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把估算系统分为两类：数据、操作。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共</a:t>
            </a:r>
            <a:r>
              <a:rPr lang="en-US" altLang="zh-CN" dirty="0" smtClean="0"/>
              <a:t>5</a:t>
            </a:r>
            <a:r>
              <a:rPr lang="zh-CN" altLang="en-US" dirty="0" smtClean="0"/>
              <a:t>个计数项，包括</a:t>
            </a:r>
            <a:r>
              <a:rPr lang="en-US" altLang="zh-CN" dirty="0" smtClean="0"/>
              <a:t>2</a:t>
            </a:r>
            <a:r>
              <a:rPr lang="zh-CN" altLang="en-US" dirty="0" smtClean="0"/>
              <a:t>类数据文件（）、</a:t>
            </a:r>
            <a:r>
              <a:rPr lang="en-US" altLang="zh-CN" dirty="0" smtClean="0"/>
              <a:t>3</a:t>
            </a:r>
            <a:r>
              <a:rPr lang="zh-CN" altLang="en-US" dirty="0" smtClean="0"/>
              <a:t>类基本过程（），估算时需要把用户需求拆分到这一层级。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具体的定义，会在后面详细讲。</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12</a:t>
            </a:fld>
            <a:endParaRPr lang="zh-CN" altLang="en-US"/>
          </a:p>
        </p:txBody>
      </p:sp>
    </p:spTree>
    <p:extLst>
      <p:ext uri="{BB962C8B-B14F-4D97-AF65-F5344CB8AC3E}">
        <p14:creationId xmlns:p14="http://schemas.microsoft.com/office/powerpoint/2010/main" val="3841156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首先是文件计数项，也就是数据。</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13</a:t>
            </a:fld>
            <a:endParaRPr lang="zh-CN" altLang="en-US"/>
          </a:p>
        </p:txBody>
      </p:sp>
    </p:spTree>
    <p:extLst>
      <p:ext uri="{BB962C8B-B14F-4D97-AF65-F5344CB8AC3E}">
        <p14:creationId xmlns:p14="http://schemas.microsoft.com/office/powerpoint/2010/main" val="3317170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特点</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14</a:t>
            </a:fld>
            <a:endParaRPr lang="zh-CN" altLang="en-US"/>
          </a:p>
        </p:txBody>
      </p:sp>
    </p:spTree>
    <p:extLst>
      <p:ext uri="{BB962C8B-B14F-4D97-AF65-F5344CB8AC3E}">
        <p14:creationId xmlns:p14="http://schemas.microsoft.com/office/powerpoint/2010/main" val="1114721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引用数据也称业务规则，例如考核规则中对于考核系数设定的公式。</a:t>
            </a:r>
          </a:p>
        </p:txBody>
      </p:sp>
      <p:sp>
        <p:nvSpPr>
          <p:cNvPr id="4" name="灯片编号占位符 3"/>
          <p:cNvSpPr>
            <a:spLocks noGrp="1"/>
          </p:cNvSpPr>
          <p:nvPr>
            <p:ph type="sldNum" sz="quarter" idx="10"/>
          </p:nvPr>
        </p:nvSpPr>
        <p:spPr/>
        <p:txBody>
          <a:bodyPr/>
          <a:lstStyle/>
          <a:p>
            <a:fld id="{E8B2B731-D1B9-45E9-BA63-59C51EADAB1C}" type="slidenum">
              <a:rPr lang="zh-CN" altLang="en-US" smtClean="0"/>
              <a:t>15</a:t>
            </a:fld>
            <a:endParaRPr lang="zh-CN" altLang="en-US"/>
          </a:p>
        </p:txBody>
      </p:sp>
    </p:spTree>
    <p:extLst>
      <p:ext uri="{BB962C8B-B14F-4D97-AF65-F5344CB8AC3E}">
        <p14:creationId xmlns:p14="http://schemas.microsoft.com/office/powerpoint/2010/main" val="68806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16</a:t>
            </a:fld>
            <a:endParaRPr lang="zh-CN" altLang="en-US"/>
          </a:p>
        </p:txBody>
      </p:sp>
    </p:spTree>
    <p:extLst>
      <p:ext uri="{BB962C8B-B14F-4D97-AF65-F5344CB8AC3E}">
        <p14:creationId xmlns:p14="http://schemas.microsoft.com/office/powerpoint/2010/main" val="82347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2</a:t>
            </a:r>
            <a:r>
              <a:rPr lang="zh-CN" altLang="en-US" dirty="0" smtClean="0"/>
              <a:t>：业务数据（用户核心数据，频繁使用、用户可维护）；</a:t>
            </a:r>
            <a:endParaRPr lang="en-US" altLang="zh-CN" dirty="0" smtClean="0"/>
          </a:p>
          <a:p>
            <a:r>
              <a:rPr lang="en-US" altLang="zh-CN" dirty="0" smtClean="0"/>
              <a:t>3</a:t>
            </a:r>
            <a:r>
              <a:rPr lang="zh-CN" altLang="en-US" dirty="0" smtClean="0"/>
              <a:t>、引用数据（很少变化，管理员维护，有限的记录数）；</a:t>
            </a:r>
            <a:endParaRPr lang="en-US" altLang="zh-CN" dirty="0" smtClean="0"/>
          </a:p>
          <a:p>
            <a:r>
              <a:rPr lang="en-US" altLang="zh-CN" dirty="0" smtClean="0"/>
              <a:t>4</a:t>
            </a:r>
            <a:r>
              <a:rPr lang="zh-CN" altLang="en-US" dirty="0" smtClean="0"/>
              <a:t>、编码数据（基本是静态的，为使处理更标准化和简易化，改变非业务需求引起，没有专门的界面对其进行操作）。</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17</a:t>
            </a:fld>
            <a:endParaRPr lang="zh-CN" altLang="en-US"/>
          </a:p>
        </p:txBody>
      </p:sp>
    </p:spTree>
    <p:extLst>
      <p:ext uri="{BB962C8B-B14F-4D97-AF65-F5344CB8AC3E}">
        <p14:creationId xmlns:p14="http://schemas.microsoft.com/office/powerpoint/2010/main" val="536436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识别文件计数项，即识别“逻辑文件”。</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18</a:t>
            </a:fld>
            <a:endParaRPr lang="zh-CN" altLang="en-US"/>
          </a:p>
        </p:txBody>
      </p:sp>
    </p:spTree>
    <p:extLst>
      <p:ext uri="{BB962C8B-B14F-4D97-AF65-F5344CB8AC3E}">
        <p14:creationId xmlns:p14="http://schemas.microsoft.com/office/powerpoint/2010/main" val="934752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19</a:t>
            </a:fld>
            <a:endParaRPr lang="zh-CN" altLang="en-US"/>
          </a:p>
        </p:txBody>
      </p:sp>
    </p:spTree>
    <p:extLst>
      <p:ext uri="{BB962C8B-B14F-4D97-AF65-F5344CB8AC3E}">
        <p14:creationId xmlns:p14="http://schemas.microsoft.com/office/powerpoint/2010/main" val="371252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这一章节中，将详细介绍快速功能点的计算方法。</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a:t>
            </a:fld>
            <a:endParaRPr lang="zh-CN" altLang="en-US"/>
          </a:p>
        </p:txBody>
      </p:sp>
    </p:spTree>
    <p:extLst>
      <p:ext uri="{BB962C8B-B14F-4D97-AF65-F5344CB8AC3E}">
        <p14:creationId xmlns:p14="http://schemas.microsoft.com/office/powerpoint/2010/main" val="3371697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定义</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20</a:t>
            </a:fld>
            <a:endParaRPr lang="zh-CN" altLang="en-US"/>
          </a:p>
        </p:txBody>
      </p:sp>
    </p:spTree>
    <p:extLst>
      <p:ext uri="{BB962C8B-B14F-4D97-AF65-F5344CB8AC3E}">
        <p14:creationId xmlns:p14="http://schemas.microsoft.com/office/powerpoint/2010/main" val="634318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21</a:t>
            </a:fld>
            <a:endParaRPr lang="zh-CN" altLang="en-US"/>
          </a:p>
        </p:txBody>
      </p:sp>
    </p:spTree>
    <p:extLst>
      <p:ext uri="{BB962C8B-B14F-4D97-AF65-F5344CB8AC3E}">
        <p14:creationId xmlns:p14="http://schemas.microsoft.com/office/powerpoint/2010/main" val="220257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刚才介绍了</a:t>
            </a:r>
            <a:r>
              <a:rPr lang="en-US" altLang="zh-CN" dirty="0" smtClean="0"/>
              <a:t>ILF</a:t>
            </a:r>
            <a:r>
              <a:rPr lang="zh-CN" altLang="en-US" dirty="0" smtClean="0"/>
              <a:t>和</a:t>
            </a:r>
            <a:r>
              <a:rPr lang="en-US" altLang="zh-CN" dirty="0" smtClean="0"/>
              <a:t>EIF</a:t>
            </a:r>
            <a:r>
              <a:rPr lang="zh-CN" altLang="en-US" dirty="0" smtClean="0"/>
              <a:t>，它们都属于数据功能类别，</a:t>
            </a:r>
            <a:r>
              <a:rPr lang="en-US" altLang="zh-CN" dirty="0" smtClean="0"/>
              <a:t>ILF</a:t>
            </a:r>
            <a:r>
              <a:rPr lang="zh-CN" altLang="en-US" dirty="0" smtClean="0"/>
              <a:t>边界内部，</a:t>
            </a:r>
            <a:r>
              <a:rPr lang="en-US" altLang="zh-CN" dirty="0" smtClean="0"/>
              <a:t>EIF</a:t>
            </a:r>
            <a:r>
              <a:rPr lang="zh-CN" altLang="en-US" dirty="0" smtClean="0"/>
              <a:t>边界外。</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22</a:t>
            </a:fld>
            <a:endParaRPr lang="zh-CN" altLang="en-US"/>
          </a:p>
        </p:txBody>
      </p:sp>
    </p:spTree>
    <p:extLst>
      <p:ext uri="{BB962C8B-B14F-4D97-AF65-F5344CB8AC3E}">
        <p14:creationId xmlns:p14="http://schemas.microsoft.com/office/powerpoint/2010/main" val="3151024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23</a:t>
            </a:fld>
            <a:endParaRPr lang="zh-CN" altLang="en-US"/>
          </a:p>
        </p:txBody>
      </p:sp>
    </p:spTree>
    <p:extLst>
      <p:ext uri="{BB962C8B-B14F-4D97-AF65-F5344CB8AC3E}">
        <p14:creationId xmlns:p14="http://schemas.microsoft.com/office/powerpoint/2010/main" val="3873583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zh-CN" altLang="zh-CN" sz="1200" kern="1200" dirty="0" smtClean="0">
                <a:solidFill>
                  <a:schemeClr val="tx1"/>
                </a:solidFill>
                <a:effectLst/>
                <a:latin typeface="+mn-lt"/>
                <a:ea typeface="+mn-ea"/>
                <a:cs typeface="+mn-cs"/>
              </a:rPr>
              <a:t>如果几个逻辑实体一起建立或者一起删除，那么它们应该归类为一个单独的逻辑文件</a:t>
            </a:r>
            <a:r>
              <a:rPr lang="zh-CN" altLang="en-US" dirty="0" smtClean="0"/>
              <a:t>；</a:t>
            </a:r>
            <a:endParaRPr lang="en-US" altLang="zh-CN" dirty="0" smtClean="0"/>
          </a:p>
          <a:p>
            <a:r>
              <a:rPr lang="en-US" altLang="zh-CN" dirty="0" smtClean="0"/>
              <a:t>2</a:t>
            </a:r>
            <a:r>
              <a:rPr lang="zh-CN" altLang="en-US" dirty="0" smtClean="0"/>
              <a:t>）</a:t>
            </a:r>
            <a:r>
              <a:rPr lang="zh-CN" altLang="zh-CN" sz="1200" kern="1200" dirty="0" smtClean="0">
                <a:solidFill>
                  <a:schemeClr val="tx1"/>
                </a:solidFill>
                <a:effectLst/>
                <a:latin typeface="+mn-lt"/>
                <a:ea typeface="+mn-ea"/>
                <a:cs typeface="+mn-cs"/>
              </a:rPr>
              <a:t>有独立的业务价值，不依赖其它实体存在</a:t>
            </a:r>
            <a:r>
              <a:rPr lang="zh-CN" altLang="en-US" dirty="0" smtClean="0"/>
              <a:t>；</a:t>
            </a:r>
            <a:endParaRPr lang="en-US" altLang="zh-CN" dirty="0" smtClean="0"/>
          </a:p>
          <a:p>
            <a:r>
              <a:rPr lang="en-US" altLang="zh-CN" dirty="0" smtClean="0"/>
              <a:t>3</a:t>
            </a:r>
            <a:r>
              <a:rPr lang="zh-CN" altLang="en-US" dirty="0" smtClean="0"/>
              <a:t>）依赖关系：</a:t>
            </a:r>
            <a:r>
              <a:rPr lang="zh-CN" altLang="zh-CN" sz="1200" kern="1200" dirty="0" smtClean="0">
                <a:solidFill>
                  <a:schemeClr val="tx1"/>
                </a:solidFill>
                <a:effectLst/>
                <a:latin typeface="+mn-lt"/>
                <a:ea typeface="+mn-ea"/>
                <a:cs typeface="+mn-cs"/>
              </a:rPr>
              <a:t>其业务价值依赖其它实体存在</a:t>
            </a:r>
            <a:r>
              <a:rPr lang="zh-CN" altLang="en-US" sz="1200" kern="1200" dirty="0" smtClean="0">
                <a:solidFill>
                  <a:schemeClr val="tx1"/>
                </a:solidFill>
                <a:effectLst/>
                <a:latin typeface="+mn-lt"/>
                <a:ea typeface="+mn-ea"/>
                <a:cs typeface="+mn-cs"/>
              </a:rPr>
              <a:t>（发货管理系统：收件人信息、收件地址信息）。</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24</a:t>
            </a:fld>
            <a:endParaRPr lang="zh-CN" altLang="en-US"/>
          </a:p>
        </p:txBody>
      </p:sp>
    </p:spTree>
    <p:extLst>
      <p:ext uri="{BB962C8B-B14F-4D97-AF65-F5344CB8AC3E}">
        <p14:creationId xmlns:p14="http://schemas.microsoft.com/office/powerpoint/2010/main" val="1409728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、逻辑文件：包含业务数据、引用数据，编码数据不作为逻辑文件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、内部逻辑文件：系统边界内，由本系统维护和控制的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、外部接口文件：系统边界外，被引用的，由其它系统进行维护的</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25</a:t>
            </a:fld>
            <a:endParaRPr lang="zh-CN" altLang="en-US"/>
          </a:p>
        </p:txBody>
      </p:sp>
    </p:spTree>
    <p:extLst>
      <p:ext uri="{BB962C8B-B14F-4D97-AF65-F5344CB8AC3E}">
        <p14:creationId xmlns:p14="http://schemas.microsoft.com/office/powerpoint/2010/main" val="2086126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见打印材料。</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26</a:t>
            </a:fld>
            <a:endParaRPr lang="zh-CN" altLang="en-US"/>
          </a:p>
        </p:txBody>
      </p:sp>
    </p:spTree>
    <p:extLst>
      <p:ext uri="{BB962C8B-B14F-4D97-AF65-F5344CB8AC3E}">
        <p14:creationId xmlns:p14="http://schemas.microsoft.com/office/powerpoint/2010/main" val="2343056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27</a:t>
            </a:fld>
            <a:endParaRPr lang="zh-CN" altLang="en-US"/>
          </a:p>
        </p:txBody>
      </p:sp>
    </p:spTree>
    <p:extLst>
      <p:ext uri="{BB962C8B-B14F-4D97-AF65-F5344CB8AC3E}">
        <p14:creationId xmlns:p14="http://schemas.microsoft.com/office/powerpoint/2010/main" val="2245927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第二步：识别应用类型</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28</a:t>
            </a:fld>
            <a:endParaRPr lang="zh-CN" altLang="en-US"/>
          </a:p>
        </p:txBody>
      </p:sp>
    </p:spTree>
    <p:extLst>
      <p:ext uri="{BB962C8B-B14F-4D97-AF65-F5344CB8AC3E}">
        <p14:creationId xmlns:p14="http://schemas.microsoft.com/office/powerpoint/2010/main" val="577416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29</a:t>
            </a:fld>
            <a:endParaRPr lang="zh-CN" altLang="en-US"/>
          </a:p>
        </p:txBody>
      </p:sp>
    </p:spTree>
    <p:extLst>
      <p:ext uri="{BB962C8B-B14F-4D97-AF65-F5344CB8AC3E}">
        <p14:creationId xmlns:p14="http://schemas.microsoft.com/office/powerpoint/2010/main" val="67494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为什么要做规模估算？首先，</a:t>
            </a:r>
            <a:r>
              <a:rPr lang="zh-CN" altLang="en-US" sz="2000" dirty="0" smtClean="0"/>
              <a:t>相对于其它传统行业而言，软件更为抽象和不易衡量；</a:t>
            </a:r>
            <a:endParaRPr lang="en-US" altLang="zh-CN"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并且，软件容易变更，且变更的影响分析难以量化，如果</a:t>
            </a:r>
            <a:r>
              <a:rPr lang="zh-CN" altLang="en-US" sz="2000" b="0" i="0" u="none" strike="noStrike" kern="1200" baseline="0" dirty="0" smtClean="0">
                <a:solidFill>
                  <a:schemeClr val="tx1"/>
                </a:solidFill>
                <a:effectLst/>
                <a:latin typeface="+mn-lt"/>
                <a:ea typeface="+mn-ea"/>
                <a:cs typeface="+mn-cs"/>
              </a:rPr>
              <a:t>没有一个科学的评估方式，很难去说服客户。</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而</a:t>
            </a:r>
            <a:r>
              <a:rPr lang="zh-CN" altLang="en-US" sz="2000" dirty="0" smtClean="0"/>
              <a:t>对项目规模进行估算，正是为了将项目的范围进行量化，只有将项目范围量化了，才能更好的估算工作量、成本、工期，并确定必要的资源。所以</a:t>
            </a:r>
            <a:r>
              <a:rPr lang="en-US" altLang="zh-CN" sz="2000" b="0" dirty="0" smtClean="0">
                <a:solidFill>
                  <a:schemeClr val="accent2"/>
                </a:solidFill>
              </a:rPr>
              <a:t>……</a:t>
            </a:r>
          </a:p>
        </p:txBody>
      </p:sp>
      <p:sp>
        <p:nvSpPr>
          <p:cNvPr id="4" name="灯片编号占位符 3"/>
          <p:cNvSpPr>
            <a:spLocks noGrp="1"/>
          </p:cNvSpPr>
          <p:nvPr>
            <p:ph type="sldNum" sz="quarter" idx="10"/>
          </p:nvPr>
        </p:nvSpPr>
        <p:spPr/>
        <p:txBody>
          <a:bodyPr/>
          <a:lstStyle/>
          <a:p>
            <a:fld id="{E8B2B731-D1B9-45E9-BA63-59C51EADAB1C}" type="slidenum">
              <a:rPr lang="zh-CN" altLang="en-US" smtClean="0"/>
              <a:t>3</a:t>
            </a:fld>
            <a:endParaRPr lang="zh-CN" altLang="en-US"/>
          </a:p>
        </p:txBody>
      </p:sp>
    </p:spTree>
    <p:extLst>
      <p:ext uri="{BB962C8B-B14F-4D97-AF65-F5344CB8AC3E}">
        <p14:creationId xmlns:p14="http://schemas.microsoft.com/office/powerpoint/2010/main" val="2478250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30</a:t>
            </a:fld>
            <a:endParaRPr lang="zh-CN" altLang="en-US"/>
          </a:p>
        </p:txBody>
      </p:sp>
    </p:spTree>
    <p:extLst>
      <p:ext uri="{BB962C8B-B14F-4D97-AF65-F5344CB8AC3E}">
        <p14:creationId xmlns:p14="http://schemas.microsoft.com/office/powerpoint/2010/main" val="2643279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选择插入的图片</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31</a:t>
            </a:fld>
            <a:endParaRPr lang="zh-CN" altLang="en-US"/>
          </a:p>
        </p:txBody>
      </p:sp>
    </p:spTree>
    <p:extLst>
      <p:ext uri="{BB962C8B-B14F-4D97-AF65-F5344CB8AC3E}">
        <p14:creationId xmlns:p14="http://schemas.microsoft.com/office/powerpoint/2010/main" val="2559569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选择插入的图片</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32</a:t>
            </a:fld>
            <a:endParaRPr lang="zh-CN" altLang="en-US"/>
          </a:p>
        </p:txBody>
      </p:sp>
    </p:spTree>
    <p:extLst>
      <p:ext uri="{BB962C8B-B14F-4D97-AF65-F5344CB8AC3E}">
        <p14:creationId xmlns:p14="http://schemas.microsoft.com/office/powerpoint/2010/main" val="3181584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lvl="1" indent="0">
              <a:lnSpc>
                <a:spcPct val="120000"/>
              </a:lnSpc>
              <a:spcBef>
                <a:spcPts val="3000"/>
              </a:spcBef>
              <a:buFont typeface="Wingdings" panose="05000000000000000000" pitchFamily="2" charset="2"/>
              <a:buNone/>
            </a:pPr>
            <a:r>
              <a:rPr lang="zh-CN" altLang="en-US" sz="2200" dirty="0" smtClean="0">
                <a:solidFill>
                  <a:schemeClr val="tx1"/>
                </a:solidFill>
              </a:rPr>
              <a:t>操作：对数据的增</a:t>
            </a:r>
            <a:r>
              <a:rPr lang="en-US" altLang="zh-CN" sz="2200" dirty="0" smtClean="0">
                <a:solidFill>
                  <a:schemeClr val="tx1"/>
                </a:solidFill>
              </a:rPr>
              <a:t>/</a:t>
            </a:r>
            <a:r>
              <a:rPr lang="zh-CN" altLang="en-US" sz="2200" dirty="0" smtClean="0">
                <a:solidFill>
                  <a:schemeClr val="tx1"/>
                </a:solidFill>
              </a:rPr>
              <a:t>删</a:t>
            </a:r>
            <a:r>
              <a:rPr lang="en-US" altLang="zh-CN" sz="2200" dirty="0" smtClean="0">
                <a:solidFill>
                  <a:schemeClr val="tx1"/>
                </a:solidFill>
              </a:rPr>
              <a:t>/</a:t>
            </a:r>
            <a:r>
              <a:rPr lang="zh-CN" altLang="en-US" sz="2200" dirty="0" smtClean="0">
                <a:solidFill>
                  <a:schemeClr val="tx1"/>
                </a:solidFill>
              </a:rPr>
              <a:t>改，改变逻辑文件。</a:t>
            </a:r>
            <a:endParaRPr lang="en-US" altLang="zh-CN" sz="2200" dirty="0" smtClean="0">
              <a:solidFill>
                <a:schemeClr val="tx1"/>
              </a:solidFill>
            </a:endParaRPr>
          </a:p>
        </p:txBody>
      </p:sp>
      <p:sp>
        <p:nvSpPr>
          <p:cNvPr id="4" name="灯片编号占位符 3"/>
          <p:cNvSpPr>
            <a:spLocks noGrp="1"/>
          </p:cNvSpPr>
          <p:nvPr>
            <p:ph type="sldNum" sz="quarter" idx="10"/>
          </p:nvPr>
        </p:nvSpPr>
        <p:spPr/>
        <p:txBody>
          <a:bodyPr/>
          <a:lstStyle/>
          <a:p>
            <a:fld id="{E8B2B731-D1B9-45E9-BA63-59C51EADAB1C}" type="slidenum">
              <a:rPr lang="zh-CN" altLang="en-US" smtClean="0"/>
              <a:t>33</a:t>
            </a:fld>
            <a:endParaRPr lang="zh-CN" altLang="en-US"/>
          </a:p>
        </p:txBody>
      </p:sp>
    </p:spTree>
    <p:extLst>
      <p:ext uri="{BB962C8B-B14F-4D97-AF65-F5344CB8AC3E}">
        <p14:creationId xmlns:p14="http://schemas.microsoft.com/office/powerpoint/2010/main" val="298053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lvl="1" indent="0">
              <a:lnSpc>
                <a:spcPct val="120000"/>
              </a:lnSpc>
              <a:spcBef>
                <a:spcPts val="3000"/>
              </a:spcBef>
              <a:buFont typeface="Wingdings" panose="05000000000000000000" pitchFamily="2" charset="2"/>
              <a:buNone/>
            </a:pPr>
            <a:r>
              <a:rPr lang="zh-CN" altLang="en-US" sz="2200" dirty="0" smtClean="0">
                <a:solidFill>
                  <a:schemeClr val="tx1"/>
                </a:solidFill>
              </a:rPr>
              <a:t>向用户展示数据，由内向外，包含复杂处理。</a:t>
            </a:r>
            <a:endParaRPr lang="en-US" altLang="zh-CN" sz="2200" dirty="0">
              <a:solidFill>
                <a:schemeClr val="tx1"/>
              </a:solidFill>
            </a:endParaRPr>
          </a:p>
        </p:txBody>
      </p:sp>
      <p:sp>
        <p:nvSpPr>
          <p:cNvPr id="4" name="灯片编号占位符 3"/>
          <p:cNvSpPr>
            <a:spLocks noGrp="1"/>
          </p:cNvSpPr>
          <p:nvPr>
            <p:ph type="sldNum" sz="quarter" idx="10"/>
          </p:nvPr>
        </p:nvSpPr>
        <p:spPr/>
        <p:txBody>
          <a:bodyPr/>
          <a:lstStyle/>
          <a:p>
            <a:fld id="{E8B2B731-D1B9-45E9-BA63-59C51EADAB1C}" type="slidenum">
              <a:rPr lang="zh-CN" altLang="en-US" smtClean="0"/>
              <a:t>34</a:t>
            </a:fld>
            <a:endParaRPr lang="zh-CN" altLang="en-US"/>
          </a:p>
        </p:txBody>
      </p:sp>
    </p:spTree>
    <p:extLst>
      <p:ext uri="{BB962C8B-B14F-4D97-AF65-F5344CB8AC3E}">
        <p14:creationId xmlns:p14="http://schemas.microsoft.com/office/powerpoint/2010/main" val="27477686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lvl="1" indent="0">
              <a:lnSpc>
                <a:spcPct val="120000"/>
              </a:lnSpc>
              <a:spcBef>
                <a:spcPts val="3000"/>
              </a:spcBef>
              <a:buFont typeface="Wingdings" panose="05000000000000000000" pitchFamily="2" charset="2"/>
              <a:buNone/>
            </a:pPr>
            <a:r>
              <a:rPr lang="zh-CN" altLang="en-US" sz="2000" dirty="0" smtClean="0">
                <a:solidFill>
                  <a:schemeClr val="tx1"/>
                </a:solidFill>
              </a:rPr>
              <a:t>向用户展示数据（直接展示、或基本处理）</a:t>
            </a:r>
            <a:endParaRPr lang="zh-CN" altLang="en-US" sz="2000"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35</a:t>
            </a:fld>
            <a:endParaRPr lang="zh-CN" altLang="en-US"/>
          </a:p>
        </p:txBody>
      </p:sp>
    </p:spTree>
    <p:extLst>
      <p:ext uri="{BB962C8B-B14F-4D97-AF65-F5344CB8AC3E}">
        <p14:creationId xmlns:p14="http://schemas.microsoft.com/office/powerpoint/2010/main" val="793774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EI,EO,EQ</a:t>
            </a:r>
            <a:r>
              <a:rPr lang="zh-CN" altLang="en-US" dirty="0" smtClean="0"/>
              <a:t>之间的主要区别在于他们的目的。表中列出了这三种功能在目的上的主要区别。</a:t>
            </a:r>
            <a:r>
              <a:rPr lang="en-US" altLang="zh-CN" dirty="0" smtClean="0"/>
              <a:t>EO</a:t>
            </a:r>
            <a:r>
              <a:rPr lang="zh-CN" altLang="en-US" dirty="0" smtClean="0"/>
              <a:t>和</a:t>
            </a:r>
            <a:r>
              <a:rPr lang="en-US" altLang="zh-CN" dirty="0" smtClean="0"/>
              <a:t>EQ</a:t>
            </a:r>
            <a:r>
              <a:rPr lang="zh-CN" altLang="en-US" dirty="0" smtClean="0"/>
              <a:t>的主要区别在于外部输出除了对数据进行表示之外，还可能完成对数据进行修改、维护</a:t>
            </a:r>
            <a:r>
              <a:rPr lang="en-US" altLang="zh-CN" dirty="0" smtClean="0"/>
              <a:t>ILF</a:t>
            </a:r>
            <a:r>
              <a:rPr lang="zh-CN" altLang="en-US" dirty="0" smtClean="0"/>
              <a:t>或者改变系统行为的功能。</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36</a:t>
            </a:fld>
            <a:endParaRPr lang="zh-CN" altLang="en-US"/>
          </a:p>
        </p:txBody>
      </p:sp>
    </p:spTree>
    <p:extLst>
      <p:ext uri="{BB962C8B-B14F-4D97-AF65-F5344CB8AC3E}">
        <p14:creationId xmlns:p14="http://schemas.microsoft.com/office/powerpoint/2010/main" val="3443214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这里可以看到，基本过程属于用户的动态行为，是穿越系统边界的。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EI</a:t>
            </a:r>
            <a:r>
              <a:rPr lang="zh-CN" altLang="en-US" dirty="0" smtClean="0"/>
              <a:t>：外→内，对系统内部逻辑文件的操作，例如对数据的增删改；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EO/EQ</a:t>
            </a:r>
            <a:r>
              <a:rPr lang="zh-CN" altLang="en-US" dirty="0" smtClean="0"/>
              <a:t>：内→外，系统向外部的输出，或向外部展示。处理的复杂程度决定了是</a:t>
            </a:r>
            <a:r>
              <a:rPr lang="en-US" altLang="zh-CN" dirty="0" smtClean="0"/>
              <a:t>EO</a:t>
            </a:r>
            <a:r>
              <a:rPr lang="zh-CN" altLang="en-US" dirty="0" smtClean="0"/>
              <a:t>或是</a:t>
            </a:r>
            <a:r>
              <a:rPr lang="en-US" altLang="zh-CN" dirty="0" smtClean="0"/>
              <a:t>EQ</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37</a:t>
            </a:fld>
            <a:endParaRPr lang="zh-CN" altLang="en-US"/>
          </a:p>
        </p:txBody>
      </p:sp>
    </p:spTree>
    <p:extLst>
      <p:ext uri="{BB962C8B-B14F-4D97-AF65-F5344CB8AC3E}">
        <p14:creationId xmlns:p14="http://schemas.microsoft.com/office/powerpoint/2010/main" val="1364910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在实际估算过程中，有的时候会出现这样一种现象：系统中有很多基本过程是完全相同或类似的，那么是合并起来算作一个过程，还是分开计算呢？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在了解了计数规则后，我们就能够解决这一疑问了。</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38</a:t>
            </a:fld>
            <a:endParaRPr lang="zh-CN" altLang="en-US"/>
          </a:p>
        </p:txBody>
      </p:sp>
    </p:spTree>
    <p:extLst>
      <p:ext uri="{BB962C8B-B14F-4D97-AF65-F5344CB8AC3E}">
        <p14:creationId xmlns:p14="http://schemas.microsoft.com/office/powerpoint/2010/main" val="4252437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39</a:t>
            </a:fld>
            <a:endParaRPr lang="zh-CN" altLang="en-US"/>
          </a:p>
        </p:txBody>
      </p:sp>
    </p:spTree>
    <p:extLst>
      <p:ext uri="{BB962C8B-B14F-4D97-AF65-F5344CB8AC3E}">
        <p14:creationId xmlns:p14="http://schemas.microsoft.com/office/powerpoint/2010/main" val="293761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功能点是软件规模的度量单位，单位是“</a:t>
            </a:r>
            <a:r>
              <a:rPr lang="en-US" altLang="zh-CN" sz="1200" b="0" i="0" u="none" strike="noStrike" kern="1200" baseline="0" dirty="0" smtClean="0">
                <a:solidFill>
                  <a:schemeClr val="tx1"/>
                </a:solidFill>
                <a:latin typeface="+mn-lt"/>
                <a:ea typeface="+mn-ea"/>
                <a:cs typeface="+mn-cs"/>
              </a:rPr>
              <a:t>XX</a:t>
            </a:r>
            <a:r>
              <a:rPr lang="zh-CN" altLang="en-US" sz="1200" b="0" i="0" u="none" strike="noStrike" kern="1200" baseline="0" dirty="0" smtClean="0">
                <a:solidFill>
                  <a:schemeClr val="tx1"/>
                </a:solidFill>
                <a:latin typeface="+mn-lt"/>
                <a:ea typeface="+mn-ea"/>
                <a:cs typeface="+mn-cs"/>
              </a:rPr>
              <a:t>个功能点”。简单的说功能点就是软件行业里的“平方米”或“千克”。</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根据需求来估算，有哪些数据，做哪些事情。</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E8B2B731-D1B9-45E9-BA63-59C51EADAB1C}" type="slidenum">
              <a:rPr lang="zh-CN" altLang="en-US" smtClean="0"/>
              <a:t>4</a:t>
            </a:fld>
            <a:endParaRPr lang="zh-CN" altLang="en-US"/>
          </a:p>
        </p:txBody>
      </p:sp>
    </p:spTree>
    <p:extLst>
      <p:ext uri="{BB962C8B-B14F-4D97-AF65-F5344CB8AC3E}">
        <p14:creationId xmlns:p14="http://schemas.microsoft.com/office/powerpoint/2010/main" val="40566488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40</a:t>
            </a:fld>
            <a:endParaRPr lang="zh-CN" altLang="en-US"/>
          </a:p>
        </p:txBody>
      </p:sp>
    </p:spTree>
    <p:extLst>
      <p:ext uri="{BB962C8B-B14F-4D97-AF65-F5344CB8AC3E}">
        <p14:creationId xmlns:p14="http://schemas.microsoft.com/office/powerpoint/2010/main" val="2050455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完整性和稳定性。</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41</a:t>
            </a:fld>
            <a:endParaRPr lang="zh-CN" altLang="en-US"/>
          </a:p>
        </p:txBody>
      </p:sp>
    </p:spTree>
    <p:extLst>
      <p:ext uri="{BB962C8B-B14F-4D97-AF65-F5344CB8AC3E}">
        <p14:creationId xmlns:p14="http://schemas.microsoft.com/office/powerpoint/2010/main" val="990510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42</a:t>
            </a:fld>
            <a:endParaRPr lang="zh-CN" altLang="en-US"/>
          </a:p>
        </p:txBody>
      </p:sp>
    </p:spTree>
    <p:extLst>
      <p:ext uri="{BB962C8B-B14F-4D97-AF65-F5344CB8AC3E}">
        <p14:creationId xmlns:p14="http://schemas.microsoft.com/office/powerpoint/2010/main" val="3370038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刚才说到了基本过程计数项的识别和分类</a:t>
            </a:r>
            <a:endParaRPr lang="en-US" altLang="zh-CN" dirty="0" smtClean="0"/>
          </a:p>
        </p:txBody>
      </p:sp>
      <p:sp>
        <p:nvSpPr>
          <p:cNvPr id="4" name="灯片编号占位符 3"/>
          <p:cNvSpPr>
            <a:spLocks noGrp="1"/>
          </p:cNvSpPr>
          <p:nvPr>
            <p:ph type="sldNum" sz="quarter" idx="10"/>
          </p:nvPr>
        </p:nvSpPr>
        <p:spPr/>
        <p:txBody>
          <a:bodyPr/>
          <a:lstStyle/>
          <a:p>
            <a:fld id="{E8B2B731-D1B9-45E9-BA63-59C51EADAB1C}" type="slidenum">
              <a:rPr lang="zh-CN" altLang="en-US" smtClean="0"/>
              <a:t>43</a:t>
            </a:fld>
            <a:endParaRPr lang="zh-CN" altLang="en-US"/>
          </a:p>
        </p:txBody>
      </p:sp>
    </p:spTree>
    <p:extLst>
      <p:ext uri="{BB962C8B-B14F-4D97-AF65-F5344CB8AC3E}">
        <p14:creationId xmlns:p14="http://schemas.microsoft.com/office/powerpoint/2010/main" val="29901494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44</a:t>
            </a:fld>
            <a:endParaRPr lang="zh-CN" altLang="en-US"/>
          </a:p>
        </p:txBody>
      </p:sp>
    </p:spTree>
    <p:extLst>
      <p:ext uri="{BB962C8B-B14F-4D97-AF65-F5344CB8AC3E}">
        <p14:creationId xmlns:p14="http://schemas.microsoft.com/office/powerpoint/2010/main" val="5064747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45</a:t>
            </a:fld>
            <a:endParaRPr lang="zh-CN" altLang="en-US"/>
          </a:p>
        </p:txBody>
      </p:sp>
    </p:spTree>
    <p:extLst>
      <p:ext uri="{BB962C8B-B14F-4D97-AF65-F5344CB8AC3E}">
        <p14:creationId xmlns:p14="http://schemas.microsoft.com/office/powerpoint/2010/main" val="18810700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46</a:t>
            </a:fld>
            <a:endParaRPr lang="zh-CN" altLang="en-US"/>
          </a:p>
        </p:txBody>
      </p:sp>
    </p:spTree>
    <p:extLst>
      <p:ext uri="{BB962C8B-B14F-4D97-AF65-F5344CB8AC3E}">
        <p14:creationId xmlns:p14="http://schemas.microsoft.com/office/powerpoint/2010/main" val="2434902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根据</a:t>
            </a:r>
            <a:r>
              <a:rPr lang="en-US" altLang="zh-CN" dirty="0" smtClean="0"/>
              <a:t>2</a:t>
            </a:r>
            <a:r>
              <a:rPr lang="zh-CN" altLang="en-US" dirty="0" smtClean="0"/>
              <a:t>类计数项，确定未调整</a:t>
            </a:r>
            <a:r>
              <a:rPr lang="en-US" altLang="zh-CN" dirty="0" smtClean="0"/>
              <a:t>FP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47</a:t>
            </a:fld>
            <a:endParaRPr lang="zh-CN" altLang="en-US"/>
          </a:p>
        </p:txBody>
      </p:sp>
    </p:spTree>
    <p:extLst>
      <p:ext uri="{BB962C8B-B14F-4D97-AF65-F5344CB8AC3E}">
        <p14:creationId xmlns:p14="http://schemas.microsoft.com/office/powerpoint/2010/main" val="8493633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根据识别的文件计数项（</a:t>
            </a:r>
            <a:r>
              <a:rPr lang="en-US" altLang="zh-CN" dirty="0" smtClean="0"/>
              <a:t>ILF</a:t>
            </a:r>
            <a:r>
              <a:rPr lang="zh-CN" altLang="en-US" dirty="0" smtClean="0"/>
              <a:t>和</a:t>
            </a:r>
            <a:r>
              <a:rPr lang="en-US" altLang="zh-CN" dirty="0" smtClean="0"/>
              <a:t>EIF</a:t>
            </a:r>
            <a:r>
              <a:rPr lang="zh-CN" altLang="en-US" dirty="0" smtClean="0"/>
              <a:t>），计算未调整的功能点数。再结合部分调整因子，估算调整后的规模（功能点数）。</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48</a:t>
            </a:fld>
            <a:endParaRPr lang="zh-CN" altLang="en-US"/>
          </a:p>
        </p:txBody>
      </p:sp>
    </p:spTree>
    <p:extLst>
      <p:ext uri="{BB962C8B-B14F-4D97-AF65-F5344CB8AC3E}">
        <p14:creationId xmlns:p14="http://schemas.microsoft.com/office/powerpoint/2010/main" val="1279511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在这个阶段，项目需求一般比较清晰和明确了，我们估算的时候，不但要识别文件计数项，还要识别基本过程计数项。</a:t>
            </a:r>
          </a:p>
        </p:txBody>
      </p:sp>
      <p:sp>
        <p:nvSpPr>
          <p:cNvPr id="4" name="灯片编号占位符 3"/>
          <p:cNvSpPr>
            <a:spLocks noGrp="1"/>
          </p:cNvSpPr>
          <p:nvPr>
            <p:ph type="sldNum" sz="quarter" idx="10"/>
          </p:nvPr>
        </p:nvSpPr>
        <p:spPr/>
        <p:txBody>
          <a:bodyPr/>
          <a:lstStyle/>
          <a:p>
            <a:fld id="{E8B2B731-D1B9-45E9-BA63-59C51EADAB1C}" type="slidenum">
              <a:rPr lang="zh-CN" altLang="en-US" smtClean="0"/>
              <a:t>49</a:t>
            </a:fld>
            <a:endParaRPr lang="zh-CN" altLang="en-US"/>
          </a:p>
        </p:txBody>
      </p:sp>
    </p:spTree>
    <p:extLst>
      <p:ext uri="{BB962C8B-B14F-4D97-AF65-F5344CB8AC3E}">
        <p14:creationId xmlns:p14="http://schemas.microsoft.com/office/powerpoint/2010/main" val="163444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功能点方法也有它的适用范围，并不是所有的项目都适合用功能点估算。</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5</a:t>
            </a:fld>
            <a:endParaRPr lang="zh-CN" altLang="en-US"/>
          </a:p>
        </p:txBody>
      </p:sp>
    </p:spTree>
    <p:extLst>
      <p:ext uri="{BB962C8B-B14F-4D97-AF65-F5344CB8AC3E}">
        <p14:creationId xmlns:p14="http://schemas.microsoft.com/office/powerpoint/2010/main" val="35156532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第二步：识别应用类型</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50</a:t>
            </a:fld>
            <a:endParaRPr lang="zh-CN" altLang="en-US"/>
          </a:p>
        </p:txBody>
      </p:sp>
    </p:spTree>
    <p:extLst>
      <p:ext uri="{BB962C8B-B14F-4D97-AF65-F5344CB8AC3E}">
        <p14:creationId xmlns:p14="http://schemas.microsoft.com/office/powerpoint/2010/main" val="3873560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有</a:t>
            </a:r>
            <a:r>
              <a:rPr lang="en-US" altLang="zh-CN" dirty="0" smtClean="0"/>
              <a:t>2</a:t>
            </a:r>
            <a:r>
              <a:rPr lang="zh-CN" altLang="en-US" dirty="0" smtClean="0"/>
              <a:t>个调整因子</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51</a:t>
            </a:fld>
            <a:endParaRPr lang="zh-CN" altLang="en-US"/>
          </a:p>
        </p:txBody>
      </p:sp>
    </p:spTree>
    <p:extLst>
      <p:ext uri="{BB962C8B-B14F-4D97-AF65-F5344CB8AC3E}">
        <p14:creationId xmlns:p14="http://schemas.microsoft.com/office/powerpoint/2010/main" val="13703599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52</a:t>
            </a:fld>
            <a:endParaRPr lang="zh-CN" altLang="en-US"/>
          </a:p>
        </p:txBody>
      </p:sp>
    </p:spTree>
    <p:extLst>
      <p:ext uri="{BB962C8B-B14F-4D97-AF65-F5344CB8AC3E}">
        <p14:creationId xmlns:p14="http://schemas.microsoft.com/office/powerpoint/2010/main" val="20994958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第二步：识别应用类型</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53</a:t>
            </a:fld>
            <a:endParaRPr lang="zh-CN" altLang="en-US"/>
          </a:p>
        </p:txBody>
      </p:sp>
    </p:spTree>
    <p:extLst>
      <p:ext uri="{BB962C8B-B14F-4D97-AF65-F5344CB8AC3E}">
        <p14:creationId xmlns:p14="http://schemas.microsoft.com/office/powerpoint/2010/main" val="34014279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55</a:t>
            </a:fld>
            <a:endParaRPr lang="zh-CN" altLang="en-US"/>
          </a:p>
        </p:txBody>
      </p:sp>
    </p:spTree>
    <p:extLst>
      <p:ext uri="{BB962C8B-B14F-4D97-AF65-F5344CB8AC3E}">
        <p14:creationId xmlns:p14="http://schemas.microsoft.com/office/powerpoint/2010/main" val="10949353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描述流程</a:t>
            </a:r>
            <a:endParaRPr lang="en-US" altLang="zh-CN" dirty="0" smtClean="0"/>
          </a:p>
          <a:p>
            <a:r>
              <a:rPr lang="en-US" altLang="zh-CN" sz="1200" dirty="0" smtClean="0">
                <a:latin typeface="+mn-ea"/>
              </a:rPr>
              <a:t>1</a:t>
            </a:r>
            <a:r>
              <a:rPr lang="zh-CN" altLang="en-US" sz="1200" dirty="0" smtClean="0">
                <a:latin typeface="+mn-ea"/>
              </a:rPr>
              <a:t>、站在用户的视角，从逻辑考虑，</a:t>
            </a:r>
            <a:r>
              <a:rPr lang="zh-CN" altLang="en-US" dirty="0" smtClean="0"/>
              <a:t>而不是从技术考虑来划分的。</a:t>
            </a:r>
            <a:endParaRPr lang="en-US" altLang="zh-CN" dirty="0" smtClean="0"/>
          </a:p>
          <a:p>
            <a:r>
              <a:rPr lang="en-US" altLang="zh-CN" dirty="0" smtClean="0"/>
              <a:t>2</a:t>
            </a:r>
            <a:r>
              <a:rPr lang="zh-CN" altLang="en-US" dirty="0" smtClean="0"/>
              <a:t>、新开发、增强（功能增</a:t>
            </a:r>
            <a:r>
              <a:rPr lang="en-US" altLang="zh-CN" dirty="0" smtClean="0"/>
              <a:t>/</a:t>
            </a:r>
            <a:r>
              <a:rPr lang="zh-CN" altLang="en-US" dirty="0" smtClean="0"/>
              <a:t>删</a:t>
            </a:r>
            <a:r>
              <a:rPr lang="en-US" altLang="zh-CN" dirty="0" smtClean="0"/>
              <a:t>/</a:t>
            </a:r>
            <a:r>
              <a:rPr lang="zh-CN" altLang="en-US" dirty="0" smtClean="0"/>
              <a:t>改）、已有系统：对于</a:t>
            </a:r>
            <a:r>
              <a:rPr lang="en-US" altLang="zh-CN" dirty="0" smtClean="0"/>
              <a:t>1</a:t>
            </a:r>
            <a:r>
              <a:rPr lang="zh-CN" altLang="en-US" dirty="0" smtClean="0"/>
              <a:t>和</a:t>
            </a:r>
            <a:r>
              <a:rPr lang="en-US" altLang="zh-CN" dirty="0" smtClean="0"/>
              <a:t>3</a:t>
            </a:r>
            <a:r>
              <a:rPr lang="zh-CN" altLang="en-US" dirty="0" smtClean="0"/>
              <a:t>，只计算最后交付的功能数量（原有系统：指稳定的</a:t>
            </a:r>
            <a:r>
              <a:rPr lang="en-US" altLang="zh-CN" dirty="0" smtClean="0"/>
              <a:t>/</a:t>
            </a:r>
            <a:r>
              <a:rPr lang="zh-CN" altLang="en-US" dirty="0" smtClean="0"/>
              <a:t>被客户正式验收过的系统，而不是在试运行中因需求或质量问题不断改动的系统）。</a:t>
            </a:r>
          </a:p>
          <a:p>
            <a:r>
              <a:rPr lang="en-US" altLang="zh-CN" dirty="0" smtClean="0"/>
              <a:t>3</a:t>
            </a:r>
            <a:r>
              <a:rPr lang="zh-CN" altLang="en-US" dirty="0" smtClean="0"/>
              <a:t>、</a:t>
            </a:r>
            <a:r>
              <a:rPr lang="en-US" altLang="zh-CN" dirty="0" smtClean="0"/>
              <a:t>4</a:t>
            </a:r>
            <a:r>
              <a:rPr lang="zh-CN" altLang="en-US" dirty="0" smtClean="0"/>
              <a:t>、数据、操作。</a:t>
            </a:r>
            <a:endParaRPr lang="en-US" altLang="zh-CN" dirty="0" smtClean="0"/>
          </a:p>
          <a:p>
            <a:r>
              <a:rPr lang="en-US" altLang="zh-CN" dirty="0" smtClean="0"/>
              <a:t>    1</a:t>
            </a:r>
            <a:r>
              <a:rPr lang="zh-CN" altLang="en-US" dirty="0" smtClean="0"/>
              <a:t>）逻辑文件：包含业务数据、引用数据（编码数据不计入规模）。</a:t>
            </a:r>
            <a:r>
              <a:rPr lang="zh-CN" altLang="en-US" sz="1200" dirty="0" smtClean="0">
                <a:latin typeface="+mn-ea"/>
              </a:rPr>
              <a:t>任何逻辑文件只计数一次；考虑实体关系：从属</a:t>
            </a:r>
            <a:r>
              <a:rPr lang="en-US" altLang="zh-CN" sz="1200" dirty="0" smtClean="0">
                <a:latin typeface="+mn-ea"/>
              </a:rPr>
              <a:t>/</a:t>
            </a:r>
            <a:r>
              <a:rPr lang="zh-CN" altLang="en-US" sz="1200" dirty="0" smtClean="0">
                <a:latin typeface="+mn-ea"/>
              </a:rPr>
              <a:t>独立。</a:t>
            </a:r>
            <a:endParaRPr lang="en-US" altLang="zh-CN" sz="1200" dirty="0" smtClean="0">
              <a:latin typeface="+mn-ea"/>
            </a:endParaRPr>
          </a:p>
          <a:p>
            <a:r>
              <a:rPr lang="en-US" altLang="zh-CN" sz="1200" dirty="0" smtClean="0">
                <a:latin typeface="+mn-ea"/>
              </a:rPr>
              <a:t>    2</a:t>
            </a:r>
            <a:r>
              <a:rPr lang="zh-CN" altLang="en-US" sz="1200" dirty="0" smtClean="0">
                <a:latin typeface="+mn-ea"/>
              </a:rPr>
              <a:t>）基本过程：完整性和稳定性。</a:t>
            </a:r>
            <a:endParaRPr lang="en-US" altLang="zh-CN" dirty="0" smtClean="0"/>
          </a:p>
          <a:p>
            <a:r>
              <a:rPr lang="en-US" altLang="zh-CN" dirty="0" smtClean="0"/>
              <a:t>6</a:t>
            </a:r>
            <a:r>
              <a:rPr lang="zh-CN" altLang="en-US" dirty="0" smtClean="0"/>
              <a:t>、调整因子：是否开发、重用程度</a:t>
            </a:r>
            <a:endParaRPr lang="en-US" altLang="zh-CN" dirty="0" smtClean="0"/>
          </a:p>
          <a:p>
            <a:r>
              <a:rPr lang="en-US" altLang="zh-CN" dirty="0" smtClean="0"/>
              <a:t>===&gt;</a:t>
            </a:r>
            <a:r>
              <a:rPr lang="zh-CN" altLang="en-US" dirty="0" smtClean="0"/>
              <a:t>调整后的功能点。</a:t>
            </a:r>
          </a:p>
        </p:txBody>
      </p:sp>
      <p:sp>
        <p:nvSpPr>
          <p:cNvPr id="4" name="灯片编号占位符 3"/>
          <p:cNvSpPr>
            <a:spLocks noGrp="1"/>
          </p:cNvSpPr>
          <p:nvPr>
            <p:ph type="sldNum" sz="quarter" idx="10"/>
          </p:nvPr>
        </p:nvSpPr>
        <p:spPr/>
        <p:txBody>
          <a:bodyPr/>
          <a:lstStyle/>
          <a:p>
            <a:fld id="{E8B2B731-D1B9-45E9-BA63-59C51EADAB1C}" type="slidenum">
              <a:rPr lang="zh-CN" altLang="en-US" smtClean="0"/>
              <a:t>56</a:t>
            </a:fld>
            <a:endParaRPr lang="zh-CN" altLang="en-US"/>
          </a:p>
        </p:txBody>
      </p:sp>
    </p:spTree>
    <p:extLst>
      <p:ext uri="{BB962C8B-B14F-4D97-AF65-F5344CB8AC3E}">
        <p14:creationId xmlns:p14="http://schemas.microsoft.com/office/powerpoint/2010/main" val="2490593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57</a:t>
            </a:fld>
            <a:endParaRPr lang="zh-CN" altLang="en-US"/>
          </a:p>
        </p:txBody>
      </p:sp>
    </p:spTree>
    <p:extLst>
      <p:ext uri="{BB962C8B-B14F-4D97-AF65-F5344CB8AC3E}">
        <p14:creationId xmlns:p14="http://schemas.microsoft.com/office/powerpoint/2010/main" val="1921950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进入今天课程的重点，如何使用快速功能点方法估算项目规模。</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6</a:t>
            </a:fld>
            <a:endParaRPr lang="zh-CN" altLang="en-US"/>
          </a:p>
        </p:txBody>
      </p:sp>
    </p:spTree>
    <p:extLst>
      <p:ext uri="{BB962C8B-B14F-4D97-AF65-F5344CB8AC3E}">
        <p14:creationId xmlns:p14="http://schemas.microsoft.com/office/powerpoint/2010/main" val="204735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下面会详细介绍快速功能点的估算过程。第一步：识别系统边界</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7</a:t>
            </a:fld>
            <a:endParaRPr lang="zh-CN" altLang="en-US"/>
          </a:p>
        </p:txBody>
      </p:sp>
    </p:spTree>
    <p:extLst>
      <p:ext uri="{BB962C8B-B14F-4D97-AF65-F5344CB8AC3E}">
        <p14:creationId xmlns:p14="http://schemas.microsoft.com/office/powerpoint/2010/main" val="61137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1</a:t>
            </a:r>
            <a:r>
              <a:rPr lang="zh-CN" altLang="en-US" dirty="0" smtClean="0"/>
              <a:t>、系统边界，用于定义项目的范围。举例：在池塘里钓鱼。（边界外：钓鱼的人、鱼竿、鱼篓、水渠、其它池塘等）</a:t>
            </a:r>
            <a:endParaRPr lang="en-US" altLang="zh-CN" dirty="0" smtClean="0"/>
          </a:p>
          <a:p>
            <a:r>
              <a:rPr lang="en-US" altLang="zh-CN" dirty="0" smtClean="0"/>
              <a:t>2</a:t>
            </a:r>
            <a:r>
              <a:rPr lang="zh-CN" altLang="en-US" dirty="0" smtClean="0"/>
              <a:t>、举例：棋牌管理系统用例图，我们估算对象是</a:t>
            </a:r>
            <a:r>
              <a:rPr lang="en-US" altLang="zh-CN" dirty="0" smtClean="0"/>
              <a:t>XX</a:t>
            </a:r>
            <a:r>
              <a:rPr lang="zh-CN" altLang="en-US" dirty="0" smtClean="0"/>
              <a:t>系统，</a:t>
            </a:r>
            <a:r>
              <a:rPr lang="en-US" altLang="zh-CN" dirty="0" smtClean="0"/>
              <a:t>UML</a:t>
            </a:r>
            <a:r>
              <a:rPr lang="zh-CN" altLang="en-US" dirty="0" smtClean="0"/>
              <a:t>图中的边界也就是这个系统的边界。通过识别系统的边界，我们明确了哪些东西是“外部的”</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8</a:t>
            </a:fld>
            <a:endParaRPr lang="zh-CN" altLang="en-US"/>
          </a:p>
        </p:txBody>
      </p:sp>
    </p:spTree>
    <p:extLst>
      <p:ext uri="{BB962C8B-B14F-4D97-AF65-F5344CB8AC3E}">
        <p14:creationId xmlns:p14="http://schemas.microsoft.com/office/powerpoint/2010/main" val="260107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第二步：识别应用类型</a:t>
            </a:r>
            <a:endParaRPr lang="zh-CN" altLang="en-US" dirty="0"/>
          </a:p>
        </p:txBody>
      </p:sp>
      <p:sp>
        <p:nvSpPr>
          <p:cNvPr id="4" name="灯片编号占位符 3"/>
          <p:cNvSpPr>
            <a:spLocks noGrp="1"/>
          </p:cNvSpPr>
          <p:nvPr>
            <p:ph type="sldNum" sz="quarter" idx="10"/>
          </p:nvPr>
        </p:nvSpPr>
        <p:spPr/>
        <p:txBody>
          <a:bodyPr/>
          <a:lstStyle/>
          <a:p>
            <a:fld id="{E8B2B731-D1B9-45E9-BA63-59C51EADAB1C}" type="slidenum">
              <a:rPr lang="zh-CN" altLang="en-US" smtClean="0"/>
              <a:t>9</a:t>
            </a:fld>
            <a:endParaRPr lang="zh-CN" altLang="en-US"/>
          </a:p>
        </p:txBody>
      </p:sp>
    </p:spTree>
    <p:extLst>
      <p:ext uri="{BB962C8B-B14F-4D97-AF65-F5344CB8AC3E}">
        <p14:creationId xmlns:p14="http://schemas.microsoft.com/office/powerpoint/2010/main" val="164405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00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48587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6779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92736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242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12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827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4380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5/19/2017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97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pPr/>
              <a:t>5/19/2017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2544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0405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5/19/2017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48972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hyperlink" Target="file:///F:\project\~&#35268;&#27169;&#20272;&#31639;\1.&#37319;&#38598;&#27169;&#26495;\2.&#24555;&#36895;&#21151;&#33021;&#28857;&#20272;&#31639;&#34920;_&#39033;&#30446;&#21517;.xlsx"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9169" y="1872628"/>
            <a:ext cx="8825659" cy="2009561"/>
          </a:xfrm>
        </p:spPr>
        <p:txBody>
          <a:bodyPr>
            <a:normAutofit fontScale="90000"/>
          </a:bodyPr>
          <a:lstStyle/>
          <a:p>
            <a:r>
              <a:rPr lang="zh-CN" altLang="en-US" dirty="0"/>
              <a:t>快速功能点估算技术</a:t>
            </a:r>
          </a:p>
        </p:txBody>
      </p:sp>
    </p:spTree>
    <p:extLst>
      <p:ext uri="{BB962C8B-B14F-4D97-AF65-F5344CB8AC3E}">
        <p14:creationId xmlns:p14="http://schemas.microsoft.com/office/powerpoint/2010/main" val="2206463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3" y="321733"/>
            <a:ext cx="3986368" cy="712282"/>
          </a:xfrm>
        </p:spPr>
        <p:txBody>
          <a:bodyPr>
            <a:normAutofit fontScale="90000"/>
          </a:bodyPr>
          <a:lstStyle/>
          <a:p>
            <a:r>
              <a:rPr lang="zh-CN" altLang="en-US" dirty="0" smtClean="0"/>
              <a:t>识别</a:t>
            </a:r>
            <a:r>
              <a:rPr lang="zh-CN" altLang="en-US" dirty="0"/>
              <a:t>应用</a:t>
            </a:r>
            <a:r>
              <a:rPr lang="zh-CN" altLang="en-US" dirty="0" smtClean="0"/>
              <a:t>类型</a:t>
            </a:r>
            <a:endParaRPr lang="zh-CN" altLang="en-US" dirty="0"/>
          </a:p>
        </p:txBody>
      </p:sp>
      <p:sp>
        <p:nvSpPr>
          <p:cNvPr id="3" name="内容占位符 2"/>
          <p:cNvSpPr>
            <a:spLocks noGrp="1"/>
          </p:cNvSpPr>
          <p:nvPr>
            <p:ph idx="1"/>
          </p:nvPr>
        </p:nvSpPr>
        <p:spPr>
          <a:xfrm>
            <a:off x="484032" y="1422399"/>
            <a:ext cx="8050368" cy="4961467"/>
          </a:xfrm>
        </p:spPr>
        <p:txBody>
          <a:bodyPr>
            <a:noAutofit/>
          </a:bodyPr>
          <a:lstStyle/>
          <a:p>
            <a:pPr marL="342900" indent="-342900" eaLnBrk="0" hangingPunct="0">
              <a:lnSpc>
                <a:spcPct val="140000"/>
              </a:lnSpc>
              <a:buBlip>
                <a:blip r:embed="rId3"/>
              </a:buBlip>
            </a:pPr>
            <a:r>
              <a:rPr lang="zh-CN" altLang="en-US" sz="2000" dirty="0"/>
              <a:t>应用类型：</a:t>
            </a:r>
            <a:endParaRPr lang="en-US" altLang="zh-CN" sz="2000" dirty="0"/>
          </a:p>
          <a:p>
            <a:pPr lvl="1">
              <a:lnSpc>
                <a:spcPct val="140000"/>
              </a:lnSpc>
              <a:buFont typeface="Arial" panose="020B0604020202020204" pitchFamily="34" charset="0"/>
              <a:buChar char="•"/>
            </a:pPr>
            <a:r>
              <a:rPr lang="zh-CN" altLang="en-US" sz="1800" dirty="0"/>
              <a:t>新</a:t>
            </a:r>
            <a:r>
              <a:rPr lang="zh-CN" altLang="en-US" sz="1800" dirty="0" smtClean="0"/>
              <a:t>开发 </a:t>
            </a:r>
            <a:r>
              <a:rPr lang="en-US" altLang="zh-CN" sz="1800" dirty="0" smtClean="0"/>
              <a:t>/ </a:t>
            </a:r>
            <a:r>
              <a:rPr lang="zh-CN" altLang="en-US" sz="1800" dirty="0" smtClean="0"/>
              <a:t>增强</a:t>
            </a:r>
            <a:r>
              <a:rPr lang="zh-CN" altLang="en-US" sz="1800" dirty="0"/>
              <a:t>（功能增</a:t>
            </a:r>
            <a:r>
              <a:rPr lang="en-US" altLang="zh-CN" sz="1800" dirty="0"/>
              <a:t>/</a:t>
            </a:r>
            <a:r>
              <a:rPr lang="zh-CN" altLang="en-US" sz="1800" dirty="0"/>
              <a:t>删</a:t>
            </a:r>
            <a:r>
              <a:rPr lang="en-US" altLang="zh-CN" sz="1800" dirty="0"/>
              <a:t>/</a:t>
            </a:r>
            <a:r>
              <a:rPr lang="zh-CN" altLang="en-US" sz="1800" dirty="0"/>
              <a:t>改</a:t>
            </a:r>
            <a:r>
              <a:rPr lang="zh-CN" altLang="en-US" sz="1800" dirty="0" smtClean="0"/>
              <a:t>） </a:t>
            </a:r>
            <a:r>
              <a:rPr lang="en-US" altLang="zh-CN" sz="1800" dirty="0" smtClean="0"/>
              <a:t>/ </a:t>
            </a:r>
            <a:r>
              <a:rPr lang="zh-CN" altLang="en-US" sz="1800" dirty="0" smtClean="0"/>
              <a:t>已</a:t>
            </a:r>
            <a:r>
              <a:rPr lang="zh-CN" altLang="en-US" sz="1800" dirty="0"/>
              <a:t>有系统</a:t>
            </a:r>
          </a:p>
          <a:p>
            <a:pPr marL="342900" indent="-342900" eaLnBrk="0" hangingPunct="0">
              <a:lnSpc>
                <a:spcPct val="140000"/>
              </a:lnSpc>
              <a:buBlip>
                <a:blip r:embed="rId3"/>
              </a:buBlip>
            </a:pPr>
            <a:r>
              <a:rPr lang="zh-CN" altLang="en-US" sz="2000" dirty="0"/>
              <a:t>当系统新开发</a:t>
            </a:r>
            <a:r>
              <a:rPr lang="en-US" altLang="zh-CN" sz="2000" dirty="0"/>
              <a:t>/</a:t>
            </a:r>
            <a:r>
              <a:rPr lang="zh-CN" altLang="en-US" sz="2000" dirty="0"/>
              <a:t>对已有系统计数时：</a:t>
            </a:r>
          </a:p>
          <a:p>
            <a:pPr marL="685783" lvl="1">
              <a:lnSpc>
                <a:spcPct val="140000"/>
              </a:lnSpc>
              <a:buFont typeface="Arial" panose="020B0604020202020204" pitchFamily="34" charset="0"/>
              <a:buChar char="•"/>
            </a:pPr>
            <a:r>
              <a:rPr lang="zh-CN" altLang="en-US" sz="1800" dirty="0"/>
              <a:t>只计算最后交付的功能数量</a:t>
            </a:r>
          </a:p>
          <a:p>
            <a:pPr marL="685783" lvl="1">
              <a:lnSpc>
                <a:spcPct val="140000"/>
              </a:lnSpc>
              <a:buFont typeface="Arial" panose="020B0604020202020204" pitchFamily="34" charset="0"/>
              <a:buChar char="•"/>
            </a:pPr>
            <a:r>
              <a:rPr lang="zh-CN" altLang="en-US" sz="1800" dirty="0"/>
              <a:t>在系统被最终验收前发生的功能修改和删除不计算</a:t>
            </a:r>
          </a:p>
          <a:p>
            <a:pPr marL="342900" indent="-342900" eaLnBrk="0" hangingPunct="0">
              <a:lnSpc>
                <a:spcPct val="140000"/>
              </a:lnSpc>
              <a:buBlip>
                <a:blip r:embed="rId3"/>
              </a:buBlip>
            </a:pPr>
            <a:r>
              <a:rPr lang="zh-CN" altLang="en-US" sz="2000" dirty="0"/>
              <a:t>对原有系统进行增强（功能增</a:t>
            </a:r>
            <a:r>
              <a:rPr lang="en-US" altLang="zh-CN" sz="2000" dirty="0"/>
              <a:t>/</a:t>
            </a:r>
            <a:r>
              <a:rPr lang="zh-CN" altLang="en-US" sz="2000" dirty="0"/>
              <a:t>删</a:t>
            </a:r>
            <a:r>
              <a:rPr lang="en-US" altLang="zh-CN" sz="2000" dirty="0"/>
              <a:t>/</a:t>
            </a:r>
            <a:r>
              <a:rPr lang="zh-CN" altLang="en-US" sz="2000" dirty="0"/>
              <a:t>改）时：</a:t>
            </a:r>
          </a:p>
          <a:p>
            <a:pPr marL="685783" lvl="1">
              <a:lnSpc>
                <a:spcPct val="140000"/>
              </a:lnSpc>
              <a:buFont typeface="Arial" panose="020B0604020202020204" pitchFamily="34" charset="0"/>
              <a:buChar char="•"/>
            </a:pPr>
            <a:r>
              <a:rPr lang="zh-CN" altLang="en-US" sz="1800" dirty="0"/>
              <a:t>计算新增的功能</a:t>
            </a:r>
          </a:p>
          <a:p>
            <a:pPr marL="685783" lvl="1">
              <a:lnSpc>
                <a:spcPct val="140000"/>
              </a:lnSpc>
              <a:buFont typeface="Arial" panose="020B0604020202020204" pitchFamily="34" charset="0"/>
              <a:buChar char="•"/>
            </a:pPr>
            <a:r>
              <a:rPr lang="zh-CN" altLang="en-US" sz="1800" dirty="0"/>
              <a:t>计算对原有系统*功能的修改</a:t>
            </a:r>
          </a:p>
          <a:p>
            <a:pPr marL="685783" lvl="1">
              <a:lnSpc>
                <a:spcPct val="140000"/>
              </a:lnSpc>
              <a:buFont typeface="Arial" panose="020B0604020202020204" pitchFamily="34" charset="0"/>
              <a:buChar char="•"/>
            </a:pPr>
            <a:r>
              <a:rPr lang="zh-CN" altLang="en-US" sz="1800" dirty="0"/>
              <a:t>计算对原有系统*功能删除</a:t>
            </a:r>
            <a:r>
              <a:rPr lang="en-US" altLang="zh-CN" sz="1800" dirty="0"/>
              <a:t>/</a:t>
            </a:r>
            <a:r>
              <a:rPr lang="zh-CN" altLang="en-US" sz="1800" dirty="0"/>
              <a:t>屏蔽</a:t>
            </a:r>
          </a:p>
          <a:p>
            <a:pPr marL="0" indent="0">
              <a:lnSpc>
                <a:spcPct val="140000"/>
              </a:lnSpc>
              <a:spcBef>
                <a:spcPts val="600"/>
              </a:spcBef>
              <a:buNone/>
            </a:pPr>
            <a:r>
              <a:rPr lang="zh-CN" altLang="en-US" sz="1600" dirty="0"/>
              <a:t>*</a:t>
            </a:r>
            <a:r>
              <a:rPr lang="zh-CN" altLang="en-US" sz="1600" i="1" dirty="0"/>
              <a:t>原有系统：指稳定的</a:t>
            </a:r>
            <a:r>
              <a:rPr lang="en-US" altLang="zh-CN" sz="1600" i="1" dirty="0"/>
              <a:t>/</a:t>
            </a:r>
            <a:r>
              <a:rPr lang="zh-CN" altLang="en-US" sz="1600" i="1" dirty="0"/>
              <a:t>被客户正式验收过的系统，而不是在试运行中因需求或质量问题不断改动的系统</a:t>
            </a:r>
          </a:p>
        </p:txBody>
      </p:sp>
    </p:spTree>
    <p:extLst>
      <p:ext uri="{BB962C8B-B14F-4D97-AF65-F5344CB8AC3E}">
        <p14:creationId xmlns:p14="http://schemas.microsoft.com/office/powerpoint/2010/main" val="781603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287867"/>
            <a:ext cx="3850901" cy="746148"/>
          </a:xfrm>
        </p:spPr>
        <p:txBody>
          <a:bodyPr/>
          <a:lstStyle/>
          <a:p>
            <a:r>
              <a:rPr lang="zh-CN" altLang="en-US" dirty="0" smtClean="0"/>
              <a:t>估算流程</a:t>
            </a:r>
            <a:endParaRPr lang="zh-CN" altLang="en-US" dirty="0"/>
          </a:p>
        </p:txBody>
      </p:sp>
      <p:sp>
        <p:nvSpPr>
          <p:cNvPr id="4" name="内容占位符 2"/>
          <p:cNvSpPr>
            <a:spLocks noGrp="1"/>
          </p:cNvSpPr>
          <p:nvPr>
            <p:ph idx="1"/>
          </p:nvPr>
        </p:nvSpPr>
        <p:spPr>
          <a:xfrm>
            <a:off x="484032" y="1772418"/>
            <a:ext cx="4896931" cy="720939"/>
          </a:xfrm>
        </p:spPr>
        <p:txBody>
          <a:bodyPr>
            <a:noAutofit/>
          </a:bodyPr>
          <a:lstStyle/>
          <a:p>
            <a:pPr marL="342900" indent="-342900" eaLnBrk="0" hangingPunct="0">
              <a:lnSpc>
                <a:spcPct val="120000"/>
              </a:lnSpc>
              <a:buBlip>
                <a:blip r:embed="rId3"/>
              </a:buBlip>
            </a:pPr>
            <a:r>
              <a:rPr lang="zh-CN" altLang="en-US" b="1" dirty="0" smtClean="0"/>
              <a:t>第三步</a:t>
            </a:r>
            <a:r>
              <a:rPr lang="zh-CN" altLang="en-US" b="1" dirty="0"/>
              <a:t>：</a:t>
            </a:r>
            <a:r>
              <a:rPr lang="zh-CN" altLang="en-US" b="1" dirty="0" smtClean="0"/>
              <a:t>识别文件计数项</a:t>
            </a:r>
            <a:endParaRPr lang="en-US" altLang="zh-CN" sz="2400" dirty="0"/>
          </a:p>
        </p:txBody>
      </p:sp>
      <p:pic>
        <p:nvPicPr>
          <p:cNvPr id="5" name="图片 4"/>
          <p:cNvPicPr>
            <a:picLocks noChangeAspect="1"/>
          </p:cNvPicPr>
          <p:nvPr/>
        </p:nvPicPr>
        <p:blipFill>
          <a:blip r:embed="rId4"/>
          <a:stretch>
            <a:fillRect/>
          </a:stretch>
        </p:blipFill>
        <p:spPr>
          <a:xfrm>
            <a:off x="484032" y="2850033"/>
            <a:ext cx="8219701" cy="2676701"/>
          </a:xfrm>
          <a:prstGeom prst="rect">
            <a:avLst/>
          </a:prstGeom>
        </p:spPr>
      </p:pic>
    </p:spTree>
    <p:extLst>
      <p:ext uri="{BB962C8B-B14F-4D97-AF65-F5344CB8AC3E}">
        <p14:creationId xmlns:p14="http://schemas.microsoft.com/office/powerpoint/2010/main" val="2394144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识别计数项</a:t>
            </a:r>
            <a:endParaRPr lang="zh-CN" altLang="en-US" dirty="0"/>
          </a:p>
        </p:txBody>
      </p:sp>
      <p:sp>
        <p:nvSpPr>
          <p:cNvPr id="3" name="内容占位符 2"/>
          <p:cNvSpPr>
            <a:spLocks noGrp="1"/>
          </p:cNvSpPr>
          <p:nvPr>
            <p:ph idx="1"/>
          </p:nvPr>
        </p:nvSpPr>
        <p:spPr>
          <a:xfrm>
            <a:off x="484032" y="1800002"/>
            <a:ext cx="7534140" cy="4291381"/>
          </a:xfrm>
        </p:spPr>
        <p:txBody>
          <a:bodyPr>
            <a:normAutofit/>
          </a:bodyPr>
          <a:lstStyle/>
          <a:p>
            <a:pPr marL="342900" indent="-342900" eaLnBrk="0" hangingPunct="0">
              <a:lnSpc>
                <a:spcPct val="140000"/>
              </a:lnSpc>
              <a:buBlip>
                <a:blip r:embed="rId3"/>
              </a:buBlip>
            </a:pPr>
            <a:r>
              <a:rPr lang="zh-CN" altLang="en-US" sz="2400" dirty="0"/>
              <a:t>功能规模</a:t>
            </a:r>
          </a:p>
          <a:p>
            <a:pPr lvl="1">
              <a:buFont typeface="Arial" panose="020B0604020202020204" pitchFamily="34" charset="0"/>
              <a:buChar char="•"/>
            </a:pPr>
            <a:r>
              <a:rPr lang="zh-CN" altLang="en-US" sz="1800" dirty="0"/>
              <a:t>数据功能：系统使用或维护了哪些数据？</a:t>
            </a:r>
          </a:p>
          <a:p>
            <a:pPr lvl="1">
              <a:buFont typeface="Arial" panose="020B0604020202020204" pitchFamily="34" charset="0"/>
              <a:buChar char="•"/>
            </a:pPr>
            <a:r>
              <a:rPr lang="zh-CN" altLang="en-US" sz="1800" dirty="0"/>
              <a:t>事务功能：系统如何使用或维护这些数据？</a:t>
            </a:r>
          </a:p>
          <a:p>
            <a:pPr marL="342900" indent="-342900" eaLnBrk="0" hangingPunct="0">
              <a:lnSpc>
                <a:spcPct val="140000"/>
              </a:lnSpc>
              <a:buBlip>
                <a:blip r:embed="rId3"/>
              </a:buBlip>
            </a:pPr>
            <a:r>
              <a:rPr lang="zh-CN" altLang="en-US" sz="2400" dirty="0"/>
              <a:t>数据功能类别</a:t>
            </a:r>
            <a:r>
              <a:rPr lang="en-US" altLang="zh-CN" sz="2400" dirty="0"/>
              <a:t>-</a:t>
            </a:r>
            <a:r>
              <a:rPr lang="zh-CN" altLang="en-US" sz="2400" b="1" dirty="0">
                <a:solidFill>
                  <a:srgbClr val="FF0000"/>
                </a:solidFill>
              </a:rPr>
              <a:t>文件</a:t>
            </a:r>
          </a:p>
          <a:p>
            <a:pPr lvl="1">
              <a:buFont typeface="Arial" panose="020B0604020202020204" pitchFamily="34" charset="0"/>
              <a:buChar char="•"/>
            </a:pPr>
            <a:r>
              <a:rPr lang="en-US" altLang="zh-CN" sz="1800" b="1" dirty="0"/>
              <a:t>ILF</a:t>
            </a:r>
            <a:r>
              <a:rPr lang="zh-CN" altLang="en-US" sz="1800" dirty="0"/>
              <a:t>（内部逻辑文件）：在本系统维护的业务数据</a:t>
            </a:r>
          </a:p>
          <a:p>
            <a:pPr lvl="1">
              <a:buFont typeface="Arial" panose="020B0604020202020204" pitchFamily="34" charset="0"/>
              <a:buChar char="•"/>
            </a:pPr>
            <a:r>
              <a:rPr lang="en-US" altLang="zh-CN" sz="1800" b="1" dirty="0"/>
              <a:t>EIF</a:t>
            </a:r>
            <a:r>
              <a:rPr lang="zh-CN" altLang="en-US" sz="1800" dirty="0"/>
              <a:t>（外部接口文件）：本系统引用，其他系统维护的业务数据</a:t>
            </a:r>
          </a:p>
          <a:p>
            <a:pPr marL="342900" indent="-342900" eaLnBrk="0" hangingPunct="0">
              <a:lnSpc>
                <a:spcPct val="140000"/>
              </a:lnSpc>
              <a:buBlip>
                <a:blip r:embed="rId3"/>
              </a:buBlip>
            </a:pPr>
            <a:r>
              <a:rPr lang="zh-CN" altLang="en-US" sz="2400" dirty="0"/>
              <a:t>事务功能类别</a:t>
            </a:r>
            <a:r>
              <a:rPr lang="en-US" altLang="zh-CN" sz="2400" dirty="0"/>
              <a:t>-</a:t>
            </a:r>
            <a:r>
              <a:rPr lang="zh-CN" altLang="en-US" sz="2400" b="1" dirty="0">
                <a:solidFill>
                  <a:srgbClr val="0070C0"/>
                </a:solidFill>
              </a:rPr>
              <a:t>基本过程</a:t>
            </a:r>
          </a:p>
          <a:p>
            <a:pPr lvl="1">
              <a:buFont typeface="Arial" panose="020B0604020202020204" pitchFamily="34" charset="0"/>
              <a:buChar char="•"/>
            </a:pPr>
            <a:r>
              <a:rPr lang="en-US" altLang="zh-CN" sz="1800" b="1" dirty="0"/>
              <a:t>EI</a:t>
            </a:r>
            <a:r>
              <a:rPr lang="zh-CN" altLang="en-US" sz="1800" dirty="0"/>
              <a:t>（外部输入）：对数据进行维护或改变系统状态</a:t>
            </a:r>
            <a:r>
              <a:rPr lang="en-US" altLang="zh-CN" sz="1800" dirty="0"/>
              <a:t>/</a:t>
            </a:r>
            <a:r>
              <a:rPr lang="zh-CN" altLang="en-US" sz="1800" dirty="0"/>
              <a:t>行为的事务</a:t>
            </a:r>
          </a:p>
          <a:p>
            <a:pPr lvl="1">
              <a:buFont typeface="Arial" panose="020B0604020202020204" pitchFamily="34" charset="0"/>
              <a:buChar char="•"/>
            </a:pPr>
            <a:r>
              <a:rPr lang="en-US" altLang="zh-CN" sz="1800" b="1" dirty="0"/>
              <a:t>EO</a:t>
            </a:r>
            <a:r>
              <a:rPr lang="zh-CN" altLang="en-US" sz="1800" dirty="0"/>
              <a:t>（外部输出）：对数据加工后呈现或输出的事务</a:t>
            </a:r>
          </a:p>
          <a:p>
            <a:pPr lvl="1">
              <a:buFont typeface="Arial" panose="020B0604020202020204" pitchFamily="34" charset="0"/>
              <a:buChar char="•"/>
            </a:pPr>
            <a:r>
              <a:rPr lang="en-US" altLang="zh-CN" sz="1800" b="1" dirty="0"/>
              <a:t>EQ</a:t>
            </a:r>
            <a:r>
              <a:rPr lang="zh-CN" altLang="en-US" sz="1800" dirty="0"/>
              <a:t>（外部查询）：对已有数据直接呈现或输出的事务</a:t>
            </a:r>
            <a:endParaRPr lang="en-US" altLang="zh-CN" sz="1800" dirty="0"/>
          </a:p>
        </p:txBody>
      </p:sp>
      <p:pic>
        <p:nvPicPr>
          <p:cNvPr id="7" name="图片 6"/>
          <p:cNvPicPr>
            <a:picLocks noChangeAspect="1"/>
          </p:cNvPicPr>
          <p:nvPr/>
        </p:nvPicPr>
        <p:blipFill>
          <a:blip r:embed="rId4"/>
          <a:stretch>
            <a:fillRect/>
          </a:stretch>
        </p:blipFill>
        <p:spPr>
          <a:xfrm>
            <a:off x="6647078" y="2133602"/>
            <a:ext cx="1516592" cy="1516592"/>
          </a:xfrm>
          <a:prstGeom prst="rect">
            <a:avLst/>
          </a:prstGeom>
        </p:spPr>
      </p:pic>
    </p:spTree>
    <p:extLst>
      <p:ext uri="{BB962C8B-B14F-4D97-AF65-F5344CB8AC3E}">
        <p14:creationId xmlns:p14="http://schemas.microsoft.com/office/powerpoint/2010/main" val="9172417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002368" cy="733488"/>
          </a:xfrm>
        </p:spPr>
        <p:txBody>
          <a:bodyPr>
            <a:normAutofit fontScale="90000"/>
          </a:bodyPr>
          <a:lstStyle/>
          <a:p>
            <a:r>
              <a:rPr lang="zh-CN" altLang="en-US" dirty="0" smtClean="0"/>
              <a:t>识别文件计数项（</a:t>
            </a:r>
            <a:r>
              <a:rPr lang="en-US" altLang="zh-CN" dirty="0"/>
              <a:t>1</a:t>
            </a:r>
            <a:r>
              <a:rPr lang="zh-CN" altLang="en-US" dirty="0" smtClean="0"/>
              <a:t>）</a:t>
            </a:r>
            <a:endParaRPr lang="zh-CN" altLang="en-US" dirty="0"/>
          </a:p>
        </p:txBody>
      </p:sp>
      <p:sp>
        <p:nvSpPr>
          <p:cNvPr id="4" name="内容占位符 2"/>
          <p:cNvSpPr>
            <a:spLocks noGrp="1"/>
          </p:cNvSpPr>
          <p:nvPr>
            <p:ph idx="1"/>
          </p:nvPr>
        </p:nvSpPr>
        <p:spPr>
          <a:xfrm>
            <a:off x="484032" y="2166311"/>
            <a:ext cx="8001713" cy="3286222"/>
          </a:xfrm>
        </p:spPr>
        <p:txBody>
          <a:bodyPr>
            <a:normAutofit/>
          </a:bodyPr>
          <a:lstStyle/>
          <a:p>
            <a:pPr marL="342900" indent="-342900" eaLnBrk="0" hangingPunct="0">
              <a:lnSpc>
                <a:spcPct val="130000"/>
              </a:lnSpc>
              <a:buBlip>
                <a:blip r:embed="rId3"/>
              </a:buBlip>
            </a:pPr>
            <a:r>
              <a:rPr lang="zh-CN" altLang="en-US" sz="2400" b="1" dirty="0"/>
              <a:t>数据的类别：</a:t>
            </a:r>
            <a:endParaRPr lang="en-US" altLang="zh-CN" sz="2400" b="1" dirty="0"/>
          </a:p>
          <a:p>
            <a:pPr lvl="1">
              <a:lnSpc>
                <a:spcPct val="130000"/>
              </a:lnSpc>
              <a:buFont typeface="Wingdings" panose="05000000000000000000" pitchFamily="2" charset="2"/>
              <a:buChar char="Ø"/>
            </a:pPr>
            <a:r>
              <a:rPr lang="zh-CN" altLang="en-US" sz="2200" dirty="0"/>
              <a:t>业务数据</a:t>
            </a:r>
            <a:endParaRPr lang="en-US" altLang="zh-CN" sz="2200" dirty="0"/>
          </a:p>
          <a:p>
            <a:pPr lvl="1">
              <a:lnSpc>
                <a:spcPct val="130000"/>
              </a:lnSpc>
              <a:buFont typeface="Wingdings" panose="05000000000000000000" pitchFamily="2" charset="2"/>
              <a:buChar char="Ø"/>
            </a:pPr>
            <a:r>
              <a:rPr lang="zh-CN" altLang="en-US" sz="2200" dirty="0" smtClean="0"/>
              <a:t>引用</a:t>
            </a:r>
            <a:r>
              <a:rPr lang="zh-CN" altLang="en-US" sz="2200" dirty="0"/>
              <a:t>数据</a:t>
            </a:r>
            <a:endParaRPr lang="en-US" altLang="zh-CN" sz="2200" dirty="0"/>
          </a:p>
          <a:p>
            <a:pPr lvl="1">
              <a:lnSpc>
                <a:spcPct val="130000"/>
              </a:lnSpc>
              <a:buFont typeface="Wingdings" panose="05000000000000000000" pitchFamily="2" charset="2"/>
              <a:buChar char="Ø"/>
            </a:pPr>
            <a:r>
              <a:rPr lang="zh-CN" altLang="en-US" sz="2200" dirty="0" smtClean="0"/>
              <a:t>编码数据</a:t>
            </a:r>
            <a:endParaRPr lang="en-US" altLang="zh-CN" sz="2200" dirty="0"/>
          </a:p>
        </p:txBody>
      </p:sp>
    </p:spTree>
    <p:extLst>
      <p:ext uri="{BB962C8B-B14F-4D97-AF65-F5344CB8AC3E}">
        <p14:creationId xmlns:p14="http://schemas.microsoft.com/office/powerpoint/2010/main" val="1828368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019301" cy="733488"/>
          </a:xfrm>
        </p:spPr>
        <p:txBody>
          <a:bodyPr>
            <a:normAutofit fontScale="90000"/>
          </a:bodyPr>
          <a:lstStyle/>
          <a:p>
            <a:r>
              <a:rPr lang="zh-CN" altLang="en-US" dirty="0" smtClean="0"/>
              <a:t>识别文件计数项（</a:t>
            </a:r>
            <a:r>
              <a:rPr lang="en-US" altLang="zh-CN" dirty="0" smtClean="0"/>
              <a:t>2</a:t>
            </a:r>
            <a:r>
              <a:rPr lang="zh-CN" altLang="en-US" dirty="0" smtClean="0"/>
              <a:t>）</a:t>
            </a:r>
            <a:endParaRPr lang="zh-CN" altLang="en-US" dirty="0"/>
          </a:p>
        </p:txBody>
      </p:sp>
      <p:sp>
        <p:nvSpPr>
          <p:cNvPr id="4" name="内容占位符 2"/>
          <p:cNvSpPr>
            <a:spLocks noGrp="1"/>
          </p:cNvSpPr>
          <p:nvPr>
            <p:ph idx="1"/>
          </p:nvPr>
        </p:nvSpPr>
        <p:spPr>
          <a:xfrm>
            <a:off x="484032" y="2113048"/>
            <a:ext cx="8008748" cy="4101485"/>
          </a:xfrm>
        </p:spPr>
        <p:txBody>
          <a:bodyPr>
            <a:normAutofit/>
          </a:bodyPr>
          <a:lstStyle/>
          <a:p>
            <a:pPr marL="342900" indent="-342900" eaLnBrk="0" hangingPunct="0">
              <a:lnSpc>
                <a:spcPct val="120000"/>
              </a:lnSpc>
              <a:buBlip>
                <a:blip r:embed="rId3"/>
              </a:buBlip>
            </a:pPr>
            <a:r>
              <a:rPr lang="zh-CN" altLang="en-US" sz="2400" b="1" dirty="0"/>
              <a:t>业务数据：</a:t>
            </a:r>
            <a:endParaRPr lang="en-US" altLang="zh-CN" sz="2400" b="1" dirty="0"/>
          </a:p>
          <a:p>
            <a:pPr lvl="1">
              <a:lnSpc>
                <a:spcPct val="120000"/>
              </a:lnSpc>
              <a:buFont typeface="Wingdings" panose="05000000000000000000" pitchFamily="2" charset="2"/>
              <a:buChar char="Ø"/>
            </a:pPr>
            <a:r>
              <a:rPr lang="zh-CN" altLang="en-US" sz="2200" dirty="0">
                <a:solidFill>
                  <a:srgbClr val="FF0000"/>
                </a:solidFill>
              </a:rPr>
              <a:t>用户的核心数据或业务对象</a:t>
            </a:r>
          </a:p>
          <a:p>
            <a:pPr lvl="1">
              <a:lnSpc>
                <a:spcPct val="120000"/>
              </a:lnSpc>
              <a:buFont typeface="Wingdings" panose="05000000000000000000" pitchFamily="2" charset="2"/>
              <a:buChar char="Ø"/>
            </a:pPr>
            <a:r>
              <a:rPr lang="zh-CN" altLang="en-US" sz="2200" dirty="0" smtClean="0"/>
              <a:t>用户</a:t>
            </a:r>
            <a:r>
              <a:rPr lang="zh-CN" altLang="en-US" sz="2200" dirty="0"/>
              <a:t>可识别</a:t>
            </a:r>
            <a:endParaRPr lang="en-US" altLang="zh-CN" sz="2200" dirty="0"/>
          </a:p>
          <a:p>
            <a:pPr lvl="1">
              <a:lnSpc>
                <a:spcPct val="120000"/>
              </a:lnSpc>
              <a:buFont typeface="Wingdings" panose="05000000000000000000" pitchFamily="2" charset="2"/>
              <a:buChar char="Ø"/>
            </a:pPr>
            <a:r>
              <a:rPr lang="zh-CN" altLang="en-US" sz="2200" dirty="0"/>
              <a:t>用户可维护</a:t>
            </a:r>
            <a:endParaRPr lang="en-US" altLang="zh-CN" sz="2200" dirty="0"/>
          </a:p>
          <a:p>
            <a:pPr lvl="1">
              <a:lnSpc>
                <a:spcPct val="120000"/>
              </a:lnSpc>
              <a:buFont typeface="Wingdings" panose="05000000000000000000" pitchFamily="2" charset="2"/>
              <a:buChar char="Ø"/>
            </a:pPr>
            <a:r>
              <a:rPr lang="zh-CN" altLang="en-US" sz="2200" dirty="0"/>
              <a:t>通常频繁使用</a:t>
            </a:r>
            <a:endParaRPr lang="en-US" altLang="zh-CN" sz="2200" dirty="0"/>
          </a:p>
          <a:p>
            <a:pPr lvl="1">
              <a:lnSpc>
                <a:spcPct val="120000"/>
              </a:lnSpc>
              <a:buFont typeface="Wingdings" panose="05000000000000000000" pitchFamily="2" charset="2"/>
              <a:buChar char="Ø"/>
            </a:pPr>
            <a:r>
              <a:rPr lang="zh-CN" altLang="en-US" sz="2200" dirty="0"/>
              <a:t>物理特性：</a:t>
            </a:r>
            <a:endParaRPr lang="en-US" altLang="zh-CN" sz="2200" dirty="0"/>
          </a:p>
          <a:p>
            <a:pPr lvl="2">
              <a:lnSpc>
                <a:spcPct val="120000"/>
              </a:lnSpc>
              <a:buFont typeface="Arial" panose="020B0604020202020204" pitchFamily="34" charset="0"/>
              <a:buChar char="•"/>
            </a:pPr>
            <a:r>
              <a:rPr lang="zh-CN" altLang="en-US" dirty="0"/>
              <a:t>关键域和多个属性组成；</a:t>
            </a:r>
            <a:endParaRPr lang="en-US" altLang="zh-CN" dirty="0"/>
          </a:p>
          <a:p>
            <a:pPr lvl="2">
              <a:lnSpc>
                <a:spcPct val="120000"/>
              </a:lnSpc>
              <a:buFont typeface="Arial" panose="020B0604020202020204" pitchFamily="34" charset="0"/>
              <a:buChar char="•"/>
            </a:pPr>
            <a:r>
              <a:rPr lang="en-US" altLang="zh-CN" dirty="0"/>
              <a:t>0~</a:t>
            </a:r>
            <a:r>
              <a:rPr lang="zh-CN" altLang="en-US" dirty="0"/>
              <a:t>无限个</a:t>
            </a:r>
            <a:r>
              <a:rPr lang="zh-CN" altLang="en-US" dirty="0" smtClean="0"/>
              <a:t>记录</a:t>
            </a:r>
            <a:endParaRPr lang="en-US" altLang="zh-CN" dirty="0" smtClean="0"/>
          </a:p>
          <a:p>
            <a:pPr lvl="1">
              <a:lnSpc>
                <a:spcPct val="130000"/>
              </a:lnSpc>
              <a:buFont typeface="Wingdings" panose="05000000000000000000" pitchFamily="2" charset="2"/>
              <a:buChar char="Ø"/>
            </a:pPr>
            <a:r>
              <a:rPr lang="zh-CN" altLang="en-US" sz="2200" i="1" dirty="0">
                <a:solidFill>
                  <a:schemeClr val="accent4"/>
                </a:solidFill>
              </a:rPr>
              <a:t>例如：用户账号及密码数据</a:t>
            </a:r>
          </a:p>
        </p:txBody>
      </p:sp>
    </p:spTree>
    <p:extLst>
      <p:ext uri="{BB962C8B-B14F-4D97-AF65-F5344CB8AC3E}">
        <p14:creationId xmlns:p14="http://schemas.microsoft.com/office/powerpoint/2010/main" val="429853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4968501" cy="733488"/>
          </a:xfrm>
        </p:spPr>
        <p:txBody>
          <a:bodyPr>
            <a:normAutofit fontScale="90000"/>
          </a:bodyPr>
          <a:lstStyle/>
          <a:p>
            <a:r>
              <a:rPr lang="zh-CN" altLang="en-US" dirty="0" smtClean="0"/>
              <a:t>识别文件计数项（</a:t>
            </a:r>
            <a:r>
              <a:rPr lang="en-US" altLang="zh-CN" dirty="0" smtClean="0"/>
              <a:t>3</a:t>
            </a:r>
            <a:r>
              <a:rPr lang="zh-CN" altLang="en-US" dirty="0" smtClean="0"/>
              <a:t>）</a:t>
            </a:r>
            <a:endParaRPr lang="zh-CN" altLang="en-US" dirty="0"/>
          </a:p>
        </p:txBody>
      </p:sp>
      <p:sp>
        <p:nvSpPr>
          <p:cNvPr id="4" name="内容占位符 2"/>
          <p:cNvSpPr>
            <a:spLocks noGrp="1"/>
          </p:cNvSpPr>
          <p:nvPr>
            <p:ph idx="1"/>
          </p:nvPr>
        </p:nvSpPr>
        <p:spPr>
          <a:xfrm>
            <a:off x="484032" y="2113049"/>
            <a:ext cx="8118101" cy="4186151"/>
          </a:xfrm>
        </p:spPr>
        <p:txBody>
          <a:bodyPr>
            <a:normAutofit fontScale="92500" lnSpcReduction="10000"/>
          </a:bodyPr>
          <a:lstStyle/>
          <a:p>
            <a:pPr marL="342900" indent="-342900" eaLnBrk="0" hangingPunct="0">
              <a:lnSpc>
                <a:spcPct val="120000"/>
              </a:lnSpc>
              <a:buBlip>
                <a:blip r:embed="rId3"/>
              </a:buBlip>
            </a:pPr>
            <a:r>
              <a:rPr lang="zh-CN" altLang="en-US" sz="2400" b="1" dirty="0"/>
              <a:t>引用数据：</a:t>
            </a:r>
            <a:endParaRPr lang="en-US" altLang="zh-CN" sz="2400" b="1" dirty="0"/>
          </a:p>
          <a:p>
            <a:pPr lvl="1">
              <a:lnSpc>
                <a:spcPct val="120000"/>
              </a:lnSpc>
              <a:buFont typeface="Wingdings" panose="05000000000000000000" pitchFamily="2" charset="2"/>
              <a:buChar char="Ø"/>
            </a:pPr>
            <a:r>
              <a:rPr lang="zh-CN" altLang="en-US" sz="2200" dirty="0" smtClean="0">
                <a:solidFill>
                  <a:srgbClr val="FF0000"/>
                </a:solidFill>
              </a:rPr>
              <a:t>用户</a:t>
            </a:r>
            <a:r>
              <a:rPr lang="zh-CN" altLang="en-US" sz="2200" dirty="0">
                <a:solidFill>
                  <a:srgbClr val="FF0000"/>
                </a:solidFill>
              </a:rPr>
              <a:t>用于维护业务数据的业务规则</a:t>
            </a:r>
          </a:p>
          <a:p>
            <a:pPr lvl="1">
              <a:lnSpc>
                <a:spcPct val="120000"/>
              </a:lnSpc>
              <a:buFont typeface="Wingdings" panose="05000000000000000000" pitchFamily="2" charset="2"/>
              <a:buChar char="Ø"/>
            </a:pPr>
            <a:r>
              <a:rPr lang="zh-CN" altLang="en-US" sz="2200" dirty="0"/>
              <a:t>用户可识别</a:t>
            </a:r>
            <a:endParaRPr lang="en-US" altLang="zh-CN" sz="2200" dirty="0"/>
          </a:p>
          <a:p>
            <a:pPr lvl="1">
              <a:lnSpc>
                <a:spcPct val="120000"/>
              </a:lnSpc>
              <a:buFont typeface="Wingdings" panose="05000000000000000000" pitchFamily="2" charset="2"/>
              <a:buChar char="Ø"/>
            </a:pPr>
            <a:r>
              <a:rPr lang="zh-CN" altLang="en-US" sz="2200" dirty="0"/>
              <a:t>系统管理级用户可维护</a:t>
            </a:r>
            <a:endParaRPr lang="en-US" altLang="zh-CN" sz="2200" dirty="0"/>
          </a:p>
          <a:p>
            <a:pPr lvl="1">
              <a:lnSpc>
                <a:spcPct val="120000"/>
              </a:lnSpc>
              <a:buFont typeface="Wingdings" panose="05000000000000000000" pitchFamily="2" charset="2"/>
              <a:buChar char="Ø"/>
            </a:pPr>
            <a:r>
              <a:rPr lang="zh-CN" altLang="en-US" sz="2200" dirty="0"/>
              <a:t>很少变化，通常在应用系统第一次安装时设置或周期性维护</a:t>
            </a:r>
            <a:endParaRPr lang="en-US" altLang="zh-CN" sz="2200" dirty="0"/>
          </a:p>
          <a:p>
            <a:pPr lvl="1">
              <a:lnSpc>
                <a:spcPct val="120000"/>
              </a:lnSpc>
              <a:buFont typeface="Wingdings" panose="05000000000000000000" pitchFamily="2" charset="2"/>
              <a:buChar char="Ø"/>
            </a:pPr>
            <a:r>
              <a:rPr lang="zh-CN" altLang="en-US" sz="2200" dirty="0"/>
              <a:t>在处理业务数据时常常需要访问引用数据</a:t>
            </a:r>
            <a:endParaRPr lang="en-US" altLang="zh-CN" sz="2200" dirty="0"/>
          </a:p>
          <a:p>
            <a:pPr lvl="1">
              <a:lnSpc>
                <a:spcPct val="120000"/>
              </a:lnSpc>
              <a:buFont typeface="Wingdings" panose="05000000000000000000" pitchFamily="2" charset="2"/>
              <a:buChar char="Ø"/>
            </a:pPr>
            <a:r>
              <a:rPr lang="zh-CN" altLang="en-US" sz="2200" dirty="0"/>
              <a:t>物理特性：</a:t>
            </a:r>
            <a:endParaRPr lang="en-US" altLang="zh-CN" sz="2200" dirty="0"/>
          </a:p>
          <a:p>
            <a:pPr lvl="2">
              <a:lnSpc>
                <a:spcPct val="120000"/>
              </a:lnSpc>
              <a:buFont typeface="Arial" panose="020B0604020202020204" pitchFamily="34" charset="0"/>
              <a:buChar char="•"/>
            </a:pPr>
            <a:r>
              <a:rPr lang="zh-CN" altLang="en-US" dirty="0"/>
              <a:t>通常有关键域和少量属性；</a:t>
            </a:r>
            <a:endParaRPr lang="en-US" altLang="zh-CN" dirty="0"/>
          </a:p>
          <a:p>
            <a:pPr lvl="2">
              <a:lnSpc>
                <a:spcPct val="120000"/>
              </a:lnSpc>
              <a:buFont typeface="Arial" panose="020B0604020202020204" pitchFamily="34" charset="0"/>
              <a:buChar char="•"/>
            </a:pPr>
            <a:r>
              <a:rPr lang="zh-CN" altLang="en-US" dirty="0"/>
              <a:t>通常为一个记录或有限的记录</a:t>
            </a:r>
            <a:r>
              <a:rPr lang="zh-CN" altLang="en-US" dirty="0" smtClean="0"/>
              <a:t>数</a:t>
            </a:r>
            <a:endParaRPr lang="en-US" altLang="zh-CN" dirty="0" smtClean="0"/>
          </a:p>
          <a:p>
            <a:pPr lvl="1">
              <a:lnSpc>
                <a:spcPct val="120000"/>
              </a:lnSpc>
              <a:buFont typeface="Wingdings" panose="05000000000000000000" pitchFamily="2" charset="2"/>
              <a:buChar char="Ø"/>
            </a:pPr>
            <a:r>
              <a:rPr lang="zh-CN" altLang="en-US" sz="2200" i="1" dirty="0">
                <a:solidFill>
                  <a:schemeClr val="accent4"/>
                </a:solidFill>
              </a:rPr>
              <a:t>例如：系统流程配置信息</a:t>
            </a:r>
          </a:p>
        </p:txBody>
      </p:sp>
    </p:spTree>
    <p:extLst>
      <p:ext uri="{BB962C8B-B14F-4D97-AF65-F5344CB8AC3E}">
        <p14:creationId xmlns:p14="http://schemas.microsoft.com/office/powerpoint/2010/main" val="2220106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053168" cy="733488"/>
          </a:xfrm>
        </p:spPr>
        <p:txBody>
          <a:bodyPr>
            <a:normAutofit fontScale="90000"/>
          </a:bodyPr>
          <a:lstStyle/>
          <a:p>
            <a:r>
              <a:rPr lang="zh-CN" altLang="en-US" dirty="0" smtClean="0"/>
              <a:t>识别文件计数项（</a:t>
            </a:r>
            <a:r>
              <a:rPr lang="en-US" altLang="zh-CN" dirty="0" smtClean="0"/>
              <a:t>4</a:t>
            </a:r>
            <a:r>
              <a:rPr lang="zh-CN" altLang="en-US" dirty="0" smtClean="0"/>
              <a:t>）</a:t>
            </a:r>
            <a:endParaRPr lang="zh-CN" altLang="en-US" dirty="0"/>
          </a:p>
        </p:txBody>
      </p:sp>
      <p:sp>
        <p:nvSpPr>
          <p:cNvPr id="4" name="内容占位符 2"/>
          <p:cNvSpPr>
            <a:spLocks noGrp="1"/>
          </p:cNvSpPr>
          <p:nvPr>
            <p:ph idx="1"/>
          </p:nvPr>
        </p:nvSpPr>
        <p:spPr>
          <a:xfrm>
            <a:off x="484031" y="1895692"/>
            <a:ext cx="7982635" cy="4522042"/>
          </a:xfrm>
        </p:spPr>
        <p:txBody>
          <a:bodyPr>
            <a:normAutofit/>
          </a:bodyPr>
          <a:lstStyle/>
          <a:p>
            <a:pPr marL="342900" indent="-342900" eaLnBrk="0" hangingPunct="0">
              <a:lnSpc>
                <a:spcPct val="110000"/>
              </a:lnSpc>
              <a:buBlip>
                <a:blip r:embed="rId3"/>
              </a:buBlip>
            </a:pPr>
            <a:r>
              <a:rPr lang="zh-CN" altLang="en-US" sz="2200" b="1" dirty="0"/>
              <a:t>编码数据：</a:t>
            </a:r>
            <a:endParaRPr lang="en-US" altLang="zh-CN" sz="2200" b="1" dirty="0"/>
          </a:p>
          <a:p>
            <a:pPr lvl="1">
              <a:buFont typeface="Wingdings" panose="05000000000000000000" pitchFamily="2" charset="2"/>
              <a:buChar char="Ø"/>
            </a:pPr>
            <a:r>
              <a:rPr lang="zh-CN" altLang="en-US" sz="2000" dirty="0">
                <a:solidFill>
                  <a:srgbClr val="FF0000"/>
                </a:solidFill>
              </a:rPr>
              <a:t>存储数据以便使业务处理标准化和简易化</a:t>
            </a:r>
          </a:p>
          <a:p>
            <a:pPr lvl="1">
              <a:buFont typeface="Wingdings" panose="05000000000000000000" pitchFamily="2" charset="2"/>
              <a:buChar char="Ø"/>
            </a:pPr>
            <a:r>
              <a:rPr lang="zh-CN" altLang="en-US" sz="2000" dirty="0" smtClean="0"/>
              <a:t>不是</a:t>
            </a:r>
            <a:r>
              <a:rPr lang="zh-CN" altLang="en-US" sz="2000" dirty="0"/>
              <a:t>业务对象，改变非业务需求引起</a:t>
            </a:r>
            <a:endParaRPr lang="en-US" altLang="zh-CN" sz="2000" dirty="0"/>
          </a:p>
          <a:p>
            <a:pPr lvl="1">
              <a:buFont typeface="Wingdings" panose="05000000000000000000" pitchFamily="2" charset="2"/>
              <a:buChar char="Ø"/>
            </a:pPr>
            <a:r>
              <a:rPr lang="zh-CN" altLang="en-US" sz="2000" dirty="0"/>
              <a:t>有时用户可以维护（通常由用户支持人员操作）</a:t>
            </a:r>
            <a:endParaRPr lang="en-US" altLang="zh-CN" sz="2000" dirty="0"/>
          </a:p>
          <a:p>
            <a:pPr lvl="1">
              <a:buFont typeface="Wingdings" panose="05000000000000000000" pitchFamily="2" charset="2"/>
              <a:buChar char="Ø"/>
            </a:pPr>
            <a:r>
              <a:rPr lang="zh-CN" altLang="en-US" sz="2000" dirty="0" smtClean="0"/>
              <a:t>基本</a:t>
            </a:r>
            <a:r>
              <a:rPr lang="zh-CN" altLang="en-US" sz="2000" dirty="0"/>
              <a:t>是静态的</a:t>
            </a:r>
            <a:endParaRPr lang="en-US" altLang="zh-CN" sz="2000" dirty="0"/>
          </a:p>
          <a:p>
            <a:pPr lvl="1">
              <a:buFont typeface="Wingdings" panose="05000000000000000000" pitchFamily="2" charset="2"/>
              <a:buChar char="Ø"/>
            </a:pPr>
            <a:r>
              <a:rPr lang="zh-CN" altLang="en-US" sz="2000" dirty="0"/>
              <a:t>物理特性：</a:t>
            </a:r>
            <a:endParaRPr lang="en-US" altLang="zh-CN" sz="2000" dirty="0"/>
          </a:p>
          <a:p>
            <a:pPr lvl="2">
              <a:buFont typeface="Arial" panose="020B0604020202020204" pitchFamily="34" charset="0"/>
              <a:buChar char="•"/>
            </a:pPr>
            <a:r>
              <a:rPr lang="zh-CN" altLang="en-US" sz="1800" dirty="0"/>
              <a:t>通常只由关键域和常用的几个属性组成</a:t>
            </a:r>
            <a:endParaRPr lang="en-US" altLang="zh-CN" sz="1800" dirty="0"/>
          </a:p>
          <a:p>
            <a:pPr lvl="2">
              <a:buFont typeface="Arial" panose="020B0604020202020204" pitchFamily="34" charset="0"/>
              <a:buChar char="•"/>
            </a:pPr>
            <a:r>
              <a:rPr lang="zh-CN" altLang="en-US" sz="1800" dirty="0"/>
              <a:t>通常有较稳定的记录数量</a:t>
            </a:r>
            <a:endParaRPr lang="en-US" altLang="zh-CN" sz="1800" dirty="0"/>
          </a:p>
          <a:p>
            <a:pPr lvl="2">
              <a:buFont typeface="Arial" panose="020B0604020202020204" pitchFamily="34" charset="0"/>
              <a:buChar char="•"/>
            </a:pPr>
            <a:r>
              <a:rPr lang="zh-CN" altLang="en-US" sz="1800" dirty="0"/>
              <a:t>有时未规格化并与其</a:t>
            </a:r>
            <a:r>
              <a:rPr lang="zh-CN" altLang="en-US" sz="1800" dirty="0" smtClean="0"/>
              <a:t>他数据</a:t>
            </a:r>
            <a:r>
              <a:rPr lang="zh-CN" altLang="en-US" sz="1800" dirty="0"/>
              <a:t>放在一个物理表中</a:t>
            </a:r>
            <a:endParaRPr lang="en-US" altLang="zh-CN" sz="1800" dirty="0"/>
          </a:p>
          <a:p>
            <a:pPr lvl="2">
              <a:buFont typeface="Arial" panose="020B0604020202020204" pitchFamily="34" charset="0"/>
              <a:buChar char="•"/>
            </a:pPr>
            <a:r>
              <a:rPr lang="zh-CN" altLang="en-US" sz="1800" dirty="0"/>
              <a:t>通常用户不限定实施方式（独立应用系统、数据字典等</a:t>
            </a:r>
            <a:r>
              <a:rPr lang="zh-CN" altLang="en-US" sz="1800" dirty="0" smtClean="0"/>
              <a:t>）</a:t>
            </a:r>
            <a:endParaRPr lang="en-US" altLang="zh-CN" sz="1800" dirty="0" smtClean="0"/>
          </a:p>
          <a:p>
            <a:pPr lvl="1">
              <a:buFont typeface="Wingdings" panose="05000000000000000000" pitchFamily="2" charset="2"/>
              <a:buChar char="Ø"/>
            </a:pPr>
            <a:r>
              <a:rPr lang="zh-CN" altLang="en-US" sz="2000" i="1" dirty="0">
                <a:solidFill>
                  <a:schemeClr val="accent4"/>
                </a:solidFill>
              </a:rPr>
              <a:t>例如：</a:t>
            </a:r>
            <a:r>
              <a:rPr lang="zh-CN" altLang="en-US" sz="2000" i="1" dirty="0" smtClean="0">
                <a:solidFill>
                  <a:schemeClr val="accent4"/>
                </a:solidFill>
              </a:rPr>
              <a:t>邮政编码、电话区号</a:t>
            </a:r>
            <a:endParaRPr lang="zh-CN" altLang="en-US" sz="2000" i="1" dirty="0">
              <a:solidFill>
                <a:schemeClr val="accent4"/>
              </a:solidFill>
            </a:endParaRPr>
          </a:p>
        </p:txBody>
      </p:sp>
      <p:sp>
        <p:nvSpPr>
          <p:cNvPr id="3" name="矩形 2"/>
          <p:cNvSpPr/>
          <p:nvPr/>
        </p:nvSpPr>
        <p:spPr bwMode="auto">
          <a:xfrm>
            <a:off x="0" y="5960533"/>
            <a:ext cx="9144000" cy="897467"/>
          </a:xfrm>
          <a:prstGeom prst="rect">
            <a:avLst/>
          </a:prstGeom>
          <a:solidFill>
            <a:srgbClr val="FF0000"/>
          </a:solidFill>
          <a:ln>
            <a:solidFill>
              <a:srgbClr val="FFFF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55675"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latin typeface="Times New Roman" pitchFamily="18" charset="0"/>
                <a:ea typeface="宋体" pitchFamily="2" charset="-122"/>
              </a:rPr>
              <a:t>这些数据一般：在系统内部、采用批量导入的方式、很少进行修改、没有专门的界面对其进行操作。</a:t>
            </a:r>
          </a:p>
        </p:txBody>
      </p:sp>
    </p:spTree>
    <p:extLst>
      <p:ext uri="{BB962C8B-B14F-4D97-AF65-F5344CB8AC3E}">
        <p14:creationId xmlns:p14="http://schemas.microsoft.com/office/powerpoint/2010/main" val="3381145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4" name="内容占位符 2"/>
          <p:cNvSpPr>
            <a:spLocks noGrp="1"/>
          </p:cNvSpPr>
          <p:nvPr>
            <p:ph idx="1"/>
          </p:nvPr>
        </p:nvSpPr>
        <p:spPr>
          <a:xfrm>
            <a:off x="484032" y="2260529"/>
            <a:ext cx="8050368" cy="3073472"/>
          </a:xfrm>
        </p:spPr>
        <p:txBody>
          <a:bodyPr>
            <a:normAutofit/>
          </a:bodyPr>
          <a:lstStyle/>
          <a:p>
            <a:pPr marL="342900" indent="-342900" eaLnBrk="0" hangingPunct="0">
              <a:lnSpc>
                <a:spcPct val="120000"/>
              </a:lnSpc>
              <a:buBlip>
                <a:blip r:embed="rId3"/>
              </a:buBlip>
            </a:pPr>
            <a:r>
              <a:rPr lang="zh-CN" altLang="en-US" sz="2400" b="1" dirty="0"/>
              <a:t>分析以下数据的类型：</a:t>
            </a:r>
            <a:endParaRPr lang="en-US" altLang="zh-CN" sz="2400" b="1" dirty="0"/>
          </a:p>
          <a:p>
            <a:pPr lvl="1">
              <a:lnSpc>
                <a:spcPct val="120000"/>
              </a:lnSpc>
              <a:buFont typeface="Wingdings" panose="05000000000000000000" pitchFamily="2" charset="2"/>
              <a:buChar char="Ø"/>
            </a:pPr>
            <a:r>
              <a:rPr lang="zh-CN" altLang="en-US" sz="2200" dirty="0"/>
              <a:t>当你打开淘宝的时候会接触到这些数据</a:t>
            </a:r>
            <a:endParaRPr lang="en-US" altLang="zh-CN" sz="2200" dirty="0"/>
          </a:p>
          <a:p>
            <a:pPr lvl="2">
              <a:lnSpc>
                <a:spcPct val="120000"/>
              </a:lnSpc>
              <a:buFont typeface="Arial" panose="020B0604020202020204" pitchFamily="34" charset="0"/>
              <a:buChar char="•"/>
            </a:pPr>
            <a:r>
              <a:rPr lang="zh-CN" altLang="en-US" dirty="0"/>
              <a:t>用户账户及密码</a:t>
            </a:r>
            <a:endParaRPr lang="en-US" altLang="zh-CN" dirty="0"/>
          </a:p>
          <a:p>
            <a:pPr lvl="2">
              <a:lnSpc>
                <a:spcPct val="120000"/>
              </a:lnSpc>
              <a:buFont typeface="Arial" panose="020B0604020202020204" pitchFamily="34" charset="0"/>
              <a:buChar char="•"/>
            </a:pPr>
            <a:r>
              <a:rPr lang="zh-CN" altLang="en-US" dirty="0"/>
              <a:t>已购货物</a:t>
            </a:r>
          </a:p>
          <a:p>
            <a:pPr lvl="2">
              <a:lnSpc>
                <a:spcPct val="120000"/>
              </a:lnSpc>
              <a:buFont typeface="Arial" panose="020B0604020202020204" pitchFamily="34" charset="0"/>
              <a:buChar char="•"/>
            </a:pPr>
            <a:r>
              <a:rPr lang="zh-CN" altLang="en-US" dirty="0"/>
              <a:t>可选的支付方式</a:t>
            </a:r>
          </a:p>
          <a:p>
            <a:pPr lvl="2">
              <a:lnSpc>
                <a:spcPct val="120000"/>
              </a:lnSpc>
              <a:buFont typeface="Arial" panose="020B0604020202020204" pitchFamily="34" charset="0"/>
              <a:buChar char="•"/>
            </a:pPr>
            <a:r>
              <a:rPr lang="zh-CN" altLang="en-US" dirty="0"/>
              <a:t>省份</a:t>
            </a:r>
            <a:r>
              <a:rPr lang="en-US" altLang="zh-CN" dirty="0"/>
              <a:t>-</a:t>
            </a:r>
            <a:r>
              <a:rPr lang="zh-CN" altLang="en-US" dirty="0"/>
              <a:t>城市列表</a:t>
            </a:r>
          </a:p>
        </p:txBody>
      </p:sp>
    </p:spTree>
    <p:extLst>
      <p:ext uri="{BB962C8B-B14F-4D97-AF65-F5344CB8AC3E}">
        <p14:creationId xmlns:p14="http://schemas.microsoft.com/office/powerpoint/2010/main" val="3213851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4985435" cy="733488"/>
          </a:xfrm>
        </p:spPr>
        <p:txBody>
          <a:bodyPr>
            <a:normAutofit fontScale="90000"/>
          </a:bodyPr>
          <a:lstStyle/>
          <a:p>
            <a:r>
              <a:rPr lang="zh-CN" altLang="en-US" dirty="0" smtClean="0"/>
              <a:t>识别文件计数项（</a:t>
            </a:r>
            <a:r>
              <a:rPr lang="en-US" altLang="zh-CN" dirty="0" smtClean="0"/>
              <a:t>5</a:t>
            </a:r>
            <a:r>
              <a:rPr lang="zh-CN" altLang="en-US" dirty="0" smtClean="0"/>
              <a:t>）</a:t>
            </a:r>
            <a:endParaRPr lang="zh-CN" altLang="en-US" dirty="0"/>
          </a:p>
        </p:txBody>
      </p:sp>
      <p:sp>
        <p:nvSpPr>
          <p:cNvPr id="4" name="内容占位符 2"/>
          <p:cNvSpPr>
            <a:spLocks noGrp="1"/>
          </p:cNvSpPr>
          <p:nvPr>
            <p:ph idx="1"/>
          </p:nvPr>
        </p:nvSpPr>
        <p:spPr>
          <a:xfrm>
            <a:off x="484032" y="1895380"/>
            <a:ext cx="8321301" cy="4539287"/>
          </a:xfrm>
        </p:spPr>
        <p:txBody>
          <a:bodyPr>
            <a:normAutofit lnSpcReduction="10000"/>
          </a:bodyPr>
          <a:lstStyle/>
          <a:p>
            <a:pPr marL="342900" indent="-342900" eaLnBrk="0" hangingPunct="0">
              <a:lnSpc>
                <a:spcPct val="130000"/>
              </a:lnSpc>
              <a:buBlip>
                <a:blip r:embed="rId3"/>
              </a:buBlip>
            </a:pPr>
            <a:r>
              <a:rPr lang="zh-CN" altLang="en-US" sz="2200" dirty="0"/>
              <a:t>根据对系统的了解，识别数据并分类，将以下数据标记为</a:t>
            </a:r>
            <a:r>
              <a:rPr lang="zh-CN" altLang="en-US" sz="2200" b="1" dirty="0"/>
              <a:t>逻辑文件</a:t>
            </a:r>
            <a:r>
              <a:rPr lang="zh-CN" altLang="en-US" sz="2200" dirty="0"/>
              <a:t>：</a:t>
            </a:r>
            <a:endParaRPr lang="en-US" altLang="zh-CN" sz="2200" dirty="0"/>
          </a:p>
          <a:p>
            <a:pPr lvl="1">
              <a:buFont typeface="Arial" panose="020B0604020202020204" pitchFamily="34" charset="0"/>
              <a:buChar char="•"/>
            </a:pPr>
            <a:r>
              <a:rPr lang="zh-CN" altLang="en-US" sz="2000" dirty="0"/>
              <a:t>业务数据</a:t>
            </a:r>
            <a:endParaRPr lang="en-US" altLang="zh-CN" sz="2000" dirty="0"/>
          </a:p>
          <a:p>
            <a:pPr lvl="1">
              <a:buFont typeface="Arial" panose="020B0604020202020204" pitchFamily="34" charset="0"/>
              <a:buChar char="•"/>
            </a:pPr>
            <a:r>
              <a:rPr lang="zh-CN" altLang="en-US" sz="2000" dirty="0"/>
              <a:t>引用</a:t>
            </a:r>
            <a:r>
              <a:rPr lang="zh-CN" altLang="en-US" sz="2000" dirty="0" smtClean="0"/>
              <a:t>数据</a:t>
            </a:r>
            <a:endParaRPr lang="en-US" altLang="zh-CN" sz="2200" dirty="0"/>
          </a:p>
          <a:p>
            <a:pPr lvl="1">
              <a:buFont typeface="Arial" panose="020B0604020202020204" pitchFamily="34" charset="0"/>
              <a:buChar char="•"/>
            </a:pPr>
            <a:endParaRPr lang="en-US" altLang="zh-CN" sz="2200" dirty="0"/>
          </a:p>
          <a:p>
            <a:pPr lvl="1">
              <a:buFont typeface="Arial" panose="020B0604020202020204" pitchFamily="34" charset="0"/>
              <a:buChar char="•"/>
            </a:pPr>
            <a:endParaRPr lang="en-US" altLang="zh-CN" sz="2200" dirty="0"/>
          </a:p>
          <a:p>
            <a:pPr marL="342891" lvl="1" indent="-342891">
              <a:buFont typeface="Wingdings" panose="05000000000000000000" pitchFamily="2" charset="2"/>
              <a:buChar char="n"/>
            </a:pPr>
            <a:endParaRPr lang="en-US" altLang="zh-CN" sz="2200" b="1" dirty="0"/>
          </a:p>
          <a:p>
            <a:pPr marL="342900" lvl="1" indent="-342900" eaLnBrk="0" hangingPunct="0">
              <a:lnSpc>
                <a:spcPct val="140000"/>
              </a:lnSpc>
              <a:buBlip>
                <a:blip r:embed="rId3"/>
              </a:buBlip>
            </a:pPr>
            <a:endParaRPr lang="en-US" altLang="zh-CN" sz="2400" b="1" dirty="0" smtClean="0">
              <a:cs typeface="+mn-cs"/>
            </a:endParaRPr>
          </a:p>
          <a:p>
            <a:pPr marL="342900" lvl="1" indent="-342900" eaLnBrk="0" hangingPunct="0">
              <a:lnSpc>
                <a:spcPct val="140000"/>
              </a:lnSpc>
              <a:buBlip>
                <a:blip r:embed="rId3"/>
              </a:buBlip>
            </a:pPr>
            <a:r>
              <a:rPr lang="zh-CN" altLang="en-US" sz="2200" b="1" dirty="0" smtClean="0">
                <a:cs typeface="+mn-cs"/>
              </a:rPr>
              <a:t>逻辑</a:t>
            </a:r>
            <a:r>
              <a:rPr lang="zh-CN" altLang="en-US" sz="2200" b="1" dirty="0">
                <a:cs typeface="+mn-cs"/>
              </a:rPr>
              <a:t>文件</a:t>
            </a:r>
            <a:r>
              <a:rPr lang="zh-CN" altLang="en-US" sz="2200" dirty="0">
                <a:cs typeface="+mn-cs"/>
              </a:rPr>
              <a:t>：用户可识别的逻辑相关数据组或控制信息</a:t>
            </a:r>
            <a:endParaRPr lang="en-US" altLang="zh-CN" sz="2200" dirty="0">
              <a:cs typeface="+mn-cs"/>
            </a:endParaRPr>
          </a:p>
          <a:p>
            <a:pPr lvl="1">
              <a:buFont typeface="Arial" panose="020B0604020202020204" pitchFamily="34" charset="0"/>
              <a:buChar char="•"/>
            </a:pPr>
            <a:r>
              <a:rPr lang="zh-CN" altLang="en-US" sz="2000" dirty="0"/>
              <a:t>应站在用户角度识别而非技术角度识别。</a:t>
            </a:r>
          </a:p>
          <a:p>
            <a:pPr lvl="1">
              <a:buFont typeface="Arial" panose="020B0604020202020204" pitchFamily="34" charset="0"/>
              <a:buChar char="•"/>
            </a:pPr>
            <a:r>
              <a:rPr lang="zh-CN" altLang="en-US" sz="2000" dirty="0"/>
              <a:t>并非数据库文件或物理文件。</a:t>
            </a:r>
          </a:p>
        </p:txBody>
      </p:sp>
      <p:pic>
        <p:nvPicPr>
          <p:cNvPr id="3" name="图片 2"/>
          <p:cNvPicPr>
            <a:picLocks noChangeAspect="1"/>
          </p:cNvPicPr>
          <p:nvPr/>
        </p:nvPicPr>
        <p:blipFill>
          <a:blip r:embed="rId4"/>
          <a:stretch>
            <a:fillRect/>
          </a:stretch>
        </p:blipFill>
        <p:spPr>
          <a:xfrm>
            <a:off x="484032" y="3435076"/>
            <a:ext cx="5402753" cy="1459893"/>
          </a:xfrm>
          <a:prstGeom prst="rect">
            <a:avLst/>
          </a:prstGeom>
        </p:spPr>
      </p:pic>
      <p:sp>
        <p:nvSpPr>
          <p:cNvPr id="6" name="云形标注 5"/>
          <p:cNvSpPr/>
          <p:nvPr/>
        </p:nvSpPr>
        <p:spPr>
          <a:xfrm>
            <a:off x="5223787" y="2544382"/>
            <a:ext cx="3920213" cy="920024"/>
          </a:xfrm>
          <a:prstGeom prst="cloudCallout">
            <a:avLst>
              <a:gd name="adj1" fmla="val -47119"/>
              <a:gd name="adj2" fmla="val 70416"/>
            </a:avLst>
          </a:prstGeom>
          <a:solidFill>
            <a:srgbClr val="99DBF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CN" altLang="en-US" sz="2000" dirty="0">
                <a:solidFill>
                  <a:srgbClr val="FF0000"/>
                </a:solidFill>
              </a:rPr>
              <a:t>编码数据及其相关功能均不计入功能规模！</a:t>
            </a:r>
            <a:endParaRPr lang="zh-CN" altLang="en-US" sz="1600" dirty="0"/>
          </a:p>
        </p:txBody>
      </p:sp>
    </p:spTree>
    <p:extLst>
      <p:ext uri="{BB962C8B-B14F-4D97-AF65-F5344CB8AC3E}">
        <p14:creationId xmlns:p14="http://schemas.microsoft.com/office/powerpoint/2010/main" val="3551090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anim calcmode="lin" valueType="num">
                                      <p:cBhvr>
                                        <p:cTn id="1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7" dur="500" fill="hold"/>
                                        <p:tgtEl>
                                          <p:spTgt spid="4">
                                            <p:txEl>
                                              <p:pRg st="7" end="7"/>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fade">
                                      <p:cBhvr>
                                        <p:cTn id="20" dur="500"/>
                                        <p:tgtEl>
                                          <p:spTgt spid="4">
                                            <p:txEl>
                                              <p:pRg st="8" end="8"/>
                                            </p:txEl>
                                          </p:spTgt>
                                        </p:tgtEl>
                                      </p:cBhvr>
                                    </p:animEffect>
                                    <p:anim calcmode="lin" valueType="num">
                                      <p:cBhvr>
                                        <p:cTn id="2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2" dur="500" fill="hold"/>
                                        <p:tgtEl>
                                          <p:spTgt spid="4">
                                            <p:txEl>
                                              <p:pRg st="8" end="8"/>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anim calcmode="lin" valueType="num">
                                      <p:cBhvr>
                                        <p:cTn id="26"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3" y="300527"/>
            <a:ext cx="5053168" cy="733488"/>
          </a:xfrm>
        </p:spPr>
        <p:txBody>
          <a:bodyPr>
            <a:normAutofit fontScale="90000"/>
          </a:bodyPr>
          <a:lstStyle/>
          <a:p>
            <a:r>
              <a:rPr lang="zh-CN" altLang="en-US" dirty="0" smtClean="0"/>
              <a:t>识别文件计数项（</a:t>
            </a:r>
            <a:r>
              <a:rPr lang="en-US" altLang="zh-CN" dirty="0" smtClean="0"/>
              <a:t>6</a:t>
            </a:r>
            <a:r>
              <a:rPr lang="zh-CN" altLang="en-US" dirty="0" smtClean="0"/>
              <a:t>）</a:t>
            </a:r>
            <a:endParaRPr lang="zh-CN" altLang="en-US" dirty="0"/>
          </a:p>
        </p:txBody>
      </p:sp>
      <p:sp>
        <p:nvSpPr>
          <p:cNvPr id="4" name="内容占位符 2"/>
          <p:cNvSpPr>
            <a:spLocks noGrp="1"/>
          </p:cNvSpPr>
          <p:nvPr>
            <p:ph idx="1"/>
          </p:nvPr>
        </p:nvSpPr>
        <p:spPr>
          <a:xfrm>
            <a:off x="297764" y="2273248"/>
            <a:ext cx="4279893" cy="2959151"/>
          </a:xfrm>
        </p:spPr>
        <p:txBody>
          <a:bodyPr>
            <a:normAutofit/>
          </a:bodyPr>
          <a:lstStyle/>
          <a:p>
            <a:pPr marL="342900" indent="-342900" eaLnBrk="0" hangingPunct="0">
              <a:lnSpc>
                <a:spcPct val="120000"/>
              </a:lnSpc>
              <a:buBlip>
                <a:blip r:embed="rId3"/>
              </a:buBlip>
            </a:pPr>
            <a:r>
              <a:rPr lang="zh-CN" altLang="en-US" sz="2200" dirty="0" smtClean="0">
                <a:solidFill>
                  <a:srgbClr val="FF0000"/>
                </a:solidFill>
              </a:rPr>
              <a:t>逻辑文件并非数据库文件或物理文件。</a:t>
            </a:r>
            <a:endParaRPr lang="en-US" altLang="zh-CN" sz="2200" dirty="0" smtClean="0">
              <a:solidFill>
                <a:srgbClr val="FF0000"/>
              </a:solidFill>
            </a:endParaRPr>
          </a:p>
          <a:p>
            <a:pPr marL="342900" indent="-342900" eaLnBrk="0" hangingPunct="0">
              <a:lnSpc>
                <a:spcPct val="120000"/>
              </a:lnSpc>
              <a:buBlip>
                <a:blip r:embed="rId3"/>
              </a:buBlip>
            </a:pPr>
            <a:r>
              <a:rPr lang="zh-CN" altLang="en-US" sz="2200" dirty="0" smtClean="0"/>
              <a:t>它们的区别：</a:t>
            </a:r>
            <a:endParaRPr lang="en-US" altLang="zh-CN" sz="2200" dirty="0"/>
          </a:p>
          <a:p>
            <a:pPr lvl="1">
              <a:buFont typeface="Arial" panose="020B0604020202020204" pitchFamily="34" charset="0"/>
              <a:buChar char="•"/>
            </a:pPr>
            <a:r>
              <a:rPr lang="zh-CN" altLang="en-US" sz="2000" dirty="0"/>
              <a:t>一个物理文件中可以包含多种逻辑数据</a:t>
            </a:r>
            <a:endParaRPr lang="en-US" altLang="zh-CN" sz="2000" dirty="0"/>
          </a:p>
          <a:p>
            <a:pPr lvl="1">
              <a:buFont typeface="Arial" panose="020B0604020202020204" pitchFamily="34" charset="0"/>
              <a:buChar char="•"/>
            </a:pPr>
            <a:r>
              <a:rPr lang="zh-CN" altLang="en-US" sz="2000" dirty="0"/>
              <a:t>一个逻辑文件可以分布在多个物理文件中</a:t>
            </a:r>
            <a:endParaRPr lang="en-US" altLang="zh-CN" sz="2000" dirty="0"/>
          </a:p>
        </p:txBody>
      </p:sp>
      <p:pic>
        <p:nvPicPr>
          <p:cNvPr id="3" name="图片 2"/>
          <p:cNvPicPr>
            <a:picLocks noChangeAspect="1"/>
          </p:cNvPicPr>
          <p:nvPr/>
        </p:nvPicPr>
        <p:blipFill>
          <a:blip r:embed="rId4"/>
          <a:stretch>
            <a:fillRect/>
          </a:stretch>
        </p:blipFill>
        <p:spPr>
          <a:xfrm>
            <a:off x="4577657" y="2253546"/>
            <a:ext cx="4306300" cy="2978853"/>
          </a:xfrm>
          <a:prstGeom prst="rect">
            <a:avLst/>
          </a:prstGeom>
        </p:spPr>
      </p:pic>
    </p:spTree>
    <p:extLst>
      <p:ext uri="{BB962C8B-B14F-4D97-AF65-F5344CB8AC3E}">
        <p14:creationId xmlns:p14="http://schemas.microsoft.com/office/powerpoint/2010/main" val="28153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a:t>
            </a:r>
            <a:r>
              <a:rPr lang="zh-CN" altLang="en-US" dirty="0"/>
              <a:t>大纲</a:t>
            </a:r>
          </a:p>
        </p:txBody>
      </p:sp>
      <p:sp>
        <p:nvSpPr>
          <p:cNvPr id="3" name="内容占位符 2"/>
          <p:cNvSpPr>
            <a:spLocks noGrp="1"/>
          </p:cNvSpPr>
          <p:nvPr>
            <p:ph idx="1"/>
          </p:nvPr>
        </p:nvSpPr>
        <p:spPr>
          <a:xfrm>
            <a:off x="869258" y="2124470"/>
            <a:ext cx="7789334" cy="3869930"/>
          </a:xfrm>
        </p:spPr>
        <p:txBody>
          <a:bodyPr>
            <a:noAutofit/>
          </a:bodyPr>
          <a:lstStyle/>
          <a:p>
            <a:pPr marL="342900" indent="-342900" eaLnBrk="0" hangingPunct="0">
              <a:lnSpc>
                <a:spcPct val="120000"/>
              </a:lnSpc>
              <a:buBlip>
                <a:blip r:embed="rId3"/>
              </a:buBlip>
            </a:pPr>
            <a:r>
              <a:rPr lang="zh-CN" altLang="en-US" b="1" dirty="0" smtClean="0"/>
              <a:t>快速功能点估算方法</a:t>
            </a:r>
            <a:endParaRPr lang="en-US" altLang="zh-CN" b="1" dirty="0" smtClean="0"/>
          </a:p>
          <a:p>
            <a:pPr lvl="1">
              <a:lnSpc>
                <a:spcPct val="120000"/>
              </a:lnSpc>
              <a:buFont typeface="Arial" panose="020B0604020202020204" pitchFamily="34" charset="0"/>
              <a:buChar char="•"/>
            </a:pPr>
            <a:r>
              <a:rPr lang="zh-CN" altLang="en-US" dirty="0" smtClean="0">
                <a:latin typeface="+mn-ea"/>
              </a:rPr>
              <a:t>理解</a:t>
            </a:r>
            <a:r>
              <a:rPr lang="zh-CN" altLang="en-US" dirty="0">
                <a:latin typeface="+mn-ea"/>
              </a:rPr>
              <a:t>文件</a:t>
            </a:r>
          </a:p>
          <a:p>
            <a:pPr lvl="1">
              <a:lnSpc>
                <a:spcPct val="120000"/>
              </a:lnSpc>
              <a:buFont typeface="Arial" panose="020B0604020202020204" pitchFamily="34" charset="0"/>
              <a:buChar char="•"/>
            </a:pPr>
            <a:r>
              <a:rPr lang="zh-CN" altLang="en-US" dirty="0">
                <a:latin typeface="+mn-ea"/>
              </a:rPr>
              <a:t>理解基本过程</a:t>
            </a:r>
            <a:endParaRPr lang="en-US" altLang="zh-CN" dirty="0">
              <a:latin typeface="+mn-ea"/>
            </a:endParaRPr>
          </a:p>
          <a:p>
            <a:pPr marL="342900" lvl="1" indent="-342900" eaLnBrk="0" hangingPunct="0">
              <a:lnSpc>
                <a:spcPct val="120000"/>
              </a:lnSpc>
              <a:buBlip>
                <a:blip r:embed="rId3"/>
              </a:buBlip>
            </a:pPr>
            <a:r>
              <a:rPr lang="zh-CN" altLang="en-US" sz="2800" b="1" dirty="0" smtClean="0"/>
              <a:t>估算</a:t>
            </a:r>
            <a:r>
              <a:rPr lang="zh-CN" altLang="en-US" sz="2800" b="1" dirty="0"/>
              <a:t>要点总结</a:t>
            </a:r>
            <a:endParaRPr lang="en-US" altLang="zh-CN" sz="2800" b="1" dirty="0"/>
          </a:p>
          <a:p>
            <a:pPr marL="342900" lvl="1" indent="-342900" eaLnBrk="0" hangingPunct="0">
              <a:lnSpc>
                <a:spcPct val="120000"/>
              </a:lnSpc>
              <a:buBlip>
                <a:blip r:embed="rId3"/>
              </a:buBlip>
            </a:pPr>
            <a:r>
              <a:rPr lang="zh-CN" altLang="en-US" sz="2800" b="1" dirty="0" smtClean="0"/>
              <a:t>估算模板</a:t>
            </a:r>
            <a:endParaRPr lang="en-US" altLang="zh-CN" sz="2800" b="1" dirty="0"/>
          </a:p>
        </p:txBody>
      </p:sp>
    </p:spTree>
    <p:extLst>
      <p:ext uri="{BB962C8B-B14F-4D97-AF65-F5344CB8AC3E}">
        <p14:creationId xmlns:p14="http://schemas.microsoft.com/office/powerpoint/2010/main" val="839420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1000" fill="hold"/>
                                        <p:tgtEl>
                                          <p:spTgt spid="3">
                                            <p:txEl>
                                              <p:pRg st="0" end="0"/>
                                            </p:txEl>
                                          </p:spTgt>
                                        </p:tgtEl>
                                        <p:attrNameLst>
                                          <p:attrName>style.color</p:attrName>
                                        </p:attrNameLst>
                                      </p:cBhvr>
                                      <p:to>
                                        <a:srgbClr val="FF0000"/>
                                      </p:to>
                                    </p:animClr>
                                    <p:animClr clrSpc="rgb" dir="cw">
                                      <p:cBhvr>
                                        <p:cTn id="7" dur="1000" fill="hold"/>
                                        <p:tgtEl>
                                          <p:spTgt spid="3">
                                            <p:txEl>
                                              <p:pRg st="0" end="0"/>
                                            </p:txEl>
                                          </p:spTgt>
                                        </p:tgtEl>
                                        <p:attrNameLst>
                                          <p:attrName>fillcolor</p:attrName>
                                        </p:attrNameLst>
                                      </p:cBhvr>
                                      <p:to>
                                        <a:srgbClr val="FF0000"/>
                                      </p:to>
                                    </p:animClr>
                                    <p:set>
                                      <p:cBhvr>
                                        <p:cTn id="8" dur="1000" fill="hold"/>
                                        <p:tgtEl>
                                          <p:spTgt spid="3">
                                            <p:txEl>
                                              <p:pRg st="0" end="0"/>
                                            </p:txEl>
                                          </p:spTgt>
                                        </p:tgtEl>
                                        <p:attrNameLst>
                                          <p:attrName>fill.type</p:attrName>
                                        </p:attrNameLst>
                                      </p:cBhvr>
                                      <p:to>
                                        <p:strVal val="solid"/>
                                      </p:to>
                                    </p:set>
                                    <p:anim to="1.5" calcmode="lin" valueType="num">
                                      <p:cBhvr override="childStyle">
                                        <p:cTn id="9" dur="1000" fill="hold"/>
                                        <p:tgtEl>
                                          <p:spTgt spid="3">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4968501" cy="733488"/>
          </a:xfrm>
        </p:spPr>
        <p:txBody>
          <a:bodyPr>
            <a:normAutofit fontScale="90000"/>
          </a:bodyPr>
          <a:lstStyle/>
          <a:p>
            <a:r>
              <a:rPr lang="zh-CN" altLang="en-US" dirty="0" smtClean="0"/>
              <a:t>识别文件计数项（</a:t>
            </a:r>
            <a:r>
              <a:rPr lang="en-US" altLang="zh-CN" dirty="0" smtClean="0"/>
              <a:t>7</a:t>
            </a:r>
            <a:r>
              <a:rPr lang="zh-CN" altLang="en-US" dirty="0" smtClean="0"/>
              <a:t>）</a:t>
            </a:r>
            <a:endParaRPr lang="zh-CN" altLang="en-US" dirty="0"/>
          </a:p>
        </p:txBody>
      </p:sp>
      <p:sp>
        <p:nvSpPr>
          <p:cNvPr id="4" name="内容占位符 2"/>
          <p:cNvSpPr>
            <a:spLocks noGrp="1"/>
          </p:cNvSpPr>
          <p:nvPr>
            <p:ph idx="1"/>
          </p:nvPr>
        </p:nvSpPr>
        <p:spPr>
          <a:xfrm>
            <a:off x="348565" y="1554252"/>
            <a:ext cx="8372101" cy="4609482"/>
          </a:xfrm>
        </p:spPr>
        <p:txBody>
          <a:bodyPr>
            <a:normAutofit fontScale="92500" lnSpcReduction="20000"/>
          </a:bodyPr>
          <a:lstStyle/>
          <a:p>
            <a:pPr marL="342900" indent="-342900" eaLnBrk="0" hangingPunct="0">
              <a:lnSpc>
                <a:spcPct val="130000"/>
              </a:lnSpc>
              <a:buBlip>
                <a:blip r:embed="rId3"/>
              </a:buBlip>
            </a:pPr>
            <a:r>
              <a:rPr lang="zh-CN" altLang="en-US" sz="2600" dirty="0"/>
              <a:t>逻辑文件分类：</a:t>
            </a:r>
            <a:endParaRPr lang="en-US" altLang="zh-CN" sz="2600" dirty="0"/>
          </a:p>
          <a:p>
            <a:pPr lvl="1">
              <a:lnSpc>
                <a:spcPct val="130000"/>
              </a:lnSpc>
              <a:spcBef>
                <a:spcPts val="1200"/>
              </a:spcBef>
              <a:buFont typeface="Wingdings" panose="05000000000000000000" pitchFamily="2" charset="2"/>
              <a:buChar char="Ø"/>
            </a:pPr>
            <a:r>
              <a:rPr lang="zh-CN" altLang="en-US" sz="2400" dirty="0"/>
              <a:t>内部逻辑文件（</a:t>
            </a:r>
            <a:r>
              <a:rPr lang="en-US" altLang="zh-CN" sz="2400" dirty="0"/>
              <a:t>Internal Logical File</a:t>
            </a:r>
            <a:r>
              <a:rPr lang="zh-CN" altLang="en-US" sz="2400" dirty="0"/>
              <a:t>，</a:t>
            </a:r>
            <a:r>
              <a:rPr lang="en-US" altLang="zh-CN" sz="2400" b="1" dirty="0">
                <a:solidFill>
                  <a:srgbClr val="00B050"/>
                </a:solidFill>
              </a:rPr>
              <a:t>ILF</a:t>
            </a:r>
            <a:r>
              <a:rPr lang="zh-CN" altLang="en-US" sz="2400" dirty="0"/>
              <a:t>）：</a:t>
            </a:r>
            <a:endParaRPr lang="en-US" altLang="zh-CN" sz="2400" dirty="0"/>
          </a:p>
          <a:p>
            <a:pPr lvl="2">
              <a:lnSpc>
                <a:spcPct val="130000"/>
              </a:lnSpc>
              <a:buFont typeface="Arial" panose="020B0604020202020204" pitchFamily="34" charset="0"/>
              <a:buChar char="•"/>
            </a:pPr>
            <a:r>
              <a:rPr lang="zh-CN" altLang="en-US" sz="2100" dirty="0"/>
              <a:t>是指一组用户能够识别的，存在内在逻辑关联的数据</a:t>
            </a:r>
            <a:r>
              <a:rPr lang="zh-CN" altLang="en-US" sz="2100" dirty="0" smtClean="0"/>
              <a:t>或者控制</a:t>
            </a:r>
            <a:r>
              <a:rPr lang="zh-CN" altLang="en-US" sz="2100" dirty="0"/>
              <a:t>信息。这些数据或者信息应该是在</a:t>
            </a:r>
            <a:r>
              <a:rPr lang="zh-CN" altLang="en-US" sz="2100" dirty="0">
                <a:solidFill>
                  <a:srgbClr val="FF0000"/>
                </a:solidFill>
              </a:rPr>
              <a:t>本应用的边界之内</a:t>
            </a:r>
            <a:r>
              <a:rPr lang="zh-CN" altLang="en-US" sz="2100" dirty="0"/>
              <a:t>被控制的。</a:t>
            </a:r>
            <a:r>
              <a:rPr lang="en-US" altLang="zh-CN" sz="2100" dirty="0"/>
              <a:t>ILF</a:t>
            </a:r>
            <a:r>
              <a:rPr lang="zh-CN" altLang="en-US" sz="2100" dirty="0"/>
              <a:t>的主要目的是容纳一组在本应用中由一个或者一组基本处理来维护的数据。</a:t>
            </a:r>
            <a:endParaRPr lang="en-US" altLang="zh-CN" sz="2100" dirty="0"/>
          </a:p>
          <a:p>
            <a:pPr lvl="1">
              <a:lnSpc>
                <a:spcPct val="130000"/>
              </a:lnSpc>
              <a:spcBef>
                <a:spcPts val="1200"/>
              </a:spcBef>
              <a:buFont typeface="Wingdings" panose="05000000000000000000" pitchFamily="2" charset="2"/>
              <a:buChar char="Ø"/>
            </a:pPr>
            <a:r>
              <a:rPr lang="zh-CN" altLang="en-US" sz="2400" dirty="0"/>
              <a:t>外部接口文件（</a:t>
            </a:r>
            <a:r>
              <a:rPr lang="en-US" altLang="zh-CN" sz="2400" dirty="0"/>
              <a:t>External Interface File</a:t>
            </a:r>
            <a:r>
              <a:rPr lang="zh-CN" altLang="en-US" sz="2400" dirty="0"/>
              <a:t>，</a:t>
            </a:r>
            <a:r>
              <a:rPr lang="en-US" altLang="zh-CN" sz="2400" b="1" dirty="0">
                <a:solidFill>
                  <a:srgbClr val="0070C0"/>
                </a:solidFill>
              </a:rPr>
              <a:t>EIF</a:t>
            </a:r>
            <a:r>
              <a:rPr lang="zh-CN" altLang="en-US" sz="2400" dirty="0"/>
              <a:t>）：</a:t>
            </a:r>
            <a:endParaRPr lang="en-US" altLang="zh-CN" sz="2400" dirty="0"/>
          </a:p>
          <a:p>
            <a:pPr lvl="2">
              <a:lnSpc>
                <a:spcPct val="130000"/>
              </a:lnSpc>
              <a:buFont typeface="Arial" panose="020B0604020202020204" pitchFamily="34" charset="0"/>
              <a:buChar char="•"/>
            </a:pPr>
            <a:r>
              <a:rPr lang="zh-CN" altLang="en-US" sz="2100" dirty="0"/>
              <a:t>是指一组用户能够识别的，在本应用中</a:t>
            </a:r>
            <a:r>
              <a:rPr lang="zh-CN" altLang="en-US" sz="2100" dirty="0">
                <a:solidFill>
                  <a:srgbClr val="FF0000"/>
                </a:solidFill>
              </a:rPr>
              <a:t>被引用的</a:t>
            </a:r>
            <a:r>
              <a:rPr lang="zh-CN" altLang="en-US" sz="2100" dirty="0"/>
              <a:t>，以及存在内在逻辑关联的数据或者控制信息。与内部逻辑文件不同，这些数据或者信息是在</a:t>
            </a:r>
            <a:r>
              <a:rPr lang="zh-CN" altLang="en-US" sz="2100" dirty="0">
                <a:solidFill>
                  <a:srgbClr val="FF0000"/>
                </a:solidFill>
              </a:rPr>
              <a:t>本应用的边界之外</a:t>
            </a:r>
            <a:r>
              <a:rPr lang="zh-CN" altLang="en-US" sz="2100" dirty="0"/>
              <a:t>被控制的。</a:t>
            </a:r>
            <a:r>
              <a:rPr lang="en-US" altLang="zh-CN" sz="2100" dirty="0"/>
              <a:t>EIF</a:t>
            </a:r>
            <a:r>
              <a:rPr lang="zh-CN" altLang="en-US" sz="2100" dirty="0"/>
              <a:t>的主要目的是容纳一组在本应用中由一个或者一组基本处理引用到的数据。这就意味着在</a:t>
            </a:r>
            <a:r>
              <a:rPr lang="zh-CN" altLang="en-US" sz="2100" b="1" dirty="0"/>
              <a:t>本应用中的</a:t>
            </a:r>
            <a:r>
              <a:rPr lang="en-US" altLang="zh-CN" sz="2100" b="1" dirty="0"/>
              <a:t>EIF</a:t>
            </a:r>
            <a:r>
              <a:rPr lang="zh-CN" altLang="en-US" sz="2100" b="1" dirty="0"/>
              <a:t>必须是另外一个应用中的</a:t>
            </a:r>
            <a:r>
              <a:rPr lang="en-US" altLang="zh-CN" sz="2100" b="1" dirty="0"/>
              <a:t>ILF</a:t>
            </a:r>
            <a:r>
              <a:rPr lang="zh-CN" altLang="en-US" sz="2100" dirty="0"/>
              <a:t>。</a:t>
            </a:r>
            <a:endParaRPr lang="en-US" altLang="zh-CN" sz="2100" dirty="0"/>
          </a:p>
        </p:txBody>
      </p:sp>
    </p:spTree>
    <p:extLst>
      <p:ext uri="{BB962C8B-B14F-4D97-AF65-F5344CB8AC3E}">
        <p14:creationId xmlns:p14="http://schemas.microsoft.com/office/powerpoint/2010/main" val="1091488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002368" cy="733488"/>
          </a:xfrm>
        </p:spPr>
        <p:txBody>
          <a:bodyPr>
            <a:normAutofit fontScale="90000"/>
          </a:bodyPr>
          <a:lstStyle/>
          <a:p>
            <a:r>
              <a:rPr lang="zh-CN" altLang="en-US" dirty="0" smtClean="0"/>
              <a:t>识别文件计数项（</a:t>
            </a:r>
            <a:r>
              <a:rPr lang="en-US" altLang="zh-CN" dirty="0" smtClean="0"/>
              <a:t>8</a:t>
            </a:r>
            <a:r>
              <a:rPr lang="zh-CN" altLang="en-US" dirty="0" smtClean="0"/>
              <a:t>）</a:t>
            </a:r>
            <a:endParaRPr lang="zh-CN" altLang="en-US" dirty="0"/>
          </a:p>
        </p:txBody>
      </p:sp>
      <p:sp>
        <p:nvSpPr>
          <p:cNvPr id="4" name="内容占位符 2"/>
          <p:cNvSpPr>
            <a:spLocks noGrp="1"/>
          </p:cNvSpPr>
          <p:nvPr>
            <p:ph idx="1"/>
          </p:nvPr>
        </p:nvSpPr>
        <p:spPr>
          <a:xfrm>
            <a:off x="484032" y="1803943"/>
            <a:ext cx="8168901" cy="4546057"/>
          </a:xfrm>
        </p:spPr>
        <p:txBody>
          <a:bodyPr>
            <a:normAutofit fontScale="77500" lnSpcReduction="20000"/>
          </a:bodyPr>
          <a:lstStyle/>
          <a:p>
            <a:pPr marL="342900" indent="-342900" eaLnBrk="0" hangingPunct="0">
              <a:lnSpc>
                <a:spcPct val="120000"/>
              </a:lnSpc>
              <a:spcBef>
                <a:spcPts val="1800"/>
              </a:spcBef>
              <a:buBlip>
                <a:blip r:embed="rId3"/>
              </a:buBlip>
            </a:pPr>
            <a:r>
              <a:rPr lang="zh-CN" altLang="en-US" sz="2600" dirty="0"/>
              <a:t>内部逻辑文件（</a:t>
            </a:r>
            <a:r>
              <a:rPr lang="en-US" altLang="zh-CN" sz="2600" dirty="0"/>
              <a:t>ILF</a:t>
            </a:r>
            <a:r>
              <a:rPr lang="zh-CN" altLang="en-US" sz="2600" dirty="0"/>
              <a:t>）的识别：</a:t>
            </a:r>
            <a:endParaRPr lang="en-US" altLang="zh-CN" sz="2600" dirty="0"/>
          </a:p>
          <a:p>
            <a:pPr lvl="1">
              <a:lnSpc>
                <a:spcPct val="130000"/>
              </a:lnSpc>
              <a:buFont typeface="Wingdings" panose="05000000000000000000" pitchFamily="2" charset="2"/>
              <a:buChar char="Ø"/>
            </a:pPr>
            <a:r>
              <a:rPr lang="en-US" altLang="zh-CN" sz="2300" dirty="0"/>
              <a:t>ILF</a:t>
            </a:r>
            <a:r>
              <a:rPr lang="zh-CN" altLang="en-US" sz="2300" dirty="0"/>
              <a:t>指在待开发系统内部逻辑上的、用户可识别的一组数据</a:t>
            </a:r>
            <a:endParaRPr lang="en-US" altLang="zh-CN" sz="2300" dirty="0"/>
          </a:p>
          <a:p>
            <a:pPr lvl="1">
              <a:lnSpc>
                <a:spcPct val="130000"/>
              </a:lnSpc>
              <a:buFont typeface="Wingdings" panose="05000000000000000000" pitchFamily="2" charset="2"/>
              <a:buChar char="Ø"/>
            </a:pPr>
            <a:r>
              <a:rPr lang="zh-CN" altLang="en-US" sz="2300" dirty="0"/>
              <a:t>对单个</a:t>
            </a:r>
            <a:r>
              <a:rPr lang="en-US" altLang="zh-CN" sz="2300" dirty="0"/>
              <a:t>ILF</a:t>
            </a:r>
            <a:r>
              <a:rPr lang="zh-CN" altLang="en-US" sz="2300" dirty="0"/>
              <a:t>一般执行</a:t>
            </a:r>
            <a:r>
              <a:rPr lang="en-US" altLang="zh-CN" sz="2300" dirty="0"/>
              <a:t>6</a:t>
            </a:r>
            <a:r>
              <a:rPr lang="zh-CN" altLang="en-US" sz="2300" dirty="0"/>
              <a:t>种左右的操作，而且一定包含“写”操作</a:t>
            </a:r>
            <a:endParaRPr lang="en-US" altLang="zh-CN" sz="2300" dirty="0"/>
          </a:p>
          <a:p>
            <a:pPr lvl="1">
              <a:lnSpc>
                <a:spcPct val="130000"/>
              </a:lnSpc>
              <a:buFont typeface="Wingdings" panose="05000000000000000000" pitchFamily="2" charset="2"/>
              <a:buChar char="Ø"/>
            </a:pPr>
            <a:r>
              <a:rPr lang="zh-CN" altLang="en-US" sz="2300" dirty="0"/>
              <a:t>用户可以理解和识别</a:t>
            </a:r>
            <a:r>
              <a:rPr lang="en-US" altLang="zh-CN" sz="2300" dirty="0"/>
              <a:t>ILF</a:t>
            </a:r>
            <a:r>
              <a:rPr lang="zh-CN" altLang="en-US" sz="2300" dirty="0"/>
              <a:t>，对</a:t>
            </a:r>
            <a:r>
              <a:rPr lang="en-US" altLang="zh-CN" sz="2300" dirty="0"/>
              <a:t>ILF</a:t>
            </a:r>
            <a:r>
              <a:rPr lang="zh-CN" altLang="en-US" sz="2300" dirty="0"/>
              <a:t>的操作是用户的业务需求</a:t>
            </a:r>
            <a:endParaRPr lang="en-US" altLang="zh-CN" sz="2300" dirty="0"/>
          </a:p>
          <a:p>
            <a:pPr marL="342900" indent="-342900" eaLnBrk="0" hangingPunct="0">
              <a:lnSpc>
                <a:spcPct val="120000"/>
              </a:lnSpc>
              <a:spcBef>
                <a:spcPts val="1800"/>
              </a:spcBef>
              <a:buBlip>
                <a:blip r:embed="rId3"/>
              </a:buBlip>
            </a:pPr>
            <a:r>
              <a:rPr lang="zh-CN" altLang="en-US" sz="2600" dirty="0"/>
              <a:t>外部接口文件（</a:t>
            </a:r>
            <a:r>
              <a:rPr lang="en-US" altLang="zh-CN" sz="2600" dirty="0"/>
              <a:t>EIF</a:t>
            </a:r>
            <a:r>
              <a:rPr lang="zh-CN" altLang="en-US" sz="2600" dirty="0"/>
              <a:t>）的识别：</a:t>
            </a:r>
            <a:endParaRPr lang="en-US" altLang="zh-CN" sz="2600" dirty="0"/>
          </a:p>
          <a:p>
            <a:pPr lvl="1">
              <a:lnSpc>
                <a:spcPct val="130000"/>
              </a:lnSpc>
              <a:buFont typeface="Wingdings" panose="05000000000000000000" pitchFamily="2" charset="2"/>
              <a:buChar char="Ø"/>
            </a:pPr>
            <a:r>
              <a:rPr lang="en-US" altLang="zh-CN" sz="2400" dirty="0"/>
              <a:t>EIF</a:t>
            </a:r>
            <a:r>
              <a:rPr lang="zh-CN" altLang="en-US" sz="2400" dirty="0"/>
              <a:t>指在其它需要集成的系统中，“读”操作至少执行其中一种及以上的外部接口</a:t>
            </a:r>
            <a:endParaRPr lang="en-US" altLang="zh-CN" sz="2400" dirty="0"/>
          </a:p>
          <a:p>
            <a:pPr lvl="1">
              <a:lnSpc>
                <a:spcPct val="130000"/>
              </a:lnSpc>
              <a:buFont typeface="Wingdings" panose="05000000000000000000" pitchFamily="2" charset="2"/>
              <a:buChar char="Ø"/>
            </a:pPr>
            <a:r>
              <a:rPr lang="zh-CN" altLang="en-US" sz="2400" dirty="0"/>
              <a:t>关键点：</a:t>
            </a:r>
            <a:endParaRPr lang="en-US" altLang="zh-CN" sz="2400" dirty="0"/>
          </a:p>
          <a:p>
            <a:pPr lvl="2">
              <a:lnSpc>
                <a:spcPct val="130000"/>
              </a:lnSpc>
              <a:buFont typeface="Arial" panose="020B0604020202020204" pitchFamily="34" charset="0"/>
              <a:buChar char="•"/>
            </a:pPr>
            <a:r>
              <a:rPr lang="zh-CN" altLang="en-US" sz="2100" dirty="0"/>
              <a:t>外部</a:t>
            </a:r>
          </a:p>
          <a:p>
            <a:pPr lvl="2">
              <a:lnSpc>
                <a:spcPct val="130000"/>
              </a:lnSpc>
              <a:buFont typeface="Arial" panose="020B0604020202020204" pitchFamily="34" charset="0"/>
              <a:buChar char="•"/>
            </a:pPr>
            <a:r>
              <a:rPr lang="zh-CN" altLang="en-US" sz="2100" dirty="0"/>
              <a:t>接口</a:t>
            </a:r>
          </a:p>
          <a:p>
            <a:pPr lvl="2">
              <a:lnSpc>
                <a:spcPct val="130000"/>
              </a:lnSpc>
              <a:buFont typeface="Arial" panose="020B0604020202020204" pitchFamily="34" charset="0"/>
              <a:buChar char="•"/>
            </a:pPr>
            <a:r>
              <a:rPr lang="zh-CN" altLang="en-US" sz="2100" dirty="0"/>
              <a:t>“读”</a:t>
            </a:r>
            <a:endParaRPr lang="en-US" altLang="zh-CN" sz="2100" dirty="0"/>
          </a:p>
          <a:p>
            <a:pPr lvl="1">
              <a:buFont typeface="Wingdings" panose="05000000000000000000" pitchFamily="2" charset="2"/>
              <a:buChar char="Ø"/>
            </a:pPr>
            <a:endParaRPr lang="en-US" altLang="zh-CN" sz="2000" dirty="0"/>
          </a:p>
        </p:txBody>
      </p:sp>
    </p:spTree>
    <p:extLst>
      <p:ext uri="{BB962C8B-B14F-4D97-AF65-F5344CB8AC3E}">
        <p14:creationId xmlns:p14="http://schemas.microsoft.com/office/powerpoint/2010/main" val="12172107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009424" cy="733488"/>
          </a:xfrm>
        </p:spPr>
        <p:txBody>
          <a:bodyPr>
            <a:normAutofit fontScale="90000"/>
          </a:bodyPr>
          <a:lstStyle/>
          <a:p>
            <a:r>
              <a:rPr lang="zh-CN" altLang="en-US" dirty="0" smtClean="0"/>
              <a:t>识别</a:t>
            </a:r>
            <a:r>
              <a:rPr lang="zh-CN" altLang="en-US" dirty="0"/>
              <a:t>文件计数项</a:t>
            </a:r>
            <a:r>
              <a:rPr lang="zh-CN" altLang="en-US" dirty="0" smtClean="0"/>
              <a:t>（</a:t>
            </a:r>
            <a:r>
              <a:rPr lang="en-US" altLang="zh-CN" dirty="0" smtClean="0"/>
              <a:t>9</a:t>
            </a:r>
            <a:r>
              <a:rPr lang="zh-CN" altLang="en-US" dirty="0" smtClean="0"/>
              <a:t>）</a:t>
            </a:r>
            <a:endParaRPr lang="zh-CN" altLang="en-US" dirty="0"/>
          </a:p>
        </p:txBody>
      </p:sp>
      <p:sp>
        <p:nvSpPr>
          <p:cNvPr id="3" name="圆角矩形 2"/>
          <p:cNvSpPr/>
          <p:nvPr/>
        </p:nvSpPr>
        <p:spPr>
          <a:xfrm>
            <a:off x="1353440" y="2749669"/>
            <a:ext cx="6010719" cy="3300153"/>
          </a:xfrm>
          <a:prstGeom prst="roundRect">
            <a:avLst/>
          </a:prstGeom>
          <a:solidFill>
            <a:srgbClr val="FFFF9F"/>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lang="zh-CN" altLang="en-US" b="1" dirty="0"/>
          </a:p>
        </p:txBody>
      </p:sp>
      <p:sp>
        <p:nvSpPr>
          <p:cNvPr id="5" name="椭圆 4"/>
          <p:cNvSpPr/>
          <p:nvPr/>
        </p:nvSpPr>
        <p:spPr>
          <a:xfrm>
            <a:off x="1353440" y="1757301"/>
            <a:ext cx="6010719" cy="79805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外部用户</a:t>
            </a:r>
          </a:p>
        </p:txBody>
      </p:sp>
      <p:sp>
        <p:nvSpPr>
          <p:cNvPr id="6" name="圆角矩形 5"/>
          <p:cNvSpPr/>
          <p:nvPr/>
        </p:nvSpPr>
        <p:spPr>
          <a:xfrm>
            <a:off x="123775" y="2749670"/>
            <a:ext cx="831273" cy="330015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a:t>其它应用程序</a:t>
            </a:r>
          </a:p>
        </p:txBody>
      </p:sp>
      <p:sp>
        <p:nvSpPr>
          <p:cNvPr id="7" name="圆角矩形 6"/>
          <p:cNvSpPr/>
          <p:nvPr/>
        </p:nvSpPr>
        <p:spPr>
          <a:xfrm>
            <a:off x="7762555" y="2749662"/>
            <a:ext cx="1289089" cy="330015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nchorCtr="0"/>
          <a:lstStyle/>
          <a:p>
            <a:pPr algn="ctr"/>
            <a:r>
              <a:rPr lang="zh-CN" altLang="en-US" dirty="0"/>
              <a:t>其它应用程序</a:t>
            </a:r>
          </a:p>
        </p:txBody>
      </p:sp>
      <p:sp>
        <p:nvSpPr>
          <p:cNvPr id="8" name="圆柱形 7"/>
          <p:cNvSpPr/>
          <p:nvPr/>
        </p:nvSpPr>
        <p:spPr>
          <a:xfrm>
            <a:off x="8336749" y="2982421"/>
            <a:ext cx="594767" cy="931024"/>
          </a:xfrm>
          <a:prstGeom prst="can">
            <a:avLst/>
          </a:prstGeom>
          <a:solidFill>
            <a:srgbClr val="B31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EIF</a:t>
            </a:r>
            <a:endParaRPr lang="zh-CN" altLang="en-US" dirty="0"/>
          </a:p>
        </p:txBody>
      </p:sp>
      <p:sp>
        <p:nvSpPr>
          <p:cNvPr id="9" name="流程图: 联系 8"/>
          <p:cNvSpPr/>
          <p:nvPr/>
        </p:nvSpPr>
        <p:spPr>
          <a:xfrm>
            <a:off x="2118816" y="3156986"/>
            <a:ext cx="947651" cy="9476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EI</a:t>
            </a:r>
            <a:endParaRPr lang="zh-CN" altLang="en-US" dirty="0"/>
          </a:p>
        </p:txBody>
      </p:sp>
      <p:sp>
        <p:nvSpPr>
          <p:cNvPr id="10" name="流程图: 联系 9"/>
          <p:cNvSpPr/>
          <p:nvPr/>
        </p:nvSpPr>
        <p:spPr>
          <a:xfrm>
            <a:off x="3868338" y="3156988"/>
            <a:ext cx="947651" cy="9476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EO</a:t>
            </a:r>
            <a:endParaRPr lang="zh-CN" altLang="en-US" dirty="0"/>
          </a:p>
        </p:txBody>
      </p:sp>
      <p:sp>
        <p:nvSpPr>
          <p:cNvPr id="11" name="流程图: 联系 10"/>
          <p:cNvSpPr/>
          <p:nvPr/>
        </p:nvSpPr>
        <p:spPr>
          <a:xfrm>
            <a:off x="5595056" y="3156986"/>
            <a:ext cx="947651" cy="9476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EQ</a:t>
            </a:r>
            <a:endParaRPr lang="zh-CN" altLang="en-US" dirty="0"/>
          </a:p>
        </p:txBody>
      </p:sp>
      <p:sp>
        <p:nvSpPr>
          <p:cNvPr id="12" name="圆柱形 11"/>
          <p:cNvSpPr/>
          <p:nvPr/>
        </p:nvSpPr>
        <p:spPr>
          <a:xfrm>
            <a:off x="1671828" y="4590937"/>
            <a:ext cx="893985" cy="7772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ILF</a:t>
            </a:r>
            <a:endParaRPr lang="zh-CN" altLang="en-US" dirty="0"/>
          </a:p>
        </p:txBody>
      </p:sp>
      <p:sp>
        <p:nvSpPr>
          <p:cNvPr id="13" name="圆柱形 12"/>
          <p:cNvSpPr/>
          <p:nvPr/>
        </p:nvSpPr>
        <p:spPr>
          <a:xfrm>
            <a:off x="3125885" y="4590937"/>
            <a:ext cx="893985" cy="7772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ILF</a:t>
            </a:r>
            <a:endParaRPr lang="zh-CN" altLang="en-US" dirty="0"/>
          </a:p>
        </p:txBody>
      </p:sp>
      <p:sp>
        <p:nvSpPr>
          <p:cNvPr id="14" name="圆柱形 13"/>
          <p:cNvSpPr/>
          <p:nvPr/>
        </p:nvSpPr>
        <p:spPr>
          <a:xfrm>
            <a:off x="4674132" y="4601329"/>
            <a:ext cx="893985" cy="7772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ILF</a:t>
            </a:r>
            <a:endParaRPr lang="zh-CN" altLang="en-US" dirty="0"/>
          </a:p>
        </p:txBody>
      </p:sp>
      <p:sp>
        <p:nvSpPr>
          <p:cNvPr id="15" name="圆柱形 14"/>
          <p:cNvSpPr/>
          <p:nvPr/>
        </p:nvSpPr>
        <p:spPr>
          <a:xfrm>
            <a:off x="6222379" y="4590937"/>
            <a:ext cx="893985" cy="7772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ILF</a:t>
            </a:r>
            <a:endParaRPr lang="zh-CN" altLang="en-US" dirty="0"/>
          </a:p>
        </p:txBody>
      </p:sp>
      <p:cxnSp>
        <p:nvCxnSpPr>
          <p:cNvPr id="17" name="曲线连接符 16"/>
          <p:cNvCxnSpPr>
            <a:stCxn id="6" idx="3"/>
            <a:endCxn id="9" idx="2"/>
          </p:cNvCxnSpPr>
          <p:nvPr/>
        </p:nvCxnSpPr>
        <p:spPr>
          <a:xfrm flipV="1">
            <a:off x="955043" y="3630813"/>
            <a:ext cx="1163773" cy="768931"/>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曲线连接符 18"/>
          <p:cNvCxnSpPr>
            <a:stCxn id="5" idx="3"/>
            <a:endCxn id="9" idx="0"/>
          </p:cNvCxnSpPr>
          <p:nvPr/>
        </p:nvCxnSpPr>
        <p:spPr>
          <a:xfrm rot="16200000" flipH="1">
            <a:off x="2053916" y="2618256"/>
            <a:ext cx="718505" cy="358956"/>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1" name="曲线连接符 20"/>
          <p:cNvCxnSpPr>
            <a:stCxn id="10" idx="1"/>
            <a:endCxn id="6" idx="0"/>
          </p:cNvCxnSpPr>
          <p:nvPr/>
        </p:nvCxnSpPr>
        <p:spPr>
          <a:xfrm rot="16200000" flipV="1">
            <a:off x="2000213" y="1288866"/>
            <a:ext cx="546101" cy="3467711"/>
          </a:xfrm>
          <a:prstGeom prst="curvedConnector3">
            <a:avLst>
              <a:gd name="adj1" fmla="val 117505"/>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曲线连接符 22"/>
          <p:cNvCxnSpPr>
            <a:stCxn id="10" idx="0"/>
            <a:endCxn id="5" idx="4"/>
          </p:cNvCxnSpPr>
          <p:nvPr/>
        </p:nvCxnSpPr>
        <p:spPr>
          <a:xfrm rot="5400000" flipH="1" flipV="1">
            <a:off x="4049662" y="2847858"/>
            <a:ext cx="601635" cy="16633"/>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5" name="曲线连接符 24"/>
          <p:cNvCxnSpPr>
            <a:stCxn id="3" idx="0"/>
            <a:endCxn id="11" idx="1"/>
          </p:cNvCxnSpPr>
          <p:nvPr/>
        </p:nvCxnSpPr>
        <p:spPr>
          <a:xfrm rot="16200000" flipH="1">
            <a:off x="4773268" y="2335193"/>
            <a:ext cx="546103" cy="1375040"/>
          </a:xfrm>
          <a:prstGeom prst="curvedConnector3">
            <a:avLst>
              <a:gd name="adj1" fmla="val 40338"/>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曲线连接符 29"/>
          <p:cNvCxnSpPr>
            <a:stCxn id="11" idx="0"/>
            <a:endCxn id="5" idx="5"/>
          </p:cNvCxnSpPr>
          <p:nvPr/>
        </p:nvCxnSpPr>
        <p:spPr>
          <a:xfrm rot="5400000" flipH="1" flipV="1">
            <a:off x="5917147" y="2590219"/>
            <a:ext cx="718505" cy="415024"/>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2" name="曲线连接符 31"/>
          <p:cNvCxnSpPr>
            <a:stCxn id="8" idx="2"/>
            <a:endCxn id="11" idx="6"/>
          </p:cNvCxnSpPr>
          <p:nvPr/>
        </p:nvCxnSpPr>
        <p:spPr>
          <a:xfrm rot="10800000" flipV="1">
            <a:off x="6542710" y="3447936"/>
            <a:ext cx="1794039" cy="182876"/>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曲线连接符 34"/>
          <p:cNvCxnSpPr>
            <a:stCxn id="15" idx="1"/>
            <a:endCxn id="11" idx="4"/>
          </p:cNvCxnSpPr>
          <p:nvPr/>
        </p:nvCxnSpPr>
        <p:spPr>
          <a:xfrm rot="16200000" flipV="1">
            <a:off x="6125975" y="4047546"/>
            <a:ext cx="486296" cy="600487"/>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9" name="曲线连接符 38"/>
          <p:cNvCxnSpPr>
            <a:stCxn id="14" idx="1"/>
            <a:endCxn id="10" idx="4"/>
          </p:cNvCxnSpPr>
          <p:nvPr/>
        </p:nvCxnSpPr>
        <p:spPr>
          <a:xfrm rot="16200000" flipV="1">
            <a:off x="4483302" y="3963506"/>
            <a:ext cx="496687" cy="778959"/>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1" name="曲线连接符 40"/>
          <p:cNvCxnSpPr>
            <a:stCxn id="13" idx="1"/>
            <a:endCxn id="10" idx="3"/>
          </p:cNvCxnSpPr>
          <p:nvPr/>
        </p:nvCxnSpPr>
        <p:spPr>
          <a:xfrm rot="5400000" flipH="1" flipV="1">
            <a:off x="3477459" y="4061276"/>
            <a:ext cx="625075" cy="434243"/>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3" name="曲线连接符 42"/>
          <p:cNvCxnSpPr>
            <a:endCxn id="9" idx="4"/>
          </p:cNvCxnSpPr>
          <p:nvPr/>
        </p:nvCxnSpPr>
        <p:spPr>
          <a:xfrm rot="10800000">
            <a:off x="2592647" y="4104634"/>
            <a:ext cx="970457" cy="486296"/>
          </a:xfrm>
          <a:prstGeom prst="curved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曲线连接符 50"/>
          <p:cNvCxnSpPr>
            <a:stCxn id="9" idx="4"/>
            <a:endCxn id="12" idx="1"/>
          </p:cNvCxnSpPr>
          <p:nvPr/>
        </p:nvCxnSpPr>
        <p:spPr>
          <a:xfrm rot="5400000">
            <a:off x="2112579" y="4110877"/>
            <a:ext cx="486296" cy="473825"/>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5" name="曲线连接符 54"/>
          <p:cNvCxnSpPr>
            <a:stCxn id="9" idx="5"/>
            <a:endCxn id="15" idx="0"/>
          </p:cNvCxnSpPr>
          <p:nvPr/>
        </p:nvCxnSpPr>
        <p:spPr>
          <a:xfrm rot="16200000" flipH="1">
            <a:off x="4388834" y="2504713"/>
            <a:ext cx="819387" cy="3741681"/>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24" name="组合 23"/>
          <p:cNvGrpSpPr/>
          <p:nvPr/>
        </p:nvGrpSpPr>
        <p:grpSpPr>
          <a:xfrm>
            <a:off x="1520308" y="4399745"/>
            <a:ext cx="5719157" cy="1572012"/>
            <a:chOff x="2942705" y="4958542"/>
            <a:chExt cx="5719157" cy="1572011"/>
          </a:xfrm>
        </p:grpSpPr>
        <p:sp>
          <p:nvSpPr>
            <p:cNvPr id="4" name="矩形 3"/>
            <p:cNvSpPr/>
            <p:nvPr/>
          </p:nvSpPr>
          <p:spPr>
            <a:xfrm>
              <a:off x="2942705" y="4958542"/>
              <a:ext cx="5719157" cy="1126374"/>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611697" y="6161221"/>
              <a:ext cx="1579278" cy="369332"/>
            </a:xfrm>
            <a:prstGeom prst="rect">
              <a:avLst/>
            </a:prstGeom>
            <a:noFill/>
          </p:spPr>
          <p:txBody>
            <a:bodyPr wrap="none" rtlCol="0">
              <a:spAutoFit/>
            </a:bodyPr>
            <a:lstStyle/>
            <a:p>
              <a:r>
                <a:rPr lang="zh-CN" altLang="en-US" b="1" dirty="0">
                  <a:solidFill>
                    <a:srgbClr val="FF0000"/>
                  </a:solidFill>
                </a:rPr>
                <a:t>内部逻辑文件</a:t>
              </a:r>
            </a:p>
          </p:txBody>
        </p:sp>
      </p:grpSp>
      <p:grpSp>
        <p:nvGrpSpPr>
          <p:cNvPr id="26" name="组合 25"/>
          <p:cNvGrpSpPr/>
          <p:nvPr/>
        </p:nvGrpSpPr>
        <p:grpSpPr>
          <a:xfrm>
            <a:off x="7617460" y="2438478"/>
            <a:ext cx="1579278" cy="1589270"/>
            <a:chOff x="9039859" y="2997275"/>
            <a:chExt cx="1579278" cy="1589271"/>
          </a:xfrm>
        </p:grpSpPr>
        <p:sp>
          <p:nvSpPr>
            <p:cNvPr id="29" name="矩形 28"/>
            <p:cNvSpPr/>
            <p:nvPr/>
          </p:nvSpPr>
          <p:spPr>
            <a:xfrm>
              <a:off x="9675190" y="3441469"/>
              <a:ext cx="751380" cy="1145077"/>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039859" y="2997275"/>
              <a:ext cx="1579278" cy="369332"/>
            </a:xfrm>
            <a:prstGeom prst="rect">
              <a:avLst/>
            </a:prstGeom>
            <a:noFill/>
          </p:spPr>
          <p:txBody>
            <a:bodyPr wrap="none" rtlCol="0">
              <a:spAutoFit/>
            </a:bodyPr>
            <a:lstStyle/>
            <a:p>
              <a:r>
                <a:rPr lang="zh-CN" altLang="en-US" b="1" dirty="0">
                  <a:solidFill>
                    <a:srgbClr val="FF0000"/>
                  </a:solidFill>
                </a:rPr>
                <a:t>外部接口文件</a:t>
              </a:r>
            </a:p>
          </p:txBody>
        </p:sp>
      </p:grpSp>
      <p:sp>
        <p:nvSpPr>
          <p:cNvPr id="22" name="爆炸形 1 21"/>
          <p:cNvSpPr/>
          <p:nvPr/>
        </p:nvSpPr>
        <p:spPr>
          <a:xfrm rot="21087608">
            <a:off x="6915464" y="4204304"/>
            <a:ext cx="2235940" cy="1274719"/>
          </a:xfrm>
          <a:prstGeom prst="irregularSeal1">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rPr>
              <a:t>数据</a:t>
            </a:r>
            <a:r>
              <a:rPr lang="zh-CN" altLang="en-US" sz="2000" b="1" dirty="0" smtClean="0">
                <a:solidFill>
                  <a:srgbClr val="FF0000"/>
                </a:solidFill>
              </a:rPr>
              <a:t>文件</a:t>
            </a:r>
            <a:endParaRPr lang="zh-CN" altLang="en-US" sz="2000" b="1" dirty="0">
              <a:solidFill>
                <a:srgbClr val="FF0000"/>
              </a:solidFill>
            </a:endParaRPr>
          </a:p>
        </p:txBody>
      </p:sp>
      <p:sp>
        <p:nvSpPr>
          <p:cNvPr id="18" name="文本框 17"/>
          <p:cNvSpPr txBox="1"/>
          <p:nvPr/>
        </p:nvSpPr>
        <p:spPr>
          <a:xfrm>
            <a:off x="3668637" y="6077752"/>
            <a:ext cx="1347052" cy="400110"/>
          </a:xfrm>
          <a:prstGeom prst="rect">
            <a:avLst/>
          </a:prstGeom>
          <a:solidFill>
            <a:schemeClr val="bg1"/>
          </a:solidFill>
          <a:ln w="57150">
            <a:solidFill>
              <a:schemeClr val="bg1"/>
            </a:solidFill>
          </a:ln>
        </p:spPr>
        <p:txBody>
          <a:bodyPr wrap="square" rtlCol="0">
            <a:spAutoFit/>
          </a:bodyPr>
          <a:lstStyle/>
          <a:p>
            <a:r>
              <a:rPr lang="zh-CN" altLang="en-US" sz="2000" b="1" dirty="0" smtClean="0">
                <a:solidFill>
                  <a:schemeClr val="accent5"/>
                </a:solidFill>
                <a:latin typeface="微软雅黑" pitchFamily="34" charset="-122"/>
                <a:ea typeface="微软雅黑" pitchFamily="34" charset="-122"/>
              </a:rPr>
              <a:t>系统边界</a:t>
            </a:r>
          </a:p>
        </p:txBody>
      </p:sp>
    </p:spTree>
    <p:extLst>
      <p:ext uri="{BB962C8B-B14F-4D97-AF65-F5344CB8AC3E}">
        <p14:creationId xmlns:p14="http://schemas.microsoft.com/office/powerpoint/2010/main" val="2384689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heel(1)">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273301" cy="733488"/>
          </a:xfrm>
        </p:spPr>
        <p:txBody>
          <a:bodyPr>
            <a:normAutofit fontScale="90000"/>
          </a:bodyPr>
          <a:lstStyle/>
          <a:p>
            <a:r>
              <a:rPr lang="zh-CN" altLang="en-US" dirty="0" smtClean="0"/>
              <a:t>识别文件计数项（</a:t>
            </a:r>
            <a:r>
              <a:rPr lang="en-US" altLang="zh-CN" dirty="0" smtClean="0"/>
              <a:t>10</a:t>
            </a:r>
            <a:r>
              <a:rPr lang="zh-CN" altLang="en-US" dirty="0" smtClean="0"/>
              <a:t>）</a:t>
            </a:r>
            <a:endParaRPr lang="zh-CN" altLang="en-US" dirty="0"/>
          </a:p>
        </p:txBody>
      </p:sp>
      <p:sp>
        <p:nvSpPr>
          <p:cNvPr id="4" name="内容占位符 2"/>
          <p:cNvSpPr>
            <a:spLocks noGrp="1"/>
          </p:cNvSpPr>
          <p:nvPr>
            <p:ph idx="1"/>
          </p:nvPr>
        </p:nvSpPr>
        <p:spPr>
          <a:xfrm>
            <a:off x="484032" y="1892303"/>
            <a:ext cx="7864101" cy="4063308"/>
          </a:xfrm>
        </p:spPr>
        <p:txBody>
          <a:bodyPr>
            <a:normAutofit/>
          </a:bodyPr>
          <a:lstStyle/>
          <a:p>
            <a:pPr marL="342900" indent="-342900" eaLnBrk="0" hangingPunct="0">
              <a:lnSpc>
                <a:spcPct val="120000"/>
              </a:lnSpc>
              <a:buBlip>
                <a:blip r:embed="rId3"/>
              </a:buBlip>
            </a:pPr>
            <a:r>
              <a:rPr lang="zh-CN" altLang="en-US" sz="2400" b="1" dirty="0"/>
              <a:t>无论对某个</a:t>
            </a:r>
            <a:r>
              <a:rPr lang="en-US" altLang="zh-CN" sz="2400" b="1" dirty="0"/>
              <a:t>ILF</a:t>
            </a:r>
            <a:r>
              <a:rPr lang="zh-CN" altLang="en-US" sz="2400" b="1" dirty="0"/>
              <a:t>和</a:t>
            </a:r>
            <a:r>
              <a:rPr lang="en-US" altLang="zh-CN" sz="2400" b="1" dirty="0"/>
              <a:t>EIF</a:t>
            </a:r>
            <a:r>
              <a:rPr lang="zh-CN" altLang="en-US" sz="2400" b="1" dirty="0"/>
              <a:t>提到过几次、进行多少操作，均只计数</a:t>
            </a:r>
            <a:r>
              <a:rPr lang="en-US" altLang="zh-CN" sz="2400" b="1" dirty="0"/>
              <a:t>1</a:t>
            </a:r>
            <a:r>
              <a:rPr lang="zh-CN" altLang="en-US" sz="2400" b="1" dirty="0"/>
              <a:t>次。</a:t>
            </a:r>
            <a:endParaRPr lang="en-US" altLang="zh-CN" sz="2400" b="1" dirty="0"/>
          </a:p>
          <a:p>
            <a:pPr>
              <a:lnSpc>
                <a:spcPct val="120000"/>
              </a:lnSpc>
              <a:buFont typeface="Wingdings" panose="05000000000000000000" pitchFamily="2" charset="2"/>
              <a:buChar char="n"/>
            </a:pPr>
            <a:endParaRPr lang="en-US" altLang="zh-CN" sz="2400" b="1" dirty="0"/>
          </a:p>
          <a:p>
            <a:pPr marL="342900" lvl="1" indent="-342900" eaLnBrk="0" hangingPunct="0">
              <a:lnSpc>
                <a:spcPct val="120000"/>
              </a:lnSpc>
              <a:buBlip>
                <a:blip r:embed="rId3"/>
              </a:buBlip>
            </a:pPr>
            <a:r>
              <a:rPr lang="zh-CN" altLang="en-US" sz="2400" dirty="0">
                <a:cs typeface="+mn-cs"/>
              </a:rPr>
              <a:t>例子：</a:t>
            </a:r>
          </a:p>
          <a:p>
            <a:pPr lvl="1">
              <a:lnSpc>
                <a:spcPct val="120000"/>
              </a:lnSpc>
              <a:buFont typeface="Wingdings" panose="05000000000000000000" pitchFamily="2" charset="2"/>
              <a:buChar char="Ø"/>
            </a:pPr>
            <a:r>
              <a:rPr lang="zh-CN" altLang="en-US" sz="2200" dirty="0"/>
              <a:t>会议记录人能够将会议记录录入到系统中</a:t>
            </a:r>
          </a:p>
          <a:p>
            <a:pPr lvl="1">
              <a:lnSpc>
                <a:spcPct val="120000"/>
              </a:lnSpc>
              <a:buFont typeface="Wingdings" panose="05000000000000000000" pitchFamily="2" charset="2"/>
              <a:buChar char="Ø"/>
            </a:pPr>
            <a:r>
              <a:rPr lang="zh-CN" altLang="en-US" sz="2200" dirty="0"/>
              <a:t>授权的用户可以查阅会议记录</a:t>
            </a:r>
          </a:p>
          <a:p>
            <a:pPr lvl="1">
              <a:lnSpc>
                <a:spcPct val="120000"/>
              </a:lnSpc>
              <a:buFont typeface="Wingdings" panose="05000000000000000000" pitchFamily="2" charset="2"/>
              <a:buChar char="Ø"/>
            </a:pPr>
            <a:r>
              <a:rPr lang="zh-CN" altLang="en-US" sz="2200" dirty="0"/>
              <a:t>系统可以定期对会议信息进行统计</a:t>
            </a:r>
            <a:endParaRPr lang="en-US" altLang="zh-CN" sz="2000" dirty="0"/>
          </a:p>
        </p:txBody>
      </p:sp>
    </p:spTree>
    <p:extLst>
      <p:ext uri="{BB962C8B-B14F-4D97-AF65-F5344CB8AC3E}">
        <p14:creationId xmlns:p14="http://schemas.microsoft.com/office/powerpoint/2010/main" val="3887247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341035" cy="733488"/>
          </a:xfrm>
        </p:spPr>
        <p:txBody>
          <a:bodyPr>
            <a:normAutofit fontScale="90000"/>
          </a:bodyPr>
          <a:lstStyle/>
          <a:p>
            <a:r>
              <a:rPr lang="zh-CN" altLang="en-US" dirty="0" smtClean="0"/>
              <a:t>识别文件计数项（</a:t>
            </a:r>
            <a:r>
              <a:rPr lang="en-US" altLang="zh-CN" dirty="0" smtClean="0"/>
              <a:t>11</a:t>
            </a:r>
            <a:r>
              <a:rPr lang="zh-CN" altLang="en-US" dirty="0" smtClean="0"/>
              <a:t>）</a:t>
            </a:r>
            <a:endParaRPr lang="zh-CN" altLang="en-US" dirty="0"/>
          </a:p>
        </p:txBody>
      </p:sp>
      <p:sp>
        <p:nvSpPr>
          <p:cNvPr id="4" name="内容占位符 2"/>
          <p:cNvSpPr>
            <a:spLocks noGrp="1"/>
          </p:cNvSpPr>
          <p:nvPr>
            <p:ph idx="1"/>
          </p:nvPr>
        </p:nvSpPr>
        <p:spPr>
          <a:xfrm>
            <a:off x="484032" y="2380604"/>
            <a:ext cx="8084235" cy="3797297"/>
          </a:xfrm>
        </p:spPr>
        <p:txBody>
          <a:bodyPr>
            <a:normAutofit/>
          </a:bodyPr>
          <a:lstStyle/>
          <a:p>
            <a:pPr marL="0" indent="0">
              <a:lnSpc>
                <a:spcPct val="120000"/>
              </a:lnSpc>
              <a:buNone/>
            </a:pPr>
            <a:r>
              <a:rPr lang="zh-CN" altLang="en-US" sz="2400" b="1" dirty="0">
                <a:solidFill>
                  <a:srgbClr val="FF0000"/>
                </a:solidFill>
              </a:rPr>
              <a:t>两个重要的概念：逻辑差异和从属关系</a:t>
            </a:r>
            <a:endParaRPr lang="en-US" altLang="zh-CN" sz="2400" b="1" dirty="0">
              <a:solidFill>
                <a:srgbClr val="FF0000"/>
              </a:solidFill>
            </a:endParaRPr>
          </a:p>
          <a:p>
            <a:pPr marL="0" indent="0">
              <a:lnSpc>
                <a:spcPct val="120000"/>
              </a:lnSpc>
              <a:buNone/>
            </a:pPr>
            <a:endParaRPr lang="en-US" altLang="zh-CN" sz="1051" b="1" dirty="0"/>
          </a:p>
          <a:p>
            <a:pPr marL="342900" indent="-342900" eaLnBrk="0" hangingPunct="0">
              <a:lnSpc>
                <a:spcPct val="120000"/>
              </a:lnSpc>
              <a:buBlip>
                <a:blip r:embed="rId3"/>
              </a:buBlip>
            </a:pPr>
            <a:r>
              <a:rPr lang="zh-CN" altLang="en-US" sz="2400" b="1" dirty="0"/>
              <a:t>逻辑文件的合并：</a:t>
            </a:r>
            <a:endParaRPr lang="en-US" altLang="zh-CN" sz="2400" b="1" dirty="0"/>
          </a:p>
          <a:p>
            <a:pPr lvl="1">
              <a:lnSpc>
                <a:spcPct val="120000"/>
              </a:lnSpc>
              <a:buFont typeface="Wingdings" panose="05000000000000000000" pitchFamily="2" charset="2"/>
              <a:buChar char="Ø"/>
            </a:pPr>
            <a:r>
              <a:rPr lang="zh-CN" altLang="en-US" sz="2200" dirty="0"/>
              <a:t>根据逻辑的从属关系，如果文件之间的关系是：</a:t>
            </a:r>
            <a:r>
              <a:rPr lang="zh-CN" altLang="en-US" sz="1800" dirty="0"/>
              <a:t> </a:t>
            </a:r>
            <a:endParaRPr lang="en-US" altLang="zh-CN" sz="2200" dirty="0"/>
          </a:p>
          <a:p>
            <a:pPr lvl="2">
              <a:lnSpc>
                <a:spcPct val="120000"/>
              </a:lnSpc>
              <a:buFont typeface="Arial" panose="020B0604020202020204" pitchFamily="34" charset="0"/>
              <a:buChar char="•"/>
            </a:pPr>
            <a:r>
              <a:rPr lang="en-US" altLang="zh-CN" dirty="0"/>
              <a:t>1:1</a:t>
            </a:r>
            <a:r>
              <a:rPr lang="zh-CN" altLang="en-US" dirty="0"/>
              <a:t>关系 </a:t>
            </a:r>
            <a:r>
              <a:rPr lang="en-US" altLang="zh-CN" dirty="0"/>
              <a:t>– </a:t>
            </a:r>
            <a:r>
              <a:rPr lang="zh-CN" altLang="en-US" dirty="0"/>
              <a:t>合并为</a:t>
            </a:r>
            <a:r>
              <a:rPr lang="en-US" altLang="zh-CN" dirty="0"/>
              <a:t>1</a:t>
            </a:r>
            <a:r>
              <a:rPr lang="zh-CN" altLang="en-US" dirty="0"/>
              <a:t>个</a:t>
            </a:r>
            <a:r>
              <a:rPr lang="en-US" altLang="zh-CN" dirty="0"/>
              <a:t>ILF</a:t>
            </a:r>
          </a:p>
          <a:p>
            <a:pPr lvl="2">
              <a:lnSpc>
                <a:spcPct val="120000"/>
              </a:lnSpc>
              <a:buFont typeface="Arial" panose="020B0604020202020204" pitchFamily="34" charset="0"/>
              <a:buChar char="•"/>
            </a:pPr>
            <a:r>
              <a:rPr lang="zh-CN" altLang="en-US" dirty="0"/>
              <a:t>（</a:t>
            </a:r>
            <a:r>
              <a:rPr lang="en-US" altLang="zh-CN" dirty="0"/>
              <a:t>M</a:t>
            </a:r>
            <a:r>
              <a:rPr lang="zh-CN" altLang="en-US" dirty="0"/>
              <a:t>）</a:t>
            </a:r>
            <a:r>
              <a:rPr lang="en-US" altLang="zh-CN" dirty="0"/>
              <a:t>:</a:t>
            </a:r>
            <a:r>
              <a:rPr lang="zh-CN" altLang="en-US" dirty="0"/>
              <a:t>（</a:t>
            </a:r>
            <a:r>
              <a:rPr lang="en-US" altLang="zh-CN" dirty="0"/>
              <a:t>N</a:t>
            </a:r>
            <a:r>
              <a:rPr lang="zh-CN" altLang="en-US" dirty="0"/>
              <a:t>）关系 </a:t>
            </a:r>
            <a:r>
              <a:rPr lang="en-US" altLang="zh-CN" dirty="0"/>
              <a:t>– </a:t>
            </a:r>
            <a:r>
              <a:rPr lang="zh-CN" altLang="en-US" dirty="0"/>
              <a:t>计算为</a:t>
            </a:r>
            <a:r>
              <a:rPr lang="en-US" altLang="zh-CN" dirty="0"/>
              <a:t>2</a:t>
            </a:r>
            <a:r>
              <a:rPr lang="zh-CN" altLang="en-US" dirty="0"/>
              <a:t>个</a:t>
            </a:r>
            <a:r>
              <a:rPr lang="en-US" altLang="zh-CN" dirty="0"/>
              <a:t>ILF</a:t>
            </a:r>
          </a:p>
          <a:p>
            <a:pPr lvl="2">
              <a:lnSpc>
                <a:spcPct val="120000"/>
              </a:lnSpc>
              <a:buFont typeface="Arial" panose="020B0604020202020204" pitchFamily="34" charset="0"/>
              <a:buChar char="•"/>
            </a:pPr>
            <a:r>
              <a:rPr lang="zh-CN" altLang="en-US" dirty="0"/>
              <a:t>一个文件依赖于另一个文件 </a:t>
            </a:r>
            <a:r>
              <a:rPr lang="en-US" altLang="zh-CN" dirty="0"/>
              <a:t>– </a:t>
            </a:r>
            <a:r>
              <a:rPr lang="zh-CN" altLang="en-US" dirty="0"/>
              <a:t>合并为</a:t>
            </a:r>
            <a:r>
              <a:rPr lang="en-US" altLang="zh-CN" dirty="0"/>
              <a:t>1</a:t>
            </a:r>
            <a:r>
              <a:rPr lang="zh-CN" altLang="en-US" dirty="0"/>
              <a:t>个</a:t>
            </a:r>
            <a:r>
              <a:rPr lang="en-US" altLang="zh-CN" dirty="0"/>
              <a:t>ILF</a:t>
            </a:r>
          </a:p>
        </p:txBody>
      </p:sp>
    </p:spTree>
    <p:extLst>
      <p:ext uri="{BB962C8B-B14F-4D97-AF65-F5344CB8AC3E}">
        <p14:creationId xmlns:p14="http://schemas.microsoft.com/office/powerpoint/2010/main" val="1587265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341035" cy="733488"/>
          </a:xfrm>
        </p:spPr>
        <p:txBody>
          <a:bodyPr>
            <a:normAutofit fontScale="90000"/>
          </a:bodyPr>
          <a:lstStyle/>
          <a:p>
            <a:r>
              <a:rPr lang="zh-CN" altLang="en-US" dirty="0" smtClean="0"/>
              <a:t>识别</a:t>
            </a:r>
            <a:r>
              <a:rPr lang="zh-CN" altLang="en-US" dirty="0"/>
              <a:t>文件计数项（</a:t>
            </a:r>
            <a:r>
              <a:rPr lang="en-US" altLang="zh-CN" dirty="0" smtClean="0"/>
              <a:t>12</a:t>
            </a:r>
            <a:r>
              <a:rPr lang="zh-CN" altLang="en-US" dirty="0" smtClean="0"/>
              <a:t>）</a:t>
            </a:r>
            <a:endParaRPr lang="zh-CN" altLang="en-US" dirty="0"/>
          </a:p>
        </p:txBody>
      </p:sp>
      <p:sp>
        <p:nvSpPr>
          <p:cNvPr id="4" name="内容占位符 2"/>
          <p:cNvSpPr>
            <a:spLocks noGrp="1"/>
          </p:cNvSpPr>
          <p:nvPr>
            <p:ph idx="1"/>
          </p:nvPr>
        </p:nvSpPr>
        <p:spPr>
          <a:xfrm>
            <a:off x="484032" y="1675875"/>
            <a:ext cx="8118101" cy="4237871"/>
          </a:xfrm>
        </p:spPr>
        <p:txBody>
          <a:bodyPr>
            <a:normAutofit/>
          </a:bodyPr>
          <a:lstStyle/>
          <a:p>
            <a:pPr marL="342900" lvl="1" indent="-342900" eaLnBrk="0" hangingPunct="0">
              <a:lnSpc>
                <a:spcPct val="120000"/>
              </a:lnSpc>
              <a:buBlip>
                <a:blip r:embed="rId3"/>
              </a:buBlip>
            </a:pPr>
            <a:r>
              <a:rPr lang="zh-CN" altLang="en-US" sz="2600" b="1" dirty="0">
                <a:cs typeface="+mn-cs"/>
              </a:rPr>
              <a:t>回顾</a:t>
            </a:r>
            <a:endParaRPr lang="en-US" altLang="zh-CN" sz="2600" b="1" dirty="0">
              <a:cs typeface="+mn-cs"/>
            </a:endParaRPr>
          </a:p>
          <a:p>
            <a:pPr lvl="1">
              <a:lnSpc>
                <a:spcPct val="120000"/>
              </a:lnSpc>
              <a:buFont typeface="Wingdings" panose="05000000000000000000" pitchFamily="2" charset="2"/>
              <a:buChar char="Ø"/>
            </a:pPr>
            <a:r>
              <a:rPr lang="zh-CN" altLang="en-US" sz="2200" dirty="0"/>
              <a:t>数据类型</a:t>
            </a:r>
            <a:r>
              <a:rPr lang="zh-CN" altLang="en-US" sz="1800" dirty="0"/>
              <a:t> </a:t>
            </a:r>
            <a:endParaRPr lang="en-US" altLang="zh-CN" sz="2200" dirty="0"/>
          </a:p>
          <a:p>
            <a:pPr lvl="2">
              <a:lnSpc>
                <a:spcPct val="120000"/>
              </a:lnSpc>
              <a:buFont typeface="Arial" panose="020B0604020202020204" pitchFamily="34" charset="0"/>
              <a:buChar char="•"/>
            </a:pPr>
            <a:r>
              <a:rPr lang="zh-CN" altLang="en-US" dirty="0"/>
              <a:t>业务数据</a:t>
            </a:r>
          </a:p>
          <a:p>
            <a:pPr lvl="2">
              <a:lnSpc>
                <a:spcPct val="120000"/>
              </a:lnSpc>
              <a:buFont typeface="Arial" panose="020B0604020202020204" pitchFamily="34" charset="0"/>
              <a:buChar char="•"/>
            </a:pPr>
            <a:r>
              <a:rPr lang="zh-CN" altLang="en-US" dirty="0"/>
              <a:t>引用数据</a:t>
            </a:r>
          </a:p>
          <a:p>
            <a:pPr lvl="2">
              <a:lnSpc>
                <a:spcPct val="120000"/>
              </a:lnSpc>
              <a:buFont typeface="Arial" panose="020B0604020202020204" pitchFamily="34" charset="0"/>
              <a:buChar char="•"/>
            </a:pPr>
            <a:r>
              <a:rPr lang="zh-CN" altLang="en-US" dirty="0"/>
              <a:t>编码数据</a:t>
            </a:r>
            <a:endParaRPr lang="en-US" altLang="zh-CN" dirty="0"/>
          </a:p>
          <a:p>
            <a:pPr lvl="1">
              <a:lnSpc>
                <a:spcPct val="120000"/>
              </a:lnSpc>
              <a:buFont typeface="Wingdings" panose="05000000000000000000" pitchFamily="2" charset="2"/>
              <a:buChar char="Ø"/>
            </a:pPr>
            <a:r>
              <a:rPr lang="zh-CN" altLang="en-US" sz="2200" dirty="0"/>
              <a:t>逻辑文件</a:t>
            </a:r>
            <a:endParaRPr lang="en-US" altLang="zh-CN" sz="2200" dirty="0"/>
          </a:p>
          <a:p>
            <a:pPr lvl="2">
              <a:lnSpc>
                <a:spcPct val="120000"/>
              </a:lnSpc>
              <a:buFont typeface="Arial" panose="020B0604020202020204" pitchFamily="34" charset="0"/>
              <a:buChar char="•"/>
            </a:pPr>
            <a:r>
              <a:rPr lang="zh-CN" altLang="en-US" dirty="0"/>
              <a:t>内部逻辑文件</a:t>
            </a:r>
            <a:endParaRPr lang="en-US" altLang="zh-CN" dirty="0"/>
          </a:p>
          <a:p>
            <a:pPr lvl="2">
              <a:lnSpc>
                <a:spcPct val="120000"/>
              </a:lnSpc>
              <a:buFont typeface="Arial" panose="020B0604020202020204" pitchFamily="34" charset="0"/>
              <a:buChar char="•"/>
            </a:pPr>
            <a:r>
              <a:rPr lang="zh-CN" altLang="en-US" dirty="0"/>
              <a:t>外部接口文件</a:t>
            </a:r>
            <a:endParaRPr lang="en-US" altLang="zh-CN" dirty="0"/>
          </a:p>
          <a:p>
            <a:pPr lvl="1">
              <a:lnSpc>
                <a:spcPct val="120000"/>
              </a:lnSpc>
              <a:buFont typeface="Wingdings" panose="05000000000000000000" pitchFamily="2" charset="2"/>
              <a:buChar char="Ø"/>
            </a:pPr>
            <a:r>
              <a:rPr lang="zh-CN" altLang="en-US" sz="2200" dirty="0"/>
              <a:t>逻辑的合并：逻辑差异与从属关系</a:t>
            </a:r>
            <a:endParaRPr lang="en-US" altLang="zh-CN" sz="2200" dirty="0"/>
          </a:p>
          <a:p>
            <a:pPr lvl="1">
              <a:lnSpc>
                <a:spcPct val="120000"/>
              </a:lnSpc>
              <a:buFont typeface="Wingdings" panose="05000000000000000000" pitchFamily="2" charset="2"/>
              <a:buChar char="Ø"/>
            </a:pPr>
            <a:r>
              <a:rPr lang="zh-CN" altLang="en-US" sz="2200" dirty="0"/>
              <a:t>逻辑文件只计算一次</a:t>
            </a:r>
            <a:endParaRPr lang="en-US" altLang="zh-CN" sz="2200" dirty="0"/>
          </a:p>
          <a:p>
            <a:pPr lvl="2">
              <a:lnSpc>
                <a:spcPct val="120000"/>
              </a:lnSpc>
              <a:buFont typeface="Arial" panose="020B0604020202020204" pitchFamily="34" charset="0"/>
              <a:buChar char="•"/>
            </a:pPr>
            <a:endParaRPr lang="en-US" altLang="zh-CN" dirty="0"/>
          </a:p>
        </p:txBody>
      </p:sp>
    </p:spTree>
    <p:extLst>
      <p:ext uri="{BB962C8B-B14F-4D97-AF65-F5344CB8AC3E}">
        <p14:creationId xmlns:p14="http://schemas.microsoft.com/office/powerpoint/2010/main" val="410780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估算案例</a:t>
            </a:r>
            <a:endParaRPr lang="zh-CN" altLang="en-US" dirty="0"/>
          </a:p>
        </p:txBody>
      </p:sp>
      <p:sp>
        <p:nvSpPr>
          <p:cNvPr id="3" name="内容占位符 2"/>
          <p:cNvSpPr>
            <a:spLocks noGrp="1"/>
          </p:cNvSpPr>
          <p:nvPr>
            <p:ph idx="1"/>
          </p:nvPr>
        </p:nvSpPr>
        <p:spPr>
          <a:xfrm>
            <a:off x="788832" y="2771485"/>
            <a:ext cx="7567083" cy="919982"/>
          </a:xfrm>
          <a:effectLst>
            <a:reflection blurRad="6350" stA="50000" endA="300" endPos="90000" dir="5400000" sy="-100000" algn="bl" rotWithShape="0"/>
          </a:effectLst>
        </p:spPr>
        <p:txBody>
          <a:bodyPr>
            <a:noAutofit/>
          </a:bodyPr>
          <a:lstStyle/>
          <a:p>
            <a:pPr marL="0" indent="0" algn="ctr" eaLnBrk="0" hangingPunct="0">
              <a:lnSpc>
                <a:spcPct val="150000"/>
              </a:lnSpc>
              <a:buNone/>
            </a:pPr>
            <a:r>
              <a:rPr lang="zh-CN" altLang="en-US" sz="3600" dirty="0" smtClean="0">
                <a:solidFill>
                  <a:srgbClr val="FF0000"/>
                </a:solidFill>
              </a:rPr>
              <a:t>客户关系管理系统</a:t>
            </a:r>
            <a:endParaRPr lang="en-US" altLang="zh-CN" sz="3600" dirty="0">
              <a:solidFill>
                <a:srgbClr val="FF0000"/>
              </a:solidFill>
            </a:endParaRPr>
          </a:p>
        </p:txBody>
      </p:sp>
    </p:spTree>
    <p:extLst>
      <p:ext uri="{BB962C8B-B14F-4D97-AF65-F5344CB8AC3E}">
        <p14:creationId xmlns:p14="http://schemas.microsoft.com/office/powerpoint/2010/main" val="210299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估算案例</a:t>
            </a:r>
            <a:endParaRPr lang="zh-CN" altLang="en-US" dirty="0"/>
          </a:p>
        </p:txBody>
      </p:sp>
      <p:sp>
        <p:nvSpPr>
          <p:cNvPr id="4" name="内容占位符 3"/>
          <p:cNvSpPr>
            <a:spLocks noGrp="1"/>
          </p:cNvSpPr>
          <p:nvPr>
            <p:ph idx="1"/>
          </p:nvPr>
        </p:nvSpPr>
        <p:spPr>
          <a:xfrm>
            <a:off x="474663" y="1244672"/>
            <a:ext cx="8195846" cy="3240544"/>
          </a:xfrm>
        </p:spPr>
        <p:txBody>
          <a:bodyPr>
            <a:normAutofit/>
          </a:bodyPr>
          <a:lstStyle/>
          <a:p>
            <a:r>
              <a:rPr lang="zh-CN" altLang="zh-CN" sz="1800" dirty="0"/>
              <a:t>客户信息包括</a:t>
            </a:r>
            <a:r>
              <a:rPr lang="zh-CN" altLang="zh-CN" sz="1800" b="1" dirty="0"/>
              <a:t>客户基本信息</a:t>
            </a:r>
            <a:r>
              <a:rPr lang="zh-CN" altLang="zh-CN" sz="1800" dirty="0"/>
              <a:t>、</a:t>
            </a:r>
            <a:r>
              <a:rPr lang="zh-CN" altLang="zh-CN" sz="1800" b="1" dirty="0"/>
              <a:t>客户联系方式信息</a:t>
            </a:r>
            <a:r>
              <a:rPr lang="zh-CN" altLang="zh-CN" sz="1800" dirty="0"/>
              <a:t>。其中客户基本信息包括客户姓名，客户身份证号，客户性别，出生日期，学历，职业，客户类型，客户经理，备注；联系方式信息包括固定电话信息，移动电话信息，电子邮件信息，通讯地址信息，一个客户可以有多种联系方式，如多个移动电话，多个通讯地址。</a:t>
            </a:r>
          </a:p>
          <a:p>
            <a:r>
              <a:rPr lang="zh-CN" altLang="zh-CN" sz="1800" dirty="0"/>
              <a:t>其中客户姓名、客户身份证号，出生日期、联系方式、备注为输入项，其他（包括客户性别、学历、职业、客户类型、客户经理）为选择项，采用下拉列表方式。</a:t>
            </a:r>
            <a:r>
              <a:rPr lang="zh-CN" altLang="zh-CN" sz="1800" b="1" dirty="0"/>
              <a:t>学历下拉列表</a:t>
            </a:r>
            <a:r>
              <a:rPr lang="zh-CN" altLang="zh-CN" sz="1800" dirty="0"/>
              <a:t>及职业下拉列表中的字段依据国家相关标准确定，客户类型下拉列表中的</a:t>
            </a:r>
            <a:r>
              <a:rPr lang="zh-CN" altLang="zh-CN" sz="1800" b="1" dirty="0"/>
              <a:t>客户类别信息</a:t>
            </a:r>
            <a:r>
              <a:rPr lang="zh-CN" altLang="zh-CN" sz="1800" dirty="0"/>
              <a:t>由客户关系管理系统中的客户分类管理模块进行维护，</a:t>
            </a:r>
            <a:r>
              <a:rPr lang="zh-CN" altLang="zh-CN" sz="1800" b="1" dirty="0"/>
              <a:t>客户经理下拉列表</a:t>
            </a:r>
            <a:r>
              <a:rPr lang="zh-CN" altLang="zh-CN" sz="1800" dirty="0"/>
              <a:t>中的数据为岗位为客户经理的所有员工，该数据（</a:t>
            </a:r>
            <a:r>
              <a:rPr lang="zh-CN" altLang="zh-CN" sz="1800" b="1" dirty="0"/>
              <a:t>员工信息</a:t>
            </a:r>
            <a:r>
              <a:rPr lang="zh-CN" altLang="zh-CN" sz="1800" dirty="0"/>
              <a:t>）由人事管理系统进行维护。</a:t>
            </a:r>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00235868"/>
              </p:ext>
            </p:extLst>
          </p:nvPr>
        </p:nvGraphicFramePr>
        <p:xfrm>
          <a:off x="793961" y="4485215"/>
          <a:ext cx="7757372" cy="1874160"/>
        </p:xfrm>
        <a:graphic>
          <a:graphicData uri="http://schemas.openxmlformats.org/drawingml/2006/table">
            <a:tbl>
              <a:tblPr firstRow="1" firstCol="1" bandRow="1">
                <a:tableStyleId>{35758FB7-9AC5-4552-8A53-C91805E547FA}</a:tableStyleId>
              </a:tblPr>
              <a:tblGrid>
                <a:gridCol w="575914"/>
                <a:gridCol w="2304658"/>
                <a:gridCol w="795867"/>
                <a:gridCol w="829733"/>
                <a:gridCol w="829734"/>
                <a:gridCol w="829733"/>
                <a:gridCol w="829733"/>
                <a:gridCol w="762000"/>
              </a:tblGrid>
              <a:tr h="312360">
                <a:tc>
                  <a:txBody>
                    <a:bodyPr/>
                    <a:lstStyle/>
                    <a:p>
                      <a:pPr algn="ctr">
                        <a:lnSpc>
                          <a:spcPts val="1200"/>
                        </a:lnSpc>
                        <a:spcAft>
                          <a:spcPts val="0"/>
                        </a:spcAft>
                      </a:pPr>
                      <a:r>
                        <a:rPr lang="zh-CN" sz="1200" kern="100" dirty="0">
                          <a:effectLst/>
                        </a:rPr>
                        <a:t>题号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zh-CN" sz="1200" kern="100" dirty="0">
                          <a:effectLst/>
                        </a:rPr>
                        <a:t>可能的功能点计数项名称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ILF</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EIF</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EI</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EO</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EQ</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N/A</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12360">
                <a:tc>
                  <a:txBody>
                    <a:bodyPr/>
                    <a:lstStyle/>
                    <a:p>
                      <a:pPr algn="ctr">
                        <a:lnSpc>
                          <a:spcPts val="1200"/>
                        </a:lnSpc>
                        <a:spcAft>
                          <a:spcPts val="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dirty="0">
                          <a:effectLst/>
                        </a:rPr>
                        <a:t>客户基本信息</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12360">
                <a:tc>
                  <a:txBody>
                    <a:bodyPr/>
                    <a:lstStyle/>
                    <a:p>
                      <a:pPr algn="ctr">
                        <a:lnSpc>
                          <a:spcPts val="1200"/>
                        </a:lnSpc>
                        <a:spcAft>
                          <a:spcPts val="0"/>
                        </a:spcAft>
                      </a:pPr>
                      <a:r>
                        <a:rPr lang="en-US" sz="1200" kern="100">
                          <a:effectLst/>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dirty="0">
                          <a:effectLst/>
                        </a:rPr>
                        <a:t>客户联系方式信息</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12360">
                <a:tc>
                  <a:txBody>
                    <a:bodyPr/>
                    <a:lstStyle/>
                    <a:p>
                      <a:pPr algn="ctr">
                        <a:lnSpc>
                          <a:spcPts val="1200"/>
                        </a:lnSpc>
                        <a:spcAft>
                          <a:spcPts val="0"/>
                        </a:spcAft>
                      </a:pPr>
                      <a:r>
                        <a:rPr lang="en-US" sz="1200" kern="100">
                          <a:effectLst/>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客户类别信息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12360">
                <a:tc>
                  <a:txBody>
                    <a:bodyPr/>
                    <a:lstStyle/>
                    <a:p>
                      <a:pPr algn="ctr">
                        <a:lnSpc>
                          <a:spcPts val="1200"/>
                        </a:lnSpc>
                        <a:spcAft>
                          <a:spcPts val="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员工信息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12360">
                <a:tc>
                  <a:txBody>
                    <a:bodyPr/>
                    <a:lstStyle/>
                    <a:p>
                      <a:pPr algn="ctr">
                        <a:lnSpc>
                          <a:spcPts val="1200"/>
                        </a:lnSpc>
                        <a:spcAft>
                          <a:spcPts val="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200" kern="100">
                          <a:effectLst/>
                        </a:rPr>
                        <a:t>学历下拉列表</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05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280646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287867"/>
            <a:ext cx="3850901" cy="746148"/>
          </a:xfrm>
        </p:spPr>
        <p:txBody>
          <a:bodyPr/>
          <a:lstStyle/>
          <a:p>
            <a:r>
              <a:rPr lang="zh-CN" altLang="en-US" dirty="0" smtClean="0"/>
              <a:t>估算流程</a:t>
            </a:r>
            <a:endParaRPr lang="zh-CN" altLang="en-US" dirty="0"/>
          </a:p>
        </p:txBody>
      </p:sp>
      <p:sp>
        <p:nvSpPr>
          <p:cNvPr id="4" name="内容占位符 2"/>
          <p:cNvSpPr>
            <a:spLocks noGrp="1"/>
          </p:cNvSpPr>
          <p:nvPr>
            <p:ph idx="1"/>
          </p:nvPr>
        </p:nvSpPr>
        <p:spPr>
          <a:xfrm>
            <a:off x="484032" y="1772418"/>
            <a:ext cx="5645835" cy="720939"/>
          </a:xfrm>
        </p:spPr>
        <p:txBody>
          <a:bodyPr>
            <a:noAutofit/>
          </a:bodyPr>
          <a:lstStyle/>
          <a:p>
            <a:pPr marL="342900" indent="-342900" eaLnBrk="0" hangingPunct="0">
              <a:lnSpc>
                <a:spcPct val="120000"/>
              </a:lnSpc>
              <a:buBlip>
                <a:blip r:embed="rId3"/>
              </a:buBlip>
            </a:pPr>
            <a:r>
              <a:rPr lang="zh-CN" altLang="en-US" b="1" dirty="0" smtClean="0"/>
              <a:t>第四步</a:t>
            </a:r>
            <a:r>
              <a:rPr lang="zh-CN" altLang="en-US" b="1" dirty="0"/>
              <a:t>：</a:t>
            </a:r>
            <a:r>
              <a:rPr lang="zh-CN" altLang="en-US" b="1" dirty="0" smtClean="0"/>
              <a:t>识别基本过程计数项</a:t>
            </a:r>
            <a:endParaRPr lang="en-US" altLang="zh-CN" sz="2400" dirty="0"/>
          </a:p>
        </p:txBody>
      </p:sp>
      <p:pic>
        <p:nvPicPr>
          <p:cNvPr id="6" name="图片 5"/>
          <p:cNvPicPr>
            <a:picLocks noChangeAspect="1"/>
          </p:cNvPicPr>
          <p:nvPr/>
        </p:nvPicPr>
        <p:blipFill>
          <a:blip r:embed="rId4"/>
          <a:stretch>
            <a:fillRect/>
          </a:stretch>
        </p:blipFill>
        <p:spPr>
          <a:xfrm>
            <a:off x="484032" y="2793674"/>
            <a:ext cx="8253568" cy="2668954"/>
          </a:xfrm>
          <a:prstGeom prst="rect">
            <a:avLst/>
          </a:prstGeom>
        </p:spPr>
      </p:pic>
    </p:spTree>
    <p:extLst>
      <p:ext uri="{BB962C8B-B14F-4D97-AF65-F5344CB8AC3E}">
        <p14:creationId xmlns:p14="http://schemas.microsoft.com/office/powerpoint/2010/main" val="2010942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018368"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1</a:t>
            </a:r>
            <a:r>
              <a:rPr lang="zh-CN" altLang="en-US" dirty="0" smtClean="0"/>
              <a:t>）</a:t>
            </a:r>
            <a:endParaRPr lang="zh-CN" altLang="en-US" dirty="0"/>
          </a:p>
        </p:txBody>
      </p:sp>
      <p:sp>
        <p:nvSpPr>
          <p:cNvPr id="4" name="内容占位符 2"/>
          <p:cNvSpPr>
            <a:spLocks noGrp="1"/>
          </p:cNvSpPr>
          <p:nvPr>
            <p:ph idx="1"/>
          </p:nvPr>
        </p:nvSpPr>
        <p:spPr>
          <a:xfrm>
            <a:off x="484033" y="1892000"/>
            <a:ext cx="8101168" cy="3662133"/>
          </a:xfrm>
        </p:spPr>
        <p:txBody>
          <a:bodyPr>
            <a:normAutofit/>
          </a:bodyPr>
          <a:lstStyle/>
          <a:p>
            <a:pPr marL="342900" lvl="1" indent="-342900" eaLnBrk="0" hangingPunct="0">
              <a:lnSpc>
                <a:spcPct val="110000"/>
              </a:lnSpc>
              <a:buBlip>
                <a:blip r:embed="rId3"/>
              </a:buBlip>
            </a:pPr>
            <a:r>
              <a:rPr lang="zh-CN" altLang="en-US" sz="2400" b="1" dirty="0">
                <a:cs typeface="+mn-cs"/>
              </a:rPr>
              <a:t>什么是基本过程？</a:t>
            </a:r>
            <a:endParaRPr lang="en-US" altLang="zh-CN" sz="2400" b="1" dirty="0">
              <a:cs typeface="+mn-cs"/>
            </a:endParaRPr>
          </a:p>
          <a:p>
            <a:pPr lvl="1">
              <a:lnSpc>
                <a:spcPct val="120000"/>
              </a:lnSpc>
              <a:buFont typeface="Wingdings" panose="05000000000000000000" pitchFamily="2" charset="2"/>
              <a:buChar char="Ø"/>
            </a:pPr>
            <a:r>
              <a:rPr lang="zh-CN" altLang="en-US" sz="2200" dirty="0"/>
              <a:t>用户可以明确感知其业务意义的</a:t>
            </a:r>
            <a:r>
              <a:rPr lang="zh-CN" altLang="en-US" sz="2200" b="1" dirty="0">
                <a:solidFill>
                  <a:srgbClr val="FF0000"/>
                </a:solidFill>
              </a:rPr>
              <a:t>一次操作</a:t>
            </a:r>
            <a:r>
              <a:rPr lang="zh-CN" altLang="en-US" sz="1800" b="1" dirty="0">
                <a:solidFill>
                  <a:srgbClr val="FF0000"/>
                </a:solidFill>
              </a:rPr>
              <a:t> </a:t>
            </a:r>
            <a:endParaRPr lang="en-US" altLang="zh-CN" sz="2200" b="1" dirty="0">
              <a:solidFill>
                <a:srgbClr val="FF0000"/>
              </a:solidFill>
            </a:endParaRPr>
          </a:p>
          <a:p>
            <a:pPr lvl="2">
              <a:lnSpc>
                <a:spcPct val="120000"/>
              </a:lnSpc>
              <a:buFont typeface="Arial" panose="020B0604020202020204" pitchFamily="34" charset="0"/>
              <a:buChar char="•"/>
            </a:pPr>
            <a:r>
              <a:rPr lang="zh-CN" altLang="en-US" dirty="0"/>
              <a:t>例如：对业务数据的添加</a:t>
            </a:r>
            <a:endParaRPr lang="en-US" altLang="zh-CN" dirty="0"/>
          </a:p>
          <a:p>
            <a:pPr lvl="1">
              <a:lnSpc>
                <a:spcPct val="120000"/>
              </a:lnSpc>
              <a:buFont typeface="Wingdings" panose="05000000000000000000" pitchFamily="2" charset="2"/>
              <a:buChar char="Ø"/>
            </a:pPr>
            <a:r>
              <a:rPr lang="zh-CN" altLang="en-US" sz="2200" dirty="0"/>
              <a:t>什么是一次操作？</a:t>
            </a:r>
            <a:endParaRPr lang="en-US" altLang="zh-CN" sz="2200" dirty="0"/>
          </a:p>
          <a:p>
            <a:pPr lvl="2">
              <a:lnSpc>
                <a:spcPct val="120000"/>
              </a:lnSpc>
              <a:buFont typeface="Arial" panose="020B0604020202020204" pitchFamily="34" charset="0"/>
              <a:buChar char="•"/>
            </a:pPr>
            <a:r>
              <a:rPr lang="zh-CN" altLang="en-US" dirty="0"/>
              <a:t>独立完整性</a:t>
            </a:r>
          </a:p>
          <a:p>
            <a:pPr lvl="2">
              <a:lnSpc>
                <a:spcPct val="120000"/>
              </a:lnSpc>
              <a:buFont typeface="Arial" panose="020B0604020202020204" pitchFamily="34" charset="0"/>
              <a:buChar char="•"/>
            </a:pPr>
            <a:r>
              <a:rPr lang="zh-CN" altLang="en-US" dirty="0"/>
              <a:t>操作完成后系统进入一个</a:t>
            </a:r>
            <a:r>
              <a:rPr lang="zh-CN" altLang="en-US" b="1" dirty="0">
                <a:solidFill>
                  <a:srgbClr val="FF0000"/>
                </a:solidFill>
              </a:rPr>
              <a:t>稳定状态</a:t>
            </a:r>
            <a:endParaRPr lang="en-US" altLang="zh-CN" b="1" dirty="0">
              <a:solidFill>
                <a:srgbClr val="FF0000"/>
              </a:solidFill>
            </a:endParaRPr>
          </a:p>
        </p:txBody>
      </p:sp>
    </p:spTree>
    <p:extLst>
      <p:ext uri="{BB962C8B-B14F-4D97-AF65-F5344CB8AC3E}">
        <p14:creationId xmlns:p14="http://schemas.microsoft.com/office/powerpoint/2010/main" val="1399028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3563035" cy="733488"/>
          </a:xfrm>
        </p:spPr>
        <p:txBody>
          <a:bodyPr/>
          <a:lstStyle/>
          <a:p>
            <a:r>
              <a:rPr lang="zh-CN" altLang="en-US" smtClean="0"/>
              <a:t>导入</a:t>
            </a:r>
            <a:endParaRPr lang="zh-CN" altLang="en-US" dirty="0"/>
          </a:p>
        </p:txBody>
      </p:sp>
      <p:sp>
        <p:nvSpPr>
          <p:cNvPr id="3" name="内容占位符 2"/>
          <p:cNvSpPr>
            <a:spLocks noGrp="1"/>
          </p:cNvSpPr>
          <p:nvPr>
            <p:ph idx="1"/>
          </p:nvPr>
        </p:nvSpPr>
        <p:spPr>
          <a:xfrm>
            <a:off x="484032" y="1723705"/>
            <a:ext cx="8293100" cy="4028588"/>
          </a:xfrm>
        </p:spPr>
        <p:txBody>
          <a:bodyPr>
            <a:noAutofit/>
          </a:bodyPr>
          <a:lstStyle/>
          <a:p>
            <a:pPr marL="0" lvl="1" indent="0" eaLnBrk="0" hangingPunct="0">
              <a:lnSpc>
                <a:spcPct val="120000"/>
              </a:lnSpc>
              <a:buNone/>
            </a:pPr>
            <a:r>
              <a:rPr lang="en-US" altLang="zh-CN" sz="2400" smtClean="0">
                <a:solidFill>
                  <a:srgbClr val="FF0000"/>
                </a:solidFill>
              </a:rPr>
              <a:t>    </a:t>
            </a:r>
            <a:r>
              <a:rPr lang="zh-CN" altLang="en-US" sz="2400" smtClean="0">
                <a:solidFill>
                  <a:srgbClr val="FF0000"/>
                </a:solidFill>
              </a:rPr>
              <a:t>有些问题一直困扰着我们</a:t>
            </a:r>
            <a:r>
              <a:rPr lang="en-US" altLang="zh-CN" sz="2400" smtClean="0">
                <a:solidFill>
                  <a:srgbClr val="FF0000"/>
                </a:solidFill>
              </a:rPr>
              <a:t>……</a:t>
            </a:r>
            <a:endParaRPr lang="en-US" altLang="zh-CN" sz="2400" dirty="0">
              <a:solidFill>
                <a:srgbClr val="FF0000"/>
              </a:solidFill>
            </a:endParaRPr>
          </a:p>
        </p:txBody>
      </p:sp>
      <p:pic>
        <p:nvPicPr>
          <p:cNvPr id="4" name="图片 3"/>
          <p:cNvPicPr>
            <a:picLocks noChangeAspect="1"/>
          </p:cNvPicPr>
          <p:nvPr/>
        </p:nvPicPr>
        <p:blipFill>
          <a:blip r:embed="rId3"/>
          <a:stretch>
            <a:fillRect/>
          </a:stretch>
        </p:blipFill>
        <p:spPr>
          <a:xfrm>
            <a:off x="1780408" y="2954433"/>
            <a:ext cx="2850174" cy="2493060"/>
          </a:xfrm>
          <a:prstGeom prst="rect">
            <a:avLst/>
          </a:prstGeom>
        </p:spPr>
      </p:pic>
      <p:pic>
        <p:nvPicPr>
          <p:cNvPr id="5" name="图片 4"/>
          <p:cNvPicPr>
            <a:picLocks noChangeAspect="1"/>
          </p:cNvPicPr>
          <p:nvPr/>
        </p:nvPicPr>
        <p:blipFill>
          <a:blip r:embed="rId4"/>
          <a:stretch>
            <a:fillRect/>
          </a:stretch>
        </p:blipFill>
        <p:spPr>
          <a:xfrm>
            <a:off x="5594463" y="3135058"/>
            <a:ext cx="1739308" cy="2312435"/>
          </a:xfrm>
          <a:prstGeom prst="rect">
            <a:avLst/>
          </a:prstGeom>
        </p:spPr>
      </p:pic>
      <p:sp>
        <p:nvSpPr>
          <p:cNvPr id="6" name="矩形 5"/>
          <p:cNvSpPr/>
          <p:nvPr/>
        </p:nvSpPr>
        <p:spPr bwMode="auto">
          <a:xfrm>
            <a:off x="0" y="5875867"/>
            <a:ext cx="9144000" cy="982133"/>
          </a:xfrm>
          <a:prstGeom prst="rect">
            <a:avLst/>
          </a:prstGeom>
          <a:solidFill>
            <a:srgbClr val="FF00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55675" fontAlgn="base">
              <a:spcBef>
                <a:spcPct val="0"/>
              </a:spcBef>
              <a:spcAft>
                <a:spcPct val="0"/>
              </a:spcAft>
            </a:pPr>
            <a:r>
              <a:rPr kumimoji="0" lang="zh-CN" altLang="en-US" sz="2400" b="1" i="0" u="none" strike="noStrike" cap="none" normalizeH="0" baseline="0" dirty="0" smtClean="0">
                <a:ln>
                  <a:noFill/>
                </a:ln>
                <a:solidFill>
                  <a:schemeClr val="bg1"/>
                </a:solidFill>
                <a:effectLst/>
                <a:latin typeface="Times New Roman" pitchFamily="18" charset="0"/>
                <a:ea typeface="宋体" pitchFamily="2" charset="-122"/>
              </a:rPr>
              <a:t>项目规模</a:t>
            </a:r>
            <a:r>
              <a:rPr lang="zh-CN" altLang="en-US" sz="2400" b="1" dirty="0">
                <a:solidFill>
                  <a:schemeClr val="bg1"/>
                </a:solidFill>
                <a:latin typeface="Times New Roman" pitchFamily="18" charset="0"/>
                <a:ea typeface="宋体" pitchFamily="2" charset="-122"/>
              </a:rPr>
              <a:t>的估算是整个软件估算中最核心、最基础的环节，也是整个估算的第一步</a:t>
            </a:r>
            <a:r>
              <a:rPr lang="zh-CN" altLang="en-US" sz="2400" b="1" dirty="0" smtClean="0">
                <a:solidFill>
                  <a:schemeClr val="bg1"/>
                </a:solidFill>
                <a:latin typeface="Times New Roman" pitchFamily="18" charset="0"/>
                <a:ea typeface="宋体" pitchFamily="2" charset="-122"/>
              </a:rPr>
              <a:t>。</a:t>
            </a:r>
            <a:endParaRPr lang="zh-CN" altLang="en-US" sz="2400" b="1" dirty="0">
              <a:solidFill>
                <a:schemeClr val="bg1"/>
              </a:solidFill>
              <a:latin typeface="Times New Roman" pitchFamily="18" charset="0"/>
              <a:ea typeface="宋体" pitchFamily="2" charset="-122"/>
            </a:endParaRPr>
          </a:p>
        </p:txBody>
      </p:sp>
    </p:spTree>
    <p:extLst>
      <p:ext uri="{BB962C8B-B14F-4D97-AF65-F5344CB8AC3E}">
        <p14:creationId xmlns:p14="http://schemas.microsoft.com/office/powerpoint/2010/main" val="440874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984501" cy="733488"/>
          </a:xfrm>
        </p:spPr>
        <p:txBody>
          <a:bodyPr>
            <a:normAutofit fontScale="90000"/>
          </a:bodyPr>
          <a:lstStyle/>
          <a:p>
            <a:r>
              <a:rPr lang="zh-CN" altLang="en-US" dirty="0" smtClean="0"/>
              <a:t>识别</a:t>
            </a:r>
            <a:r>
              <a:rPr lang="zh-CN" altLang="en-US" dirty="0"/>
              <a:t>基本过程计数项（</a:t>
            </a:r>
            <a:r>
              <a:rPr lang="en-US" altLang="zh-CN" dirty="0"/>
              <a:t>2</a:t>
            </a:r>
            <a:r>
              <a:rPr lang="zh-CN" altLang="en-US" dirty="0"/>
              <a:t>）</a:t>
            </a:r>
          </a:p>
        </p:txBody>
      </p:sp>
      <p:sp>
        <p:nvSpPr>
          <p:cNvPr id="5" name="内容占位符 2"/>
          <p:cNvSpPr>
            <a:spLocks noGrp="1"/>
          </p:cNvSpPr>
          <p:nvPr>
            <p:ph sz="half" idx="1"/>
          </p:nvPr>
        </p:nvSpPr>
        <p:spPr>
          <a:xfrm>
            <a:off x="484032" y="1832572"/>
            <a:ext cx="5307167" cy="4420755"/>
          </a:xfrm>
        </p:spPr>
        <p:txBody>
          <a:bodyPr>
            <a:normAutofit/>
          </a:bodyPr>
          <a:lstStyle/>
          <a:p>
            <a:pPr marL="342900" lvl="1" indent="-342900" eaLnBrk="0" hangingPunct="0">
              <a:lnSpc>
                <a:spcPct val="110000"/>
              </a:lnSpc>
              <a:buBlip>
                <a:blip r:embed="rId3"/>
              </a:buBlip>
            </a:pPr>
            <a:r>
              <a:rPr lang="zh-CN" altLang="en-US" b="1" dirty="0">
                <a:cs typeface="+mn-cs"/>
              </a:rPr>
              <a:t>例子：</a:t>
            </a:r>
            <a:endParaRPr lang="en-US" altLang="zh-CN" b="1" dirty="0">
              <a:cs typeface="+mn-cs"/>
            </a:endParaRPr>
          </a:p>
          <a:p>
            <a:pPr lvl="1">
              <a:lnSpc>
                <a:spcPct val="120000"/>
              </a:lnSpc>
              <a:buFont typeface="Wingdings" panose="05000000000000000000" pitchFamily="2" charset="2"/>
              <a:buChar char="Ø"/>
            </a:pPr>
            <a:r>
              <a:rPr lang="zh-CN" altLang="en-US" sz="1800" dirty="0"/>
              <a:t>提交会议邀请时，系统查询审批人在该日期内是否出差，能够提醒会议安排人合理安排会议时间，流程图如下：</a:t>
            </a:r>
            <a:endParaRPr lang="en-US" altLang="zh-CN" sz="1800" dirty="0"/>
          </a:p>
          <a:p>
            <a:pPr lvl="1">
              <a:lnSpc>
                <a:spcPct val="120000"/>
              </a:lnSpc>
              <a:buFont typeface="Wingdings" panose="05000000000000000000" pitchFamily="2" charset="2"/>
              <a:buChar char="Ø"/>
            </a:pPr>
            <a:endParaRPr lang="en-US" altLang="zh-CN" sz="1800" b="1" dirty="0">
              <a:solidFill>
                <a:srgbClr val="FF0000"/>
              </a:solidFill>
            </a:endParaRPr>
          </a:p>
          <a:p>
            <a:pPr lvl="1">
              <a:lnSpc>
                <a:spcPct val="120000"/>
              </a:lnSpc>
              <a:buFont typeface="Wingdings" panose="05000000000000000000" pitchFamily="2" charset="2"/>
              <a:buChar char="Ø"/>
            </a:pPr>
            <a:endParaRPr lang="en-US" altLang="zh-CN" sz="1800" b="1" dirty="0">
              <a:solidFill>
                <a:srgbClr val="FF0000"/>
              </a:solidFill>
            </a:endParaRPr>
          </a:p>
          <a:p>
            <a:pPr lvl="1">
              <a:lnSpc>
                <a:spcPct val="120000"/>
              </a:lnSpc>
              <a:buFont typeface="Wingdings" panose="05000000000000000000" pitchFamily="2" charset="2"/>
              <a:buChar char="Ø"/>
            </a:pPr>
            <a:endParaRPr lang="en-US" altLang="zh-CN" sz="1800" b="1" dirty="0">
              <a:solidFill>
                <a:srgbClr val="FF0000"/>
              </a:solidFill>
            </a:endParaRPr>
          </a:p>
          <a:p>
            <a:pPr lvl="1">
              <a:lnSpc>
                <a:spcPct val="120000"/>
              </a:lnSpc>
              <a:buFont typeface="Wingdings" panose="05000000000000000000" pitchFamily="2" charset="2"/>
              <a:buChar char="Ø"/>
            </a:pPr>
            <a:endParaRPr lang="en-US" altLang="zh-CN" sz="1800" b="1" dirty="0">
              <a:solidFill>
                <a:srgbClr val="FF0000"/>
              </a:solidFill>
            </a:endParaRPr>
          </a:p>
          <a:p>
            <a:pPr lvl="1">
              <a:lnSpc>
                <a:spcPct val="120000"/>
              </a:lnSpc>
              <a:buFont typeface="Wingdings" panose="05000000000000000000" pitchFamily="2" charset="2"/>
              <a:buChar char="Ø"/>
            </a:pPr>
            <a:endParaRPr lang="en-US" altLang="zh-CN" sz="1800" b="1" dirty="0">
              <a:solidFill>
                <a:srgbClr val="FF0000"/>
              </a:solidFill>
            </a:endParaRPr>
          </a:p>
          <a:p>
            <a:pPr lvl="1">
              <a:lnSpc>
                <a:spcPct val="120000"/>
              </a:lnSpc>
              <a:buFont typeface="Arial" panose="020B0604020202020204" pitchFamily="34" charset="0"/>
              <a:buChar char="•"/>
            </a:pPr>
            <a:r>
              <a:rPr lang="zh-CN" altLang="en-US" sz="1800" dirty="0"/>
              <a:t>问题：“提交邀请”是不是一个基本过程？图中有几个基本过程？</a:t>
            </a:r>
            <a:endParaRPr lang="en-US" altLang="zh-CN" sz="1800" dirty="0"/>
          </a:p>
        </p:txBody>
      </p:sp>
      <p:sp>
        <p:nvSpPr>
          <p:cNvPr id="4" name="内容占位符 3"/>
          <p:cNvSpPr>
            <a:spLocks noGrp="1"/>
          </p:cNvSpPr>
          <p:nvPr>
            <p:ph sz="half" idx="2"/>
          </p:nvPr>
        </p:nvSpPr>
        <p:spPr>
          <a:xfrm>
            <a:off x="5998123" y="2599961"/>
            <a:ext cx="3010409" cy="3416300"/>
          </a:xfrm>
        </p:spPr>
        <p:txBody>
          <a:bodyPr>
            <a:normAutofit/>
          </a:bodyPr>
          <a:lstStyle/>
          <a:p>
            <a:pPr marL="0" indent="0">
              <a:buNone/>
            </a:pPr>
            <a:r>
              <a:rPr lang="zh-CN" altLang="en-US" sz="2200" dirty="0"/>
              <a:t>基本过程应包含从开始到结束所遇到的</a:t>
            </a:r>
            <a:r>
              <a:rPr lang="zh-CN" altLang="en-US" sz="2200" dirty="0">
                <a:solidFill>
                  <a:srgbClr val="FF0000"/>
                </a:solidFill>
              </a:rPr>
              <a:t>所有正常和异常情况</a:t>
            </a:r>
            <a:r>
              <a:rPr lang="zh-CN" altLang="en-US" sz="2200" dirty="0"/>
              <a:t>。</a:t>
            </a:r>
            <a:endParaRPr lang="en-US" altLang="zh-CN" sz="2200" dirty="0"/>
          </a:p>
          <a:p>
            <a:endParaRPr lang="zh-CN" altLang="en-US" sz="2200" dirty="0"/>
          </a:p>
          <a:p>
            <a:pPr marL="0" indent="0">
              <a:buNone/>
            </a:pPr>
            <a:r>
              <a:rPr lang="zh-CN" altLang="en-US" sz="2200" dirty="0"/>
              <a:t>左图只包含</a:t>
            </a:r>
            <a:r>
              <a:rPr lang="zh-CN" altLang="en-US" sz="2200" dirty="0">
                <a:solidFill>
                  <a:srgbClr val="FF0000"/>
                </a:solidFill>
              </a:rPr>
              <a:t>一个</a:t>
            </a:r>
            <a:r>
              <a:rPr lang="zh-CN" altLang="en-US" sz="2200" dirty="0"/>
              <a:t>基本</a:t>
            </a:r>
            <a:r>
              <a:rPr lang="zh-CN" altLang="en-US" sz="2200" dirty="0" smtClean="0"/>
              <a:t>过程。</a:t>
            </a:r>
            <a:endParaRPr lang="zh-CN" altLang="en-US" sz="2200" dirty="0"/>
          </a:p>
        </p:txBody>
      </p:sp>
      <p:pic>
        <p:nvPicPr>
          <p:cNvPr id="6" name="图片 5"/>
          <p:cNvPicPr>
            <a:picLocks noChangeAspect="1"/>
          </p:cNvPicPr>
          <p:nvPr/>
        </p:nvPicPr>
        <p:blipFill>
          <a:blip r:embed="rId4"/>
          <a:stretch>
            <a:fillRect/>
          </a:stretch>
        </p:blipFill>
        <p:spPr>
          <a:xfrm>
            <a:off x="690956" y="3429796"/>
            <a:ext cx="5100244" cy="1794393"/>
          </a:xfrm>
          <a:prstGeom prst="rect">
            <a:avLst/>
          </a:prstGeom>
        </p:spPr>
      </p:pic>
    </p:spTree>
    <p:extLst>
      <p:ext uri="{BB962C8B-B14F-4D97-AF65-F5344CB8AC3E}">
        <p14:creationId xmlns:p14="http://schemas.microsoft.com/office/powerpoint/2010/main" val="403608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heel(1)">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018368"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3</a:t>
            </a:r>
            <a:r>
              <a:rPr lang="zh-CN" altLang="en-US" dirty="0" smtClean="0"/>
              <a:t>）</a:t>
            </a:r>
            <a:endParaRPr lang="zh-CN" altLang="en-US" dirty="0"/>
          </a:p>
        </p:txBody>
      </p:sp>
      <p:sp>
        <p:nvSpPr>
          <p:cNvPr id="4" name="内容占位符 2"/>
          <p:cNvSpPr>
            <a:spLocks noGrp="1"/>
          </p:cNvSpPr>
          <p:nvPr>
            <p:ph idx="1"/>
          </p:nvPr>
        </p:nvSpPr>
        <p:spPr>
          <a:xfrm>
            <a:off x="484032" y="1985746"/>
            <a:ext cx="5025710" cy="3647667"/>
          </a:xfrm>
        </p:spPr>
        <p:txBody>
          <a:bodyPr>
            <a:normAutofit/>
          </a:bodyPr>
          <a:lstStyle/>
          <a:p>
            <a:pPr marL="342900" lvl="1" indent="-342900" eaLnBrk="0" hangingPunct="0">
              <a:lnSpc>
                <a:spcPct val="110000"/>
              </a:lnSpc>
              <a:buBlip>
                <a:blip r:embed="rId3"/>
              </a:buBlip>
            </a:pPr>
            <a:r>
              <a:rPr lang="zh-CN" altLang="en-US" sz="2400" b="1" dirty="0">
                <a:cs typeface="+mn-cs"/>
              </a:rPr>
              <a:t>不稳定状态的例子：</a:t>
            </a:r>
            <a:endParaRPr lang="en-US" altLang="zh-CN" sz="2400" b="1" dirty="0">
              <a:cs typeface="+mn-cs"/>
            </a:endParaRPr>
          </a:p>
          <a:p>
            <a:pPr lvl="1">
              <a:lnSpc>
                <a:spcPct val="120000"/>
              </a:lnSpc>
              <a:buFont typeface="Wingdings" panose="05000000000000000000" pitchFamily="2" charset="2"/>
              <a:buChar char="Ø"/>
            </a:pPr>
            <a:r>
              <a:rPr lang="zh-CN" altLang="en-US" sz="2000" dirty="0"/>
              <a:t>未完成的操作或者多个步骤的操作</a:t>
            </a:r>
            <a:r>
              <a:rPr lang="zh-CN" altLang="en-US" b="1" dirty="0" smtClean="0">
                <a:solidFill>
                  <a:srgbClr val="FF0000"/>
                </a:solidFill>
              </a:rPr>
              <a:t> </a:t>
            </a:r>
            <a:endParaRPr lang="en-US" altLang="zh-CN" b="1" dirty="0">
              <a:solidFill>
                <a:srgbClr val="FF0000"/>
              </a:solidFill>
            </a:endParaRPr>
          </a:p>
          <a:p>
            <a:pPr marL="457189" lvl="1" indent="0">
              <a:lnSpc>
                <a:spcPct val="120000"/>
              </a:lnSpc>
              <a:buNone/>
            </a:pPr>
            <a:endParaRPr lang="en-US" altLang="zh-CN" b="1" dirty="0">
              <a:solidFill>
                <a:srgbClr val="FF0000"/>
              </a:solidFill>
            </a:endParaRPr>
          </a:p>
          <a:p>
            <a:pPr marL="457189" lvl="1" indent="0">
              <a:lnSpc>
                <a:spcPct val="120000"/>
              </a:lnSpc>
              <a:buNone/>
            </a:pPr>
            <a:r>
              <a:rPr lang="en-US" altLang="zh-CN" b="1" dirty="0">
                <a:solidFill>
                  <a:srgbClr val="FF0000"/>
                </a:solidFill>
              </a:rPr>
              <a:t>  </a:t>
            </a:r>
            <a:r>
              <a:rPr lang="zh-CN" altLang="en-US" b="1" dirty="0" smtClean="0">
                <a:solidFill>
                  <a:srgbClr val="FF0000"/>
                </a:solidFill>
              </a:rPr>
              <a:t>选择</a:t>
            </a:r>
            <a:r>
              <a:rPr lang="zh-CN" altLang="en-US" b="1" dirty="0">
                <a:solidFill>
                  <a:srgbClr val="FF0000"/>
                </a:solidFill>
              </a:rPr>
              <a:t>插入的图片</a:t>
            </a:r>
            <a:endParaRPr lang="en-US" altLang="zh-CN" b="1" dirty="0">
              <a:solidFill>
                <a:srgbClr val="FF0000"/>
              </a:solidFill>
            </a:endParaRPr>
          </a:p>
        </p:txBody>
      </p:sp>
      <p:pic>
        <p:nvPicPr>
          <p:cNvPr id="3" name="图片 2"/>
          <p:cNvPicPr>
            <a:picLocks noChangeAspect="1"/>
          </p:cNvPicPr>
          <p:nvPr/>
        </p:nvPicPr>
        <p:blipFill>
          <a:blip r:embed="rId4"/>
          <a:stretch>
            <a:fillRect/>
          </a:stretch>
        </p:blipFill>
        <p:spPr>
          <a:xfrm>
            <a:off x="3731309" y="2979426"/>
            <a:ext cx="5192558" cy="3423442"/>
          </a:xfrm>
          <a:prstGeom prst="rect">
            <a:avLst/>
          </a:prstGeom>
        </p:spPr>
      </p:pic>
    </p:spTree>
    <p:extLst>
      <p:ext uri="{BB962C8B-B14F-4D97-AF65-F5344CB8AC3E}">
        <p14:creationId xmlns:p14="http://schemas.microsoft.com/office/powerpoint/2010/main" val="256080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018368"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4</a:t>
            </a:r>
            <a:r>
              <a:rPr lang="zh-CN" altLang="en-US" dirty="0" smtClean="0"/>
              <a:t>）</a:t>
            </a:r>
            <a:endParaRPr lang="zh-CN" altLang="en-US" dirty="0"/>
          </a:p>
        </p:txBody>
      </p:sp>
      <p:sp>
        <p:nvSpPr>
          <p:cNvPr id="4" name="内容占位符 2"/>
          <p:cNvSpPr>
            <a:spLocks noGrp="1"/>
          </p:cNvSpPr>
          <p:nvPr>
            <p:ph idx="1"/>
          </p:nvPr>
        </p:nvSpPr>
        <p:spPr>
          <a:xfrm>
            <a:off x="484032" y="1985746"/>
            <a:ext cx="5025710" cy="3647667"/>
          </a:xfrm>
        </p:spPr>
        <p:txBody>
          <a:bodyPr>
            <a:normAutofit/>
          </a:bodyPr>
          <a:lstStyle/>
          <a:p>
            <a:pPr marL="342900" lvl="1" indent="-342900" eaLnBrk="0" hangingPunct="0">
              <a:lnSpc>
                <a:spcPct val="110000"/>
              </a:lnSpc>
              <a:buBlip>
                <a:blip r:embed="rId3"/>
              </a:buBlip>
            </a:pPr>
            <a:r>
              <a:rPr lang="zh-CN" altLang="en-US" sz="2400" b="1" dirty="0">
                <a:cs typeface="+mn-cs"/>
              </a:rPr>
              <a:t>稳定状态的例子：</a:t>
            </a:r>
            <a:endParaRPr lang="en-US" altLang="zh-CN" sz="2400" b="1" dirty="0">
              <a:cs typeface="+mn-cs"/>
            </a:endParaRPr>
          </a:p>
          <a:p>
            <a:pPr lvl="1">
              <a:lnSpc>
                <a:spcPct val="120000"/>
              </a:lnSpc>
              <a:buFont typeface="Wingdings" panose="05000000000000000000" pitchFamily="2" charset="2"/>
              <a:buChar char="Ø"/>
            </a:pPr>
            <a:r>
              <a:rPr lang="zh-CN" altLang="en-US" sz="2000" dirty="0"/>
              <a:t>在</a:t>
            </a:r>
            <a:r>
              <a:rPr lang="en-US" altLang="zh-CN" sz="2000" dirty="0" err="1"/>
              <a:t>Powerpoint</a:t>
            </a:r>
            <a:r>
              <a:rPr lang="zh-CN" altLang="en-US" sz="2000" dirty="0"/>
              <a:t>中插入一个图形，包括：</a:t>
            </a:r>
            <a:endParaRPr lang="zh-CN" altLang="en-US" dirty="0"/>
          </a:p>
          <a:p>
            <a:pPr lvl="2">
              <a:buFont typeface="Arial" panose="020B0604020202020204" pitchFamily="34" charset="0"/>
              <a:buChar char="•"/>
            </a:pPr>
            <a:r>
              <a:rPr lang="zh-CN" altLang="en-US" sz="1800" dirty="0"/>
              <a:t>选择图形 </a:t>
            </a:r>
          </a:p>
          <a:p>
            <a:pPr lvl="2">
              <a:buFont typeface="Arial" panose="020B0604020202020204" pitchFamily="34" charset="0"/>
              <a:buChar char="•"/>
            </a:pPr>
            <a:r>
              <a:rPr lang="zh-CN" altLang="en-US" sz="1800" dirty="0"/>
              <a:t>设定位置 </a:t>
            </a:r>
          </a:p>
          <a:p>
            <a:pPr lvl="2">
              <a:buFont typeface="Arial" panose="020B0604020202020204" pitchFamily="34" charset="0"/>
              <a:buChar char="•"/>
            </a:pPr>
            <a:r>
              <a:rPr lang="zh-CN" altLang="en-US" sz="1800" dirty="0"/>
              <a:t>图片版式 </a:t>
            </a:r>
          </a:p>
          <a:p>
            <a:pPr lvl="2">
              <a:buFont typeface="Arial" panose="020B0604020202020204" pitchFamily="34" charset="0"/>
              <a:buChar char="•"/>
            </a:pPr>
            <a:r>
              <a:rPr lang="zh-CN" altLang="en-US" sz="1800" dirty="0"/>
              <a:t>相框形状</a:t>
            </a:r>
            <a:endParaRPr lang="en-US" altLang="zh-CN" sz="1800" dirty="0"/>
          </a:p>
          <a:p>
            <a:pPr lvl="2">
              <a:buFont typeface="Arial" panose="020B0604020202020204" pitchFamily="34" charset="0"/>
              <a:buChar char="•"/>
            </a:pPr>
            <a:r>
              <a:rPr lang="zh-CN" altLang="en-US" sz="1800" dirty="0"/>
              <a:t>创建（保存） </a:t>
            </a:r>
          </a:p>
          <a:p>
            <a:pPr marL="457189" lvl="1" indent="0">
              <a:lnSpc>
                <a:spcPct val="120000"/>
              </a:lnSpc>
              <a:buNone/>
            </a:pPr>
            <a:endParaRPr lang="en-US" altLang="zh-CN" sz="1000" b="1" dirty="0">
              <a:solidFill>
                <a:srgbClr val="FF0000"/>
              </a:solidFill>
            </a:endParaRPr>
          </a:p>
          <a:p>
            <a:pPr marL="457189" lvl="1" indent="0">
              <a:lnSpc>
                <a:spcPct val="120000"/>
              </a:lnSpc>
              <a:buNone/>
            </a:pPr>
            <a:r>
              <a:rPr lang="zh-CN" altLang="en-US" sz="2000" b="1" dirty="0"/>
              <a:t>以上属于一个基本过程</a:t>
            </a:r>
            <a:endParaRPr lang="en-US" altLang="zh-CN" sz="2000" b="1" dirty="0"/>
          </a:p>
        </p:txBody>
      </p:sp>
      <p:sp>
        <p:nvSpPr>
          <p:cNvPr id="5" name="内容占位符 2"/>
          <p:cNvSpPr txBox="1">
            <a:spLocks/>
          </p:cNvSpPr>
          <p:nvPr/>
        </p:nvSpPr>
        <p:spPr>
          <a:xfrm>
            <a:off x="4037418" y="3254671"/>
            <a:ext cx="4929963" cy="2716640"/>
          </a:xfrm>
          <a:prstGeom prst="rect">
            <a:avLst/>
          </a:prstGeom>
          <a:solidFill>
            <a:schemeClr val="accent5">
              <a:lumMod val="20000"/>
              <a:lumOff val="80000"/>
            </a:schemeClr>
          </a:solidFill>
          <a:ln w="12700" cmpd="dbl">
            <a:solidFill>
              <a:schemeClr val="accent5">
                <a:lumMod val="60000"/>
                <a:lumOff val="40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20000"/>
              </a:lnSpc>
              <a:buNone/>
            </a:pPr>
            <a:r>
              <a:rPr lang="zh-CN" altLang="en-US" sz="2200" b="1" dirty="0">
                <a:solidFill>
                  <a:schemeClr val="tx1"/>
                </a:solidFill>
              </a:rPr>
              <a:t>基本过程判断的直觉方法：</a:t>
            </a:r>
            <a:endParaRPr lang="en-US" altLang="zh-CN" sz="2200" b="1" dirty="0">
              <a:solidFill>
                <a:schemeClr val="tx1"/>
              </a:solidFill>
            </a:endParaRPr>
          </a:p>
          <a:p>
            <a:pPr lvl="1">
              <a:lnSpc>
                <a:spcPct val="120000"/>
              </a:lnSpc>
              <a:buFont typeface="Arial" panose="020B0604020202020204" pitchFamily="34" charset="0"/>
              <a:buChar char="•"/>
            </a:pPr>
            <a:r>
              <a:rPr lang="zh-CN" altLang="en-US" sz="1800" dirty="0"/>
              <a:t>无论操作完成或未完成、成功或失败，数据都保持完整和稳定性</a:t>
            </a:r>
            <a:endParaRPr lang="en-US" altLang="zh-CN" sz="1800" dirty="0"/>
          </a:p>
          <a:p>
            <a:pPr lvl="1">
              <a:lnSpc>
                <a:spcPct val="120000"/>
              </a:lnSpc>
              <a:buFont typeface="Arial" panose="020B0604020202020204" pitchFamily="34" charset="0"/>
              <a:buChar char="•"/>
            </a:pPr>
            <a:r>
              <a:rPr lang="zh-CN" altLang="en-US" sz="1800" dirty="0"/>
              <a:t>用户可以转到其他操作</a:t>
            </a:r>
            <a:endParaRPr lang="en-US" altLang="zh-CN" sz="1800" dirty="0"/>
          </a:p>
          <a:p>
            <a:pPr lvl="1">
              <a:lnSpc>
                <a:spcPct val="120000"/>
              </a:lnSpc>
              <a:buFont typeface="Arial" panose="020B0604020202020204" pitchFamily="34" charset="0"/>
              <a:buChar char="•"/>
            </a:pPr>
            <a:r>
              <a:rPr lang="zh-CN" altLang="en-US" sz="1800" dirty="0"/>
              <a:t>该操作结束后马上关闭系统，不会发生数据丢失</a:t>
            </a:r>
          </a:p>
        </p:txBody>
      </p:sp>
    </p:spTree>
    <p:extLst>
      <p:ext uri="{BB962C8B-B14F-4D97-AF65-F5344CB8AC3E}">
        <p14:creationId xmlns:p14="http://schemas.microsoft.com/office/powerpoint/2010/main" val="322537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001435"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5</a:t>
            </a:r>
            <a:r>
              <a:rPr lang="zh-CN" altLang="en-US" dirty="0" smtClean="0"/>
              <a:t>）</a:t>
            </a:r>
            <a:endParaRPr lang="zh-CN" altLang="en-US" dirty="0"/>
          </a:p>
        </p:txBody>
      </p:sp>
      <p:sp>
        <p:nvSpPr>
          <p:cNvPr id="4" name="内容占位符 2"/>
          <p:cNvSpPr>
            <a:spLocks noGrp="1"/>
          </p:cNvSpPr>
          <p:nvPr>
            <p:ph idx="1"/>
          </p:nvPr>
        </p:nvSpPr>
        <p:spPr>
          <a:xfrm>
            <a:off x="484032" y="1875068"/>
            <a:ext cx="8185835" cy="3930299"/>
          </a:xfrm>
        </p:spPr>
        <p:txBody>
          <a:bodyPr>
            <a:normAutofit/>
          </a:bodyPr>
          <a:lstStyle/>
          <a:p>
            <a:pPr marL="342900" lvl="1" indent="-342900" eaLnBrk="0" hangingPunct="0">
              <a:lnSpc>
                <a:spcPct val="110000"/>
              </a:lnSpc>
              <a:buBlip>
                <a:blip r:embed="rId3"/>
              </a:buBlip>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EI</a:t>
            </a:r>
            <a:r>
              <a:rPr lang="en-US" altLang="zh-CN" sz="2400" dirty="0">
                <a:cs typeface="+mn-cs"/>
              </a:rPr>
              <a:t>	--</a:t>
            </a:r>
            <a:r>
              <a:rPr lang="zh-CN" altLang="en-US" sz="2400" dirty="0">
                <a:cs typeface="+mn-cs"/>
              </a:rPr>
              <a:t>外部输入</a:t>
            </a:r>
            <a:endParaRPr lang="en-US" altLang="zh-CN" sz="2400" dirty="0">
              <a:cs typeface="+mn-cs"/>
            </a:endParaRPr>
          </a:p>
          <a:p>
            <a:pPr lvl="1">
              <a:lnSpc>
                <a:spcPct val="120000"/>
              </a:lnSpc>
              <a:buFont typeface="Wingdings" panose="05000000000000000000" pitchFamily="2" charset="2"/>
              <a:buChar char="Ø"/>
            </a:pPr>
            <a:r>
              <a:rPr lang="zh-CN" altLang="en-US" sz="2200" dirty="0"/>
              <a:t>定义：</a:t>
            </a:r>
          </a:p>
          <a:p>
            <a:pPr lvl="2">
              <a:buFont typeface="Arial" panose="020B0604020202020204" pitchFamily="34" charset="0"/>
              <a:buChar char="•"/>
            </a:pPr>
            <a:r>
              <a:rPr lang="zh-CN" altLang="en-US" sz="2000" dirty="0"/>
              <a:t>一个处理来自本应用边界之外的一组数据或者控制信息的基本处理。 </a:t>
            </a:r>
          </a:p>
          <a:p>
            <a:pPr lvl="1">
              <a:lnSpc>
                <a:spcPct val="120000"/>
              </a:lnSpc>
              <a:buFont typeface="Wingdings" panose="05000000000000000000" pitchFamily="2" charset="2"/>
              <a:buChar char="Ø"/>
            </a:pPr>
            <a:r>
              <a:rPr lang="zh-CN" altLang="en-US" sz="2200" dirty="0"/>
              <a:t>目的： </a:t>
            </a:r>
          </a:p>
          <a:p>
            <a:pPr lvl="2">
              <a:lnSpc>
                <a:spcPct val="120000"/>
              </a:lnSpc>
              <a:buFont typeface="Arial" panose="020B0604020202020204" pitchFamily="34" charset="0"/>
              <a:buChar char="•"/>
            </a:pPr>
            <a:r>
              <a:rPr lang="zh-CN" altLang="en-US" sz="2000" dirty="0"/>
              <a:t>维护内部逻辑文件（</a:t>
            </a:r>
            <a:r>
              <a:rPr lang="en-US" altLang="zh-CN" sz="2000" dirty="0"/>
              <a:t>ILF</a:t>
            </a:r>
            <a:r>
              <a:rPr lang="zh-CN" altLang="en-US" sz="2000" dirty="0"/>
              <a:t>）</a:t>
            </a:r>
            <a:endParaRPr lang="en-US" altLang="zh-CN" sz="2000" dirty="0"/>
          </a:p>
          <a:p>
            <a:pPr marL="1371566" lvl="3" indent="0">
              <a:lnSpc>
                <a:spcPct val="120000"/>
              </a:lnSpc>
              <a:buNone/>
            </a:pPr>
            <a:r>
              <a:rPr lang="zh-CN" altLang="en-US" sz="2000" dirty="0"/>
              <a:t>例如对数据的增</a:t>
            </a:r>
            <a:r>
              <a:rPr lang="en-US" altLang="zh-CN" sz="2000" dirty="0"/>
              <a:t>/</a:t>
            </a:r>
            <a:r>
              <a:rPr lang="zh-CN" altLang="en-US" sz="2000" dirty="0"/>
              <a:t>删</a:t>
            </a:r>
            <a:r>
              <a:rPr lang="en-US" altLang="zh-CN" sz="2000" dirty="0"/>
              <a:t>/</a:t>
            </a:r>
            <a:r>
              <a:rPr lang="zh-CN" altLang="en-US" sz="2000" dirty="0"/>
              <a:t>改 </a:t>
            </a:r>
          </a:p>
          <a:p>
            <a:pPr lvl="2">
              <a:lnSpc>
                <a:spcPct val="120000"/>
              </a:lnSpc>
              <a:buFont typeface="Arial" panose="020B0604020202020204" pitchFamily="34" charset="0"/>
              <a:buChar char="•"/>
            </a:pPr>
            <a:r>
              <a:rPr lang="zh-CN" altLang="en-US" sz="2000" dirty="0"/>
              <a:t>处理输入信号并改变系统的行为 </a:t>
            </a:r>
            <a:endParaRPr lang="en-US" altLang="zh-CN" sz="2000" dirty="0"/>
          </a:p>
        </p:txBody>
      </p:sp>
    </p:spTree>
    <p:extLst>
      <p:ext uri="{BB962C8B-B14F-4D97-AF65-F5344CB8AC3E}">
        <p14:creationId xmlns:p14="http://schemas.microsoft.com/office/powerpoint/2010/main" val="2898463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035301"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6</a:t>
            </a:r>
            <a:r>
              <a:rPr lang="zh-CN" altLang="en-US" dirty="0" smtClean="0"/>
              <a:t>）</a:t>
            </a:r>
            <a:endParaRPr lang="zh-CN" altLang="en-US" dirty="0"/>
          </a:p>
        </p:txBody>
      </p:sp>
      <p:sp>
        <p:nvSpPr>
          <p:cNvPr id="4" name="内容占位符 2"/>
          <p:cNvSpPr>
            <a:spLocks noGrp="1"/>
          </p:cNvSpPr>
          <p:nvPr>
            <p:ph idx="1"/>
          </p:nvPr>
        </p:nvSpPr>
        <p:spPr>
          <a:xfrm>
            <a:off x="484032" y="1925869"/>
            <a:ext cx="8287435" cy="4305600"/>
          </a:xfrm>
        </p:spPr>
        <p:txBody>
          <a:bodyPr>
            <a:normAutofit/>
          </a:bodyPr>
          <a:lstStyle/>
          <a:p>
            <a:pPr marL="342900" lvl="1" indent="-342900" eaLnBrk="0" hangingPunct="0">
              <a:lnSpc>
                <a:spcPct val="110000"/>
              </a:lnSpc>
              <a:buBlip>
                <a:blip r:embed="rId3"/>
              </a:buBlip>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EO	</a:t>
            </a:r>
            <a:r>
              <a:rPr lang="en-US" altLang="zh-CN" sz="2400" dirty="0">
                <a:latin typeface="+mn-ea"/>
                <a:cs typeface="Arial Unicode MS" panose="020B0604020202020204" pitchFamily="34" charset="-122"/>
              </a:rPr>
              <a:t>--</a:t>
            </a:r>
            <a:r>
              <a:rPr lang="zh-CN" altLang="en-US" sz="2400" dirty="0">
                <a:latin typeface="+mn-ea"/>
                <a:cs typeface="Arial Unicode MS" panose="020B0604020202020204" pitchFamily="34" charset="-122"/>
              </a:rPr>
              <a:t>外部输出</a:t>
            </a:r>
            <a:endParaRPr lang="en-US" altLang="zh-CN" sz="2400" dirty="0">
              <a:latin typeface="+mn-ea"/>
              <a:cs typeface="Arial Unicode MS" panose="020B0604020202020204" pitchFamily="34" charset="-122"/>
            </a:endParaRPr>
          </a:p>
          <a:p>
            <a:pPr lvl="1">
              <a:lnSpc>
                <a:spcPct val="120000"/>
              </a:lnSpc>
              <a:buFont typeface="Wingdings" panose="05000000000000000000" pitchFamily="2" charset="2"/>
              <a:buChar char="Ø"/>
            </a:pPr>
            <a:r>
              <a:rPr lang="zh-CN" altLang="en-US" sz="2200" dirty="0"/>
              <a:t>定义：</a:t>
            </a:r>
          </a:p>
          <a:p>
            <a:pPr lvl="2">
              <a:buFont typeface="Arial" panose="020B0604020202020204" pitchFamily="34" charset="0"/>
              <a:buChar char="•"/>
            </a:pPr>
            <a:r>
              <a:rPr lang="zh-CN" altLang="en-US" sz="2000" dirty="0"/>
              <a:t>一个向应用边界之外发送</a:t>
            </a:r>
            <a:r>
              <a:rPr lang="zh-CN" altLang="en-US" sz="2000" dirty="0">
                <a:solidFill>
                  <a:srgbClr val="FF0000"/>
                </a:solidFill>
              </a:rPr>
              <a:t>通过复杂处理的数据</a:t>
            </a:r>
            <a:r>
              <a:rPr lang="zh-CN" altLang="en-US" sz="2000" dirty="0"/>
              <a:t>或者</a:t>
            </a:r>
            <a:r>
              <a:rPr lang="zh-CN" altLang="en-US" sz="2000" dirty="0">
                <a:solidFill>
                  <a:srgbClr val="FF0000"/>
                </a:solidFill>
              </a:rPr>
              <a:t>控制信息</a:t>
            </a:r>
            <a:r>
              <a:rPr lang="zh-CN" altLang="en-US" sz="2000" dirty="0"/>
              <a:t>的基本处理。 </a:t>
            </a:r>
          </a:p>
          <a:p>
            <a:pPr lvl="1">
              <a:lnSpc>
                <a:spcPct val="130000"/>
              </a:lnSpc>
              <a:buFont typeface="Wingdings" panose="05000000000000000000" pitchFamily="2" charset="2"/>
              <a:buChar char="Ø"/>
            </a:pPr>
            <a:r>
              <a:rPr lang="zh-CN" altLang="en-US" sz="2200" dirty="0"/>
              <a:t>目的：</a:t>
            </a:r>
            <a:endParaRPr lang="en-US" altLang="zh-CN" sz="2200" dirty="0"/>
          </a:p>
          <a:p>
            <a:pPr lvl="2">
              <a:lnSpc>
                <a:spcPct val="120000"/>
              </a:lnSpc>
              <a:buFont typeface="Arial" panose="020B0604020202020204" pitchFamily="34" charset="0"/>
              <a:buChar char="•"/>
            </a:pPr>
            <a:r>
              <a:rPr lang="zh-CN" altLang="en-US" sz="2000" dirty="0"/>
              <a:t>为了向用户展示一组经过除了提取之外的其他逻辑处理的数据或者控制信息。</a:t>
            </a:r>
          </a:p>
          <a:p>
            <a:pPr lvl="2">
              <a:lnSpc>
                <a:spcPct val="120000"/>
              </a:lnSpc>
              <a:buFont typeface="Arial" panose="020B0604020202020204" pitchFamily="34" charset="0"/>
              <a:buChar char="•"/>
            </a:pPr>
            <a:r>
              <a:rPr lang="zh-CN" altLang="en-US" sz="2000" dirty="0"/>
              <a:t>这里得其他处理包括</a:t>
            </a:r>
            <a:r>
              <a:rPr lang="zh-CN" altLang="en-US" sz="2000" dirty="0">
                <a:solidFill>
                  <a:srgbClr val="FF0000"/>
                </a:solidFill>
              </a:rPr>
              <a:t>至少一个数学演算</a:t>
            </a:r>
            <a:r>
              <a:rPr lang="zh-CN" altLang="en-US" sz="2000" dirty="0"/>
              <a:t>或者对</a:t>
            </a:r>
            <a:r>
              <a:rPr lang="zh-CN" altLang="en-US" sz="2000" dirty="0">
                <a:solidFill>
                  <a:srgbClr val="FF0000"/>
                </a:solidFill>
              </a:rPr>
              <a:t>衍生数据的生成</a:t>
            </a:r>
            <a:r>
              <a:rPr lang="zh-CN" altLang="en-US" sz="2000" dirty="0"/>
              <a:t>。</a:t>
            </a:r>
          </a:p>
          <a:p>
            <a:pPr lvl="2">
              <a:lnSpc>
                <a:spcPct val="120000"/>
              </a:lnSpc>
              <a:buFont typeface="Arial" panose="020B0604020202020204" pitchFamily="34" charset="0"/>
              <a:buChar char="•"/>
            </a:pPr>
            <a:r>
              <a:rPr lang="zh-CN" altLang="en-US" sz="2000" dirty="0"/>
              <a:t>外部输出也可能包括对内部逻辑文件（</a:t>
            </a:r>
            <a:r>
              <a:rPr lang="en-US" altLang="zh-CN" sz="2000" dirty="0"/>
              <a:t>ILF</a:t>
            </a:r>
            <a:r>
              <a:rPr lang="zh-CN" altLang="en-US" sz="2000" dirty="0"/>
              <a:t>）的维护或者对系统行为的改变。 </a:t>
            </a:r>
            <a:endParaRPr lang="en-US" altLang="zh-CN" sz="2000" dirty="0"/>
          </a:p>
        </p:txBody>
      </p:sp>
    </p:spTree>
    <p:extLst>
      <p:ext uri="{BB962C8B-B14F-4D97-AF65-F5344CB8AC3E}">
        <p14:creationId xmlns:p14="http://schemas.microsoft.com/office/powerpoint/2010/main" val="2575796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001435"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7</a:t>
            </a:r>
            <a:r>
              <a:rPr lang="zh-CN" altLang="en-US" dirty="0" smtClean="0"/>
              <a:t>）</a:t>
            </a:r>
            <a:endParaRPr lang="zh-CN" altLang="en-US" dirty="0"/>
          </a:p>
        </p:txBody>
      </p:sp>
      <p:sp>
        <p:nvSpPr>
          <p:cNvPr id="4" name="内容占位符 2"/>
          <p:cNvSpPr>
            <a:spLocks noGrp="1"/>
          </p:cNvSpPr>
          <p:nvPr>
            <p:ph idx="1"/>
          </p:nvPr>
        </p:nvSpPr>
        <p:spPr>
          <a:xfrm>
            <a:off x="484032" y="1925867"/>
            <a:ext cx="8084235" cy="4322533"/>
          </a:xfrm>
        </p:spPr>
        <p:txBody>
          <a:bodyPr>
            <a:normAutofit/>
          </a:bodyPr>
          <a:lstStyle/>
          <a:p>
            <a:pPr marL="342900" lvl="1" indent="-342900" eaLnBrk="0" hangingPunct="0">
              <a:lnSpc>
                <a:spcPct val="110000"/>
              </a:lnSpc>
              <a:buBlip>
                <a:blip r:embed="rId3"/>
              </a:buBlip>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EQ</a:t>
            </a:r>
            <a:r>
              <a:rPr lang="en-US" altLang="zh-CN" sz="2400" dirty="0">
                <a:latin typeface="+mn-ea"/>
                <a:cs typeface="Arial Unicode MS" panose="020B0604020202020204" pitchFamily="34" charset="-122"/>
              </a:rPr>
              <a:t>	--</a:t>
            </a:r>
            <a:r>
              <a:rPr lang="zh-CN" altLang="en-US" sz="2400" dirty="0">
                <a:latin typeface="+mn-ea"/>
                <a:cs typeface="Arial Unicode MS" panose="020B0604020202020204" pitchFamily="34" charset="-122"/>
              </a:rPr>
              <a:t>外部查询</a:t>
            </a:r>
            <a:endParaRPr lang="en-US" altLang="zh-CN" sz="2400" dirty="0">
              <a:latin typeface="+mn-ea"/>
              <a:cs typeface="Arial Unicode MS" panose="020B0604020202020204" pitchFamily="34" charset="-122"/>
            </a:endParaRPr>
          </a:p>
          <a:p>
            <a:pPr lvl="1">
              <a:lnSpc>
                <a:spcPct val="120000"/>
              </a:lnSpc>
              <a:buFont typeface="Wingdings" panose="05000000000000000000" pitchFamily="2" charset="2"/>
              <a:buChar char="Ø"/>
            </a:pPr>
            <a:r>
              <a:rPr lang="zh-CN" altLang="en-US" sz="2200" dirty="0"/>
              <a:t>定义：</a:t>
            </a:r>
          </a:p>
          <a:p>
            <a:pPr lvl="2">
              <a:buFont typeface="Arial" panose="020B0604020202020204" pitchFamily="34" charset="0"/>
              <a:buChar char="•"/>
            </a:pPr>
            <a:r>
              <a:rPr lang="zh-CN" altLang="en-US" sz="2000" dirty="0"/>
              <a:t>一个向应用边界之外发送</a:t>
            </a:r>
            <a:r>
              <a:rPr lang="zh-CN" altLang="en-US" sz="2000" dirty="0">
                <a:solidFill>
                  <a:srgbClr val="FF0000"/>
                </a:solidFill>
              </a:rPr>
              <a:t>简单数据</a:t>
            </a:r>
            <a:r>
              <a:rPr lang="zh-CN" altLang="en-US" sz="2000" dirty="0"/>
              <a:t>的基本</a:t>
            </a:r>
            <a:r>
              <a:rPr lang="zh-CN" altLang="en-US" sz="2000" dirty="0" smtClean="0"/>
              <a:t>处理（包括分组或排序）。</a:t>
            </a:r>
            <a:endParaRPr lang="en-US" altLang="zh-CN" sz="2000" dirty="0"/>
          </a:p>
          <a:p>
            <a:pPr lvl="1">
              <a:lnSpc>
                <a:spcPct val="120000"/>
              </a:lnSpc>
              <a:buFont typeface="Wingdings" panose="05000000000000000000" pitchFamily="2" charset="2"/>
              <a:buChar char="Ø"/>
            </a:pPr>
            <a:r>
              <a:rPr lang="zh-CN" altLang="en-US" sz="2200" dirty="0"/>
              <a:t>目的：</a:t>
            </a:r>
            <a:endParaRPr lang="en-US" altLang="zh-CN" sz="2200" dirty="0"/>
          </a:p>
          <a:p>
            <a:pPr lvl="2">
              <a:lnSpc>
                <a:spcPct val="120000"/>
              </a:lnSpc>
              <a:buFont typeface="Arial" panose="020B0604020202020204" pitchFamily="34" charset="0"/>
              <a:buChar char="•"/>
            </a:pPr>
            <a:r>
              <a:rPr lang="zh-CN" altLang="en-US" sz="2000" dirty="0"/>
              <a:t>为了向用户展示提取的数据或者控制信息。</a:t>
            </a:r>
          </a:p>
          <a:p>
            <a:pPr lvl="2">
              <a:lnSpc>
                <a:spcPct val="120000"/>
              </a:lnSpc>
              <a:buFont typeface="Arial" panose="020B0604020202020204" pitchFamily="34" charset="0"/>
              <a:buChar char="•"/>
            </a:pPr>
            <a:r>
              <a:rPr lang="zh-CN" altLang="en-US" sz="2000" dirty="0"/>
              <a:t>外部查询的逻辑处理里面</a:t>
            </a:r>
            <a:r>
              <a:rPr lang="zh-CN" altLang="en-US" sz="2000" dirty="0">
                <a:solidFill>
                  <a:srgbClr val="FF0000"/>
                </a:solidFill>
              </a:rPr>
              <a:t>不包含</a:t>
            </a:r>
            <a:r>
              <a:rPr lang="zh-CN" altLang="en-US" sz="2000" dirty="0"/>
              <a:t>数学公式或者计算以及对衍生数据的生成。</a:t>
            </a:r>
          </a:p>
          <a:p>
            <a:pPr lvl="2">
              <a:lnSpc>
                <a:spcPct val="120000"/>
              </a:lnSpc>
              <a:buFont typeface="Arial" panose="020B0604020202020204" pitchFamily="34" charset="0"/>
              <a:buChar char="•"/>
            </a:pPr>
            <a:r>
              <a:rPr lang="zh-CN" altLang="en-US" sz="2000" dirty="0"/>
              <a:t>外部查询不维护内部逻辑文件（</a:t>
            </a:r>
            <a:r>
              <a:rPr lang="en-US" altLang="zh-CN" sz="2000" dirty="0"/>
              <a:t>ILF</a:t>
            </a:r>
            <a:r>
              <a:rPr lang="zh-CN" altLang="en-US" sz="2000" dirty="0"/>
              <a:t>），也不会引起系统行为的改变。 </a:t>
            </a:r>
            <a:endParaRPr lang="en-US" altLang="zh-CN" sz="2000" dirty="0"/>
          </a:p>
        </p:txBody>
      </p:sp>
    </p:spTree>
    <p:extLst>
      <p:ext uri="{BB962C8B-B14F-4D97-AF65-F5344CB8AC3E}">
        <p14:creationId xmlns:p14="http://schemas.microsoft.com/office/powerpoint/2010/main" val="3140945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1" y="300527"/>
            <a:ext cx="6001435"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8</a:t>
            </a:r>
            <a:r>
              <a:rPr lang="zh-CN" altLang="en-US" dirty="0" smtClean="0"/>
              <a:t>）</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250161477"/>
              </p:ext>
            </p:extLst>
          </p:nvPr>
        </p:nvGraphicFramePr>
        <p:xfrm>
          <a:off x="484032" y="1727986"/>
          <a:ext cx="8253572" cy="2459937"/>
        </p:xfrm>
        <a:graphic>
          <a:graphicData uri="http://schemas.openxmlformats.org/drawingml/2006/table">
            <a:tbl>
              <a:tblPr firstRow="1" bandRow="1">
                <a:tableStyleId>{6E25E649-3F16-4E02-A733-19D2CDBF48F0}</a:tableStyleId>
              </a:tblPr>
              <a:tblGrid>
                <a:gridCol w="2063393"/>
                <a:gridCol w="2063393"/>
                <a:gridCol w="2063393"/>
                <a:gridCol w="2063393"/>
              </a:tblGrid>
              <a:tr h="464881">
                <a:tc rowSpan="2">
                  <a:txBody>
                    <a:bodyPr/>
                    <a:lstStyle/>
                    <a:p>
                      <a:pPr algn="ctr"/>
                      <a:endParaRPr lang="en-US" altLang="zh-CN" sz="1600" dirty="0" smtClean="0">
                        <a:solidFill>
                          <a:schemeClr val="tx1"/>
                        </a:solidFill>
                      </a:endParaRPr>
                    </a:p>
                    <a:p>
                      <a:pPr algn="ctr"/>
                      <a:r>
                        <a:rPr lang="zh-CN" altLang="en-US" sz="1600" dirty="0" smtClean="0">
                          <a:solidFill>
                            <a:schemeClr val="tx1"/>
                          </a:solidFill>
                        </a:rPr>
                        <a:t>功能</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3">
                  <a:txBody>
                    <a:bodyPr/>
                    <a:lstStyle/>
                    <a:p>
                      <a:pPr algn="ctr"/>
                      <a:r>
                        <a:rPr lang="zh-CN" altLang="en-US" sz="1600" b="1" dirty="0" smtClean="0">
                          <a:solidFill>
                            <a:schemeClr val="tx1"/>
                          </a:solidFill>
                        </a:rPr>
                        <a:t>事务功能</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dirty="0"/>
                    </a:p>
                  </a:txBody>
                  <a:tcPr/>
                </a:tc>
                <a:tc hMerge="1">
                  <a:txBody>
                    <a:bodyPr/>
                    <a:lstStyle/>
                    <a:p>
                      <a:endParaRPr lang="zh-CN" altLang="en-US" dirty="0"/>
                    </a:p>
                  </a:txBody>
                  <a:tcPr/>
                </a:tc>
              </a:tr>
              <a:tr h="482139">
                <a:tc vMerge="1">
                  <a:txBody>
                    <a:bodyPr/>
                    <a:lstStyle/>
                    <a:p>
                      <a:endParaRPr lang="zh-CN" altLang="en-US" dirty="0"/>
                    </a:p>
                  </a:txBody>
                  <a:tcPr/>
                </a:tc>
                <a:tc>
                  <a:txBody>
                    <a:bodyPr/>
                    <a:lstStyle/>
                    <a:p>
                      <a:pPr algn="ctr"/>
                      <a:r>
                        <a:rPr lang="en-US" altLang="zh-CN" sz="1600" b="1" dirty="0" smtClean="0">
                          <a:solidFill>
                            <a:schemeClr val="tx1"/>
                          </a:solidFill>
                        </a:rPr>
                        <a:t>EI</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b="1" dirty="0" smtClean="0">
                          <a:solidFill>
                            <a:schemeClr val="tx1"/>
                          </a:solidFill>
                        </a:rPr>
                        <a:t>EO</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b="1" dirty="0" smtClean="0">
                          <a:solidFill>
                            <a:schemeClr val="tx1"/>
                          </a:solidFill>
                        </a:rPr>
                        <a:t>EQ</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515389">
                <a:tc>
                  <a:txBody>
                    <a:bodyPr/>
                    <a:lstStyle/>
                    <a:p>
                      <a:r>
                        <a:rPr lang="zh-CN" altLang="en-US" sz="1600" dirty="0" smtClean="0"/>
                        <a:t>改变系统行为</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PI</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F</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smtClean="0">
                          <a:solidFill>
                            <a:schemeClr val="dk1"/>
                          </a:solidFill>
                          <a:latin typeface="+mn-lt"/>
                          <a:ea typeface="+mn-ea"/>
                          <a:cs typeface="+mn-cs"/>
                        </a:rPr>
                        <a:t>N/A</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5389">
                <a:tc>
                  <a:txBody>
                    <a:bodyPr/>
                    <a:lstStyle/>
                    <a:p>
                      <a:r>
                        <a:rPr lang="zh-CN" altLang="en-US" sz="1600" dirty="0" smtClean="0"/>
                        <a:t>维护</a:t>
                      </a:r>
                      <a:r>
                        <a:rPr lang="en-US" altLang="zh-CN" sz="1600" dirty="0" smtClean="0"/>
                        <a:t>ILF</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PI</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F</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N/A</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139">
                <a:tc>
                  <a:txBody>
                    <a:bodyPr/>
                    <a:lstStyle/>
                    <a:p>
                      <a:r>
                        <a:rPr lang="zh-CN" altLang="en-US" sz="1600" dirty="0" smtClean="0"/>
                        <a:t>向用户展示数据</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F</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PI</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PI</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内容占位符 2"/>
          <p:cNvSpPr txBox="1">
            <a:spLocks/>
          </p:cNvSpPr>
          <p:nvPr/>
        </p:nvSpPr>
        <p:spPr>
          <a:xfrm>
            <a:off x="422269" y="4458857"/>
            <a:ext cx="8683312" cy="19588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20000"/>
              </a:lnSpc>
              <a:buNone/>
            </a:pPr>
            <a:r>
              <a:rPr lang="zh-CN" altLang="en-US" b="1" dirty="0" smtClean="0">
                <a:latin typeface="Ebrima" panose="02000000000000000000" pitchFamily="2" charset="0"/>
                <a:ea typeface="Ebrima" panose="02000000000000000000" pitchFamily="2" charset="0"/>
                <a:cs typeface="Ebrima" panose="02000000000000000000" pitchFamily="2" charset="0"/>
              </a:rPr>
              <a:t>示例</a:t>
            </a:r>
            <a:r>
              <a:rPr lang="zh-CN" altLang="en-US" b="1" dirty="0">
                <a:latin typeface="Ebrima" panose="02000000000000000000" pitchFamily="2" charset="0"/>
                <a:ea typeface="Ebrima" panose="02000000000000000000" pitchFamily="2" charset="0"/>
                <a:cs typeface="Ebrima" panose="02000000000000000000" pitchFamily="2" charset="0"/>
              </a:rPr>
              <a:t>：</a:t>
            </a:r>
            <a:endParaRPr lang="en-US" altLang="zh-CN" b="1" dirty="0">
              <a:latin typeface="Ebrima" panose="02000000000000000000" pitchFamily="2" charset="0"/>
              <a:ea typeface="Ebrima" panose="02000000000000000000" pitchFamily="2" charset="0"/>
              <a:cs typeface="Ebrima" panose="02000000000000000000" pitchFamily="2" charset="0"/>
            </a:endParaRPr>
          </a:p>
          <a:p>
            <a:pPr>
              <a:lnSpc>
                <a:spcPct val="120000"/>
              </a:lnSpc>
              <a:buFont typeface="Arial" panose="020B0604020202020204" pitchFamily="34" charset="0"/>
              <a:buChar char="•"/>
            </a:pPr>
            <a:r>
              <a:rPr lang="en-US" altLang="zh-CN" dirty="0">
                <a:latin typeface="Ebrima" panose="02000000000000000000" pitchFamily="2" charset="0"/>
                <a:ea typeface="Ebrima" panose="02000000000000000000" pitchFamily="2" charset="0"/>
                <a:cs typeface="Ebrima" panose="02000000000000000000" pitchFamily="2" charset="0"/>
              </a:rPr>
              <a:t>PI:	Primary Intent	</a:t>
            </a:r>
            <a:r>
              <a:rPr lang="zh-CN" altLang="en-US" dirty="0"/>
              <a:t>该功能的主要目的</a:t>
            </a:r>
            <a:endParaRPr lang="en-US" altLang="zh-CN" dirty="0"/>
          </a:p>
          <a:p>
            <a:pPr>
              <a:lnSpc>
                <a:spcPct val="120000"/>
              </a:lnSpc>
              <a:buFont typeface="Arial" panose="020B0604020202020204" pitchFamily="34" charset="0"/>
              <a:buChar char="•"/>
            </a:pPr>
            <a:r>
              <a:rPr lang="en-US" altLang="zh-CN" dirty="0">
                <a:latin typeface="Ebrima" panose="02000000000000000000" pitchFamily="2" charset="0"/>
                <a:ea typeface="Ebrima" panose="02000000000000000000" pitchFamily="2" charset="0"/>
                <a:cs typeface="Ebrima" panose="02000000000000000000" pitchFamily="2" charset="0"/>
              </a:rPr>
              <a:t>F:	Function		</a:t>
            </a:r>
            <a:r>
              <a:rPr lang="zh-CN" altLang="en-US" dirty="0"/>
              <a:t>该交易功能具有这项功能，但不是主要目的</a:t>
            </a:r>
            <a:r>
              <a:rPr lang="zh-CN" altLang="en-US" dirty="0" smtClean="0"/>
              <a:t>，有</a:t>
            </a:r>
            <a:r>
              <a:rPr lang="zh-CN" altLang="en-US" dirty="0"/>
              <a:t>的时候适用</a:t>
            </a:r>
            <a:endParaRPr lang="en-US" altLang="zh-CN" dirty="0"/>
          </a:p>
          <a:p>
            <a:pPr>
              <a:lnSpc>
                <a:spcPct val="120000"/>
              </a:lnSpc>
              <a:buFont typeface="Arial" panose="020B0604020202020204" pitchFamily="34" charset="0"/>
              <a:buChar char="•"/>
            </a:pPr>
            <a:r>
              <a:rPr lang="en-US" altLang="zh-CN" dirty="0">
                <a:latin typeface="Ebrima" panose="02000000000000000000" pitchFamily="2" charset="0"/>
                <a:ea typeface="Ebrima" panose="02000000000000000000" pitchFamily="2" charset="0"/>
                <a:cs typeface="Ebrima" panose="02000000000000000000" pitchFamily="2" charset="0"/>
              </a:rPr>
              <a:t>N/A:	Not Applicable	</a:t>
            </a:r>
            <a:r>
              <a:rPr lang="zh-CN" altLang="en-US" dirty="0"/>
              <a:t>不适用</a:t>
            </a:r>
          </a:p>
        </p:txBody>
      </p:sp>
    </p:spTree>
    <p:extLst>
      <p:ext uri="{BB962C8B-B14F-4D97-AF65-F5344CB8AC3E}">
        <p14:creationId xmlns:p14="http://schemas.microsoft.com/office/powerpoint/2010/main" val="1816227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898280" cy="733488"/>
          </a:xfrm>
        </p:spPr>
        <p:txBody>
          <a:bodyPr>
            <a:normAutofit fontScale="90000"/>
          </a:bodyPr>
          <a:lstStyle/>
          <a:p>
            <a:r>
              <a:rPr lang="zh-CN" altLang="en-US" dirty="0" smtClean="0"/>
              <a:t>识别</a:t>
            </a:r>
            <a:r>
              <a:rPr lang="zh-CN" altLang="en-US" dirty="0"/>
              <a:t>基本过程计数项</a:t>
            </a:r>
            <a:r>
              <a:rPr lang="zh-CN" altLang="en-US" dirty="0" smtClean="0"/>
              <a:t>（</a:t>
            </a:r>
            <a:r>
              <a:rPr lang="en-US" altLang="zh-CN" dirty="0" smtClean="0"/>
              <a:t>9</a:t>
            </a:r>
            <a:r>
              <a:rPr lang="zh-CN" altLang="en-US" dirty="0" smtClean="0"/>
              <a:t>）</a:t>
            </a:r>
            <a:endParaRPr lang="zh-CN" altLang="en-US" dirty="0"/>
          </a:p>
        </p:txBody>
      </p:sp>
      <p:sp>
        <p:nvSpPr>
          <p:cNvPr id="3" name="圆角矩形 2"/>
          <p:cNvSpPr/>
          <p:nvPr/>
        </p:nvSpPr>
        <p:spPr>
          <a:xfrm>
            <a:off x="1348196" y="2749671"/>
            <a:ext cx="6010719" cy="3300153"/>
          </a:xfrm>
          <a:prstGeom prst="roundRect">
            <a:avLst/>
          </a:prstGeom>
          <a:solidFill>
            <a:srgbClr val="FFFF9F"/>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b="1" dirty="0"/>
              <a:t>系统边界</a:t>
            </a:r>
          </a:p>
        </p:txBody>
      </p:sp>
      <p:sp>
        <p:nvSpPr>
          <p:cNvPr id="5" name="椭圆 4"/>
          <p:cNvSpPr/>
          <p:nvPr/>
        </p:nvSpPr>
        <p:spPr>
          <a:xfrm>
            <a:off x="1348196" y="1757303"/>
            <a:ext cx="6010719" cy="79805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外部用户</a:t>
            </a:r>
          </a:p>
        </p:txBody>
      </p:sp>
      <p:sp>
        <p:nvSpPr>
          <p:cNvPr id="6" name="圆角矩形 5"/>
          <p:cNvSpPr/>
          <p:nvPr/>
        </p:nvSpPr>
        <p:spPr>
          <a:xfrm>
            <a:off x="118531" y="2749672"/>
            <a:ext cx="831273" cy="330015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a:t>其它应用程序</a:t>
            </a:r>
          </a:p>
        </p:txBody>
      </p:sp>
      <p:sp>
        <p:nvSpPr>
          <p:cNvPr id="7" name="圆角矩形 6"/>
          <p:cNvSpPr/>
          <p:nvPr/>
        </p:nvSpPr>
        <p:spPr>
          <a:xfrm>
            <a:off x="7757311" y="2749664"/>
            <a:ext cx="1289089" cy="330015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nchorCtr="0"/>
          <a:lstStyle/>
          <a:p>
            <a:pPr algn="ctr"/>
            <a:r>
              <a:rPr lang="zh-CN" altLang="en-US" dirty="0"/>
              <a:t>其它应用程序</a:t>
            </a:r>
          </a:p>
        </p:txBody>
      </p:sp>
      <p:sp>
        <p:nvSpPr>
          <p:cNvPr id="8" name="圆柱形 7"/>
          <p:cNvSpPr/>
          <p:nvPr/>
        </p:nvSpPr>
        <p:spPr>
          <a:xfrm>
            <a:off x="8331505" y="2982423"/>
            <a:ext cx="594767" cy="931024"/>
          </a:xfrm>
          <a:prstGeom prst="can">
            <a:avLst/>
          </a:prstGeom>
          <a:solidFill>
            <a:srgbClr val="B31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EIF</a:t>
            </a:r>
            <a:endParaRPr lang="zh-CN" altLang="en-US" dirty="0"/>
          </a:p>
        </p:txBody>
      </p:sp>
      <p:sp>
        <p:nvSpPr>
          <p:cNvPr id="9" name="流程图: 联系 8"/>
          <p:cNvSpPr/>
          <p:nvPr/>
        </p:nvSpPr>
        <p:spPr>
          <a:xfrm>
            <a:off x="2113572" y="3156988"/>
            <a:ext cx="947651" cy="9476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EI</a:t>
            </a:r>
            <a:endParaRPr lang="zh-CN" altLang="en-US" dirty="0"/>
          </a:p>
        </p:txBody>
      </p:sp>
      <p:sp>
        <p:nvSpPr>
          <p:cNvPr id="10" name="流程图: 联系 9"/>
          <p:cNvSpPr/>
          <p:nvPr/>
        </p:nvSpPr>
        <p:spPr>
          <a:xfrm>
            <a:off x="3863094" y="3156990"/>
            <a:ext cx="947651" cy="9476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EO</a:t>
            </a:r>
            <a:endParaRPr lang="zh-CN" altLang="en-US" dirty="0"/>
          </a:p>
        </p:txBody>
      </p:sp>
      <p:sp>
        <p:nvSpPr>
          <p:cNvPr id="11" name="流程图: 联系 10"/>
          <p:cNvSpPr/>
          <p:nvPr/>
        </p:nvSpPr>
        <p:spPr>
          <a:xfrm>
            <a:off x="5589812" y="3156988"/>
            <a:ext cx="947651" cy="9476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EQ</a:t>
            </a:r>
            <a:endParaRPr lang="zh-CN" altLang="en-US" dirty="0"/>
          </a:p>
        </p:txBody>
      </p:sp>
      <p:sp>
        <p:nvSpPr>
          <p:cNvPr id="12" name="圆柱形 11"/>
          <p:cNvSpPr/>
          <p:nvPr/>
        </p:nvSpPr>
        <p:spPr>
          <a:xfrm>
            <a:off x="1666584" y="4590939"/>
            <a:ext cx="893985" cy="7772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ILF</a:t>
            </a:r>
            <a:endParaRPr lang="zh-CN" altLang="en-US" dirty="0"/>
          </a:p>
        </p:txBody>
      </p:sp>
      <p:sp>
        <p:nvSpPr>
          <p:cNvPr id="13" name="圆柱形 12"/>
          <p:cNvSpPr/>
          <p:nvPr/>
        </p:nvSpPr>
        <p:spPr>
          <a:xfrm>
            <a:off x="3120641" y="4590939"/>
            <a:ext cx="893985" cy="7772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ILF</a:t>
            </a:r>
            <a:endParaRPr lang="zh-CN" altLang="en-US" dirty="0"/>
          </a:p>
        </p:txBody>
      </p:sp>
      <p:sp>
        <p:nvSpPr>
          <p:cNvPr id="14" name="圆柱形 13"/>
          <p:cNvSpPr/>
          <p:nvPr/>
        </p:nvSpPr>
        <p:spPr>
          <a:xfrm>
            <a:off x="4668888" y="4601331"/>
            <a:ext cx="893985" cy="7772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ILF</a:t>
            </a:r>
            <a:endParaRPr lang="zh-CN" altLang="en-US" dirty="0"/>
          </a:p>
        </p:txBody>
      </p:sp>
      <p:sp>
        <p:nvSpPr>
          <p:cNvPr id="15" name="圆柱形 14"/>
          <p:cNvSpPr/>
          <p:nvPr/>
        </p:nvSpPr>
        <p:spPr>
          <a:xfrm>
            <a:off x="6217135" y="4590939"/>
            <a:ext cx="893985" cy="7772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ILF</a:t>
            </a:r>
            <a:endParaRPr lang="zh-CN" altLang="en-US" dirty="0"/>
          </a:p>
        </p:txBody>
      </p:sp>
      <p:cxnSp>
        <p:nvCxnSpPr>
          <p:cNvPr id="17" name="曲线连接符 16"/>
          <p:cNvCxnSpPr>
            <a:stCxn id="6" idx="3"/>
            <a:endCxn id="9" idx="2"/>
          </p:cNvCxnSpPr>
          <p:nvPr/>
        </p:nvCxnSpPr>
        <p:spPr>
          <a:xfrm flipV="1">
            <a:off x="949799" y="3630815"/>
            <a:ext cx="1163773" cy="768931"/>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曲线连接符 18"/>
          <p:cNvCxnSpPr>
            <a:stCxn id="5" idx="3"/>
            <a:endCxn id="9" idx="0"/>
          </p:cNvCxnSpPr>
          <p:nvPr/>
        </p:nvCxnSpPr>
        <p:spPr>
          <a:xfrm rot="16200000" flipH="1">
            <a:off x="2048672" y="2618258"/>
            <a:ext cx="718505" cy="358956"/>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1" name="曲线连接符 20"/>
          <p:cNvCxnSpPr>
            <a:stCxn id="10" idx="1"/>
            <a:endCxn id="6" idx="0"/>
          </p:cNvCxnSpPr>
          <p:nvPr/>
        </p:nvCxnSpPr>
        <p:spPr>
          <a:xfrm rot="16200000" flipV="1">
            <a:off x="1994969" y="1288868"/>
            <a:ext cx="546101" cy="3467711"/>
          </a:xfrm>
          <a:prstGeom prst="curvedConnector3">
            <a:avLst>
              <a:gd name="adj1" fmla="val 117505"/>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曲线连接符 22"/>
          <p:cNvCxnSpPr>
            <a:stCxn id="10" idx="0"/>
            <a:endCxn id="5" idx="4"/>
          </p:cNvCxnSpPr>
          <p:nvPr/>
        </p:nvCxnSpPr>
        <p:spPr>
          <a:xfrm rot="5400000" flipH="1" flipV="1">
            <a:off x="4044418" y="2847860"/>
            <a:ext cx="601635" cy="16633"/>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5" name="曲线连接符 24"/>
          <p:cNvCxnSpPr>
            <a:stCxn id="3" idx="0"/>
            <a:endCxn id="11" idx="1"/>
          </p:cNvCxnSpPr>
          <p:nvPr/>
        </p:nvCxnSpPr>
        <p:spPr>
          <a:xfrm rot="16200000" flipH="1">
            <a:off x="4768024" y="2335195"/>
            <a:ext cx="546103" cy="1375040"/>
          </a:xfrm>
          <a:prstGeom prst="curvedConnector3">
            <a:avLst>
              <a:gd name="adj1" fmla="val 40338"/>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曲线连接符 29"/>
          <p:cNvCxnSpPr>
            <a:stCxn id="11" idx="0"/>
            <a:endCxn id="5" idx="5"/>
          </p:cNvCxnSpPr>
          <p:nvPr/>
        </p:nvCxnSpPr>
        <p:spPr>
          <a:xfrm rot="5400000" flipH="1" flipV="1">
            <a:off x="5911903" y="2590221"/>
            <a:ext cx="718505" cy="415024"/>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2" name="曲线连接符 31"/>
          <p:cNvCxnSpPr>
            <a:stCxn id="8" idx="2"/>
            <a:endCxn id="11" idx="6"/>
          </p:cNvCxnSpPr>
          <p:nvPr/>
        </p:nvCxnSpPr>
        <p:spPr>
          <a:xfrm rot="10800000" flipV="1">
            <a:off x="6537466" y="3447938"/>
            <a:ext cx="1794039" cy="182876"/>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曲线连接符 34"/>
          <p:cNvCxnSpPr>
            <a:stCxn id="15" idx="1"/>
            <a:endCxn id="11" idx="4"/>
          </p:cNvCxnSpPr>
          <p:nvPr/>
        </p:nvCxnSpPr>
        <p:spPr>
          <a:xfrm rot="16200000" flipV="1">
            <a:off x="6120731" y="4047548"/>
            <a:ext cx="486296" cy="600487"/>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9" name="曲线连接符 38"/>
          <p:cNvCxnSpPr>
            <a:stCxn id="14" idx="1"/>
            <a:endCxn id="10" idx="4"/>
          </p:cNvCxnSpPr>
          <p:nvPr/>
        </p:nvCxnSpPr>
        <p:spPr>
          <a:xfrm rot="16200000" flipV="1">
            <a:off x="4478058" y="3963508"/>
            <a:ext cx="496687" cy="778959"/>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1" name="曲线连接符 40"/>
          <p:cNvCxnSpPr>
            <a:stCxn id="13" idx="1"/>
            <a:endCxn id="10" idx="3"/>
          </p:cNvCxnSpPr>
          <p:nvPr/>
        </p:nvCxnSpPr>
        <p:spPr>
          <a:xfrm rot="5400000" flipH="1" flipV="1">
            <a:off x="3472215" y="4061278"/>
            <a:ext cx="625075" cy="434243"/>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3" name="曲线连接符 42"/>
          <p:cNvCxnSpPr>
            <a:endCxn id="9" idx="4"/>
          </p:cNvCxnSpPr>
          <p:nvPr/>
        </p:nvCxnSpPr>
        <p:spPr>
          <a:xfrm rot="10800000">
            <a:off x="2587403" y="4104636"/>
            <a:ext cx="970457" cy="486296"/>
          </a:xfrm>
          <a:prstGeom prst="curved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曲线连接符 50"/>
          <p:cNvCxnSpPr>
            <a:stCxn id="9" idx="4"/>
            <a:endCxn id="12" idx="1"/>
          </p:cNvCxnSpPr>
          <p:nvPr/>
        </p:nvCxnSpPr>
        <p:spPr>
          <a:xfrm rot="5400000">
            <a:off x="2107335" y="4110879"/>
            <a:ext cx="486296" cy="473825"/>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5" name="曲线连接符 54"/>
          <p:cNvCxnSpPr>
            <a:stCxn id="9" idx="5"/>
            <a:endCxn id="15" idx="0"/>
          </p:cNvCxnSpPr>
          <p:nvPr/>
        </p:nvCxnSpPr>
        <p:spPr>
          <a:xfrm rot="16200000" flipH="1">
            <a:off x="4383590" y="2504715"/>
            <a:ext cx="819387" cy="3741681"/>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sp>
        <p:nvSpPr>
          <p:cNvPr id="29" name="矩形 28"/>
          <p:cNvSpPr/>
          <p:nvPr/>
        </p:nvSpPr>
        <p:spPr>
          <a:xfrm>
            <a:off x="1897561" y="3062681"/>
            <a:ext cx="4856156" cy="1145077"/>
          </a:xfrm>
          <a:prstGeom prst="rect">
            <a:avLst/>
          </a:prstGeom>
          <a:noFill/>
          <a:ln w="381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爆炸形 1 21"/>
          <p:cNvSpPr/>
          <p:nvPr/>
        </p:nvSpPr>
        <p:spPr>
          <a:xfrm rot="21087608">
            <a:off x="6218179" y="2230116"/>
            <a:ext cx="2476437" cy="1427712"/>
          </a:xfrm>
          <a:prstGeom prst="irregularSeal1">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基本过程</a:t>
            </a:r>
            <a:endParaRPr lang="zh-CN" altLang="en-US" sz="2000" b="1" dirty="0">
              <a:solidFill>
                <a:srgbClr val="FF0000"/>
              </a:solidFill>
            </a:endParaRPr>
          </a:p>
        </p:txBody>
      </p:sp>
      <p:sp>
        <p:nvSpPr>
          <p:cNvPr id="31" name="文本框 30"/>
          <p:cNvSpPr txBox="1"/>
          <p:nvPr/>
        </p:nvSpPr>
        <p:spPr>
          <a:xfrm>
            <a:off x="3668637" y="6077752"/>
            <a:ext cx="1347052" cy="400110"/>
          </a:xfrm>
          <a:prstGeom prst="rect">
            <a:avLst/>
          </a:prstGeom>
          <a:solidFill>
            <a:schemeClr val="bg1"/>
          </a:solidFill>
          <a:ln w="57150">
            <a:solidFill>
              <a:schemeClr val="bg1"/>
            </a:solidFill>
          </a:ln>
        </p:spPr>
        <p:txBody>
          <a:bodyPr wrap="square" rtlCol="0">
            <a:spAutoFit/>
          </a:bodyPr>
          <a:lstStyle/>
          <a:p>
            <a:r>
              <a:rPr lang="zh-CN" altLang="en-US" sz="2000" b="1" dirty="0" smtClean="0">
                <a:solidFill>
                  <a:schemeClr val="accent5"/>
                </a:solidFill>
                <a:latin typeface="微软雅黑" pitchFamily="34" charset="-122"/>
                <a:ea typeface="微软雅黑" pitchFamily="34" charset="-122"/>
              </a:rPr>
              <a:t>系统边界</a:t>
            </a:r>
          </a:p>
        </p:txBody>
      </p:sp>
    </p:spTree>
    <p:extLst>
      <p:ext uri="{BB962C8B-B14F-4D97-AF65-F5344CB8AC3E}">
        <p14:creationId xmlns:p14="http://schemas.microsoft.com/office/powerpoint/2010/main" val="2194231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272368"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10</a:t>
            </a:r>
            <a:r>
              <a:rPr lang="zh-CN" altLang="en-US" dirty="0" smtClean="0"/>
              <a:t>）</a:t>
            </a:r>
            <a:endParaRPr lang="zh-CN" altLang="en-US" dirty="0"/>
          </a:p>
        </p:txBody>
      </p:sp>
      <p:sp>
        <p:nvSpPr>
          <p:cNvPr id="4" name="内容占位符 3"/>
          <p:cNvSpPr>
            <a:spLocks noGrp="1"/>
          </p:cNvSpPr>
          <p:nvPr>
            <p:ph idx="1"/>
          </p:nvPr>
        </p:nvSpPr>
        <p:spPr>
          <a:xfrm>
            <a:off x="484032" y="2044699"/>
            <a:ext cx="8084235" cy="3847176"/>
          </a:xfrm>
        </p:spPr>
        <p:txBody>
          <a:bodyPr>
            <a:normAutofit lnSpcReduction="10000"/>
          </a:bodyPr>
          <a:lstStyle/>
          <a:p>
            <a:pPr marL="0" indent="0">
              <a:lnSpc>
                <a:spcPct val="150000"/>
              </a:lnSpc>
              <a:buNone/>
            </a:pPr>
            <a:r>
              <a:rPr lang="en-US" altLang="zh-CN" sz="2000" b="1" dirty="0">
                <a:latin typeface="微软雅黑" panose="020B0503020204020204" pitchFamily="34" charset="-122"/>
                <a:ea typeface="微软雅黑" panose="020B0503020204020204" pitchFamily="34" charset="-122"/>
                <a:cs typeface="Ebrima" panose="02000000000000000000" pitchFamily="2" charset="0"/>
              </a:rPr>
              <a:t>EI </a:t>
            </a:r>
            <a:r>
              <a:rPr lang="zh-CN" altLang="en-US" sz="2000" b="1" dirty="0">
                <a:latin typeface="微软雅黑" panose="020B0503020204020204" pitchFamily="34" charset="-122"/>
                <a:ea typeface="微软雅黑" panose="020B0503020204020204" pitchFamily="34" charset="-122"/>
                <a:cs typeface="Ebrima" panose="02000000000000000000" pitchFamily="2" charset="0"/>
              </a:rPr>
              <a:t>的计数规则：</a:t>
            </a:r>
            <a:endParaRPr lang="en-US" altLang="zh-CN" sz="2000" b="1" dirty="0">
              <a:latin typeface="微软雅黑" panose="020B0503020204020204" pitchFamily="34" charset="-122"/>
              <a:ea typeface="微软雅黑" panose="020B0503020204020204" pitchFamily="34" charset="-122"/>
              <a:cs typeface="Ebrima" panose="02000000000000000000" pitchFamily="2" charset="0"/>
            </a:endParaRPr>
          </a:p>
          <a:p>
            <a:pPr>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cs typeface="Ebrima" panose="02000000000000000000" pitchFamily="2" charset="0"/>
              </a:rPr>
              <a:t>数据或者控制信息是从应用边界以外接收到的；</a:t>
            </a:r>
          </a:p>
          <a:p>
            <a:pPr>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cs typeface="Ebrima" panose="02000000000000000000" pitchFamily="2" charset="0"/>
              </a:rPr>
              <a:t>如果接收的信息不是一个改变系统行为的控制信息，那么至少需要有一个 </a:t>
            </a:r>
            <a:r>
              <a:rPr lang="en-US" altLang="zh-CN" sz="1800" dirty="0">
                <a:latin typeface="微软雅黑" panose="020B0503020204020204" pitchFamily="34" charset="-122"/>
                <a:ea typeface="微软雅黑" panose="020B0503020204020204" pitchFamily="34" charset="-122"/>
                <a:cs typeface="Ebrima" panose="02000000000000000000" pitchFamily="2" charset="0"/>
              </a:rPr>
              <a:t>ILF </a:t>
            </a:r>
            <a:r>
              <a:rPr lang="zh-CN" altLang="en-US" sz="1800" dirty="0">
                <a:latin typeface="微软雅黑" panose="020B0503020204020204" pitchFamily="34" charset="-122"/>
                <a:ea typeface="微软雅黑" panose="020B0503020204020204" pitchFamily="34" charset="-122"/>
                <a:cs typeface="Ebrima" panose="02000000000000000000" pitchFamily="2" charset="0"/>
              </a:rPr>
              <a:t>被改变了；</a:t>
            </a:r>
          </a:p>
          <a:p>
            <a:pPr>
              <a:lnSpc>
                <a:spcPct val="150000"/>
              </a:lnSpc>
              <a:buFont typeface="+mj-lt"/>
              <a:buAutoNum type="arabicPeriod"/>
            </a:pPr>
            <a:r>
              <a:rPr lang="zh-CN" altLang="en-US" sz="1800" dirty="0">
                <a:latin typeface="微软雅黑" panose="020B0503020204020204" pitchFamily="34" charset="-122"/>
                <a:ea typeface="微软雅黑" panose="020B0503020204020204" pitchFamily="34" charset="-122"/>
                <a:cs typeface="Ebrima" panose="02000000000000000000" pitchFamily="2" charset="0"/>
              </a:rPr>
              <a:t>该基本操作必须符合以下三条描述之一：</a:t>
            </a:r>
          </a:p>
          <a:p>
            <a:pPr lvl="1">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Ebrima" panose="02000000000000000000" pitchFamily="2" charset="0"/>
              </a:rPr>
              <a:t>使用的</a:t>
            </a:r>
            <a:r>
              <a:rPr lang="zh-CN" altLang="en-US" sz="1600" dirty="0">
                <a:solidFill>
                  <a:srgbClr val="FF0000"/>
                </a:solidFill>
                <a:latin typeface="微软雅黑" panose="020B0503020204020204" pitchFamily="34" charset="-122"/>
                <a:ea typeface="微软雅黑" panose="020B0503020204020204" pitchFamily="34" charset="-122"/>
                <a:cs typeface="Ebrima" panose="02000000000000000000" pitchFamily="2" charset="0"/>
              </a:rPr>
              <a:t>处理逻辑是独特的</a:t>
            </a:r>
            <a:r>
              <a:rPr lang="zh-CN" altLang="en-US" sz="1600" dirty="0">
                <a:latin typeface="微软雅黑" panose="020B0503020204020204" pitchFamily="34" charset="-122"/>
                <a:ea typeface="微软雅黑" panose="020B0503020204020204" pitchFamily="34" charset="-122"/>
                <a:cs typeface="Ebrima" panose="02000000000000000000" pitchFamily="2" charset="0"/>
              </a:rPr>
              <a:t>，与应用中</a:t>
            </a:r>
            <a:r>
              <a:rPr lang="zh-CN" altLang="en-US" sz="1600" dirty="0" smtClean="0">
                <a:latin typeface="微软雅黑" panose="020B0503020204020204" pitchFamily="34" charset="-122"/>
                <a:ea typeface="微软雅黑" panose="020B0503020204020204" pitchFamily="34" charset="-122"/>
                <a:cs typeface="Ebrima" panose="02000000000000000000" pitchFamily="2" charset="0"/>
              </a:rPr>
              <a:t>其他</a:t>
            </a:r>
            <a:r>
              <a:rPr lang="en-US" altLang="zh-CN" sz="1600" dirty="0" smtClean="0">
                <a:latin typeface="微软雅黑" panose="020B0503020204020204" pitchFamily="34" charset="-122"/>
                <a:ea typeface="微软雅黑" panose="020B0503020204020204" pitchFamily="34" charset="-122"/>
                <a:cs typeface="Ebrima" panose="02000000000000000000" pitchFamily="2" charset="0"/>
              </a:rPr>
              <a:t>EI</a:t>
            </a:r>
            <a:r>
              <a:rPr lang="zh-CN" altLang="en-US" sz="1600" dirty="0" smtClean="0">
                <a:latin typeface="微软雅黑" panose="020B0503020204020204" pitchFamily="34" charset="-122"/>
                <a:ea typeface="微软雅黑" panose="020B0503020204020204" pitchFamily="34" charset="-122"/>
                <a:cs typeface="Ebrima" panose="02000000000000000000" pitchFamily="2" charset="0"/>
              </a:rPr>
              <a:t>的</a:t>
            </a:r>
            <a:r>
              <a:rPr lang="zh-CN" altLang="en-US" sz="1600" dirty="0">
                <a:latin typeface="微软雅黑" panose="020B0503020204020204" pitchFamily="34" charset="-122"/>
                <a:ea typeface="微软雅黑" panose="020B0503020204020204" pitchFamily="34" charset="-122"/>
                <a:cs typeface="Ebrima" panose="02000000000000000000" pitchFamily="2" charset="0"/>
              </a:rPr>
              <a:t>处理逻辑是不同的；</a:t>
            </a:r>
          </a:p>
          <a:p>
            <a:pPr lvl="1">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Ebrima" panose="02000000000000000000" pitchFamily="2" charset="0"/>
              </a:rPr>
              <a:t>在该处理中识别出来的数据元素是</a:t>
            </a:r>
            <a:r>
              <a:rPr lang="zh-CN" altLang="en-US" sz="1600" dirty="0">
                <a:solidFill>
                  <a:srgbClr val="FF0000"/>
                </a:solidFill>
                <a:latin typeface="微软雅黑" panose="020B0503020204020204" pitchFamily="34" charset="-122"/>
                <a:ea typeface="微软雅黑" panose="020B0503020204020204" pitchFamily="34" charset="-122"/>
                <a:cs typeface="Ebrima" panose="02000000000000000000" pitchFamily="2" charset="0"/>
              </a:rPr>
              <a:t>与应用中</a:t>
            </a:r>
            <a:r>
              <a:rPr lang="zh-CN" altLang="en-US" sz="1600" dirty="0" smtClean="0">
                <a:solidFill>
                  <a:srgbClr val="FF0000"/>
                </a:solidFill>
                <a:latin typeface="微软雅黑" panose="020B0503020204020204" pitchFamily="34" charset="-122"/>
                <a:ea typeface="微软雅黑" panose="020B0503020204020204" pitchFamily="34" charset="-122"/>
                <a:cs typeface="Ebrima" panose="02000000000000000000" pitchFamily="2" charset="0"/>
              </a:rPr>
              <a:t>其他</a:t>
            </a:r>
            <a:r>
              <a:rPr lang="en-US" altLang="zh-CN" sz="1600" dirty="0" smtClean="0">
                <a:solidFill>
                  <a:srgbClr val="FF0000"/>
                </a:solidFill>
                <a:latin typeface="微软雅黑" panose="020B0503020204020204" pitchFamily="34" charset="-122"/>
                <a:ea typeface="微软雅黑" panose="020B0503020204020204" pitchFamily="34" charset="-122"/>
                <a:cs typeface="Ebrima" panose="02000000000000000000" pitchFamily="2" charset="0"/>
              </a:rPr>
              <a:t>EI</a:t>
            </a:r>
            <a:r>
              <a:rPr lang="zh-CN" altLang="en-US" sz="1600" dirty="0" smtClean="0">
                <a:solidFill>
                  <a:srgbClr val="FF0000"/>
                </a:solidFill>
                <a:latin typeface="微软雅黑" panose="020B0503020204020204" pitchFamily="34" charset="-122"/>
                <a:ea typeface="微软雅黑" panose="020B0503020204020204" pitchFamily="34" charset="-122"/>
                <a:cs typeface="Ebrima" panose="02000000000000000000" pitchFamily="2" charset="0"/>
              </a:rPr>
              <a:t>的</a:t>
            </a:r>
            <a:r>
              <a:rPr lang="zh-CN" altLang="en-US" sz="1600" dirty="0">
                <a:solidFill>
                  <a:srgbClr val="FF0000"/>
                </a:solidFill>
                <a:latin typeface="微软雅黑" panose="020B0503020204020204" pitchFamily="34" charset="-122"/>
                <a:ea typeface="微软雅黑" panose="020B0503020204020204" pitchFamily="34" charset="-122"/>
                <a:cs typeface="Ebrima" panose="02000000000000000000" pitchFamily="2" charset="0"/>
              </a:rPr>
              <a:t>数据元素不同</a:t>
            </a:r>
            <a:r>
              <a:rPr lang="zh-CN" altLang="en-US" sz="1600" dirty="0">
                <a:latin typeface="微软雅黑" panose="020B0503020204020204" pitchFamily="34" charset="-122"/>
                <a:ea typeface="微软雅黑" panose="020B0503020204020204" pitchFamily="34" charset="-122"/>
                <a:cs typeface="Ebrima" panose="02000000000000000000" pitchFamily="2" charset="0"/>
              </a:rPr>
              <a:t>的；</a:t>
            </a:r>
          </a:p>
          <a:p>
            <a:pPr lvl="1">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Ebrima" panose="02000000000000000000" pitchFamily="2" charset="0"/>
              </a:rPr>
              <a:t>在该处理中引用的 </a:t>
            </a:r>
            <a:r>
              <a:rPr lang="en-US" altLang="zh-CN" sz="1600" dirty="0">
                <a:latin typeface="微软雅黑" panose="020B0503020204020204" pitchFamily="34" charset="-122"/>
                <a:ea typeface="微软雅黑" panose="020B0503020204020204" pitchFamily="34" charset="-122"/>
                <a:cs typeface="Ebrima" panose="02000000000000000000" pitchFamily="2" charset="0"/>
              </a:rPr>
              <a:t>ILF </a:t>
            </a:r>
            <a:r>
              <a:rPr lang="zh-CN" altLang="en-US" sz="1600" dirty="0">
                <a:latin typeface="微软雅黑" panose="020B0503020204020204" pitchFamily="34" charset="-122"/>
                <a:ea typeface="微软雅黑" panose="020B0503020204020204" pitchFamily="34" charset="-122"/>
                <a:cs typeface="Ebrima" panose="02000000000000000000" pitchFamily="2" charset="0"/>
              </a:rPr>
              <a:t>和 </a:t>
            </a:r>
            <a:r>
              <a:rPr lang="en-US" altLang="zh-CN" sz="1600" dirty="0">
                <a:latin typeface="微软雅黑" panose="020B0503020204020204" pitchFamily="34" charset="-122"/>
                <a:ea typeface="微软雅黑" panose="020B0503020204020204" pitchFamily="34" charset="-122"/>
                <a:cs typeface="Ebrima" panose="02000000000000000000" pitchFamily="2" charset="0"/>
              </a:rPr>
              <a:t>EIF </a:t>
            </a:r>
            <a:r>
              <a:rPr lang="zh-CN" altLang="en-US" sz="1600" dirty="0">
                <a:latin typeface="微软雅黑" panose="020B0503020204020204" pitchFamily="34" charset="-122"/>
                <a:ea typeface="微软雅黑" panose="020B0503020204020204" pitchFamily="34" charset="-122"/>
                <a:cs typeface="Ebrima" panose="02000000000000000000" pitchFamily="2" charset="0"/>
              </a:rPr>
              <a:t>是</a:t>
            </a:r>
            <a:r>
              <a:rPr lang="zh-CN" altLang="en-US" sz="1600" dirty="0">
                <a:solidFill>
                  <a:srgbClr val="FF0000"/>
                </a:solidFill>
                <a:latin typeface="微软雅黑" panose="020B0503020204020204" pitchFamily="34" charset="-122"/>
                <a:ea typeface="微软雅黑" panose="020B0503020204020204" pitchFamily="34" charset="-122"/>
                <a:cs typeface="Ebrima" panose="02000000000000000000" pitchFamily="2" charset="0"/>
              </a:rPr>
              <a:t>与应用中</a:t>
            </a:r>
            <a:r>
              <a:rPr lang="zh-CN" altLang="en-US" sz="1600" dirty="0" smtClean="0">
                <a:solidFill>
                  <a:srgbClr val="FF0000"/>
                </a:solidFill>
                <a:latin typeface="微软雅黑" panose="020B0503020204020204" pitchFamily="34" charset="-122"/>
                <a:ea typeface="微软雅黑" panose="020B0503020204020204" pitchFamily="34" charset="-122"/>
                <a:cs typeface="Ebrima" panose="02000000000000000000" pitchFamily="2" charset="0"/>
              </a:rPr>
              <a:t>其他</a:t>
            </a:r>
            <a:r>
              <a:rPr lang="en-US" altLang="zh-CN" sz="1600" dirty="0" smtClean="0">
                <a:solidFill>
                  <a:srgbClr val="FF0000"/>
                </a:solidFill>
                <a:latin typeface="微软雅黑" panose="020B0503020204020204" pitchFamily="34" charset="-122"/>
                <a:ea typeface="微软雅黑" panose="020B0503020204020204" pitchFamily="34" charset="-122"/>
                <a:cs typeface="Ebrima" panose="02000000000000000000" pitchFamily="2" charset="0"/>
              </a:rPr>
              <a:t>EI</a:t>
            </a:r>
            <a:r>
              <a:rPr lang="zh-CN" altLang="en-US" sz="1600" dirty="0" smtClean="0">
                <a:solidFill>
                  <a:srgbClr val="FF0000"/>
                </a:solidFill>
                <a:latin typeface="微软雅黑" panose="020B0503020204020204" pitchFamily="34" charset="-122"/>
                <a:ea typeface="微软雅黑" panose="020B0503020204020204" pitchFamily="34" charset="-122"/>
                <a:cs typeface="Ebrima" panose="02000000000000000000" pitchFamily="2" charset="0"/>
              </a:rPr>
              <a:t>所</a:t>
            </a:r>
            <a:r>
              <a:rPr lang="zh-CN" altLang="en-US" sz="1600" dirty="0">
                <a:solidFill>
                  <a:srgbClr val="FF0000"/>
                </a:solidFill>
                <a:latin typeface="微软雅黑" panose="020B0503020204020204" pitchFamily="34" charset="-122"/>
                <a:ea typeface="微软雅黑" panose="020B0503020204020204" pitchFamily="34" charset="-122"/>
                <a:cs typeface="Ebrima" panose="02000000000000000000" pitchFamily="2" charset="0"/>
              </a:rPr>
              <a:t>引用的不同</a:t>
            </a:r>
            <a:r>
              <a:rPr lang="zh-CN" altLang="en-US" sz="1600" dirty="0">
                <a:latin typeface="微软雅黑" panose="020B0503020204020204" pitchFamily="34" charset="-122"/>
                <a:ea typeface="微软雅黑" panose="020B0503020204020204" pitchFamily="34" charset="-122"/>
                <a:cs typeface="Ebrima" panose="02000000000000000000" pitchFamily="2" charset="0"/>
              </a:rPr>
              <a:t>的。</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6346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340101"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11</a:t>
            </a:r>
            <a:r>
              <a:rPr lang="zh-CN" altLang="en-US" dirty="0" smtClean="0"/>
              <a:t>）</a:t>
            </a:r>
            <a:endParaRPr lang="zh-CN" altLang="en-US" dirty="0"/>
          </a:p>
        </p:txBody>
      </p:sp>
      <p:sp>
        <p:nvSpPr>
          <p:cNvPr id="4" name="内容占位符 3"/>
          <p:cNvSpPr>
            <a:spLocks noGrp="1"/>
          </p:cNvSpPr>
          <p:nvPr>
            <p:ph idx="1"/>
          </p:nvPr>
        </p:nvSpPr>
        <p:spPr>
          <a:xfrm>
            <a:off x="484032" y="2078567"/>
            <a:ext cx="8135035" cy="3697547"/>
          </a:xfrm>
        </p:spPr>
        <p:txBody>
          <a:bodyPr/>
          <a:lstStyle/>
          <a:p>
            <a:pPr marL="0" indent="0">
              <a:lnSpc>
                <a:spcPct val="150000"/>
              </a:lnSpc>
              <a:buNone/>
            </a:pPr>
            <a:r>
              <a:rPr lang="en-US" altLang="zh-CN" sz="2000" b="1" dirty="0">
                <a:latin typeface="宋体" panose="02010600030101010101" pitchFamily="2" charset="-122"/>
                <a:ea typeface="宋体" panose="02010600030101010101" pitchFamily="2" charset="-122"/>
                <a:cs typeface="Ebrima" panose="02000000000000000000" pitchFamily="2" charset="0"/>
              </a:rPr>
              <a:t>EO/EQ </a:t>
            </a:r>
            <a:r>
              <a:rPr lang="zh-CN" altLang="en-US" sz="2000" b="1" dirty="0">
                <a:latin typeface="宋体" panose="02010600030101010101" pitchFamily="2" charset="-122"/>
                <a:ea typeface="宋体" panose="02010600030101010101" pitchFamily="2" charset="-122"/>
                <a:cs typeface="Ebrima" panose="02000000000000000000" pitchFamily="2" charset="0"/>
              </a:rPr>
              <a:t>共享的计数规则：</a:t>
            </a:r>
            <a:endParaRPr lang="en-US" altLang="zh-CN" sz="2000" b="1" dirty="0">
              <a:latin typeface="宋体" panose="02010600030101010101" pitchFamily="2" charset="-122"/>
              <a:ea typeface="宋体" panose="02010600030101010101" pitchFamily="2" charset="-122"/>
              <a:cs typeface="Ebrima" panose="02000000000000000000" pitchFamily="2" charset="0"/>
            </a:endParaRPr>
          </a:p>
          <a:p>
            <a:pPr>
              <a:lnSpc>
                <a:spcPct val="150000"/>
              </a:lnSpc>
              <a:buFont typeface="+mj-lt"/>
              <a:buAutoNum type="arabicPeriod"/>
            </a:pPr>
            <a:r>
              <a:rPr lang="zh-CN" altLang="en-US" sz="1800" dirty="0">
                <a:latin typeface="宋体" panose="02010600030101010101" pitchFamily="2" charset="-122"/>
                <a:cs typeface="Ebrima" panose="02000000000000000000" pitchFamily="2" charset="0"/>
              </a:rPr>
              <a:t>该操作向应用边界之外发送数据；</a:t>
            </a:r>
          </a:p>
          <a:p>
            <a:pPr>
              <a:lnSpc>
                <a:spcPct val="150000"/>
              </a:lnSpc>
              <a:buFont typeface="+mj-lt"/>
              <a:buAutoNum type="arabicPeriod"/>
            </a:pPr>
            <a:r>
              <a:rPr lang="zh-CN" altLang="en-US" sz="1800" dirty="0">
                <a:latin typeface="宋体" panose="02010600030101010101" pitchFamily="2" charset="-122"/>
                <a:cs typeface="Ebrima" panose="02000000000000000000" pitchFamily="2" charset="0"/>
              </a:rPr>
              <a:t>该基本操作必须符合以下三条描述之一：</a:t>
            </a:r>
            <a:endParaRPr lang="zh-CN" altLang="en-US" sz="1800" dirty="0">
              <a:latin typeface="宋体" panose="02010600030101010101" pitchFamily="2" charset="-122"/>
              <a:ea typeface="宋体" panose="02010600030101010101" pitchFamily="2" charset="-122"/>
              <a:cs typeface="Ebrima" panose="02000000000000000000" pitchFamily="2" charset="0"/>
            </a:endParaRPr>
          </a:p>
          <a:p>
            <a:pPr lvl="1">
              <a:lnSpc>
                <a:spcPct val="150000"/>
              </a:lnSpc>
              <a:buFont typeface="Arial" panose="020B0604020202020204" pitchFamily="34" charset="0"/>
              <a:buChar char="•"/>
            </a:pPr>
            <a:r>
              <a:rPr lang="zh-CN" altLang="en-US" sz="1600" dirty="0">
                <a:latin typeface="宋体" panose="02010600030101010101" pitchFamily="2" charset="-122"/>
                <a:cs typeface="Ebrima" panose="02000000000000000000" pitchFamily="2" charset="0"/>
              </a:rPr>
              <a:t>使用的处理逻辑是独特的，与应用中其他 </a:t>
            </a:r>
            <a:r>
              <a:rPr lang="en-US" altLang="zh-CN" sz="1600" dirty="0">
                <a:latin typeface="宋体" panose="02010600030101010101" pitchFamily="2" charset="-122"/>
                <a:cs typeface="Ebrima" panose="02000000000000000000" pitchFamily="2" charset="0"/>
              </a:rPr>
              <a:t>EO/EQ </a:t>
            </a:r>
            <a:r>
              <a:rPr lang="zh-CN" altLang="en-US" sz="1600" dirty="0">
                <a:latin typeface="宋体" panose="02010600030101010101" pitchFamily="2" charset="-122"/>
                <a:cs typeface="Ebrima" panose="02000000000000000000" pitchFamily="2" charset="0"/>
              </a:rPr>
              <a:t>的处理逻辑是不同的；</a:t>
            </a:r>
          </a:p>
          <a:p>
            <a:pPr lvl="1">
              <a:lnSpc>
                <a:spcPct val="150000"/>
              </a:lnSpc>
              <a:buFont typeface="Arial" panose="020B0604020202020204" pitchFamily="34" charset="0"/>
              <a:buChar char="•"/>
            </a:pPr>
            <a:r>
              <a:rPr lang="zh-CN" altLang="en-US" sz="1600" dirty="0">
                <a:latin typeface="宋体" panose="02010600030101010101" pitchFamily="2" charset="-122"/>
                <a:cs typeface="Ebrima" panose="02000000000000000000" pitchFamily="2" charset="0"/>
              </a:rPr>
              <a:t>在该处理中识别出来的数据元素是与应用中其他 </a:t>
            </a:r>
            <a:r>
              <a:rPr lang="en-US" altLang="zh-CN" sz="1600" dirty="0">
                <a:latin typeface="宋体" panose="02010600030101010101" pitchFamily="2" charset="-122"/>
                <a:cs typeface="Ebrima" panose="02000000000000000000" pitchFamily="2" charset="0"/>
              </a:rPr>
              <a:t>EO/EQ </a:t>
            </a:r>
            <a:r>
              <a:rPr lang="zh-CN" altLang="en-US" sz="1600" dirty="0">
                <a:latin typeface="宋体" panose="02010600030101010101" pitchFamily="2" charset="-122"/>
                <a:cs typeface="Ebrima" panose="02000000000000000000" pitchFamily="2" charset="0"/>
              </a:rPr>
              <a:t>的数据元素不同的；</a:t>
            </a:r>
          </a:p>
          <a:p>
            <a:pPr lvl="1">
              <a:lnSpc>
                <a:spcPct val="150000"/>
              </a:lnSpc>
              <a:buFont typeface="Arial" panose="020B0604020202020204" pitchFamily="34" charset="0"/>
              <a:buChar char="•"/>
            </a:pPr>
            <a:r>
              <a:rPr lang="zh-CN" altLang="en-US" sz="1600" dirty="0">
                <a:latin typeface="宋体" panose="02010600030101010101" pitchFamily="2" charset="-122"/>
                <a:cs typeface="Ebrima" panose="02000000000000000000" pitchFamily="2" charset="0"/>
              </a:rPr>
              <a:t>在该处理中引用的 </a:t>
            </a:r>
            <a:r>
              <a:rPr lang="en-US" altLang="zh-CN" sz="1600" dirty="0">
                <a:latin typeface="宋体" panose="02010600030101010101" pitchFamily="2" charset="-122"/>
                <a:cs typeface="Ebrima" panose="02000000000000000000" pitchFamily="2" charset="0"/>
              </a:rPr>
              <a:t>ILF </a:t>
            </a:r>
            <a:r>
              <a:rPr lang="zh-CN" altLang="en-US" sz="1600" dirty="0">
                <a:latin typeface="宋体" panose="02010600030101010101" pitchFamily="2" charset="-122"/>
                <a:cs typeface="Ebrima" panose="02000000000000000000" pitchFamily="2" charset="0"/>
              </a:rPr>
              <a:t>和 </a:t>
            </a:r>
            <a:r>
              <a:rPr lang="en-US" altLang="zh-CN" sz="1600" dirty="0">
                <a:latin typeface="宋体" panose="02010600030101010101" pitchFamily="2" charset="-122"/>
                <a:cs typeface="Ebrima" panose="02000000000000000000" pitchFamily="2" charset="0"/>
              </a:rPr>
              <a:t>EIF </a:t>
            </a:r>
            <a:r>
              <a:rPr lang="zh-CN" altLang="en-US" sz="1600" dirty="0">
                <a:latin typeface="宋体" panose="02010600030101010101" pitchFamily="2" charset="-122"/>
                <a:cs typeface="Ebrima" panose="02000000000000000000" pitchFamily="2" charset="0"/>
              </a:rPr>
              <a:t>是与应用中其他 </a:t>
            </a:r>
            <a:r>
              <a:rPr lang="en-US" altLang="zh-CN" sz="1600" dirty="0">
                <a:latin typeface="宋体" panose="02010600030101010101" pitchFamily="2" charset="-122"/>
                <a:cs typeface="Ebrima" panose="02000000000000000000" pitchFamily="2" charset="0"/>
              </a:rPr>
              <a:t>EO/EQ </a:t>
            </a:r>
            <a:r>
              <a:rPr lang="zh-CN" altLang="en-US" sz="1600" dirty="0">
                <a:latin typeface="宋体" panose="02010600030101010101" pitchFamily="2" charset="-122"/>
                <a:cs typeface="Ebrima" panose="02000000000000000000" pitchFamily="2" charset="0"/>
              </a:rPr>
              <a:t>所引用的不同的。</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58275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功能点定义</a:t>
            </a:r>
            <a:endParaRPr lang="zh-CN" altLang="en-US" sz="4000" dirty="0"/>
          </a:p>
        </p:txBody>
      </p:sp>
      <p:sp>
        <p:nvSpPr>
          <p:cNvPr id="3" name="内容占位符 2"/>
          <p:cNvSpPr>
            <a:spLocks noGrp="1"/>
          </p:cNvSpPr>
          <p:nvPr>
            <p:ph idx="1"/>
          </p:nvPr>
        </p:nvSpPr>
        <p:spPr>
          <a:xfrm>
            <a:off x="567267" y="1831682"/>
            <a:ext cx="8009466" cy="3628860"/>
          </a:xfrm>
        </p:spPr>
        <p:txBody>
          <a:bodyPr>
            <a:noAutofit/>
          </a:bodyPr>
          <a:lstStyle/>
          <a:p>
            <a:pPr marL="342900" lvl="1" indent="-342900" eaLnBrk="0" hangingPunct="0">
              <a:lnSpc>
                <a:spcPct val="120000"/>
              </a:lnSpc>
              <a:buBlip>
                <a:blip r:embed="rId3"/>
              </a:buBlip>
            </a:pPr>
            <a:r>
              <a:rPr lang="zh-CN" altLang="en-US" dirty="0"/>
              <a:t>什么是功能点？</a:t>
            </a:r>
            <a:endParaRPr lang="en-US" altLang="zh-CN" dirty="0"/>
          </a:p>
          <a:p>
            <a:pPr lvl="1">
              <a:lnSpc>
                <a:spcPct val="120000"/>
              </a:lnSpc>
              <a:buFont typeface="Arial" panose="020B0604020202020204" pitchFamily="34" charset="0"/>
              <a:buChar char="•"/>
            </a:pPr>
            <a:r>
              <a:rPr lang="zh-CN" altLang="en-US" sz="2000" dirty="0"/>
              <a:t>功能点（</a:t>
            </a:r>
            <a:r>
              <a:rPr lang="en-US" altLang="zh-CN" sz="2000" dirty="0"/>
              <a:t>Functions Points</a:t>
            </a:r>
            <a:r>
              <a:rPr lang="zh-CN" altLang="en-US" sz="2000" dirty="0"/>
              <a:t>）是度量软件规模的一个标准度量单元。</a:t>
            </a:r>
            <a:endParaRPr lang="en-US" altLang="zh-CN" sz="2000" dirty="0"/>
          </a:p>
          <a:p>
            <a:pPr lvl="1">
              <a:lnSpc>
                <a:spcPct val="120000"/>
              </a:lnSpc>
              <a:buFont typeface="Arial" panose="020B0604020202020204" pitchFamily="34" charset="0"/>
              <a:buChar char="•"/>
            </a:pPr>
            <a:r>
              <a:rPr lang="zh-CN" altLang="en-US" sz="2000" dirty="0" smtClean="0"/>
              <a:t>一</a:t>
            </a:r>
            <a:r>
              <a:rPr lang="zh-CN" altLang="en-US" sz="2000" dirty="0"/>
              <a:t>个软件的大小可以通过交付给用户的功能点数来</a:t>
            </a:r>
            <a:r>
              <a:rPr lang="zh-CN" altLang="en-US" sz="2000" dirty="0" smtClean="0"/>
              <a:t>度量。</a:t>
            </a:r>
            <a:endParaRPr lang="en-US" altLang="zh-CN" sz="2000" dirty="0"/>
          </a:p>
          <a:p>
            <a:pPr lvl="1">
              <a:lnSpc>
                <a:spcPct val="120000"/>
              </a:lnSpc>
              <a:buFont typeface="Arial" panose="020B0604020202020204" pitchFamily="34" charset="0"/>
              <a:buChar char="•"/>
            </a:pPr>
            <a:r>
              <a:rPr lang="zh-CN" altLang="en-US" sz="2000" dirty="0"/>
              <a:t>功能点不直接度量软件内部架构和技术复杂度。</a:t>
            </a:r>
          </a:p>
          <a:p>
            <a:pPr lvl="1">
              <a:lnSpc>
                <a:spcPct val="120000"/>
              </a:lnSpc>
              <a:buFont typeface="Arial" panose="020B0604020202020204" pitchFamily="34" charset="0"/>
              <a:buChar char="•"/>
            </a:pPr>
            <a:r>
              <a:rPr lang="zh-CN" altLang="en-US" sz="2000" dirty="0" smtClean="0"/>
              <a:t>功能</a:t>
            </a:r>
            <a:r>
              <a:rPr lang="zh-CN" altLang="en-US" sz="2000" dirty="0"/>
              <a:t>点是根据系统的可见要素分析计算得来的，不是拍脑袋的经验数字</a:t>
            </a:r>
            <a:r>
              <a:rPr lang="zh-CN" altLang="en-US" sz="2000" dirty="0" smtClean="0"/>
              <a:t>。</a:t>
            </a:r>
            <a:endParaRPr lang="en-US" altLang="zh-CN" sz="2000" dirty="0" smtClean="0"/>
          </a:p>
          <a:p>
            <a:pPr lvl="1">
              <a:lnSpc>
                <a:spcPct val="120000"/>
              </a:lnSpc>
              <a:buFont typeface="Arial" panose="020B0604020202020204" pitchFamily="34" charset="0"/>
              <a:buChar char="•"/>
            </a:pPr>
            <a:r>
              <a:rPr lang="zh-CN" altLang="en-US" sz="2000" dirty="0"/>
              <a:t>为项目范围、工作量、资源、时间等因素进行估算提供了依据</a:t>
            </a:r>
            <a:r>
              <a:rPr lang="zh-CN" altLang="en-US" sz="2000" dirty="0" smtClean="0"/>
              <a:t>。</a:t>
            </a:r>
            <a:endParaRPr lang="zh-CN" altLang="en-US" sz="2000" dirty="0"/>
          </a:p>
        </p:txBody>
      </p:sp>
    </p:spTree>
    <p:extLst>
      <p:ext uri="{BB962C8B-B14F-4D97-AF65-F5344CB8AC3E}">
        <p14:creationId xmlns:p14="http://schemas.microsoft.com/office/powerpoint/2010/main" val="26210542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340101"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12</a:t>
            </a:r>
            <a:r>
              <a:rPr lang="zh-CN" altLang="en-US" dirty="0" smtClean="0"/>
              <a:t>）</a:t>
            </a:r>
            <a:endParaRPr lang="zh-CN" altLang="en-US" dirty="0"/>
          </a:p>
        </p:txBody>
      </p:sp>
      <p:sp>
        <p:nvSpPr>
          <p:cNvPr id="4" name="内容占位符 3"/>
          <p:cNvSpPr>
            <a:spLocks noGrp="1"/>
          </p:cNvSpPr>
          <p:nvPr>
            <p:ph idx="1"/>
          </p:nvPr>
        </p:nvSpPr>
        <p:spPr>
          <a:xfrm>
            <a:off x="308287" y="2044702"/>
            <a:ext cx="3975845" cy="3416300"/>
          </a:xfrm>
        </p:spPr>
        <p:txBody>
          <a:bodyPr>
            <a:normAutofit fontScale="92500"/>
          </a:bodyPr>
          <a:lstStyle/>
          <a:p>
            <a:pPr marL="0" indent="0">
              <a:lnSpc>
                <a:spcPct val="120000"/>
              </a:lnSpc>
              <a:buNone/>
            </a:pPr>
            <a:r>
              <a:rPr lang="en-US" altLang="zh-CN" sz="2000" b="1" dirty="0">
                <a:latin typeface="宋体" panose="02010600030101010101" pitchFamily="2" charset="-122"/>
                <a:ea typeface="宋体" panose="02010600030101010101" pitchFamily="2" charset="-122"/>
                <a:cs typeface="Ebrima" panose="02000000000000000000" pitchFamily="2" charset="0"/>
              </a:rPr>
              <a:t>EO </a:t>
            </a:r>
            <a:r>
              <a:rPr lang="zh-CN" altLang="en-US" sz="2000" b="1" dirty="0">
                <a:latin typeface="宋体" panose="02010600030101010101" pitchFamily="2" charset="-122"/>
                <a:ea typeface="宋体" panose="02010600030101010101" pitchFamily="2" charset="-122"/>
                <a:cs typeface="Ebrima" panose="02000000000000000000" pitchFamily="2" charset="0"/>
              </a:rPr>
              <a:t>计数的补充规则：</a:t>
            </a:r>
            <a:endParaRPr lang="en-US" altLang="zh-CN" sz="2000" b="1" dirty="0">
              <a:latin typeface="宋体" panose="02010600030101010101" pitchFamily="2" charset="-122"/>
              <a:ea typeface="宋体" panose="02010600030101010101" pitchFamily="2" charset="-122"/>
              <a:cs typeface="Ebrima" panose="02000000000000000000" pitchFamily="2" charset="0"/>
            </a:endParaRPr>
          </a:p>
          <a:p>
            <a:pPr>
              <a:lnSpc>
                <a:spcPct val="120000"/>
              </a:lnSpc>
              <a:buFont typeface="+mj-lt"/>
              <a:buAutoNum type="arabicPeriod"/>
            </a:pPr>
            <a:r>
              <a:rPr lang="zh-CN" altLang="en-US" sz="1800" dirty="0">
                <a:latin typeface="宋体" panose="02010600030101010101" pitchFamily="2" charset="-122"/>
                <a:cs typeface="Ebrima" panose="02000000000000000000" pitchFamily="2" charset="0"/>
              </a:rPr>
              <a:t>该基本处理中的处理逻辑中包含至少一个数学公式；</a:t>
            </a:r>
          </a:p>
          <a:p>
            <a:pPr>
              <a:lnSpc>
                <a:spcPct val="120000"/>
              </a:lnSpc>
              <a:buFont typeface="+mj-lt"/>
              <a:buAutoNum type="arabicPeriod"/>
            </a:pPr>
            <a:r>
              <a:rPr lang="zh-CN" altLang="en-US" sz="1800" dirty="0">
                <a:latin typeface="宋体" panose="02010600030101010101" pitchFamily="2" charset="-122"/>
                <a:cs typeface="Ebrima" panose="02000000000000000000" pitchFamily="2" charset="0"/>
              </a:rPr>
              <a:t>该基本处理中的处理逻辑创建衍生数据；</a:t>
            </a:r>
          </a:p>
          <a:p>
            <a:pPr>
              <a:lnSpc>
                <a:spcPct val="120000"/>
              </a:lnSpc>
              <a:buFont typeface="+mj-lt"/>
              <a:buAutoNum type="arabicPeriod"/>
            </a:pPr>
            <a:r>
              <a:rPr lang="zh-CN" altLang="en-US" sz="1800" dirty="0">
                <a:latin typeface="宋体" panose="02010600030101010101" pitchFamily="2" charset="-122"/>
                <a:cs typeface="Ebrima" panose="02000000000000000000" pitchFamily="2" charset="0"/>
              </a:rPr>
              <a:t>该基本处理中的处理逻辑维护至少一个 </a:t>
            </a:r>
            <a:r>
              <a:rPr lang="en-US" altLang="zh-CN" sz="1800" dirty="0">
                <a:latin typeface="宋体" panose="02010600030101010101" pitchFamily="2" charset="-122"/>
                <a:cs typeface="Ebrima" panose="02000000000000000000" pitchFamily="2" charset="0"/>
              </a:rPr>
              <a:t>ILF</a:t>
            </a:r>
            <a:r>
              <a:rPr lang="zh-CN" altLang="en-US" sz="1800" dirty="0">
                <a:latin typeface="宋体" panose="02010600030101010101" pitchFamily="2" charset="-122"/>
                <a:cs typeface="Ebrima" panose="02000000000000000000" pitchFamily="2" charset="0"/>
              </a:rPr>
              <a:t>；</a:t>
            </a:r>
          </a:p>
          <a:p>
            <a:pPr>
              <a:lnSpc>
                <a:spcPct val="120000"/>
              </a:lnSpc>
              <a:buFont typeface="+mj-lt"/>
              <a:buAutoNum type="arabicPeriod"/>
            </a:pPr>
            <a:r>
              <a:rPr lang="zh-CN" altLang="en-US" sz="1800" dirty="0">
                <a:latin typeface="宋体" panose="02010600030101010101" pitchFamily="2" charset="-122"/>
                <a:cs typeface="Ebrima" panose="02000000000000000000" pitchFamily="2" charset="0"/>
              </a:rPr>
              <a:t>该基本处理中的处理逻辑改变系统行为。</a:t>
            </a:r>
          </a:p>
        </p:txBody>
      </p:sp>
      <p:sp>
        <p:nvSpPr>
          <p:cNvPr id="5" name="内容占位符 3"/>
          <p:cNvSpPr txBox="1">
            <a:spLocks/>
          </p:cNvSpPr>
          <p:nvPr/>
        </p:nvSpPr>
        <p:spPr>
          <a:xfrm>
            <a:off x="4707468" y="2044702"/>
            <a:ext cx="4097866" cy="378067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20000"/>
              </a:lnSpc>
              <a:buNone/>
            </a:pPr>
            <a:r>
              <a:rPr lang="en-US" altLang="zh-CN" sz="2000" b="1" dirty="0">
                <a:latin typeface="宋体" panose="02010600030101010101" pitchFamily="2" charset="-122"/>
                <a:ea typeface="宋体" panose="02010600030101010101" pitchFamily="2" charset="-122"/>
                <a:cs typeface="Ebrima" panose="02000000000000000000" pitchFamily="2" charset="0"/>
              </a:rPr>
              <a:t>EQ </a:t>
            </a:r>
            <a:r>
              <a:rPr lang="zh-CN" altLang="en-US" sz="2000" b="1" dirty="0">
                <a:latin typeface="宋体" panose="02010600030101010101" pitchFamily="2" charset="-122"/>
                <a:ea typeface="宋体" panose="02010600030101010101" pitchFamily="2" charset="-122"/>
                <a:cs typeface="Ebrima" panose="02000000000000000000" pitchFamily="2" charset="0"/>
              </a:rPr>
              <a:t>计数的补充规则：</a:t>
            </a:r>
            <a:endParaRPr lang="en-US" altLang="zh-CN" sz="2000" b="1" dirty="0">
              <a:latin typeface="宋体" panose="02010600030101010101" pitchFamily="2" charset="-122"/>
              <a:ea typeface="宋体" panose="02010600030101010101" pitchFamily="2" charset="-122"/>
              <a:cs typeface="Ebrima" panose="02000000000000000000" pitchFamily="2" charset="0"/>
            </a:endParaRPr>
          </a:p>
          <a:p>
            <a:pPr marL="343491" indent="-343491" defTabSz="914963" fontAlgn="base">
              <a:lnSpc>
                <a:spcPct val="130000"/>
              </a:lnSpc>
              <a:spcBef>
                <a:spcPct val="20000"/>
              </a:spcBef>
              <a:spcAft>
                <a:spcPct val="0"/>
              </a:spcAft>
              <a:buFont typeface="+mj-lt"/>
              <a:buAutoNum type="arabicPeriod"/>
            </a:pPr>
            <a:r>
              <a:rPr kumimoji="1" lang="zh-CN" altLang="en-US" sz="1900" dirty="0">
                <a:solidFill>
                  <a:schemeClr val="tx1"/>
                </a:solidFill>
                <a:latin typeface="宋体" panose="02010600030101010101" pitchFamily="2" charset="-122"/>
                <a:cs typeface="Ebrima" panose="02000000000000000000" pitchFamily="2" charset="0"/>
              </a:rPr>
              <a:t>该基本处理中的处理逻辑从</a:t>
            </a:r>
            <a:r>
              <a:rPr kumimoji="1" lang="en-US" altLang="zh-CN" sz="1900" dirty="0">
                <a:solidFill>
                  <a:schemeClr val="tx1"/>
                </a:solidFill>
                <a:latin typeface="宋体" panose="02010600030101010101" pitchFamily="2" charset="-122"/>
                <a:cs typeface="Ebrima" panose="02000000000000000000" pitchFamily="2" charset="0"/>
              </a:rPr>
              <a:t>ILF</a:t>
            </a:r>
            <a:r>
              <a:rPr kumimoji="1" lang="zh-CN" altLang="en-US" sz="1900" dirty="0">
                <a:solidFill>
                  <a:schemeClr val="tx1"/>
                </a:solidFill>
                <a:latin typeface="宋体" panose="02010600030101010101" pitchFamily="2" charset="-122"/>
                <a:cs typeface="Ebrima" panose="02000000000000000000" pitchFamily="2" charset="0"/>
              </a:rPr>
              <a:t>或者</a:t>
            </a:r>
            <a:r>
              <a:rPr kumimoji="1" lang="en-US" altLang="zh-CN" sz="1900" dirty="0">
                <a:solidFill>
                  <a:schemeClr val="tx1"/>
                </a:solidFill>
                <a:latin typeface="宋体" panose="02010600030101010101" pitchFamily="2" charset="-122"/>
                <a:cs typeface="Ebrima" panose="02000000000000000000" pitchFamily="2" charset="0"/>
              </a:rPr>
              <a:t>EIF</a:t>
            </a:r>
            <a:r>
              <a:rPr kumimoji="1" lang="zh-CN" altLang="en-US" sz="1900" dirty="0">
                <a:solidFill>
                  <a:schemeClr val="tx1"/>
                </a:solidFill>
                <a:latin typeface="宋体" panose="02010600030101010101" pitchFamily="2" charset="-122"/>
                <a:cs typeface="Ebrima" panose="02000000000000000000" pitchFamily="2" charset="0"/>
              </a:rPr>
              <a:t>中提取信息或者控制信息；</a:t>
            </a:r>
          </a:p>
          <a:p>
            <a:pPr marL="343491" indent="-343491" defTabSz="914963" fontAlgn="base">
              <a:lnSpc>
                <a:spcPct val="130000"/>
              </a:lnSpc>
              <a:spcBef>
                <a:spcPct val="20000"/>
              </a:spcBef>
              <a:spcAft>
                <a:spcPct val="0"/>
              </a:spcAft>
              <a:buFont typeface="+mj-lt"/>
              <a:buAutoNum type="arabicPeriod"/>
            </a:pPr>
            <a:r>
              <a:rPr kumimoji="1" lang="zh-CN" altLang="en-US" sz="1900" dirty="0">
                <a:solidFill>
                  <a:schemeClr val="tx1"/>
                </a:solidFill>
                <a:latin typeface="宋体" panose="02010600030101010101" pitchFamily="2" charset="-122"/>
                <a:cs typeface="Ebrima" panose="02000000000000000000" pitchFamily="2" charset="0"/>
              </a:rPr>
              <a:t>该基本处理中的处理逻辑不包含数学公式；</a:t>
            </a:r>
          </a:p>
          <a:p>
            <a:pPr marL="343491" indent="-343491" defTabSz="914963" fontAlgn="base">
              <a:lnSpc>
                <a:spcPct val="130000"/>
              </a:lnSpc>
              <a:spcBef>
                <a:spcPct val="20000"/>
              </a:spcBef>
              <a:spcAft>
                <a:spcPct val="0"/>
              </a:spcAft>
              <a:buFont typeface="+mj-lt"/>
              <a:buAutoNum type="arabicPeriod"/>
            </a:pPr>
            <a:r>
              <a:rPr kumimoji="1" lang="zh-CN" altLang="en-US" sz="1900" dirty="0">
                <a:solidFill>
                  <a:schemeClr val="tx1"/>
                </a:solidFill>
                <a:latin typeface="宋体" panose="02010600030101010101" pitchFamily="2" charset="-122"/>
                <a:cs typeface="Ebrima" panose="02000000000000000000" pitchFamily="2" charset="0"/>
              </a:rPr>
              <a:t>该基本处理中的处理逻辑不生成衍生数据；</a:t>
            </a:r>
          </a:p>
          <a:p>
            <a:pPr marL="343491" indent="-343491" defTabSz="914963" fontAlgn="base">
              <a:lnSpc>
                <a:spcPct val="130000"/>
              </a:lnSpc>
              <a:spcBef>
                <a:spcPct val="20000"/>
              </a:spcBef>
              <a:spcAft>
                <a:spcPct val="0"/>
              </a:spcAft>
              <a:buFont typeface="+mj-lt"/>
              <a:buAutoNum type="arabicPeriod"/>
            </a:pPr>
            <a:r>
              <a:rPr kumimoji="1" lang="zh-CN" altLang="en-US" sz="1900" dirty="0">
                <a:solidFill>
                  <a:schemeClr val="tx1"/>
                </a:solidFill>
                <a:latin typeface="宋体" panose="02010600030101010101" pitchFamily="2" charset="-122"/>
                <a:cs typeface="Ebrima" panose="02000000000000000000" pitchFamily="2" charset="0"/>
              </a:rPr>
              <a:t>该基本处理中的处理逻辑不维护</a:t>
            </a:r>
            <a:r>
              <a:rPr kumimoji="1" lang="en-US" altLang="zh-CN" sz="1900" dirty="0">
                <a:solidFill>
                  <a:schemeClr val="tx1"/>
                </a:solidFill>
                <a:latin typeface="宋体" panose="02010600030101010101" pitchFamily="2" charset="-122"/>
                <a:cs typeface="Ebrima" panose="02000000000000000000" pitchFamily="2" charset="0"/>
              </a:rPr>
              <a:t>ILF</a:t>
            </a:r>
            <a:r>
              <a:rPr kumimoji="1" lang="zh-CN" altLang="en-US" sz="1900" dirty="0">
                <a:solidFill>
                  <a:schemeClr val="tx1"/>
                </a:solidFill>
                <a:latin typeface="宋体" panose="02010600030101010101" pitchFamily="2" charset="-122"/>
                <a:cs typeface="Ebrima" panose="02000000000000000000" pitchFamily="2" charset="0"/>
              </a:rPr>
              <a:t>；</a:t>
            </a:r>
          </a:p>
          <a:p>
            <a:pPr marL="343491" indent="-343491" defTabSz="914963" fontAlgn="base">
              <a:lnSpc>
                <a:spcPct val="130000"/>
              </a:lnSpc>
              <a:spcBef>
                <a:spcPct val="20000"/>
              </a:spcBef>
              <a:spcAft>
                <a:spcPct val="0"/>
              </a:spcAft>
              <a:buFont typeface="+mj-lt"/>
              <a:buAutoNum type="arabicPeriod"/>
            </a:pPr>
            <a:r>
              <a:rPr kumimoji="1" lang="zh-CN" altLang="en-US" sz="1900" dirty="0">
                <a:solidFill>
                  <a:schemeClr val="tx1"/>
                </a:solidFill>
                <a:latin typeface="宋体" panose="02010600030101010101" pitchFamily="2" charset="-122"/>
                <a:cs typeface="Ebrima" panose="02000000000000000000" pitchFamily="2" charset="0"/>
              </a:rPr>
              <a:t>该基本处理中的处理逻辑不改变系统行为。</a:t>
            </a:r>
          </a:p>
        </p:txBody>
      </p:sp>
    </p:spTree>
    <p:extLst>
      <p:ext uri="{BB962C8B-B14F-4D97-AF65-F5344CB8AC3E}">
        <p14:creationId xmlns:p14="http://schemas.microsoft.com/office/powerpoint/2010/main" val="28621668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323168"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13</a:t>
            </a:r>
            <a:r>
              <a:rPr lang="zh-CN" altLang="en-US" dirty="0" smtClean="0"/>
              <a:t>）</a:t>
            </a:r>
            <a:endParaRPr lang="zh-CN" altLang="en-US" dirty="0"/>
          </a:p>
        </p:txBody>
      </p:sp>
      <p:sp>
        <p:nvSpPr>
          <p:cNvPr id="4" name="内容占位符 2"/>
          <p:cNvSpPr>
            <a:spLocks noGrp="1"/>
          </p:cNvSpPr>
          <p:nvPr>
            <p:ph idx="1"/>
          </p:nvPr>
        </p:nvSpPr>
        <p:spPr>
          <a:xfrm>
            <a:off x="484033" y="1836807"/>
            <a:ext cx="8202768" cy="4480560"/>
          </a:xfrm>
        </p:spPr>
        <p:txBody>
          <a:bodyPr>
            <a:normAutofit/>
          </a:bodyPr>
          <a:lstStyle/>
          <a:p>
            <a:pPr marL="0" indent="0">
              <a:lnSpc>
                <a:spcPct val="120000"/>
              </a:lnSpc>
              <a:buNone/>
            </a:pPr>
            <a:r>
              <a:rPr lang="zh-CN" altLang="en-US" sz="2400" b="1" dirty="0">
                <a:solidFill>
                  <a:srgbClr val="0070C0"/>
                </a:solidFill>
              </a:rPr>
              <a:t>判断</a:t>
            </a:r>
            <a:r>
              <a:rPr lang="en-US" altLang="zh-CN" sz="2400" b="1" dirty="0">
                <a:solidFill>
                  <a:srgbClr val="0070C0"/>
                </a:solidFill>
              </a:rPr>
              <a:t>EI/EO/EQ</a:t>
            </a:r>
            <a:r>
              <a:rPr lang="zh-CN" altLang="en-US" sz="2400" b="1" dirty="0">
                <a:solidFill>
                  <a:srgbClr val="0070C0"/>
                </a:solidFill>
              </a:rPr>
              <a:t>的经验方法：</a:t>
            </a:r>
            <a:endParaRPr lang="en-US" altLang="zh-CN" sz="2400" b="1" dirty="0">
              <a:solidFill>
                <a:srgbClr val="0070C0"/>
              </a:solidFill>
            </a:endParaRPr>
          </a:p>
          <a:p>
            <a:pPr marL="857229" lvl="1" indent="-457189">
              <a:lnSpc>
                <a:spcPct val="120000"/>
              </a:lnSpc>
              <a:buFont typeface="+mj-lt"/>
              <a:buAutoNum type="arabicPeriod"/>
            </a:pPr>
            <a:r>
              <a:rPr lang="zh-CN" altLang="en-US" sz="2400" dirty="0"/>
              <a:t>判断的对象是不是基本过程</a:t>
            </a:r>
            <a:endParaRPr lang="en-US" altLang="zh-CN" sz="2400" dirty="0"/>
          </a:p>
          <a:p>
            <a:pPr marL="857229" lvl="1" indent="-457189">
              <a:lnSpc>
                <a:spcPct val="120000"/>
              </a:lnSpc>
              <a:buFont typeface="+mj-lt"/>
              <a:buAutoNum type="arabicPeriod"/>
            </a:pPr>
            <a:r>
              <a:rPr lang="zh-CN" altLang="en-US" sz="2400" dirty="0"/>
              <a:t>判断数据的方向</a:t>
            </a:r>
            <a:endParaRPr lang="en-US" altLang="zh-CN" sz="2400" dirty="0"/>
          </a:p>
          <a:p>
            <a:pPr lvl="3">
              <a:buFont typeface="Arial" panose="020B0604020202020204" pitchFamily="34" charset="0"/>
              <a:buChar char="•"/>
            </a:pPr>
            <a:r>
              <a:rPr lang="zh-CN" altLang="en-US" sz="2000" dirty="0"/>
              <a:t>内 → 外： </a:t>
            </a:r>
            <a:r>
              <a:rPr lang="en-US" altLang="zh-CN" sz="2000" dirty="0"/>
              <a:t>EO</a:t>
            </a:r>
            <a:r>
              <a:rPr lang="zh-CN" altLang="en-US" sz="2000" dirty="0"/>
              <a:t>、</a:t>
            </a:r>
            <a:r>
              <a:rPr lang="en-US" altLang="zh-CN" sz="2000" dirty="0"/>
              <a:t>EQ</a:t>
            </a:r>
          </a:p>
          <a:p>
            <a:pPr lvl="3">
              <a:buFont typeface="Arial" panose="020B0604020202020204" pitchFamily="34" charset="0"/>
              <a:buChar char="•"/>
            </a:pPr>
            <a:r>
              <a:rPr lang="zh-CN" altLang="en-US" sz="2000" dirty="0"/>
              <a:t>外 → 内： </a:t>
            </a:r>
            <a:r>
              <a:rPr lang="en-US" altLang="zh-CN" sz="2000" dirty="0"/>
              <a:t>EI</a:t>
            </a:r>
            <a:r>
              <a:rPr lang="zh-CN" altLang="en-US" sz="2000" dirty="0"/>
              <a:t> </a:t>
            </a:r>
            <a:endParaRPr lang="en-US" altLang="zh-CN" sz="2000" dirty="0"/>
          </a:p>
          <a:p>
            <a:pPr marL="857229" lvl="2" indent="-457189">
              <a:lnSpc>
                <a:spcPct val="120000"/>
              </a:lnSpc>
              <a:buFont typeface="+mj-lt"/>
              <a:buAutoNum type="arabicPeriod" startAt="3"/>
            </a:pPr>
            <a:r>
              <a:rPr lang="zh-CN" altLang="en-US" sz="2000" dirty="0"/>
              <a:t>有没有</a:t>
            </a:r>
            <a:endParaRPr lang="en-US" altLang="zh-CN" sz="2000" dirty="0"/>
          </a:p>
          <a:p>
            <a:pPr lvl="2">
              <a:lnSpc>
                <a:spcPct val="130000"/>
              </a:lnSpc>
              <a:buFont typeface="Wingdings" panose="05000000000000000000" pitchFamily="2" charset="2"/>
              <a:buChar char="Ø"/>
            </a:pPr>
            <a:r>
              <a:rPr lang="zh-CN" altLang="en-US" sz="2000" dirty="0"/>
              <a:t>数学计算</a:t>
            </a:r>
            <a:r>
              <a:rPr lang="en-US" altLang="zh-CN" sz="2000" dirty="0"/>
              <a:t>/</a:t>
            </a:r>
            <a:r>
              <a:rPr lang="zh-CN" altLang="en-US" sz="2000" dirty="0"/>
              <a:t>衍生数据</a:t>
            </a:r>
            <a:r>
              <a:rPr lang="en-US" altLang="zh-CN" sz="2000" dirty="0"/>
              <a:t>/</a:t>
            </a:r>
            <a:r>
              <a:rPr lang="zh-CN" altLang="en-US" sz="2000" dirty="0"/>
              <a:t>维护数据</a:t>
            </a:r>
            <a:r>
              <a:rPr lang="en-US" altLang="zh-CN" sz="2000" dirty="0"/>
              <a:t>/</a:t>
            </a:r>
            <a:r>
              <a:rPr lang="zh-CN" altLang="en-US" sz="2000" dirty="0"/>
              <a:t>改变系统状态</a:t>
            </a:r>
            <a:endParaRPr lang="zh-CN" altLang="en-US" sz="1400" dirty="0"/>
          </a:p>
          <a:p>
            <a:pPr lvl="3">
              <a:buFont typeface="Arial" panose="020B0604020202020204" pitchFamily="34" charset="0"/>
              <a:buChar char="•"/>
            </a:pPr>
            <a:r>
              <a:rPr lang="zh-CN" altLang="en-US" sz="2000" dirty="0"/>
              <a:t>有：</a:t>
            </a:r>
            <a:r>
              <a:rPr lang="en-US" altLang="zh-CN" sz="2000" dirty="0"/>
              <a:t>EO </a:t>
            </a:r>
          </a:p>
          <a:p>
            <a:pPr lvl="3">
              <a:buFont typeface="Arial" panose="020B0604020202020204" pitchFamily="34" charset="0"/>
              <a:buChar char="•"/>
            </a:pPr>
            <a:r>
              <a:rPr lang="zh-CN" altLang="en-US" sz="2000" dirty="0"/>
              <a:t>无：</a:t>
            </a:r>
            <a:r>
              <a:rPr lang="en-US" altLang="zh-CN" sz="2000" dirty="0"/>
              <a:t>EQ </a:t>
            </a:r>
          </a:p>
        </p:txBody>
      </p:sp>
    </p:spTree>
    <p:extLst>
      <p:ext uri="{BB962C8B-B14F-4D97-AF65-F5344CB8AC3E}">
        <p14:creationId xmlns:p14="http://schemas.microsoft.com/office/powerpoint/2010/main" val="2199111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340101" cy="733488"/>
          </a:xfrm>
        </p:spPr>
        <p:txBody>
          <a:bodyPr>
            <a:normAutofit fontScale="90000"/>
          </a:bodyPr>
          <a:lstStyle/>
          <a:p>
            <a:r>
              <a:rPr lang="zh-CN" altLang="en-US" dirty="0" smtClean="0"/>
              <a:t>识别</a:t>
            </a:r>
            <a:r>
              <a:rPr lang="zh-CN" altLang="en-US" dirty="0"/>
              <a:t>基本过程计数项</a:t>
            </a:r>
            <a:r>
              <a:rPr lang="zh-CN" altLang="en-US" dirty="0" smtClean="0"/>
              <a:t>（</a:t>
            </a:r>
            <a:r>
              <a:rPr lang="en-US" altLang="zh-CN" dirty="0" smtClean="0"/>
              <a:t>14</a:t>
            </a:r>
            <a:r>
              <a:rPr lang="zh-CN" altLang="en-US" dirty="0" smtClean="0"/>
              <a:t>）</a:t>
            </a:r>
            <a:endParaRPr lang="zh-CN" altLang="en-US" dirty="0"/>
          </a:p>
        </p:txBody>
      </p:sp>
      <p:sp>
        <p:nvSpPr>
          <p:cNvPr id="3" name="内容占位符 2"/>
          <p:cNvSpPr>
            <a:spLocks noGrp="1"/>
          </p:cNvSpPr>
          <p:nvPr>
            <p:ph sz="half" idx="1"/>
          </p:nvPr>
        </p:nvSpPr>
        <p:spPr>
          <a:xfrm>
            <a:off x="257491" y="2030845"/>
            <a:ext cx="4568510" cy="4030056"/>
          </a:xfrm>
        </p:spPr>
        <p:txBody>
          <a:bodyPr>
            <a:normAutofit/>
          </a:bodyPr>
          <a:lstStyle/>
          <a:p>
            <a:pPr marL="342900" lvl="1" indent="-342900" eaLnBrk="0" hangingPunct="0">
              <a:lnSpc>
                <a:spcPct val="110000"/>
              </a:lnSpc>
              <a:buBlip>
                <a:blip r:embed="rId3"/>
              </a:buBlip>
            </a:pPr>
            <a:r>
              <a:rPr lang="zh-CN" altLang="en-US" sz="2000" dirty="0">
                <a:cs typeface="+mn-cs"/>
              </a:rPr>
              <a:t>常见的</a:t>
            </a:r>
            <a:r>
              <a:rPr lang="en-US" altLang="zh-CN" sz="2000" dirty="0">
                <a:cs typeface="+mn-cs"/>
              </a:rPr>
              <a:t>EI</a:t>
            </a:r>
          </a:p>
          <a:p>
            <a:pPr lvl="1">
              <a:lnSpc>
                <a:spcPct val="120000"/>
              </a:lnSpc>
              <a:buFont typeface="Wingdings" panose="05000000000000000000" pitchFamily="2" charset="2"/>
              <a:buChar char="Ø"/>
            </a:pPr>
            <a:r>
              <a:rPr lang="zh-CN" altLang="en-US" sz="2000" dirty="0"/>
              <a:t>从外部读取并存储到内部数据中</a:t>
            </a:r>
          </a:p>
          <a:p>
            <a:pPr lvl="2">
              <a:lnSpc>
                <a:spcPct val="120000"/>
              </a:lnSpc>
              <a:buFont typeface="Arial" panose="020B0604020202020204" pitchFamily="34" charset="0"/>
              <a:buChar char="•"/>
            </a:pPr>
            <a:r>
              <a:rPr lang="zh-CN" altLang="en-US" sz="1800" dirty="0"/>
              <a:t>批量导入联系人</a:t>
            </a:r>
          </a:p>
          <a:p>
            <a:pPr lvl="2">
              <a:lnSpc>
                <a:spcPct val="120000"/>
              </a:lnSpc>
              <a:buFont typeface="Arial" panose="020B0604020202020204" pitchFamily="34" charset="0"/>
              <a:buChar char="•"/>
            </a:pPr>
            <a:r>
              <a:rPr lang="zh-CN" altLang="en-US" sz="1800" dirty="0"/>
              <a:t>网上购物时填写购物信息</a:t>
            </a:r>
          </a:p>
          <a:p>
            <a:pPr lvl="1">
              <a:lnSpc>
                <a:spcPct val="120000"/>
              </a:lnSpc>
              <a:buFont typeface="Wingdings" panose="05000000000000000000" pitchFamily="2" charset="2"/>
              <a:buChar char="Ø"/>
            </a:pPr>
            <a:r>
              <a:rPr lang="zh-CN" altLang="en-US" sz="2000" dirty="0"/>
              <a:t>接收控制信号并改变系统状态</a:t>
            </a:r>
            <a:endParaRPr lang="en-US" altLang="zh-CN" sz="2000" dirty="0"/>
          </a:p>
          <a:p>
            <a:pPr lvl="2">
              <a:lnSpc>
                <a:spcPct val="120000"/>
              </a:lnSpc>
              <a:buFont typeface="Arial" panose="020B0604020202020204" pitchFamily="34" charset="0"/>
              <a:buChar char="•"/>
            </a:pPr>
            <a:r>
              <a:rPr lang="zh-CN" altLang="en-US" sz="1800" dirty="0"/>
              <a:t>关闭防火墙</a:t>
            </a:r>
          </a:p>
          <a:p>
            <a:pPr lvl="2">
              <a:lnSpc>
                <a:spcPct val="120000"/>
              </a:lnSpc>
              <a:buFont typeface="Arial" panose="020B0604020202020204" pitchFamily="34" charset="0"/>
              <a:buChar char="•"/>
            </a:pPr>
            <a:r>
              <a:rPr lang="zh-CN" altLang="en-US" sz="1800" dirty="0"/>
              <a:t>将手机设置成飞行模式</a:t>
            </a:r>
            <a:endParaRPr lang="en-US" altLang="zh-CN" sz="1800" dirty="0"/>
          </a:p>
        </p:txBody>
      </p:sp>
      <p:sp>
        <p:nvSpPr>
          <p:cNvPr id="4" name="内容占位符 3"/>
          <p:cNvSpPr>
            <a:spLocks noGrp="1"/>
          </p:cNvSpPr>
          <p:nvPr>
            <p:ph sz="half" idx="2"/>
          </p:nvPr>
        </p:nvSpPr>
        <p:spPr>
          <a:xfrm>
            <a:off x="4826002" y="2030845"/>
            <a:ext cx="4030132" cy="4030056"/>
          </a:xfrm>
        </p:spPr>
        <p:txBody>
          <a:bodyPr>
            <a:normAutofit/>
          </a:bodyPr>
          <a:lstStyle/>
          <a:p>
            <a:pPr marL="342900" lvl="1" indent="-342900" eaLnBrk="0" hangingPunct="0">
              <a:lnSpc>
                <a:spcPct val="110000"/>
              </a:lnSpc>
              <a:buBlip>
                <a:blip r:embed="rId3"/>
              </a:buBlip>
            </a:pPr>
            <a:r>
              <a:rPr lang="zh-CN" altLang="en-US" sz="2000" dirty="0">
                <a:cs typeface="+mn-cs"/>
              </a:rPr>
              <a:t>常见的</a:t>
            </a:r>
            <a:r>
              <a:rPr lang="en-US" altLang="zh-CN" sz="2000" dirty="0">
                <a:cs typeface="+mn-cs"/>
              </a:rPr>
              <a:t>EO</a:t>
            </a:r>
          </a:p>
          <a:p>
            <a:pPr lvl="1">
              <a:lnSpc>
                <a:spcPct val="120000"/>
              </a:lnSpc>
              <a:buFont typeface="Arial" panose="020B0604020202020204" pitchFamily="34" charset="0"/>
              <a:buChar char="•"/>
            </a:pPr>
            <a:r>
              <a:rPr lang="zh-CN" altLang="en-US" sz="1800" dirty="0"/>
              <a:t>年度财务报表 </a:t>
            </a:r>
            <a:endParaRPr lang="en-US" altLang="zh-CN" sz="1800" dirty="0"/>
          </a:p>
          <a:p>
            <a:pPr lvl="1">
              <a:lnSpc>
                <a:spcPct val="120000"/>
              </a:lnSpc>
              <a:buFont typeface="Arial" panose="020B0604020202020204" pitchFamily="34" charset="0"/>
              <a:buChar char="•"/>
            </a:pPr>
            <a:r>
              <a:rPr lang="zh-CN" altLang="en-US" sz="1800" dirty="0"/>
              <a:t>发送一条短信 </a:t>
            </a:r>
            <a:endParaRPr lang="en-US" altLang="zh-CN" sz="1800" dirty="0"/>
          </a:p>
          <a:p>
            <a:pPr lvl="1">
              <a:lnSpc>
                <a:spcPct val="120000"/>
              </a:lnSpc>
              <a:buFont typeface="Arial" panose="020B0604020202020204" pitchFamily="34" charset="0"/>
              <a:buChar char="•"/>
            </a:pPr>
            <a:r>
              <a:rPr lang="zh-CN" altLang="en-US" sz="1800" dirty="0"/>
              <a:t>导出 </a:t>
            </a:r>
            <a:endParaRPr lang="en-US" altLang="zh-CN" sz="1800" dirty="0"/>
          </a:p>
          <a:p>
            <a:pPr marL="342900" lvl="1" indent="-342900" eaLnBrk="0" hangingPunct="0">
              <a:lnSpc>
                <a:spcPct val="110000"/>
              </a:lnSpc>
              <a:buBlip>
                <a:blip r:embed="rId3"/>
              </a:buBlip>
            </a:pPr>
            <a:r>
              <a:rPr lang="zh-CN" altLang="en-US" sz="2000" dirty="0">
                <a:cs typeface="+mn-cs"/>
              </a:rPr>
              <a:t>常见的</a:t>
            </a:r>
            <a:r>
              <a:rPr lang="en-US" altLang="zh-CN" sz="2000" dirty="0">
                <a:cs typeface="+mn-cs"/>
              </a:rPr>
              <a:t>EQ</a:t>
            </a:r>
            <a:endParaRPr lang="zh-CN" altLang="en-US" sz="2000" dirty="0">
              <a:cs typeface="+mn-cs"/>
            </a:endParaRPr>
          </a:p>
          <a:p>
            <a:pPr lvl="1">
              <a:lnSpc>
                <a:spcPct val="120000"/>
              </a:lnSpc>
              <a:buFont typeface="Arial" panose="020B0604020202020204" pitchFamily="34" charset="0"/>
              <a:buChar char="•"/>
            </a:pPr>
            <a:r>
              <a:rPr lang="zh-CN" altLang="en-US" sz="1800" dirty="0"/>
              <a:t>显示某城市一年的</a:t>
            </a:r>
            <a:r>
              <a:rPr lang="en-US" altLang="zh-CN" sz="1800" dirty="0"/>
              <a:t>PM2.5</a:t>
            </a:r>
            <a:r>
              <a:rPr lang="zh-CN" altLang="en-US" sz="1800" dirty="0"/>
              <a:t>指数 </a:t>
            </a:r>
          </a:p>
          <a:p>
            <a:pPr lvl="1">
              <a:lnSpc>
                <a:spcPct val="120000"/>
              </a:lnSpc>
              <a:buFont typeface="Arial" panose="020B0604020202020204" pitchFamily="34" charset="0"/>
              <a:buChar char="•"/>
            </a:pPr>
            <a:r>
              <a:rPr lang="zh-CN" altLang="en-US" sz="1800" dirty="0"/>
              <a:t>显示账号交易信息 </a:t>
            </a:r>
          </a:p>
          <a:p>
            <a:pPr lvl="1">
              <a:lnSpc>
                <a:spcPct val="120000"/>
              </a:lnSpc>
              <a:buFont typeface="Arial" panose="020B0604020202020204" pitchFamily="34" charset="0"/>
              <a:buChar char="•"/>
            </a:pPr>
            <a:r>
              <a:rPr lang="zh-CN" altLang="en-US" sz="1800" dirty="0"/>
              <a:t>显示电话账单 </a:t>
            </a:r>
          </a:p>
          <a:p>
            <a:pPr lvl="1">
              <a:lnSpc>
                <a:spcPct val="120000"/>
              </a:lnSpc>
              <a:buFont typeface="Arial" panose="020B0604020202020204" pitchFamily="34" charset="0"/>
              <a:buChar char="•"/>
            </a:pPr>
            <a:endParaRPr lang="zh-CN" altLang="en-US" sz="1900" dirty="0"/>
          </a:p>
          <a:p>
            <a:pPr>
              <a:lnSpc>
                <a:spcPct val="120000"/>
              </a:lnSpc>
              <a:buFont typeface="Wingdings" panose="05000000000000000000" pitchFamily="2" charset="2"/>
              <a:buChar char="n"/>
            </a:pPr>
            <a:endParaRPr lang="zh-CN" altLang="en-US" sz="2200" dirty="0"/>
          </a:p>
        </p:txBody>
      </p:sp>
    </p:spTree>
    <p:extLst>
      <p:ext uri="{BB962C8B-B14F-4D97-AF65-F5344CB8AC3E}">
        <p14:creationId xmlns:p14="http://schemas.microsoft.com/office/powerpoint/2010/main" val="18471504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323168" cy="733488"/>
          </a:xfrm>
        </p:spPr>
        <p:txBody>
          <a:bodyPr>
            <a:normAutofit fontScale="90000"/>
          </a:bodyPr>
          <a:lstStyle/>
          <a:p>
            <a:r>
              <a:rPr lang="zh-CN" altLang="en-US" dirty="0" smtClean="0"/>
              <a:t>识别</a:t>
            </a:r>
            <a:r>
              <a:rPr lang="zh-CN" altLang="en-US" dirty="0"/>
              <a:t>基本过程计数</a:t>
            </a:r>
            <a:r>
              <a:rPr lang="zh-CN" altLang="en-US" dirty="0" smtClean="0"/>
              <a:t>项（</a:t>
            </a:r>
            <a:r>
              <a:rPr lang="en-US" altLang="zh-CN" dirty="0" smtClean="0"/>
              <a:t>15</a:t>
            </a:r>
            <a:r>
              <a:rPr lang="zh-CN" altLang="en-US" dirty="0" smtClean="0"/>
              <a:t>）</a:t>
            </a:r>
            <a:endParaRPr lang="zh-CN" altLang="en-US" dirty="0"/>
          </a:p>
        </p:txBody>
      </p:sp>
      <p:sp>
        <p:nvSpPr>
          <p:cNvPr id="4" name="内容占位符 2"/>
          <p:cNvSpPr>
            <a:spLocks noGrp="1"/>
          </p:cNvSpPr>
          <p:nvPr>
            <p:ph idx="1"/>
          </p:nvPr>
        </p:nvSpPr>
        <p:spPr>
          <a:xfrm>
            <a:off x="484032" y="1818644"/>
            <a:ext cx="8168901" cy="4006733"/>
          </a:xfrm>
        </p:spPr>
        <p:txBody>
          <a:bodyPr>
            <a:normAutofit/>
          </a:bodyPr>
          <a:lstStyle/>
          <a:p>
            <a:pPr marL="342900" lvl="1" indent="-342900" eaLnBrk="0" hangingPunct="0">
              <a:lnSpc>
                <a:spcPct val="110000"/>
              </a:lnSpc>
              <a:buBlip>
                <a:blip r:embed="rId3"/>
              </a:buBlip>
            </a:pPr>
            <a:r>
              <a:rPr lang="zh-CN" altLang="en-US" sz="2400" dirty="0">
                <a:cs typeface="+mn-cs"/>
              </a:rPr>
              <a:t>回顾</a:t>
            </a:r>
            <a:endParaRPr lang="en-US" altLang="zh-CN" sz="2400" dirty="0">
              <a:cs typeface="+mn-cs"/>
            </a:endParaRPr>
          </a:p>
          <a:p>
            <a:pPr marL="857229" lvl="1" indent="-457189">
              <a:lnSpc>
                <a:spcPct val="120000"/>
              </a:lnSpc>
              <a:buFont typeface="Wingdings" panose="05000000000000000000" pitchFamily="2" charset="2"/>
              <a:buChar char="Ø"/>
            </a:pPr>
            <a:r>
              <a:rPr lang="zh-CN" altLang="en-US" sz="2200" dirty="0"/>
              <a:t>基本过程</a:t>
            </a:r>
            <a:endParaRPr lang="en-US" altLang="zh-CN" sz="2200" dirty="0"/>
          </a:p>
          <a:p>
            <a:pPr lvl="3">
              <a:buFont typeface="Arial" panose="020B0604020202020204" pitchFamily="34" charset="0"/>
              <a:buChar char="•"/>
            </a:pPr>
            <a:r>
              <a:rPr lang="zh-CN" altLang="en-US" dirty="0"/>
              <a:t>业务价值</a:t>
            </a:r>
            <a:endParaRPr lang="en-US" altLang="zh-CN" dirty="0"/>
          </a:p>
          <a:p>
            <a:pPr lvl="3">
              <a:buFont typeface="Arial" panose="020B0604020202020204" pitchFamily="34" charset="0"/>
              <a:buChar char="•"/>
            </a:pPr>
            <a:r>
              <a:rPr lang="zh-CN" altLang="en-US" dirty="0"/>
              <a:t>完整及稳定</a:t>
            </a:r>
            <a:endParaRPr lang="en-US" altLang="zh-CN" sz="2400" dirty="0"/>
          </a:p>
          <a:p>
            <a:pPr marL="857229" lvl="1" indent="-457189">
              <a:lnSpc>
                <a:spcPct val="120000"/>
              </a:lnSpc>
              <a:buFont typeface="Wingdings" panose="05000000000000000000" pitchFamily="2" charset="2"/>
              <a:buChar char="Ø"/>
            </a:pPr>
            <a:r>
              <a:rPr lang="zh-CN" altLang="en-US" sz="2200" dirty="0"/>
              <a:t>基本过程类型</a:t>
            </a:r>
          </a:p>
          <a:p>
            <a:pPr lvl="3">
              <a:buFont typeface="Arial" panose="020B0604020202020204" pitchFamily="34" charset="0"/>
              <a:buChar char="•"/>
            </a:pPr>
            <a:r>
              <a:rPr lang="en-US" altLang="zh-CN" dirty="0"/>
              <a:t>EI</a:t>
            </a:r>
          </a:p>
          <a:p>
            <a:pPr lvl="3">
              <a:buFont typeface="Arial" panose="020B0604020202020204" pitchFamily="34" charset="0"/>
              <a:buChar char="•"/>
            </a:pPr>
            <a:r>
              <a:rPr lang="en-US" altLang="zh-CN" dirty="0"/>
              <a:t>EO </a:t>
            </a:r>
          </a:p>
          <a:p>
            <a:pPr lvl="3">
              <a:buFont typeface="Arial" panose="020B0604020202020204" pitchFamily="34" charset="0"/>
              <a:buChar char="•"/>
            </a:pPr>
            <a:r>
              <a:rPr lang="en-US" altLang="zh-CN" dirty="0"/>
              <a:t>EQ </a:t>
            </a:r>
          </a:p>
        </p:txBody>
      </p:sp>
    </p:spTree>
    <p:extLst>
      <p:ext uri="{BB962C8B-B14F-4D97-AF65-F5344CB8AC3E}">
        <p14:creationId xmlns:p14="http://schemas.microsoft.com/office/powerpoint/2010/main" val="2262412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估算案例</a:t>
            </a:r>
            <a:r>
              <a:rPr lang="en-US" altLang="zh-CN" sz="2400" dirty="0"/>
              <a:t>-</a:t>
            </a:r>
            <a:r>
              <a:rPr lang="zh-CN" altLang="en-US" sz="2400" dirty="0"/>
              <a:t>续</a:t>
            </a:r>
          </a:p>
        </p:txBody>
      </p:sp>
      <p:sp>
        <p:nvSpPr>
          <p:cNvPr id="3" name="内容占位符 2"/>
          <p:cNvSpPr>
            <a:spLocks noGrp="1"/>
          </p:cNvSpPr>
          <p:nvPr>
            <p:ph idx="1"/>
          </p:nvPr>
        </p:nvSpPr>
        <p:spPr>
          <a:xfrm>
            <a:off x="788832" y="2771485"/>
            <a:ext cx="7567083" cy="919982"/>
          </a:xfrm>
          <a:effectLst>
            <a:reflection blurRad="6350" stA="50000" endA="300" endPos="90000" dir="5400000" sy="-100000" algn="bl" rotWithShape="0"/>
          </a:effectLst>
        </p:spPr>
        <p:txBody>
          <a:bodyPr>
            <a:noAutofit/>
          </a:bodyPr>
          <a:lstStyle/>
          <a:p>
            <a:pPr marL="0" indent="0" algn="ctr" eaLnBrk="0" hangingPunct="0">
              <a:lnSpc>
                <a:spcPct val="150000"/>
              </a:lnSpc>
              <a:buNone/>
            </a:pPr>
            <a:r>
              <a:rPr lang="zh-CN" altLang="en-US" sz="3600" dirty="0" smtClean="0">
                <a:solidFill>
                  <a:srgbClr val="FF0000"/>
                </a:solidFill>
              </a:rPr>
              <a:t>客户关系管理系统</a:t>
            </a:r>
            <a:endParaRPr lang="en-US" altLang="zh-CN" sz="3600" dirty="0">
              <a:solidFill>
                <a:srgbClr val="FF0000"/>
              </a:solidFill>
            </a:endParaRPr>
          </a:p>
        </p:txBody>
      </p:sp>
    </p:spTree>
    <p:extLst>
      <p:ext uri="{BB962C8B-B14F-4D97-AF65-F5344CB8AC3E}">
        <p14:creationId xmlns:p14="http://schemas.microsoft.com/office/powerpoint/2010/main" val="985405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估算案例</a:t>
            </a:r>
            <a:r>
              <a:rPr lang="en-US" altLang="zh-CN" sz="2400" dirty="0" smtClean="0"/>
              <a:t>-</a:t>
            </a:r>
            <a:r>
              <a:rPr lang="zh-CN" altLang="en-US" sz="2400" dirty="0" smtClean="0"/>
              <a:t>续</a:t>
            </a:r>
            <a:endParaRPr lang="zh-CN" altLang="en-US" sz="2400" dirty="0"/>
          </a:p>
        </p:txBody>
      </p:sp>
      <p:sp>
        <p:nvSpPr>
          <p:cNvPr id="4" name="内容占位符 3"/>
          <p:cNvSpPr>
            <a:spLocks noGrp="1"/>
          </p:cNvSpPr>
          <p:nvPr>
            <p:ph idx="1"/>
          </p:nvPr>
        </p:nvSpPr>
        <p:spPr>
          <a:xfrm>
            <a:off x="484032" y="1034015"/>
            <a:ext cx="8195846" cy="3240544"/>
          </a:xfrm>
        </p:spPr>
        <p:txBody>
          <a:bodyPr>
            <a:normAutofit fontScale="62500" lnSpcReduction="20000"/>
          </a:bodyPr>
          <a:lstStyle/>
          <a:p>
            <a:pPr marL="0" indent="0">
              <a:buNone/>
            </a:pPr>
            <a:r>
              <a:rPr lang="zh-CN" altLang="zh-CN" sz="1800" dirty="0"/>
              <a:t>针对客户信息的主要操作包括：</a:t>
            </a:r>
          </a:p>
          <a:p>
            <a:pPr lvl="0"/>
            <a:r>
              <a:rPr lang="zh-CN" altLang="zh-CN" sz="1800" b="1" dirty="0"/>
              <a:t>添加客户信息</a:t>
            </a:r>
            <a:r>
              <a:rPr lang="zh-CN" altLang="zh-CN" sz="1800" dirty="0"/>
              <a:t>：将新的客户信息添加到系统中，其中客户基本信息除备注外均为必填项，联系方式信息应至少包含一种有效联系方式。添加过程中会</a:t>
            </a:r>
            <a:r>
              <a:rPr lang="zh-CN" altLang="zh-CN" sz="1800" b="1" dirty="0"/>
              <a:t>验证身份证号是否重复</a:t>
            </a:r>
            <a:r>
              <a:rPr lang="zh-CN" altLang="zh-CN" sz="1800" dirty="0"/>
              <a:t>，如果重复会提示。添加成功后可以选择是否向客户</a:t>
            </a:r>
            <a:r>
              <a:rPr lang="zh-CN" altLang="zh-CN" sz="1800" b="1" dirty="0"/>
              <a:t>发送标准格式的欢迎及通知邮件</a:t>
            </a:r>
            <a:r>
              <a:rPr lang="zh-CN" altLang="zh-CN" sz="1800" dirty="0"/>
              <a:t>， 该邮件通过邮件系统发送。</a:t>
            </a:r>
          </a:p>
          <a:p>
            <a:pPr lvl="0"/>
            <a:r>
              <a:rPr lang="zh-CN" altLang="zh-CN" sz="1800" b="1" dirty="0"/>
              <a:t>维护客户基本信息</a:t>
            </a:r>
            <a:r>
              <a:rPr lang="zh-CN" altLang="zh-CN" sz="1800" dirty="0"/>
              <a:t>：</a:t>
            </a:r>
            <a:r>
              <a:rPr lang="zh-CN" altLang="zh-CN" sz="1800" b="1" dirty="0"/>
              <a:t>显示客户信息列表</a:t>
            </a:r>
            <a:r>
              <a:rPr lang="zh-CN" altLang="zh-CN" sz="1800" dirty="0"/>
              <a:t>，对选中的客户显示并维护其基本信息。修改前需要验证系统管理员密码。</a:t>
            </a:r>
          </a:p>
          <a:p>
            <a:pPr lvl="0"/>
            <a:r>
              <a:rPr lang="zh-CN" altLang="zh-CN" sz="1800" b="1" dirty="0"/>
              <a:t>维护客户联系方式信息</a:t>
            </a:r>
            <a:r>
              <a:rPr lang="zh-CN" altLang="zh-CN" sz="1800" dirty="0"/>
              <a:t>：显示客户信息列表，对选中的客户显示并维护其联系方式信息。</a:t>
            </a:r>
          </a:p>
          <a:p>
            <a:pPr lvl="0"/>
            <a:r>
              <a:rPr lang="zh-CN" altLang="zh-CN" sz="1800" b="1" dirty="0"/>
              <a:t>客户查询</a:t>
            </a:r>
            <a:r>
              <a:rPr lang="zh-CN" altLang="zh-CN" sz="1800" dirty="0"/>
              <a:t>：输入客户姓名或联系电话，显示查询结果，如果多名用户符合查询条件，则全部显示</a:t>
            </a:r>
          </a:p>
          <a:p>
            <a:pPr lvl="0"/>
            <a:r>
              <a:rPr lang="zh-CN" altLang="zh-CN" sz="1800" b="1" dirty="0"/>
              <a:t>高级查询设置</a:t>
            </a:r>
            <a:r>
              <a:rPr lang="zh-CN" altLang="zh-CN" sz="1800" dirty="0"/>
              <a:t>：可以设置</a:t>
            </a:r>
            <a:r>
              <a:rPr lang="zh-CN" altLang="zh-CN" sz="1800" b="1" dirty="0"/>
              <a:t>高级查询条件</a:t>
            </a:r>
            <a:r>
              <a:rPr lang="zh-CN" altLang="zh-CN" sz="1800" dirty="0"/>
              <a:t>并保存（最多可保存</a:t>
            </a:r>
            <a:r>
              <a:rPr lang="en-US" altLang="zh-CN" sz="1800" dirty="0"/>
              <a:t>5</a:t>
            </a:r>
            <a:r>
              <a:rPr lang="zh-CN" altLang="zh-CN" sz="1800" dirty="0"/>
              <a:t>组查询条件），之后可以利用已保存的高级查询快速获得查询结果。</a:t>
            </a:r>
          </a:p>
          <a:p>
            <a:pPr lvl="0"/>
            <a:r>
              <a:rPr lang="zh-CN" altLang="zh-CN" sz="1800" b="1" dirty="0"/>
              <a:t>客户统计</a:t>
            </a:r>
            <a:r>
              <a:rPr lang="zh-CN" altLang="zh-CN" sz="1800" dirty="0"/>
              <a:t>：显示客户的数量及性别、年龄、学历、类型分布</a:t>
            </a:r>
          </a:p>
          <a:p>
            <a:pPr lvl="0"/>
            <a:r>
              <a:rPr lang="zh-CN" altLang="zh-CN" sz="1800" b="1" dirty="0"/>
              <a:t>删除客户信息</a:t>
            </a:r>
            <a:r>
              <a:rPr lang="zh-CN" altLang="zh-CN" sz="1800" dirty="0"/>
              <a:t>：显示客户信息列表，对选中的客户进行删除，删除成功后</a:t>
            </a:r>
            <a:r>
              <a:rPr lang="zh-CN" altLang="zh-CN" sz="1800" b="1" dirty="0"/>
              <a:t>显示删除成功的确认信息</a:t>
            </a:r>
            <a:r>
              <a:rPr lang="zh-CN" altLang="zh-CN" sz="1800" dirty="0"/>
              <a:t>。</a:t>
            </a:r>
          </a:p>
          <a:p>
            <a:pPr lvl="0"/>
            <a:r>
              <a:rPr lang="zh-CN" altLang="zh-CN" sz="1800" b="1" dirty="0"/>
              <a:t>导入客户信息</a:t>
            </a:r>
            <a:r>
              <a:rPr lang="zh-CN" altLang="zh-CN" sz="1800" dirty="0"/>
              <a:t>：按照特定的格式从</a:t>
            </a:r>
            <a:r>
              <a:rPr lang="en-US" altLang="zh-CN" sz="1800" dirty="0"/>
              <a:t>EXCEL</a:t>
            </a:r>
            <a:r>
              <a:rPr lang="zh-CN" altLang="zh-CN" sz="1800" dirty="0"/>
              <a:t>文件导入客户信息</a:t>
            </a:r>
          </a:p>
          <a:p>
            <a:r>
              <a:rPr lang="zh-CN" altLang="zh-CN" sz="1800" b="1" dirty="0"/>
              <a:t>导入码表数据</a:t>
            </a:r>
            <a:r>
              <a:rPr lang="zh-CN" altLang="zh-CN" sz="1800" dirty="0"/>
              <a:t>：包括性别、学历、职业的码表数据可按照特定的格式从</a:t>
            </a:r>
            <a:r>
              <a:rPr lang="en-US" altLang="zh-CN" sz="1800" dirty="0"/>
              <a:t>EXCEL</a:t>
            </a:r>
            <a:r>
              <a:rPr lang="zh-CN" altLang="zh-CN" sz="1800" dirty="0"/>
              <a:t>文件导入</a:t>
            </a:r>
            <a:endParaRPr lang="zh-CN" altLang="en-US" sz="1800" dirty="0"/>
          </a:p>
        </p:txBody>
      </p:sp>
    </p:spTree>
    <p:extLst>
      <p:ext uri="{BB962C8B-B14F-4D97-AF65-F5344CB8AC3E}">
        <p14:creationId xmlns:p14="http://schemas.microsoft.com/office/powerpoint/2010/main" val="3338954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估算案例</a:t>
            </a:r>
            <a:r>
              <a:rPr lang="en-US" altLang="zh-CN" sz="2400" dirty="0"/>
              <a:t>-</a:t>
            </a:r>
            <a:r>
              <a:rPr lang="zh-CN" altLang="en-US" sz="2400" dirty="0"/>
              <a:t>续</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5301584"/>
              </p:ext>
            </p:extLst>
          </p:nvPr>
        </p:nvGraphicFramePr>
        <p:xfrm>
          <a:off x="484032" y="1329338"/>
          <a:ext cx="7897968" cy="5003736"/>
        </p:xfrm>
        <a:graphic>
          <a:graphicData uri="http://schemas.openxmlformats.org/drawingml/2006/table">
            <a:tbl>
              <a:tblPr firstRow="1" firstCol="1" bandRow="1">
                <a:tableStyleId>{35758FB7-9AC5-4552-8A53-C91805E547FA}</a:tableStyleId>
              </a:tblPr>
              <a:tblGrid>
                <a:gridCol w="575914"/>
                <a:gridCol w="2682321"/>
                <a:gridCol w="795866"/>
                <a:gridCol w="762000"/>
                <a:gridCol w="762000"/>
                <a:gridCol w="778934"/>
                <a:gridCol w="795866"/>
                <a:gridCol w="745067"/>
              </a:tblGrid>
              <a:tr h="400942">
                <a:tc>
                  <a:txBody>
                    <a:bodyPr/>
                    <a:lstStyle/>
                    <a:p>
                      <a:pPr algn="ctr">
                        <a:lnSpc>
                          <a:spcPts val="1200"/>
                        </a:lnSpc>
                        <a:spcAft>
                          <a:spcPts val="0"/>
                        </a:spcAft>
                      </a:pPr>
                      <a:r>
                        <a:rPr lang="zh-CN" sz="1200" kern="100" dirty="0">
                          <a:effectLst/>
                        </a:rPr>
                        <a:t>题号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zh-CN" sz="1200" kern="100" dirty="0">
                          <a:effectLst/>
                        </a:rPr>
                        <a:t>可能的功能点计数项名称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ILF</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EIF</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EI</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EO</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EQ</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rPr>
                        <a:t>N/A</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sz="1400" kern="100" dirty="0" smtClean="0">
                          <a:effectLst/>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添加客户信息</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sz="1400" kern="100" dirty="0" smtClean="0">
                          <a:effectLst/>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验证身份证号是否重复</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sz="1400" kern="100" dirty="0" smtClean="0">
                          <a:effectLst/>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发送标准格式的欢迎及通知邮件</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sz="1400" kern="100" dirty="0" smtClean="0">
                          <a:effectLst/>
                        </a:rPr>
                        <a:t>9</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维护客户基本信息</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sz="1400" kern="100" dirty="0" smtClean="0">
                          <a:effectLst/>
                        </a:rPr>
                        <a:t>10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维护客户联系方式信息</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显示客户信息列表</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客户查询</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高级查询条件</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高级查询设置</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客户统计</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删除客户信息</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显示删除成功的确认信息</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导入客户信息</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28771">
                <a:tc>
                  <a:txBody>
                    <a:bodyPr/>
                    <a:lstStyle/>
                    <a:p>
                      <a:pPr algn="ctr">
                        <a:lnSpc>
                          <a:spcPts val="12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19</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2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导入码表数据</a:t>
                      </a: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383873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287867"/>
            <a:ext cx="3850901" cy="746148"/>
          </a:xfrm>
        </p:spPr>
        <p:txBody>
          <a:bodyPr/>
          <a:lstStyle/>
          <a:p>
            <a:r>
              <a:rPr lang="zh-CN" altLang="en-US" dirty="0" smtClean="0"/>
              <a:t>估算流程</a:t>
            </a:r>
            <a:endParaRPr lang="zh-CN" altLang="en-US" dirty="0"/>
          </a:p>
        </p:txBody>
      </p:sp>
      <p:sp>
        <p:nvSpPr>
          <p:cNvPr id="4" name="内容占位符 2"/>
          <p:cNvSpPr>
            <a:spLocks noGrp="1"/>
          </p:cNvSpPr>
          <p:nvPr>
            <p:ph idx="1"/>
          </p:nvPr>
        </p:nvSpPr>
        <p:spPr>
          <a:xfrm>
            <a:off x="484032" y="1772418"/>
            <a:ext cx="5645835" cy="720939"/>
          </a:xfrm>
        </p:spPr>
        <p:txBody>
          <a:bodyPr>
            <a:noAutofit/>
          </a:bodyPr>
          <a:lstStyle/>
          <a:p>
            <a:pPr marL="342900" indent="-342900" eaLnBrk="0" hangingPunct="0">
              <a:lnSpc>
                <a:spcPct val="120000"/>
              </a:lnSpc>
              <a:buBlip>
                <a:blip r:embed="rId3"/>
              </a:buBlip>
            </a:pPr>
            <a:r>
              <a:rPr lang="zh-CN" altLang="en-US" b="1" dirty="0" smtClean="0"/>
              <a:t>第五</a:t>
            </a:r>
            <a:r>
              <a:rPr lang="zh-CN" altLang="en-US" b="1" dirty="0"/>
              <a:t>步：确定未调整功能点数</a:t>
            </a:r>
            <a:endParaRPr lang="en-US" altLang="zh-CN" sz="2400" dirty="0"/>
          </a:p>
        </p:txBody>
      </p:sp>
      <p:pic>
        <p:nvPicPr>
          <p:cNvPr id="5" name="图片 4"/>
          <p:cNvPicPr>
            <a:picLocks noChangeAspect="1"/>
          </p:cNvPicPr>
          <p:nvPr/>
        </p:nvPicPr>
        <p:blipFill>
          <a:blip r:embed="rId4"/>
          <a:stretch>
            <a:fillRect/>
          </a:stretch>
        </p:blipFill>
        <p:spPr>
          <a:xfrm>
            <a:off x="484032" y="2789529"/>
            <a:ext cx="8304368" cy="2707700"/>
          </a:xfrm>
          <a:prstGeom prst="rect">
            <a:avLst/>
          </a:prstGeom>
        </p:spPr>
      </p:pic>
    </p:spTree>
    <p:extLst>
      <p:ext uri="{BB962C8B-B14F-4D97-AF65-F5344CB8AC3E}">
        <p14:creationId xmlns:p14="http://schemas.microsoft.com/office/powerpoint/2010/main" val="1820589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001435" cy="733488"/>
          </a:xfrm>
        </p:spPr>
        <p:txBody>
          <a:bodyPr>
            <a:normAutofit fontScale="90000"/>
          </a:bodyPr>
          <a:lstStyle/>
          <a:p>
            <a:r>
              <a:rPr lang="zh-CN" altLang="en-US" dirty="0"/>
              <a:t>确定未调整功能</a:t>
            </a:r>
            <a:r>
              <a:rPr lang="zh-CN" altLang="en-US"/>
              <a:t>点数</a:t>
            </a:r>
            <a:r>
              <a:rPr lang="zh-CN" altLang="en-US" smtClean="0"/>
              <a:t>（</a:t>
            </a:r>
            <a:r>
              <a:rPr lang="en-US" altLang="zh-CN" smtClean="0"/>
              <a:t>1</a:t>
            </a:r>
            <a:r>
              <a:rPr lang="zh-CN" altLang="en-US" smtClean="0"/>
              <a:t>）</a:t>
            </a:r>
            <a:endParaRPr lang="zh-CN" altLang="en-US" dirty="0"/>
          </a:p>
        </p:txBody>
      </p:sp>
      <p:sp>
        <p:nvSpPr>
          <p:cNvPr id="3" name="内容占位符 2"/>
          <p:cNvSpPr>
            <a:spLocks noGrp="1"/>
          </p:cNvSpPr>
          <p:nvPr>
            <p:ph idx="1"/>
          </p:nvPr>
        </p:nvSpPr>
        <p:spPr>
          <a:xfrm>
            <a:off x="484032" y="2146643"/>
            <a:ext cx="7975601" cy="3730144"/>
          </a:xfrm>
        </p:spPr>
        <p:txBody>
          <a:bodyPr>
            <a:noAutofit/>
          </a:bodyPr>
          <a:lstStyle/>
          <a:p>
            <a:pPr marL="342900" lvl="1" indent="-342900" eaLnBrk="0" hangingPunct="0">
              <a:lnSpc>
                <a:spcPct val="110000"/>
              </a:lnSpc>
              <a:buBlip>
                <a:blip r:embed="rId3"/>
              </a:buBlip>
            </a:pPr>
            <a:r>
              <a:rPr lang="zh-CN" altLang="en-US" sz="2400" dirty="0" smtClean="0">
                <a:cs typeface="+mn-cs"/>
              </a:rPr>
              <a:t>预算或招投标时：选择</a:t>
            </a:r>
            <a:r>
              <a:rPr lang="zh-CN" altLang="en-US" sz="2400" dirty="0">
                <a:solidFill>
                  <a:srgbClr val="FF0000"/>
                </a:solidFill>
                <a:cs typeface="+mn-cs"/>
              </a:rPr>
              <a:t>预估功能点</a:t>
            </a:r>
            <a:endParaRPr lang="en-US" altLang="zh-CN" sz="2400" dirty="0">
              <a:solidFill>
                <a:srgbClr val="FF0000"/>
              </a:solidFill>
              <a:cs typeface="+mn-cs"/>
            </a:endParaRPr>
          </a:p>
          <a:p>
            <a:pPr marL="342900" lvl="1" indent="-342900" eaLnBrk="0" hangingPunct="0">
              <a:lnSpc>
                <a:spcPct val="110000"/>
              </a:lnSpc>
              <a:buBlip>
                <a:blip r:embed="rId3"/>
              </a:buBlip>
            </a:pPr>
            <a:r>
              <a:rPr lang="zh-CN" altLang="en-US" sz="2400" dirty="0">
                <a:cs typeface="+mn-cs"/>
              </a:rPr>
              <a:t>计算公式：</a:t>
            </a:r>
            <a:endParaRPr lang="en-US" altLang="zh-CN" sz="2400" dirty="0">
              <a:cs typeface="+mn-cs"/>
            </a:endParaRPr>
          </a:p>
          <a:p>
            <a:pPr marL="0" indent="0">
              <a:buNone/>
            </a:pPr>
            <a:endParaRPr lang="en-US" altLang="zh-CN" sz="2400" dirty="0"/>
          </a:p>
          <a:p>
            <a:pPr marL="0" indent="0">
              <a:buNone/>
            </a:pPr>
            <a:r>
              <a:rPr lang="en-US" altLang="zh-CN" sz="2400" b="1" dirty="0"/>
              <a:t>		</a:t>
            </a:r>
            <a:r>
              <a:rPr lang="zh-CN" altLang="en-US" sz="2400" b="1" dirty="0"/>
              <a:t>未调整功能点（</a:t>
            </a:r>
            <a:r>
              <a:rPr lang="en-US" altLang="zh-CN" sz="2400" b="1" dirty="0"/>
              <a:t>UFP</a:t>
            </a:r>
            <a:r>
              <a:rPr lang="zh-CN" altLang="en-US" sz="2400" b="1" dirty="0"/>
              <a:t>）</a:t>
            </a:r>
            <a:r>
              <a:rPr lang="en-US" altLang="zh-CN" sz="2400" b="1" dirty="0"/>
              <a:t>= 35</a:t>
            </a:r>
            <a:r>
              <a:rPr lang="zh-CN" altLang="en-US" sz="2400" b="1" dirty="0"/>
              <a:t>*</a:t>
            </a:r>
            <a:r>
              <a:rPr lang="en-US" altLang="zh-CN" sz="2400" b="1" dirty="0">
                <a:solidFill>
                  <a:srgbClr val="00B050"/>
                </a:solidFill>
              </a:rPr>
              <a:t>ILF</a:t>
            </a:r>
            <a:r>
              <a:rPr lang="en-US" altLang="zh-CN" sz="2400" b="1" dirty="0"/>
              <a:t> +15</a:t>
            </a:r>
            <a:r>
              <a:rPr lang="zh-CN" altLang="en-US" sz="2400" b="1" dirty="0"/>
              <a:t>*</a:t>
            </a:r>
            <a:r>
              <a:rPr lang="en-US" altLang="zh-CN" sz="2400" b="1" dirty="0">
                <a:solidFill>
                  <a:srgbClr val="0070C0"/>
                </a:solidFill>
              </a:rPr>
              <a:t>EIF</a:t>
            </a:r>
          </a:p>
          <a:p>
            <a:pPr marL="0" indent="0">
              <a:buNone/>
            </a:pPr>
            <a:endParaRPr lang="en-US" altLang="zh-CN" sz="2400" b="1" dirty="0">
              <a:solidFill>
                <a:srgbClr val="0070C0"/>
              </a:solidFill>
            </a:endParaRPr>
          </a:p>
          <a:p>
            <a:pPr marL="0" indent="0">
              <a:buNone/>
            </a:pPr>
            <a:r>
              <a:rPr lang="en-US" altLang="zh-CN" sz="2400" b="1" dirty="0">
                <a:solidFill>
                  <a:srgbClr val="0070C0"/>
                </a:solidFill>
              </a:rPr>
              <a:t>		</a:t>
            </a:r>
            <a:r>
              <a:rPr lang="en-US" altLang="zh-CN" sz="2400" b="1" dirty="0">
                <a:solidFill>
                  <a:srgbClr val="00B050"/>
                </a:solidFill>
              </a:rPr>
              <a:t>ILF</a:t>
            </a:r>
            <a:r>
              <a:rPr lang="en-US" altLang="zh-CN" sz="2400" b="1" dirty="0">
                <a:solidFill>
                  <a:srgbClr val="0070C0"/>
                </a:solidFill>
              </a:rPr>
              <a:t> </a:t>
            </a:r>
            <a:r>
              <a:rPr lang="zh-CN" altLang="en-US" sz="2400" b="1" dirty="0"/>
              <a:t>内部逻辑文件</a:t>
            </a:r>
            <a:endParaRPr lang="en-US" altLang="zh-CN" sz="2400" b="1" dirty="0"/>
          </a:p>
          <a:p>
            <a:pPr marL="0" indent="0">
              <a:buNone/>
            </a:pPr>
            <a:r>
              <a:rPr lang="en-US" altLang="zh-CN" sz="2400" b="1" dirty="0">
                <a:solidFill>
                  <a:srgbClr val="0070C0"/>
                </a:solidFill>
              </a:rPr>
              <a:t>		EIF </a:t>
            </a:r>
            <a:r>
              <a:rPr lang="zh-CN" altLang="en-US" sz="2400" b="1" dirty="0"/>
              <a:t>外部接口文件</a:t>
            </a:r>
            <a:endParaRPr lang="en-US" altLang="zh-CN" sz="2400" b="1" dirty="0"/>
          </a:p>
        </p:txBody>
      </p:sp>
    </p:spTree>
    <p:extLst>
      <p:ext uri="{BB962C8B-B14F-4D97-AF65-F5344CB8AC3E}">
        <p14:creationId xmlns:p14="http://schemas.microsoft.com/office/powerpoint/2010/main" val="623682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84032" y="300527"/>
            <a:ext cx="6035301" cy="733488"/>
          </a:xfrm>
        </p:spPr>
        <p:txBody>
          <a:bodyPr>
            <a:normAutofit fontScale="90000"/>
          </a:bodyPr>
          <a:lstStyle/>
          <a:p>
            <a:r>
              <a:rPr lang="zh-CN" altLang="en-US" dirty="0" smtClean="0"/>
              <a:t>确定未调整功能点数（</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84032" y="1858777"/>
            <a:ext cx="7723717" cy="4220290"/>
          </a:xfrm>
        </p:spPr>
        <p:txBody>
          <a:bodyPr>
            <a:noAutofit/>
          </a:bodyPr>
          <a:lstStyle/>
          <a:p>
            <a:pPr marL="342900" lvl="1" indent="-342900" eaLnBrk="0" hangingPunct="0">
              <a:lnSpc>
                <a:spcPct val="110000"/>
              </a:lnSpc>
              <a:buBlip>
                <a:blip r:embed="rId3"/>
              </a:buBlip>
            </a:pPr>
            <a:r>
              <a:rPr lang="zh-CN" altLang="en-US" sz="2400" dirty="0">
                <a:cs typeface="+mn-cs"/>
              </a:rPr>
              <a:t>制定</a:t>
            </a:r>
            <a:r>
              <a:rPr lang="zh-CN" altLang="en-US" sz="2400" dirty="0" smtClean="0">
                <a:cs typeface="+mn-cs"/>
              </a:rPr>
              <a:t>项目计划</a:t>
            </a:r>
            <a:r>
              <a:rPr lang="zh-CN" altLang="en-US" sz="2400" dirty="0">
                <a:cs typeface="+mn-cs"/>
              </a:rPr>
              <a:t>或变更</a:t>
            </a:r>
            <a:r>
              <a:rPr lang="zh-CN" altLang="en-US" sz="2400" dirty="0" smtClean="0">
                <a:cs typeface="+mn-cs"/>
              </a:rPr>
              <a:t>时：选择</a:t>
            </a:r>
            <a:r>
              <a:rPr lang="zh-CN" altLang="en-US" sz="2400" dirty="0">
                <a:solidFill>
                  <a:srgbClr val="FF0000"/>
                </a:solidFill>
                <a:cs typeface="+mn-cs"/>
              </a:rPr>
              <a:t>估算功能点</a:t>
            </a:r>
            <a:endParaRPr lang="en-US" altLang="zh-CN" sz="2400" dirty="0">
              <a:solidFill>
                <a:srgbClr val="FF0000"/>
              </a:solidFill>
              <a:cs typeface="+mn-cs"/>
            </a:endParaRPr>
          </a:p>
          <a:p>
            <a:pPr marL="342900" lvl="1" indent="-342900" eaLnBrk="0" hangingPunct="0">
              <a:lnSpc>
                <a:spcPct val="110000"/>
              </a:lnSpc>
              <a:buBlip>
                <a:blip r:embed="rId3"/>
              </a:buBlip>
            </a:pPr>
            <a:r>
              <a:rPr lang="zh-CN" altLang="en-US" sz="2400" dirty="0">
                <a:cs typeface="+mn-cs"/>
              </a:rPr>
              <a:t>计算公式：</a:t>
            </a:r>
            <a:endParaRPr lang="en-US" altLang="zh-CN" sz="2400" dirty="0">
              <a:cs typeface="+mn-cs"/>
            </a:endParaRPr>
          </a:p>
          <a:p>
            <a:pPr marL="0" indent="0">
              <a:buNone/>
            </a:pPr>
            <a:endParaRPr lang="en-US" altLang="zh-CN" sz="2400" dirty="0"/>
          </a:p>
          <a:p>
            <a:pPr marL="0" indent="0">
              <a:buNone/>
            </a:pPr>
            <a:r>
              <a:rPr lang="en-US" altLang="zh-CN" sz="2400" b="1" dirty="0"/>
              <a:t>	</a:t>
            </a:r>
            <a:r>
              <a:rPr lang="zh-CN" altLang="en-US" sz="2400" b="1" dirty="0" smtClean="0"/>
              <a:t>未</a:t>
            </a:r>
            <a:r>
              <a:rPr lang="zh-CN" altLang="en-US" sz="2400" b="1" dirty="0"/>
              <a:t>调整功能点（</a:t>
            </a:r>
            <a:r>
              <a:rPr lang="en-US" altLang="zh-CN" sz="2400" b="1" dirty="0"/>
              <a:t>UFP</a:t>
            </a:r>
            <a:r>
              <a:rPr lang="zh-CN" altLang="en-US" sz="2400" b="1" dirty="0"/>
              <a:t>）</a:t>
            </a:r>
            <a:r>
              <a:rPr lang="en-US" altLang="zh-CN" sz="2400" b="1" dirty="0"/>
              <a:t>= 10 </a:t>
            </a:r>
            <a:r>
              <a:rPr lang="zh-CN" altLang="en-US" sz="2400" b="1" dirty="0"/>
              <a:t>* </a:t>
            </a:r>
            <a:r>
              <a:rPr lang="en-US" altLang="zh-CN" sz="2400" b="1" dirty="0">
                <a:solidFill>
                  <a:srgbClr val="00B050"/>
                </a:solidFill>
              </a:rPr>
              <a:t>ILF	</a:t>
            </a:r>
            <a:r>
              <a:rPr lang="zh-CN" altLang="en-US" sz="2400" b="1" dirty="0" smtClean="0">
                <a:solidFill>
                  <a:srgbClr val="00B050"/>
                </a:solidFill>
              </a:rPr>
              <a:t>内部</a:t>
            </a:r>
            <a:r>
              <a:rPr lang="zh-CN" altLang="en-US" sz="2400" b="1" dirty="0">
                <a:solidFill>
                  <a:srgbClr val="00B050"/>
                </a:solidFill>
              </a:rPr>
              <a:t>逻辑文件</a:t>
            </a:r>
            <a:endParaRPr lang="en-US" altLang="zh-CN" sz="2400" b="1" dirty="0">
              <a:solidFill>
                <a:srgbClr val="00B050"/>
              </a:solidFill>
            </a:endParaRPr>
          </a:p>
          <a:p>
            <a:pPr marL="0" indent="0">
              <a:buNone/>
            </a:pPr>
            <a:r>
              <a:rPr lang="en-US" altLang="zh-CN" sz="2400" b="1" dirty="0">
                <a:solidFill>
                  <a:srgbClr val="00B050"/>
                </a:solidFill>
              </a:rPr>
              <a:t>				 </a:t>
            </a:r>
            <a:r>
              <a:rPr lang="en-US" altLang="zh-CN" sz="2400" b="1" dirty="0" smtClean="0">
                <a:solidFill>
                  <a:srgbClr val="00B050"/>
                </a:solidFill>
              </a:rPr>
              <a:t> </a:t>
            </a:r>
            <a:r>
              <a:rPr lang="en-US" altLang="zh-CN" sz="2400" b="1" dirty="0" smtClean="0"/>
              <a:t>+ </a:t>
            </a:r>
            <a:r>
              <a:rPr lang="en-US" altLang="zh-CN" sz="2400" b="1" dirty="0"/>
              <a:t>7 </a:t>
            </a:r>
            <a:r>
              <a:rPr lang="zh-CN" altLang="en-US" sz="2400" b="1" dirty="0"/>
              <a:t>* </a:t>
            </a:r>
            <a:r>
              <a:rPr lang="en-US" altLang="zh-CN" sz="2400" b="1" dirty="0">
                <a:solidFill>
                  <a:srgbClr val="0070C0"/>
                </a:solidFill>
              </a:rPr>
              <a:t>EIF	</a:t>
            </a:r>
            <a:r>
              <a:rPr lang="zh-CN" altLang="en-US" sz="2400" b="1" dirty="0" smtClean="0">
                <a:solidFill>
                  <a:srgbClr val="0070C0"/>
                </a:solidFill>
              </a:rPr>
              <a:t>外部接口</a:t>
            </a:r>
            <a:r>
              <a:rPr lang="zh-CN" altLang="en-US" sz="2400" b="1" dirty="0">
                <a:solidFill>
                  <a:srgbClr val="0070C0"/>
                </a:solidFill>
              </a:rPr>
              <a:t>文件</a:t>
            </a:r>
            <a:endParaRPr lang="en-US" altLang="zh-CN" sz="2400" b="1" dirty="0">
              <a:solidFill>
                <a:srgbClr val="0070C0"/>
              </a:solidFill>
            </a:endParaRPr>
          </a:p>
          <a:p>
            <a:pPr marL="0" indent="0">
              <a:buNone/>
            </a:pPr>
            <a:r>
              <a:rPr lang="en-US" altLang="zh-CN" sz="2400" b="1" dirty="0">
                <a:solidFill>
                  <a:srgbClr val="0070C0"/>
                </a:solidFill>
              </a:rPr>
              <a:t>				</a:t>
            </a:r>
            <a:r>
              <a:rPr lang="en-US" altLang="zh-CN" sz="2400" b="1" dirty="0" smtClean="0">
                <a:solidFill>
                  <a:srgbClr val="0070C0"/>
                </a:solidFill>
              </a:rPr>
              <a:t>  </a:t>
            </a:r>
            <a:r>
              <a:rPr lang="en-US" altLang="zh-CN" sz="2400" b="1" dirty="0" smtClean="0"/>
              <a:t>+ </a:t>
            </a:r>
            <a:r>
              <a:rPr lang="en-US" altLang="zh-CN" sz="2400" b="1" dirty="0"/>
              <a:t>4 * </a:t>
            </a:r>
            <a:r>
              <a:rPr lang="en-US" altLang="zh-CN" sz="2400" b="1" dirty="0">
                <a:solidFill>
                  <a:srgbClr val="FF0000"/>
                </a:solidFill>
              </a:rPr>
              <a:t>EI	</a:t>
            </a:r>
            <a:r>
              <a:rPr lang="zh-CN" altLang="en-US" sz="2400" b="1" dirty="0" smtClean="0">
                <a:solidFill>
                  <a:srgbClr val="FF0000"/>
                </a:solidFill>
              </a:rPr>
              <a:t>外部输入</a:t>
            </a:r>
            <a:endParaRPr lang="en-US" altLang="zh-CN" sz="2400" b="1" dirty="0">
              <a:solidFill>
                <a:srgbClr val="FF0000"/>
              </a:solidFill>
            </a:endParaRPr>
          </a:p>
          <a:p>
            <a:pPr marL="0" indent="0">
              <a:buNone/>
            </a:pPr>
            <a:r>
              <a:rPr lang="en-US" altLang="zh-CN" sz="2400" b="1" dirty="0"/>
              <a:t>				</a:t>
            </a:r>
            <a:r>
              <a:rPr lang="en-US" altLang="zh-CN" sz="2400" b="1" dirty="0" smtClean="0"/>
              <a:t>  + </a:t>
            </a:r>
            <a:r>
              <a:rPr lang="en-US" altLang="zh-CN" sz="2400" b="1" dirty="0"/>
              <a:t>5 </a:t>
            </a:r>
            <a:r>
              <a:rPr lang="zh-CN" altLang="en-US" sz="2400" b="1" dirty="0"/>
              <a:t>* </a:t>
            </a:r>
            <a:r>
              <a:rPr lang="en-US" altLang="zh-CN" sz="2400" b="1" dirty="0">
                <a:solidFill>
                  <a:srgbClr val="FFC000"/>
                </a:solidFill>
              </a:rPr>
              <a:t>EO	</a:t>
            </a:r>
            <a:r>
              <a:rPr lang="zh-CN" altLang="en-US" sz="2400" b="1" dirty="0" smtClean="0">
                <a:solidFill>
                  <a:srgbClr val="FFC000"/>
                </a:solidFill>
              </a:rPr>
              <a:t>外部</a:t>
            </a:r>
            <a:r>
              <a:rPr lang="zh-CN" altLang="en-US" sz="2400" b="1" dirty="0">
                <a:solidFill>
                  <a:srgbClr val="FFC000"/>
                </a:solidFill>
              </a:rPr>
              <a:t>输出</a:t>
            </a:r>
            <a:endParaRPr lang="en-US" altLang="zh-CN" sz="2400" b="1" dirty="0">
              <a:solidFill>
                <a:srgbClr val="FFC000"/>
              </a:solidFill>
            </a:endParaRPr>
          </a:p>
          <a:p>
            <a:pPr marL="0" indent="0">
              <a:buNone/>
            </a:pPr>
            <a:r>
              <a:rPr lang="en-US" altLang="zh-CN" sz="2400" b="1" dirty="0"/>
              <a:t>				</a:t>
            </a:r>
            <a:r>
              <a:rPr lang="en-US" altLang="zh-CN" sz="2400" b="1" dirty="0" smtClean="0"/>
              <a:t>  + </a:t>
            </a:r>
            <a:r>
              <a:rPr lang="en-US" altLang="zh-CN" sz="2400" b="1" dirty="0"/>
              <a:t>4 </a:t>
            </a:r>
            <a:r>
              <a:rPr lang="zh-CN" altLang="en-US" sz="2400" b="1" dirty="0"/>
              <a:t>* </a:t>
            </a:r>
            <a:r>
              <a:rPr lang="en-US" altLang="zh-CN" sz="2400" b="1" dirty="0">
                <a:solidFill>
                  <a:schemeClr val="accent6"/>
                </a:solidFill>
              </a:rPr>
              <a:t>EQ	</a:t>
            </a:r>
            <a:r>
              <a:rPr lang="zh-CN" altLang="en-US" sz="2400" b="1" dirty="0" smtClean="0">
                <a:solidFill>
                  <a:schemeClr val="accent6"/>
                </a:solidFill>
              </a:rPr>
              <a:t>外部</a:t>
            </a:r>
            <a:r>
              <a:rPr lang="zh-CN" altLang="en-US" sz="2400" b="1" dirty="0">
                <a:solidFill>
                  <a:schemeClr val="accent6"/>
                </a:solidFill>
              </a:rPr>
              <a:t>查询</a:t>
            </a:r>
            <a:endParaRPr lang="en-US" altLang="zh-CN" sz="2400" b="1" dirty="0">
              <a:solidFill>
                <a:schemeClr val="accent6"/>
              </a:solidFill>
            </a:endParaRPr>
          </a:p>
        </p:txBody>
      </p:sp>
    </p:spTree>
    <p:extLst>
      <p:ext uri="{BB962C8B-B14F-4D97-AF65-F5344CB8AC3E}">
        <p14:creationId xmlns:p14="http://schemas.microsoft.com/office/powerpoint/2010/main" val="11391235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bwMode="auto">
          <a:xfrm>
            <a:off x="4891349" y="1464464"/>
            <a:ext cx="3880112" cy="4459287"/>
          </a:xfrm>
          <a:prstGeom prst="roundRect">
            <a:avLst/>
          </a:prstGeom>
          <a:solidFill>
            <a:srgbClr val="FFC5C5"/>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方正大黑简体" pitchFamily="2" charset="-122"/>
              <a:ea typeface="方正大黑简体" pitchFamily="2" charset="-122"/>
            </a:endParaRPr>
          </a:p>
        </p:txBody>
      </p:sp>
      <p:sp>
        <p:nvSpPr>
          <p:cNvPr id="7" name="圆角矩形 6"/>
          <p:cNvSpPr/>
          <p:nvPr/>
        </p:nvSpPr>
        <p:spPr bwMode="auto">
          <a:xfrm>
            <a:off x="372531" y="1464464"/>
            <a:ext cx="4260321" cy="4459287"/>
          </a:xfrm>
          <a:prstGeom prst="roundRect">
            <a:avLst/>
          </a:prstGeom>
          <a:solidFill>
            <a:srgbClr val="C6E6A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方正大黑简体" pitchFamily="2" charset="-122"/>
              <a:ea typeface="方正大黑简体" pitchFamily="2" charset="-122"/>
            </a:endParaRPr>
          </a:p>
        </p:txBody>
      </p:sp>
      <p:sp>
        <p:nvSpPr>
          <p:cNvPr id="2" name="标题 1"/>
          <p:cNvSpPr>
            <a:spLocks noGrp="1"/>
          </p:cNvSpPr>
          <p:nvPr>
            <p:ph type="title"/>
          </p:nvPr>
        </p:nvSpPr>
        <p:spPr>
          <a:xfrm>
            <a:off x="321727" y="296863"/>
            <a:ext cx="5266273" cy="758295"/>
          </a:xfrm>
        </p:spPr>
        <p:txBody>
          <a:bodyPr/>
          <a:lstStyle/>
          <a:p>
            <a:r>
              <a:rPr lang="zh-CN" altLang="en-US" sz="4000" dirty="0"/>
              <a:t>功能点方法的适用范围</a:t>
            </a:r>
          </a:p>
        </p:txBody>
      </p:sp>
      <p:sp>
        <p:nvSpPr>
          <p:cNvPr id="3" name="文本占位符 2"/>
          <p:cNvSpPr>
            <a:spLocks noGrp="1"/>
          </p:cNvSpPr>
          <p:nvPr>
            <p:ph type="body" idx="1"/>
          </p:nvPr>
        </p:nvSpPr>
        <p:spPr>
          <a:xfrm>
            <a:off x="518051" y="1602845"/>
            <a:ext cx="3766079" cy="639762"/>
          </a:xfrm>
        </p:spPr>
        <p:txBody>
          <a:bodyPr/>
          <a:lstStyle/>
          <a:p>
            <a:r>
              <a:rPr lang="zh-CN" altLang="en-US" b="1" dirty="0" smtClean="0">
                <a:solidFill>
                  <a:srgbClr val="C72BC3"/>
                </a:solidFill>
              </a:rPr>
              <a:t>适合：</a:t>
            </a:r>
            <a:endParaRPr lang="zh-CN" altLang="en-US" b="1" dirty="0">
              <a:solidFill>
                <a:srgbClr val="C72BC3"/>
              </a:solidFill>
            </a:endParaRPr>
          </a:p>
        </p:txBody>
      </p:sp>
      <p:sp>
        <p:nvSpPr>
          <p:cNvPr id="4" name="内容占位符 3"/>
          <p:cNvSpPr>
            <a:spLocks noGrp="1"/>
          </p:cNvSpPr>
          <p:nvPr>
            <p:ph sz="half" idx="2"/>
          </p:nvPr>
        </p:nvSpPr>
        <p:spPr>
          <a:xfrm>
            <a:off x="518052" y="2242607"/>
            <a:ext cx="3766079" cy="3599392"/>
          </a:xfrm>
        </p:spPr>
        <p:txBody>
          <a:bodyPr>
            <a:normAutofit/>
          </a:bodyPr>
          <a:lstStyle/>
          <a:p>
            <a:pPr marL="342900" lvl="1" indent="-342900" eaLnBrk="0" hangingPunct="0">
              <a:lnSpc>
                <a:spcPct val="120000"/>
              </a:lnSpc>
              <a:buBlip>
                <a:blip r:embed="rId3"/>
              </a:buBlip>
            </a:pPr>
            <a:r>
              <a:rPr lang="zh-CN" altLang="en-US" dirty="0"/>
              <a:t>以数据和交互处理为中心的</a:t>
            </a:r>
            <a:endParaRPr lang="en-US" altLang="zh-CN" dirty="0"/>
          </a:p>
          <a:p>
            <a:pPr marL="342900" lvl="1" indent="-342900" eaLnBrk="0" hangingPunct="0">
              <a:lnSpc>
                <a:spcPct val="120000"/>
              </a:lnSpc>
              <a:buBlip>
                <a:blip r:embed="rId3"/>
              </a:buBlip>
            </a:pPr>
            <a:r>
              <a:rPr lang="zh-CN" altLang="en-US" dirty="0"/>
              <a:t>以功能多少为主要工作量和造价制约因素</a:t>
            </a:r>
            <a:endParaRPr lang="en-US" altLang="zh-CN" dirty="0"/>
          </a:p>
          <a:p>
            <a:pPr marL="0" indent="0">
              <a:buNone/>
            </a:pPr>
            <a:r>
              <a:rPr lang="zh-CN" altLang="en-US" sz="2000" b="1" dirty="0" smtClean="0"/>
              <a:t>例如：</a:t>
            </a:r>
            <a:endParaRPr lang="en-US" altLang="zh-CN" sz="2000" b="1" dirty="0" smtClean="0"/>
          </a:p>
          <a:p>
            <a:pPr lvl="1">
              <a:buFont typeface="Wingdings" panose="05000000000000000000" pitchFamily="2" charset="2"/>
              <a:buChar char="ü"/>
            </a:pPr>
            <a:r>
              <a:rPr lang="zh-CN" altLang="en-US" dirty="0" smtClean="0"/>
              <a:t>电子政务</a:t>
            </a:r>
            <a:endParaRPr lang="en-US" altLang="zh-CN" dirty="0" smtClean="0"/>
          </a:p>
          <a:p>
            <a:pPr lvl="1">
              <a:buFont typeface="Wingdings" panose="05000000000000000000" pitchFamily="2" charset="2"/>
              <a:buChar char="ü"/>
            </a:pPr>
            <a:r>
              <a:rPr lang="zh-CN" altLang="en-US" dirty="0" smtClean="0"/>
              <a:t>银行、电信的用户和业务管理系统</a:t>
            </a:r>
            <a:endParaRPr lang="en-US" altLang="zh-CN" dirty="0" smtClean="0"/>
          </a:p>
          <a:p>
            <a:pPr lvl="1">
              <a:buFont typeface="Wingdings" panose="05000000000000000000" pitchFamily="2" charset="2"/>
              <a:buChar char="ü"/>
            </a:pPr>
            <a:r>
              <a:rPr lang="zh-CN" altLang="en-US" dirty="0" smtClean="0"/>
              <a:t>办公自动化、</a:t>
            </a:r>
            <a:r>
              <a:rPr lang="en-US" altLang="zh-CN" dirty="0" smtClean="0"/>
              <a:t>ERP</a:t>
            </a:r>
            <a:r>
              <a:rPr lang="zh-CN" altLang="en-US" dirty="0" smtClean="0"/>
              <a:t>、信息管理系统</a:t>
            </a:r>
            <a:endParaRPr lang="zh-CN" altLang="en-US" dirty="0"/>
          </a:p>
        </p:txBody>
      </p:sp>
      <p:sp>
        <p:nvSpPr>
          <p:cNvPr id="5" name="文本占位符 4"/>
          <p:cNvSpPr>
            <a:spLocks noGrp="1"/>
          </p:cNvSpPr>
          <p:nvPr>
            <p:ph type="body" sz="quarter" idx="3"/>
          </p:nvPr>
        </p:nvSpPr>
        <p:spPr>
          <a:xfrm>
            <a:off x="5283193" y="1602845"/>
            <a:ext cx="3488268" cy="639762"/>
          </a:xfrm>
        </p:spPr>
        <p:txBody>
          <a:bodyPr/>
          <a:lstStyle/>
          <a:p>
            <a:r>
              <a:rPr lang="zh-CN" altLang="en-US" b="1" dirty="0">
                <a:solidFill>
                  <a:srgbClr val="C72BC3"/>
                </a:solidFill>
              </a:rPr>
              <a:t>不适合：</a:t>
            </a:r>
          </a:p>
        </p:txBody>
      </p:sp>
      <p:sp>
        <p:nvSpPr>
          <p:cNvPr id="6" name="内容占位符 5"/>
          <p:cNvSpPr>
            <a:spLocks noGrp="1"/>
          </p:cNvSpPr>
          <p:nvPr>
            <p:ph sz="quarter" idx="4"/>
          </p:nvPr>
        </p:nvSpPr>
        <p:spPr>
          <a:xfrm>
            <a:off x="5283193" y="2242607"/>
            <a:ext cx="3488267" cy="3221039"/>
          </a:xfrm>
        </p:spPr>
        <p:txBody>
          <a:bodyPr>
            <a:normAutofit/>
          </a:bodyPr>
          <a:lstStyle/>
          <a:p>
            <a:pPr marL="342900" lvl="1" indent="-342900" eaLnBrk="0" hangingPunct="0">
              <a:lnSpc>
                <a:spcPct val="130000"/>
              </a:lnSpc>
              <a:buBlip>
                <a:blip r:embed="rId3"/>
              </a:buBlip>
            </a:pPr>
            <a:r>
              <a:rPr lang="zh-CN" altLang="en-US" dirty="0"/>
              <a:t>包含大量复杂算法</a:t>
            </a:r>
            <a:endParaRPr lang="en-US" altLang="zh-CN" dirty="0"/>
          </a:p>
          <a:p>
            <a:pPr marL="342900" lvl="1" indent="-342900" eaLnBrk="0" hangingPunct="0">
              <a:lnSpc>
                <a:spcPct val="130000"/>
              </a:lnSpc>
              <a:buBlip>
                <a:blip r:embed="rId3"/>
              </a:buBlip>
            </a:pPr>
            <a:r>
              <a:rPr lang="zh-CN" altLang="en-US" dirty="0"/>
              <a:t>创意型软件</a:t>
            </a:r>
            <a:endParaRPr lang="en-US" altLang="zh-CN" dirty="0"/>
          </a:p>
          <a:p>
            <a:pPr marL="342900" lvl="1" indent="-342900" eaLnBrk="0" hangingPunct="0">
              <a:lnSpc>
                <a:spcPct val="130000"/>
              </a:lnSpc>
              <a:buBlip>
                <a:blip r:embed="rId3"/>
              </a:buBlip>
            </a:pPr>
            <a:r>
              <a:rPr lang="zh-CN" altLang="en-US" dirty="0"/>
              <a:t>以非功能性需求为主</a:t>
            </a:r>
            <a:endParaRPr lang="en-US" altLang="zh-CN" dirty="0"/>
          </a:p>
          <a:p>
            <a:pPr marL="0" indent="0">
              <a:buNone/>
            </a:pPr>
            <a:r>
              <a:rPr lang="zh-CN" altLang="en-US" sz="2000" b="1" dirty="0" smtClean="0"/>
              <a:t>例如：</a:t>
            </a:r>
            <a:endParaRPr lang="en-US" altLang="zh-CN" sz="2000" b="1" dirty="0" smtClean="0"/>
          </a:p>
          <a:p>
            <a:pPr marL="685783" lvl="1">
              <a:buFont typeface="Wingdings" panose="05000000000000000000" pitchFamily="2" charset="2"/>
              <a:buChar char="ü"/>
            </a:pPr>
            <a:r>
              <a:rPr lang="zh-CN" altLang="en-US" dirty="0" smtClean="0"/>
              <a:t>视频和图像处理软件</a:t>
            </a:r>
            <a:endParaRPr lang="en-US" altLang="zh-CN" dirty="0" smtClean="0"/>
          </a:p>
          <a:p>
            <a:pPr marL="685783" lvl="1">
              <a:buFont typeface="Wingdings" panose="05000000000000000000" pitchFamily="2" charset="2"/>
              <a:buChar char="ü"/>
            </a:pPr>
            <a:r>
              <a:rPr lang="zh-CN" altLang="en-US" dirty="0"/>
              <a:t>杀</a:t>
            </a:r>
            <a:r>
              <a:rPr lang="zh-CN" altLang="en-US" dirty="0" smtClean="0"/>
              <a:t>毒软件</a:t>
            </a:r>
            <a:endParaRPr lang="en-US" altLang="zh-CN" dirty="0" smtClean="0"/>
          </a:p>
          <a:p>
            <a:pPr marL="685783" lvl="1">
              <a:buFont typeface="Wingdings" panose="05000000000000000000" pitchFamily="2" charset="2"/>
              <a:buChar char="ü"/>
            </a:pPr>
            <a:r>
              <a:rPr lang="zh-CN" altLang="en-US" dirty="0" smtClean="0"/>
              <a:t>网络游戏</a:t>
            </a:r>
            <a:endParaRPr lang="en-US" altLang="zh-CN" dirty="0" smtClean="0"/>
          </a:p>
          <a:p>
            <a:pPr marL="685783" lvl="1">
              <a:buFont typeface="Wingdings" panose="05000000000000000000" pitchFamily="2" charset="2"/>
              <a:buChar char="ü"/>
            </a:pPr>
            <a:r>
              <a:rPr lang="zh-CN" altLang="en-US" dirty="0" smtClean="0"/>
              <a:t>性能优化任务</a:t>
            </a:r>
            <a:endParaRPr lang="zh-CN" altLang="en-US" dirty="0"/>
          </a:p>
        </p:txBody>
      </p:sp>
    </p:spTree>
    <p:extLst>
      <p:ext uri="{BB962C8B-B14F-4D97-AF65-F5344CB8AC3E}">
        <p14:creationId xmlns:p14="http://schemas.microsoft.com/office/powerpoint/2010/main" val="27589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15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15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1500"/>
                                        <p:tgtEl>
                                          <p:spTgt spid="4">
                                            <p:txEl>
                                              <p:pRg st="0" end="0"/>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ircle(in)">
                                      <p:cBhvr>
                                        <p:cTn id="16" dur="1500"/>
                                        <p:tgtEl>
                                          <p:spTgt spid="4">
                                            <p:txEl>
                                              <p:pRg st="1" end="1"/>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in)">
                                      <p:cBhvr>
                                        <p:cTn id="19" dur="1500"/>
                                        <p:tgtEl>
                                          <p:spTgt spid="4">
                                            <p:txEl>
                                              <p:pRg st="2" end="2"/>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1500"/>
                                        <p:tgtEl>
                                          <p:spTgt spid="4">
                                            <p:txEl>
                                              <p:pRg st="3" end="3"/>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circle(in)">
                                      <p:cBhvr>
                                        <p:cTn id="25" dur="1500"/>
                                        <p:tgtEl>
                                          <p:spTgt spid="4">
                                            <p:txEl>
                                              <p:pRg st="4" end="4"/>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circle(in)">
                                      <p:cBhvr>
                                        <p:cTn id="28" dur="1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in)">
                                      <p:cBhvr>
                                        <p:cTn id="33" dur="1500"/>
                                        <p:tgtEl>
                                          <p:spTgt spid="8"/>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circle(in)">
                                      <p:cBhvr>
                                        <p:cTn id="36" dur="1500"/>
                                        <p:tgtEl>
                                          <p:spTgt spid="5">
                                            <p:txEl>
                                              <p:pRg st="0" end="0"/>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circle(in)">
                                      <p:cBhvr>
                                        <p:cTn id="39" dur="1500"/>
                                        <p:tgtEl>
                                          <p:spTgt spid="6">
                                            <p:txEl>
                                              <p:pRg st="0" end="0"/>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circle(in)">
                                      <p:cBhvr>
                                        <p:cTn id="42" dur="1500"/>
                                        <p:tgtEl>
                                          <p:spTgt spid="6">
                                            <p:txEl>
                                              <p:pRg st="1" end="1"/>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circle(in)">
                                      <p:cBhvr>
                                        <p:cTn id="45" dur="1500"/>
                                        <p:tgtEl>
                                          <p:spTgt spid="6">
                                            <p:txEl>
                                              <p:pRg st="2" end="2"/>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circle(in)">
                                      <p:cBhvr>
                                        <p:cTn id="48" dur="1500"/>
                                        <p:tgtEl>
                                          <p:spTgt spid="6">
                                            <p:txEl>
                                              <p:pRg st="3" end="3"/>
                                            </p:txEl>
                                          </p:spTgt>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circle(in)">
                                      <p:cBhvr>
                                        <p:cTn id="51" dur="1500"/>
                                        <p:tgtEl>
                                          <p:spTgt spid="6">
                                            <p:txEl>
                                              <p:pRg st="4" end="4"/>
                                            </p:txEl>
                                          </p:spTgt>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circle(in)">
                                      <p:cBhvr>
                                        <p:cTn id="54" dur="1500"/>
                                        <p:tgtEl>
                                          <p:spTgt spid="6">
                                            <p:txEl>
                                              <p:pRg st="5" end="5"/>
                                            </p:txEl>
                                          </p:spTgt>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circle(in)">
                                      <p:cBhvr>
                                        <p:cTn id="57" dur="1500"/>
                                        <p:tgtEl>
                                          <p:spTgt spid="6">
                                            <p:txEl>
                                              <p:pRg st="6" end="6"/>
                                            </p:txEl>
                                          </p:spTgt>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6">
                                            <p:txEl>
                                              <p:pRg st="7" end="7"/>
                                            </p:txEl>
                                          </p:spTgt>
                                        </p:tgtEl>
                                        <p:attrNameLst>
                                          <p:attrName>style.visibility</p:attrName>
                                        </p:attrNameLst>
                                      </p:cBhvr>
                                      <p:to>
                                        <p:strVal val="visible"/>
                                      </p:to>
                                    </p:set>
                                    <p:animEffect transition="in" filter="circle(in)">
                                      <p:cBhvr>
                                        <p:cTn id="60" dur="1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3" grpId="0" build="p"/>
      <p:bldP spid="4" grpId="0" uiExpand="1" build="p"/>
      <p:bldP spid="5" grpId="0" build="p"/>
      <p:bldP spid="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287867"/>
            <a:ext cx="3850901" cy="746148"/>
          </a:xfrm>
        </p:spPr>
        <p:txBody>
          <a:bodyPr/>
          <a:lstStyle/>
          <a:p>
            <a:r>
              <a:rPr lang="zh-CN" altLang="en-US" dirty="0" smtClean="0"/>
              <a:t>估算流程</a:t>
            </a:r>
            <a:endParaRPr lang="zh-CN" altLang="en-US" dirty="0"/>
          </a:p>
        </p:txBody>
      </p:sp>
      <p:sp>
        <p:nvSpPr>
          <p:cNvPr id="4" name="内容占位符 2"/>
          <p:cNvSpPr>
            <a:spLocks noGrp="1"/>
          </p:cNvSpPr>
          <p:nvPr>
            <p:ph idx="1"/>
          </p:nvPr>
        </p:nvSpPr>
        <p:spPr>
          <a:xfrm>
            <a:off x="484032" y="1772418"/>
            <a:ext cx="5645835" cy="720939"/>
          </a:xfrm>
        </p:spPr>
        <p:txBody>
          <a:bodyPr>
            <a:noAutofit/>
          </a:bodyPr>
          <a:lstStyle/>
          <a:p>
            <a:pPr marL="342900" indent="-342900" eaLnBrk="0" hangingPunct="0">
              <a:lnSpc>
                <a:spcPct val="120000"/>
              </a:lnSpc>
              <a:buBlip>
                <a:blip r:embed="rId3"/>
              </a:buBlip>
            </a:pPr>
            <a:r>
              <a:rPr lang="zh-CN" altLang="en-US" b="1" dirty="0" smtClean="0"/>
              <a:t>第六步</a:t>
            </a:r>
            <a:r>
              <a:rPr lang="zh-CN" altLang="en-US" b="1" dirty="0"/>
              <a:t>：</a:t>
            </a:r>
            <a:r>
              <a:rPr lang="zh-CN" altLang="en-US" b="1" dirty="0" smtClean="0"/>
              <a:t>确定计算调整因子</a:t>
            </a:r>
            <a:endParaRPr lang="en-US" altLang="zh-CN" sz="2400" dirty="0"/>
          </a:p>
        </p:txBody>
      </p:sp>
      <p:pic>
        <p:nvPicPr>
          <p:cNvPr id="6" name="图片 5"/>
          <p:cNvPicPr>
            <a:picLocks noChangeAspect="1"/>
          </p:cNvPicPr>
          <p:nvPr/>
        </p:nvPicPr>
        <p:blipFill>
          <a:blip r:embed="rId4"/>
          <a:stretch>
            <a:fillRect/>
          </a:stretch>
        </p:blipFill>
        <p:spPr>
          <a:xfrm>
            <a:off x="484032" y="2841830"/>
            <a:ext cx="8287435" cy="2753109"/>
          </a:xfrm>
          <a:prstGeom prst="rect">
            <a:avLst/>
          </a:prstGeom>
        </p:spPr>
      </p:pic>
    </p:spTree>
    <p:extLst>
      <p:ext uri="{BB962C8B-B14F-4D97-AF65-F5344CB8AC3E}">
        <p14:creationId xmlns:p14="http://schemas.microsoft.com/office/powerpoint/2010/main" val="2724727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493435" cy="733488"/>
          </a:xfrm>
        </p:spPr>
        <p:txBody>
          <a:bodyPr>
            <a:normAutofit fontScale="90000"/>
          </a:bodyPr>
          <a:lstStyle/>
          <a:p>
            <a:r>
              <a:rPr lang="zh-CN" altLang="en-US" dirty="0" smtClean="0"/>
              <a:t>确定</a:t>
            </a:r>
            <a:r>
              <a:rPr lang="zh-CN" altLang="en-US" dirty="0"/>
              <a:t>计算调整因子（</a:t>
            </a:r>
            <a:r>
              <a:rPr lang="en-US" altLang="zh-CN" dirty="0"/>
              <a:t>1</a:t>
            </a:r>
            <a:r>
              <a:rPr lang="zh-CN" altLang="en-US" dirty="0"/>
              <a:t>）</a:t>
            </a:r>
          </a:p>
        </p:txBody>
      </p:sp>
      <p:sp>
        <p:nvSpPr>
          <p:cNvPr id="3" name="内容占位符 2"/>
          <p:cNvSpPr>
            <a:spLocks noGrp="1"/>
          </p:cNvSpPr>
          <p:nvPr>
            <p:ph idx="1"/>
          </p:nvPr>
        </p:nvSpPr>
        <p:spPr>
          <a:xfrm>
            <a:off x="535144" y="2027154"/>
            <a:ext cx="8073711" cy="3865646"/>
          </a:xfrm>
        </p:spPr>
        <p:txBody>
          <a:bodyPr>
            <a:normAutofit/>
          </a:bodyPr>
          <a:lstStyle/>
          <a:p>
            <a:pPr marL="342900" lvl="1" indent="-342900" eaLnBrk="0" hangingPunct="0">
              <a:lnSpc>
                <a:spcPct val="110000"/>
              </a:lnSpc>
              <a:buBlip>
                <a:blip r:embed="rId3"/>
              </a:buBlip>
            </a:pPr>
            <a:r>
              <a:rPr lang="zh-CN" altLang="en-US" sz="2400" dirty="0">
                <a:cs typeface="+mn-cs"/>
              </a:rPr>
              <a:t>规模估算调整因子</a:t>
            </a:r>
          </a:p>
          <a:p>
            <a:pPr lvl="1">
              <a:buFont typeface="Wingdings" panose="05000000000000000000" pitchFamily="2" charset="2"/>
              <a:buChar char="Ø"/>
            </a:pPr>
            <a:r>
              <a:rPr lang="zh-CN" altLang="en-US" sz="2000" dirty="0"/>
              <a:t>是否开发</a:t>
            </a:r>
          </a:p>
          <a:p>
            <a:pPr lvl="2">
              <a:buFont typeface="Arial" panose="020B0604020202020204" pitchFamily="34" charset="0"/>
              <a:buChar char="•"/>
            </a:pPr>
            <a:r>
              <a:rPr lang="zh-CN" altLang="en-US" sz="1800" dirty="0"/>
              <a:t>在项目各阶段开发方与客户商讨系统各功能是否开发</a:t>
            </a:r>
            <a:endParaRPr lang="en-US" altLang="zh-CN" sz="1800" dirty="0"/>
          </a:p>
          <a:p>
            <a:pPr lvl="3">
              <a:buFont typeface="Century Gothic" panose="020B0502020202020204" pitchFamily="34" charset="0"/>
              <a:buChar char="―"/>
            </a:pPr>
            <a:r>
              <a:rPr lang="zh-CN" altLang="en-US" sz="1600" dirty="0"/>
              <a:t>如果确定开发，则参数为“</a:t>
            </a:r>
            <a:r>
              <a:rPr lang="en-US" altLang="zh-CN" sz="1600" dirty="0"/>
              <a:t>1”</a:t>
            </a:r>
          </a:p>
          <a:p>
            <a:pPr lvl="3">
              <a:buFont typeface="Century Gothic" panose="020B0502020202020204" pitchFamily="34" charset="0"/>
              <a:buChar char="―"/>
            </a:pPr>
            <a:r>
              <a:rPr lang="zh-CN" altLang="en-US" sz="1600" dirty="0"/>
              <a:t>如果暂定不开发，则参数为“</a:t>
            </a:r>
            <a:r>
              <a:rPr lang="en-US" altLang="zh-CN" sz="1600" dirty="0"/>
              <a:t>0”</a:t>
            </a:r>
          </a:p>
          <a:p>
            <a:pPr lvl="3">
              <a:buFont typeface="Century Gothic" panose="020B0502020202020204" pitchFamily="34" charset="0"/>
              <a:buChar char="―"/>
            </a:pPr>
            <a:r>
              <a:rPr lang="zh-CN" altLang="en-US" sz="1600" dirty="0"/>
              <a:t>如果不确定，则参数为“</a:t>
            </a:r>
            <a:r>
              <a:rPr lang="en-US" altLang="zh-CN" sz="1600" dirty="0"/>
              <a:t>0.5”</a:t>
            </a:r>
            <a:endParaRPr lang="zh-CN" altLang="en-US" sz="1600" dirty="0"/>
          </a:p>
          <a:p>
            <a:pPr lvl="1">
              <a:buFont typeface="Wingdings" panose="05000000000000000000" pitchFamily="2" charset="2"/>
              <a:buChar char="Ø"/>
            </a:pPr>
            <a:r>
              <a:rPr lang="zh-CN" altLang="en-US" sz="2000" dirty="0"/>
              <a:t>重用</a:t>
            </a:r>
            <a:r>
              <a:rPr lang="zh-CN" altLang="en-US" sz="2000" dirty="0" smtClean="0"/>
              <a:t>程度</a:t>
            </a:r>
            <a:endParaRPr lang="zh-CN" altLang="en-US" sz="2000" dirty="0"/>
          </a:p>
          <a:p>
            <a:pPr lvl="2">
              <a:buFont typeface="Arial" panose="020B0604020202020204" pitchFamily="34" charset="0"/>
              <a:buChar char="•"/>
            </a:pPr>
            <a:r>
              <a:rPr lang="zh-CN" altLang="en-US" sz="1800" dirty="0"/>
              <a:t>开发方对比新系统与原有系统的相似性，确定复用程度</a:t>
            </a:r>
          </a:p>
        </p:txBody>
      </p:sp>
    </p:spTree>
    <p:extLst>
      <p:ext uri="{BB962C8B-B14F-4D97-AF65-F5344CB8AC3E}">
        <p14:creationId xmlns:p14="http://schemas.microsoft.com/office/powerpoint/2010/main" val="3813493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5493435" cy="733488"/>
          </a:xfrm>
        </p:spPr>
        <p:txBody>
          <a:bodyPr>
            <a:normAutofit fontScale="90000"/>
          </a:bodyPr>
          <a:lstStyle/>
          <a:p>
            <a:r>
              <a:rPr lang="zh-CN" altLang="en-US" dirty="0" smtClean="0"/>
              <a:t>确定</a:t>
            </a:r>
            <a:r>
              <a:rPr lang="zh-CN" altLang="en-US" dirty="0"/>
              <a:t>计算调整因子</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323850" y="1525313"/>
            <a:ext cx="8178800" cy="4638422"/>
          </a:xfrm>
        </p:spPr>
        <p:txBody>
          <a:bodyPr>
            <a:normAutofit/>
          </a:bodyPr>
          <a:lstStyle/>
          <a:p>
            <a:pPr lvl="1">
              <a:buFont typeface="Wingdings" panose="05000000000000000000" pitchFamily="2" charset="2"/>
              <a:buChar char="Ø"/>
            </a:pPr>
            <a:r>
              <a:rPr lang="zh-CN" altLang="en-US" dirty="0"/>
              <a:t>重用</a:t>
            </a:r>
            <a:r>
              <a:rPr lang="zh-CN" altLang="en-US" dirty="0" smtClean="0"/>
              <a:t>程度</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1648955803"/>
              </p:ext>
            </p:extLst>
          </p:nvPr>
        </p:nvGraphicFramePr>
        <p:xfrm>
          <a:off x="558800" y="2099734"/>
          <a:ext cx="8212667" cy="4232614"/>
        </p:xfrm>
        <a:graphic>
          <a:graphicData uri="http://schemas.openxmlformats.org/drawingml/2006/table">
            <a:tbl>
              <a:tblPr firstRow="1" firstCol="1" bandRow="1">
                <a:tableStyleId>{69012ECD-51FC-41F1-AA8D-1B2483CD663E}</a:tableStyleId>
              </a:tblPr>
              <a:tblGrid>
                <a:gridCol w="1219200"/>
                <a:gridCol w="1219200"/>
                <a:gridCol w="4267200"/>
                <a:gridCol w="1507067"/>
              </a:tblGrid>
              <a:tr h="571356">
                <a:tc>
                  <a:txBody>
                    <a:bodyPr/>
                    <a:lstStyle/>
                    <a:p>
                      <a:pPr indent="266700" algn="ctr">
                        <a:spcBef>
                          <a:spcPts val="600"/>
                        </a:spcBef>
                        <a:spcAft>
                          <a:spcPts val="600"/>
                        </a:spcAft>
                      </a:pPr>
                      <a:r>
                        <a:rPr lang="zh-CN" sz="1600" kern="100" dirty="0">
                          <a:effectLst/>
                        </a:rPr>
                        <a:t>文件类型</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Bef>
                          <a:spcPts val="600"/>
                        </a:spcBef>
                        <a:spcAft>
                          <a:spcPts val="600"/>
                        </a:spcAft>
                      </a:pPr>
                      <a:r>
                        <a:rPr lang="zh-CN" sz="1600" kern="100" dirty="0">
                          <a:effectLst/>
                        </a:rPr>
                        <a:t>重用程度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Bef>
                          <a:spcPts val="600"/>
                        </a:spcBef>
                        <a:spcAft>
                          <a:spcPts val="600"/>
                        </a:spcAft>
                      </a:pPr>
                      <a:r>
                        <a:rPr lang="zh-CN" sz="1600" kern="100" dirty="0">
                          <a:effectLst/>
                        </a:rPr>
                        <a:t>判断标准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spcBef>
                          <a:spcPts val="600"/>
                        </a:spcBef>
                        <a:spcAft>
                          <a:spcPts val="600"/>
                        </a:spcAft>
                      </a:pPr>
                      <a:r>
                        <a:rPr lang="zh-CN" altLang="en-US" sz="1600" kern="100" dirty="0" smtClean="0">
                          <a:effectLst/>
                          <a:latin typeface="Calibri" panose="020F0502020204030204" pitchFamily="34" charset="0"/>
                          <a:ea typeface="宋体" panose="02010600030101010101" pitchFamily="2" charset="-122"/>
                          <a:cs typeface="Times New Roman" panose="02020603050405020304" pitchFamily="18" charset="0"/>
                        </a:rPr>
                        <a:t>对应分值</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76910">
                <a:tc rowSpan="3">
                  <a:txBody>
                    <a:bodyPr/>
                    <a:lstStyle/>
                    <a:p>
                      <a:pPr indent="266700" algn="ctr">
                        <a:spcBef>
                          <a:spcPts val="600"/>
                        </a:spcBef>
                        <a:spcAft>
                          <a:spcPts val="600"/>
                        </a:spcAft>
                      </a:pPr>
                      <a:r>
                        <a:rPr lang="en-US" sz="1600" kern="100" dirty="0">
                          <a:effectLst/>
                        </a:rPr>
                        <a:t>ILF</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indent="266700" algn="ctr">
                        <a:spcBef>
                          <a:spcPts val="600"/>
                        </a:spcBef>
                        <a:spcAft>
                          <a:spcPts val="600"/>
                        </a:spcAft>
                      </a:pPr>
                      <a:r>
                        <a:rPr lang="zh-CN" altLang="en-US" sz="1600" kern="100" dirty="0" smtClean="0">
                          <a:effectLst/>
                        </a:rPr>
                        <a:t>低</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indent="266700" algn="just" defTabSz="875447" rtl="0" eaLnBrk="1" fontAlgn="auto" latinLnBrk="0" hangingPunct="1">
                        <a:lnSpc>
                          <a:spcPct val="100000"/>
                        </a:lnSpc>
                        <a:spcBef>
                          <a:spcPts val="600"/>
                        </a:spcBef>
                        <a:spcAft>
                          <a:spcPts val="600"/>
                        </a:spcAft>
                        <a:buClrTx/>
                        <a:buSzTx/>
                        <a:buFontTx/>
                        <a:buNone/>
                        <a:tabLst/>
                        <a:defRPr/>
                      </a:pPr>
                      <a:r>
                        <a:rPr lang="zh-CN" altLang="zh-CN" sz="1600" kern="100" dirty="0" smtClean="0">
                          <a:effectLst/>
                        </a:rPr>
                        <a:t>现有产品中没有处理这类数据</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indent="266700" algn="ctr">
                        <a:spcBef>
                          <a:spcPts val="600"/>
                        </a:spcBef>
                        <a:spcAft>
                          <a:spcPts val="60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r>
              <a:tr h="563254">
                <a:tc vMerge="1">
                  <a:txBody>
                    <a:bodyPr/>
                    <a:lstStyle/>
                    <a:p>
                      <a:endParaRPr lang="zh-CN" altLang="en-US"/>
                    </a:p>
                  </a:txBody>
                  <a:tcPr/>
                </a:tc>
                <a:tc>
                  <a:txBody>
                    <a:bodyPr/>
                    <a:lstStyle/>
                    <a:p>
                      <a:pPr indent="266700" algn="ctr">
                        <a:spcBef>
                          <a:spcPts val="600"/>
                        </a:spcBef>
                        <a:spcAft>
                          <a:spcPts val="600"/>
                        </a:spcAft>
                      </a:pPr>
                      <a:r>
                        <a:rPr lang="zh-CN" sz="1600" kern="100" dirty="0">
                          <a:effectLst/>
                        </a:rPr>
                        <a:t>中</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indent="266700" algn="just">
                        <a:spcBef>
                          <a:spcPts val="600"/>
                        </a:spcBef>
                        <a:spcAft>
                          <a:spcPts val="600"/>
                        </a:spcAft>
                      </a:pPr>
                      <a:r>
                        <a:rPr lang="zh-CN" sz="1600" kern="100" dirty="0">
                          <a:effectLst/>
                        </a:rPr>
                        <a:t>现有产品处理过这些数据，但提供的</a:t>
                      </a:r>
                      <a:r>
                        <a:rPr lang="en-US" sz="1600" kern="100" dirty="0">
                          <a:effectLst/>
                        </a:rPr>
                        <a:t>EI/EO/EQ</a:t>
                      </a:r>
                      <a:r>
                        <a:rPr lang="zh-CN" sz="1600" kern="100" dirty="0">
                          <a:effectLst/>
                        </a:rPr>
                        <a:t>与需求有一定差异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indent="266700" algn="ctr">
                        <a:spcBef>
                          <a:spcPts val="600"/>
                        </a:spcBef>
                        <a:spcAft>
                          <a:spcPts val="60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r>
              <a:tr h="281627">
                <a:tc vMerge="1">
                  <a:txBody>
                    <a:bodyPr/>
                    <a:lstStyle/>
                    <a:p>
                      <a:endParaRPr lang="zh-CN" altLang="en-US"/>
                    </a:p>
                  </a:txBody>
                  <a:tcPr/>
                </a:tc>
                <a:tc>
                  <a:txBody>
                    <a:bodyPr/>
                    <a:lstStyle/>
                    <a:p>
                      <a:pPr indent="266700" algn="ctr">
                        <a:spcBef>
                          <a:spcPts val="600"/>
                        </a:spcBef>
                        <a:spcAft>
                          <a:spcPts val="600"/>
                        </a:spcAft>
                      </a:pPr>
                      <a:r>
                        <a:rPr lang="zh-CN" altLang="en-US" sz="1600" kern="100" dirty="0">
                          <a:effectLst/>
                          <a:latin typeface="+mn-lt"/>
                          <a:ea typeface="+mn-ea"/>
                          <a:cs typeface="+mn-cs"/>
                        </a:rPr>
                        <a:t>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indent="266700" algn="just">
                        <a:spcBef>
                          <a:spcPts val="600"/>
                        </a:spcBef>
                        <a:spcAft>
                          <a:spcPts val="600"/>
                        </a:spcAft>
                      </a:pPr>
                      <a:r>
                        <a:rPr lang="zh-CN" altLang="zh-CN" sz="1600" kern="100" dirty="0" smtClean="0">
                          <a:effectLst/>
                        </a:rPr>
                        <a:t>现有产品处理过这些数据，但提供的</a:t>
                      </a:r>
                      <a:r>
                        <a:rPr lang="en-US" altLang="zh-CN" sz="1600" kern="100" dirty="0" smtClean="0">
                          <a:effectLst/>
                        </a:rPr>
                        <a:t>EI/EO/EQ</a:t>
                      </a:r>
                      <a:r>
                        <a:rPr lang="zh-CN" altLang="zh-CN" sz="1600" kern="100" dirty="0" smtClean="0">
                          <a:effectLst/>
                        </a:rPr>
                        <a:t>完全达到或超过需求</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indent="266700" algn="ctr">
                        <a:spcBef>
                          <a:spcPts val="600"/>
                        </a:spcBef>
                        <a:spcAft>
                          <a:spcPts val="60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accent1">
                        <a:lumMod val="20000"/>
                        <a:lumOff val="80000"/>
                      </a:schemeClr>
                    </a:solidFill>
                  </a:tcPr>
                </a:tc>
              </a:tr>
              <a:tr h="337599">
                <a:tc rowSpan="3">
                  <a:txBody>
                    <a:bodyPr/>
                    <a:lstStyle/>
                    <a:p>
                      <a:pPr indent="266700" algn="ctr">
                        <a:spcBef>
                          <a:spcPts val="600"/>
                        </a:spcBef>
                        <a:spcAft>
                          <a:spcPts val="600"/>
                        </a:spcAft>
                      </a:pPr>
                      <a:r>
                        <a:rPr lang="en-US" sz="1600" kern="100" dirty="0">
                          <a:effectLst/>
                        </a:rPr>
                        <a:t>EIF</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c>
                  <a:txBody>
                    <a:bodyPr/>
                    <a:lstStyle/>
                    <a:p>
                      <a:pPr indent="266700" algn="ctr">
                        <a:spcBef>
                          <a:spcPts val="600"/>
                        </a:spcBef>
                        <a:spcAft>
                          <a:spcPts val="600"/>
                        </a:spcAft>
                      </a:pPr>
                      <a:r>
                        <a:rPr lang="zh-CN" altLang="en-US" sz="1600" kern="100" dirty="0" smtClean="0">
                          <a:effectLst/>
                        </a:rPr>
                        <a:t>低</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c>
                  <a:txBody>
                    <a:bodyPr/>
                    <a:lstStyle/>
                    <a:p>
                      <a:pPr marL="0" marR="0" indent="266700" algn="just" defTabSz="875447" rtl="0" eaLnBrk="1" fontAlgn="auto" latinLnBrk="0" hangingPunct="1">
                        <a:lnSpc>
                          <a:spcPct val="100000"/>
                        </a:lnSpc>
                        <a:spcBef>
                          <a:spcPts val="600"/>
                        </a:spcBef>
                        <a:spcAft>
                          <a:spcPts val="600"/>
                        </a:spcAft>
                        <a:buClrTx/>
                        <a:buSzTx/>
                        <a:buFontTx/>
                        <a:buNone/>
                        <a:tabLst/>
                        <a:defRPr/>
                      </a:pPr>
                      <a:r>
                        <a:rPr lang="zh-CN" altLang="zh-CN" sz="1600" kern="100" dirty="0" smtClean="0">
                          <a:effectLst/>
                        </a:rPr>
                        <a:t>现有产品从未与类似接口集成过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c>
                  <a:txBody>
                    <a:bodyPr/>
                    <a:lstStyle/>
                    <a:p>
                      <a:pPr indent="266700" algn="ctr">
                        <a:spcBef>
                          <a:spcPts val="600"/>
                        </a:spcBef>
                        <a:spcAft>
                          <a:spcPts val="60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r>
              <a:tr h="563254">
                <a:tc vMerge="1">
                  <a:txBody>
                    <a:bodyPr/>
                    <a:lstStyle/>
                    <a:p>
                      <a:endParaRPr lang="zh-CN" altLang="en-US"/>
                    </a:p>
                  </a:txBody>
                  <a:tcPr/>
                </a:tc>
                <a:tc>
                  <a:txBody>
                    <a:bodyPr/>
                    <a:lstStyle/>
                    <a:p>
                      <a:pPr indent="266700" algn="ctr">
                        <a:spcBef>
                          <a:spcPts val="600"/>
                        </a:spcBef>
                        <a:spcAft>
                          <a:spcPts val="600"/>
                        </a:spcAft>
                      </a:pPr>
                      <a:r>
                        <a:rPr lang="zh-CN" sz="1600" kern="100" dirty="0">
                          <a:effectLst/>
                        </a:rPr>
                        <a:t>中</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c>
                  <a:txBody>
                    <a:bodyPr/>
                    <a:lstStyle/>
                    <a:p>
                      <a:pPr indent="266700" algn="just">
                        <a:spcBef>
                          <a:spcPts val="600"/>
                        </a:spcBef>
                        <a:spcAft>
                          <a:spcPts val="600"/>
                        </a:spcAft>
                      </a:pPr>
                      <a:r>
                        <a:rPr lang="zh-CN" sz="1600" kern="100" dirty="0">
                          <a:effectLst/>
                        </a:rPr>
                        <a:t>现有产品曾与类似接口集成过，但发生在编码级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c>
                  <a:txBody>
                    <a:bodyPr/>
                    <a:lstStyle/>
                    <a:p>
                      <a:pPr indent="266700" algn="ctr">
                        <a:spcBef>
                          <a:spcPts val="600"/>
                        </a:spcBef>
                        <a:spcAft>
                          <a:spcPts val="60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r>
              <a:tr h="281627">
                <a:tc vMerge="1">
                  <a:txBody>
                    <a:bodyPr/>
                    <a:lstStyle/>
                    <a:p>
                      <a:endParaRPr lang="zh-CN" altLang="en-US"/>
                    </a:p>
                  </a:txBody>
                  <a:tcPr/>
                </a:tc>
                <a:tc>
                  <a:txBody>
                    <a:bodyPr/>
                    <a:lstStyle/>
                    <a:p>
                      <a:pPr indent="266700" algn="ctr">
                        <a:spcBef>
                          <a:spcPts val="600"/>
                        </a:spcBef>
                        <a:spcAft>
                          <a:spcPts val="600"/>
                        </a:spcAft>
                      </a:pPr>
                      <a:r>
                        <a:rPr lang="zh-CN" altLang="en-US" sz="1600" kern="100" dirty="0">
                          <a:effectLst/>
                          <a:latin typeface="+mn-lt"/>
                          <a:ea typeface="+mn-ea"/>
                          <a:cs typeface="+mn-cs"/>
                        </a:rPr>
                        <a:t>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c>
                  <a:txBody>
                    <a:bodyPr/>
                    <a:lstStyle/>
                    <a:p>
                      <a:pPr indent="266700" algn="just">
                        <a:spcBef>
                          <a:spcPts val="600"/>
                        </a:spcBef>
                        <a:spcAft>
                          <a:spcPts val="600"/>
                        </a:spcAft>
                      </a:pPr>
                      <a:r>
                        <a:rPr lang="zh-CN" altLang="zh-CN" sz="1600" kern="100" dirty="0" smtClean="0">
                          <a:effectLst/>
                        </a:rPr>
                        <a:t>现有产品有公开的可调用的方法与类似接口集成</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c>
                  <a:txBody>
                    <a:bodyPr/>
                    <a:lstStyle/>
                    <a:p>
                      <a:pPr indent="266700" algn="ctr">
                        <a:spcBef>
                          <a:spcPts val="600"/>
                        </a:spcBef>
                        <a:spcAft>
                          <a:spcPts val="60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FFFB7"/>
                    </a:solidFill>
                  </a:tcPr>
                </a:tc>
              </a:tr>
              <a:tr h="281627">
                <a:tc rowSpan="3">
                  <a:txBody>
                    <a:bodyPr/>
                    <a:lstStyle/>
                    <a:p>
                      <a:pPr indent="266700" algn="ctr">
                        <a:spcBef>
                          <a:spcPts val="600"/>
                        </a:spcBef>
                        <a:spcAft>
                          <a:spcPts val="600"/>
                        </a:spcAft>
                      </a:pPr>
                      <a:r>
                        <a:rPr lang="en-US" sz="1600" kern="100" dirty="0">
                          <a:effectLst/>
                        </a:rPr>
                        <a:t>EI/EO/EQ</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indent="266700" algn="ctr">
                        <a:spcBef>
                          <a:spcPts val="600"/>
                        </a:spcBef>
                        <a:spcAft>
                          <a:spcPts val="600"/>
                        </a:spcAft>
                      </a:pPr>
                      <a:r>
                        <a:rPr lang="zh-CN" altLang="en-US" sz="1600" kern="100" dirty="0" smtClean="0">
                          <a:effectLst/>
                        </a:rPr>
                        <a:t>低</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marL="0" marR="0" indent="266700" algn="just" defTabSz="875447" rtl="0" eaLnBrk="1" fontAlgn="auto" latinLnBrk="0" hangingPunct="1">
                        <a:lnSpc>
                          <a:spcPct val="100000"/>
                        </a:lnSpc>
                        <a:spcBef>
                          <a:spcPts val="600"/>
                        </a:spcBef>
                        <a:spcAft>
                          <a:spcPts val="600"/>
                        </a:spcAft>
                        <a:buClrTx/>
                        <a:buSzTx/>
                        <a:buFontTx/>
                        <a:buNone/>
                        <a:tabLst/>
                        <a:defRPr/>
                      </a:pPr>
                      <a:r>
                        <a:rPr lang="zh-CN" altLang="zh-CN" sz="1600" kern="100" dirty="0" smtClean="0">
                          <a:effectLst/>
                        </a:rPr>
                        <a:t>全新的操作处理流程</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indent="266700" algn="ctr">
                        <a:spcBef>
                          <a:spcPts val="600"/>
                        </a:spcBef>
                        <a:spcAft>
                          <a:spcPts val="60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r>
              <a:tr h="281627">
                <a:tc vMerge="1">
                  <a:txBody>
                    <a:bodyPr/>
                    <a:lstStyle/>
                    <a:p>
                      <a:endParaRPr lang="zh-CN" altLang="en-US"/>
                    </a:p>
                  </a:txBody>
                  <a:tcPr/>
                </a:tc>
                <a:tc>
                  <a:txBody>
                    <a:bodyPr/>
                    <a:lstStyle/>
                    <a:p>
                      <a:pPr indent="266700" algn="ctr">
                        <a:spcBef>
                          <a:spcPts val="600"/>
                        </a:spcBef>
                        <a:spcAft>
                          <a:spcPts val="600"/>
                        </a:spcAft>
                      </a:pPr>
                      <a:r>
                        <a:rPr lang="zh-CN" sz="1600" kern="100" dirty="0">
                          <a:effectLst/>
                        </a:rPr>
                        <a:t>中</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indent="266700" algn="just">
                        <a:spcBef>
                          <a:spcPts val="600"/>
                        </a:spcBef>
                        <a:spcAft>
                          <a:spcPts val="600"/>
                        </a:spcAft>
                      </a:pPr>
                      <a:r>
                        <a:rPr lang="zh-CN" sz="1600" kern="100" dirty="0">
                          <a:effectLst/>
                        </a:rPr>
                        <a:t>现有操作处理流程可</a:t>
                      </a:r>
                      <a:r>
                        <a:rPr lang="zh-CN" sz="1600" kern="100" dirty="0" smtClean="0">
                          <a:effectLst/>
                        </a:rPr>
                        <a:t>部分用于</a:t>
                      </a:r>
                      <a:r>
                        <a:rPr lang="zh-CN" sz="1600" kern="100" dirty="0">
                          <a:effectLst/>
                        </a:rPr>
                        <a:t>其他模块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indent="266700" algn="ctr">
                        <a:spcBef>
                          <a:spcPts val="600"/>
                        </a:spcBef>
                        <a:spcAft>
                          <a:spcPts val="60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r>
              <a:tr h="281627">
                <a:tc vMerge="1">
                  <a:txBody>
                    <a:bodyPr/>
                    <a:lstStyle/>
                    <a:p>
                      <a:endParaRPr lang="zh-CN" altLang="en-US"/>
                    </a:p>
                  </a:txBody>
                  <a:tcPr/>
                </a:tc>
                <a:tc>
                  <a:txBody>
                    <a:bodyPr/>
                    <a:lstStyle/>
                    <a:p>
                      <a:pPr indent="266700" algn="ctr">
                        <a:spcBef>
                          <a:spcPts val="600"/>
                        </a:spcBef>
                        <a:spcAft>
                          <a:spcPts val="600"/>
                        </a:spcAft>
                      </a:pPr>
                      <a:r>
                        <a:rPr lang="zh-CN" altLang="en-US" sz="1600" kern="100" dirty="0">
                          <a:effectLst/>
                          <a:latin typeface="+mn-lt"/>
                          <a:ea typeface="+mn-ea"/>
                          <a:cs typeface="+mn-cs"/>
                        </a:rPr>
                        <a:t>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indent="266700" algn="just">
                        <a:spcBef>
                          <a:spcPts val="600"/>
                        </a:spcBef>
                        <a:spcAft>
                          <a:spcPts val="600"/>
                        </a:spcAft>
                      </a:pPr>
                      <a:r>
                        <a:rPr lang="zh-CN" altLang="zh-CN" sz="1600" kern="100" dirty="0" smtClean="0">
                          <a:effectLst/>
                        </a:rPr>
                        <a:t>现有操作处理流程可完全用于其他模块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c>
                  <a:txBody>
                    <a:bodyPr/>
                    <a:lstStyle/>
                    <a:p>
                      <a:pPr indent="266700" algn="ctr">
                        <a:spcBef>
                          <a:spcPts val="600"/>
                        </a:spcBef>
                        <a:spcAft>
                          <a:spcPts val="60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tx2">
                        <a:lumMod val="20000"/>
                        <a:lumOff val="80000"/>
                      </a:schemeClr>
                    </a:solidFill>
                  </a:tcPr>
                </a:tc>
              </a:tr>
            </a:tbl>
          </a:graphicData>
        </a:graphic>
      </p:graphicFrame>
    </p:spTree>
    <p:extLst>
      <p:ext uri="{BB962C8B-B14F-4D97-AF65-F5344CB8AC3E}">
        <p14:creationId xmlns:p14="http://schemas.microsoft.com/office/powerpoint/2010/main" val="902665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287867"/>
            <a:ext cx="3850901" cy="746148"/>
          </a:xfrm>
        </p:spPr>
        <p:txBody>
          <a:bodyPr/>
          <a:lstStyle/>
          <a:p>
            <a:r>
              <a:rPr lang="zh-CN" altLang="en-US" dirty="0" smtClean="0"/>
              <a:t>估算流程</a:t>
            </a:r>
            <a:endParaRPr lang="zh-CN" altLang="en-US" dirty="0"/>
          </a:p>
        </p:txBody>
      </p:sp>
      <p:sp>
        <p:nvSpPr>
          <p:cNvPr id="4" name="内容占位符 2"/>
          <p:cNvSpPr>
            <a:spLocks noGrp="1"/>
          </p:cNvSpPr>
          <p:nvPr>
            <p:ph idx="1"/>
          </p:nvPr>
        </p:nvSpPr>
        <p:spPr>
          <a:xfrm>
            <a:off x="484032" y="1772418"/>
            <a:ext cx="5645835" cy="720939"/>
          </a:xfrm>
        </p:spPr>
        <p:txBody>
          <a:bodyPr>
            <a:noAutofit/>
          </a:bodyPr>
          <a:lstStyle/>
          <a:p>
            <a:pPr marL="342900" indent="-342900" eaLnBrk="0" hangingPunct="0">
              <a:lnSpc>
                <a:spcPct val="120000"/>
              </a:lnSpc>
              <a:buBlip>
                <a:blip r:embed="rId3"/>
              </a:buBlip>
            </a:pPr>
            <a:r>
              <a:rPr lang="zh-CN" altLang="en-US" b="1" dirty="0" smtClean="0"/>
              <a:t>第七步：计算调整后的功能点</a:t>
            </a:r>
            <a:endParaRPr lang="en-US" altLang="zh-CN" sz="2400" dirty="0"/>
          </a:p>
        </p:txBody>
      </p:sp>
      <p:pic>
        <p:nvPicPr>
          <p:cNvPr id="5" name="图片 4"/>
          <p:cNvPicPr>
            <a:picLocks noChangeAspect="1"/>
          </p:cNvPicPr>
          <p:nvPr/>
        </p:nvPicPr>
        <p:blipFill>
          <a:blip r:embed="rId4"/>
          <a:stretch>
            <a:fillRect/>
          </a:stretch>
        </p:blipFill>
        <p:spPr>
          <a:xfrm>
            <a:off x="484032" y="2913443"/>
            <a:ext cx="8156232" cy="2708424"/>
          </a:xfrm>
          <a:prstGeom prst="rect">
            <a:avLst/>
          </a:prstGeom>
        </p:spPr>
      </p:pic>
    </p:spTree>
    <p:extLst>
      <p:ext uri="{BB962C8B-B14F-4D97-AF65-F5344CB8AC3E}">
        <p14:creationId xmlns:p14="http://schemas.microsoft.com/office/powerpoint/2010/main" val="720541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6001435" cy="733488"/>
          </a:xfrm>
        </p:spPr>
        <p:txBody>
          <a:bodyPr>
            <a:normAutofit fontScale="90000"/>
          </a:bodyPr>
          <a:lstStyle/>
          <a:p>
            <a:r>
              <a:rPr lang="zh-CN" altLang="en-US" dirty="0" smtClean="0"/>
              <a:t>计算</a:t>
            </a:r>
            <a:r>
              <a:rPr lang="zh-CN" altLang="en-US" dirty="0"/>
              <a:t>调整后的功能点</a:t>
            </a:r>
            <a:r>
              <a:rPr lang="zh-CN" altLang="en-US" dirty="0" smtClean="0"/>
              <a:t>（</a:t>
            </a:r>
            <a:r>
              <a:rPr lang="en-US" altLang="zh-CN" dirty="0"/>
              <a:t>1</a:t>
            </a:r>
            <a:r>
              <a:rPr lang="zh-CN" altLang="en-US" dirty="0"/>
              <a:t>）</a:t>
            </a:r>
          </a:p>
        </p:txBody>
      </p:sp>
      <p:sp>
        <p:nvSpPr>
          <p:cNvPr id="3" name="内容占位符 2"/>
          <p:cNvSpPr>
            <a:spLocks noGrp="1"/>
          </p:cNvSpPr>
          <p:nvPr>
            <p:ph idx="1"/>
          </p:nvPr>
        </p:nvSpPr>
        <p:spPr>
          <a:xfrm>
            <a:off x="484032" y="2166937"/>
            <a:ext cx="8057088" cy="3810530"/>
          </a:xfrm>
        </p:spPr>
        <p:txBody>
          <a:bodyPr/>
          <a:lstStyle/>
          <a:p>
            <a:pPr marL="342900" lvl="1" indent="-342900" eaLnBrk="0" hangingPunct="0">
              <a:lnSpc>
                <a:spcPct val="110000"/>
              </a:lnSpc>
              <a:buBlip>
                <a:blip r:embed="rId2"/>
              </a:buBlip>
            </a:pPr>
            <a:r>
              <a:rPr lang="zh-CN" altLang="en-US" sz="2400" b="1" dirty="0">
                <a:cs typeface="+mn-cs"/>
              </a:rPr>
              <a:t>调整后的功能点：</a:t>
            </a:r>
            <a:endParaRPr lang="en-US" altLang="zh-CN" sz="2400" b="1" dirty="0">
              <a:cs typeface="+mn-cs"/>
            </a:endParaRPr>
          </a:p>
          <a:p>
            <a:pPr marL="0" indent="0">
              <a:buNone/>
            </a:pPr>
            <a:endParaRPr lang="en-US" altLang="zh-CN" sz="2000" dirty="0">
              <a:latin typeface="+mn-ea"/>
            </a:endParaRPr>
          </a:p>
          <a:p>
            <a:pPr marL="0" indent="0">
              <a:buNone/>
            </a:pPr>
            <a:r>
              <a:rPr lang="en-US" altLang="zh-CN" sz="2000" b="1" dirty="0">
                <a:latin typeface="+mn-ea"/>
              </a:rPr>
              <a:t>	</a:t>
            </a:r>
            <a:r>
              <a:rPr lang="zh-CN" altLang="en-US" sz="2400" b="1" dirty="0">
                <a:latin typeface="+mn-ea"/>
              </a:rPr>
              <a:t>调整后的功能点 </a:t>
            </a:r>
            <a:r>
              <a:rPr lang="en-US" altLang="zh-CN" sz="2400" b="1" dirty="0">
                <a:latin typeface="+mn-ea"/>
              </a:rPr>
              <a:t>=</a:t>
            </a:r>
          </a:p>
          <a:p>
            <a:pPr marL="0" indent="0" algn="ctr">
              <a:buNone/>
            </a:pPr>
            <a:r>
              <a:rPr lang="en-US" altLang="zh-CN" sz="2400" b="1" dirty="0">
                <a:latin typeface="+mn-ea"/>
              </a:rPr>
              <a:t>Σ(</a:t>
            </a:r>
            <a:r>
              <a:rPr lang="en-US" altLang="zh-CN" sz="2400" b="1" dirty="0">
                <a:solidFill>
                  <a:srgbClr val="FF0000"/>
                </a:solidFill>
                <a:latin typeface="+mn-ea"/>
              </a:rPr>
              <a:t>UFP</a:t>
            </a:r>
            <a:r>
              <a:rPr lang="en-US" altLang="zh-CN" sz="2400" b="1" dirty="0">
                <a:latin typeface="+mn-ea"/>
              </a:rPr>
              <a:t> * </a:t>
            </a:r>
            <a:r>
              <a:rPr lang="zh-CN" altLang="en-US" sz="2400" b="1" dirty="0" smtClean="0">
                <a:solidFill>
                  <a:srgbClr val="00B050"/>
                </a:solidFill>
                <a:latin typeface="+mn-ea"/>
              </a:rPr>
              <a:t>重用程度</a:t>
            </a:r>
            <a:r>
              <a:rPr lang="en-US" altLang="zh-CN" sz="2400" b="1" dirty="0" smtClean="0">
                <a:solidFill>
                  <a:srgbClr val="00B050"/>
                </a:solidFill>
                <a:latin typeface="+mn-ea"/>
              </a:rPr>
              <a:t>/</a:t>
            </a:r>
            <a:r>
              <a:rPr lang="en-US" altLang="zh-CN" sz="2400" b="1" dirty="0">
                <a:solidFill>
                  <a:srgbClr val="00B050"/>
                </a:solidFill>
                <a:latin typeface="+mn-ea"/>
              </a:rPr>
              <a:t>3</a:t>
            </a:r>
            <a:r>
              <a:rPr lang="en-US" altLang="zh-CN" sz="2400" b="1" dirty="0">
                <a:latin typeface="+mn-ea"/>
              </a:rPr>
              <a:t> * </a:t>
            </a:r>
            <a:r>
              <a:rPr lang="zh-CN" altLang="en-US" sz="2400" b="1" dirty="0">
                <a:solidFill>
                  <a:srgbClr val="0070C0"/>
                </a:solidFill>
                <a:latin typeface="+mn-ea"/>
              </a:rPr>
              <a:t>是否开发权值 </a:t>
            </a:r>
            <a:r>
              <a:rPr lang="en-US" altLang="zh-CN" sz="2400" b="1" dirty="0">
                <a:latin typeface="+mn-ea"/>
              </a:rPr>
              <a:t>)</a:t>
            </a:r>
          </a:p>
          <a:p>
            <a:pPr marL="0" indent="0" algn="ctr">
              <a:buNone/>
            </a:pPr>
            <a:endParaRPr lang="en-US" altLang="zh-CN" sz="2000" dirty="0">
              <a:latin typeface="+mn-ea"/>
            </a:endParaRPr>
          </a:p>
          <a:p>
            <a:pPr marL="0" indent="0">
              <a:buNone/>
            </a:pPr>
            <a:r>
              <a:rPr lang="en-US" altLang="zh-CN" sz="2000" dirty="0">
                <a:solidFill>
                  <a:srgbClr val="B31166"/>
                </a:solidFill>
                <a:latin typeface="+mn-ea"/>
              </a:rPr>
              <a:t>	</a:t>
            </a:r>
            <a:r>
              <a:rPr lang="zh-CN" altLang="en-US" sz="2000" b="1" dirty="0">
                <a:solidFill>
                  <a:srgbClr val="FF0000"/>
                </a:solidFill>
                <a:latin typeface="+mn-ea"/>
              </a:rPr>
              <a:t>注： </a:t>
            </a:r>
            <a:r>
              <a:rPr lang="en-US" altLang="zh-CN" sz="2000" b="1" dirty="0">
                <a:solidFill>
                  <a:srgbClr val="FF0000"/>
                </a:solidFill>
                <a:latin typeface="+mn-ea"/>
              </a:rPr>
              <a:t>UFP </a:t>
            </a:r>
            <a:r>
              <a:rPr lang="en-US" altLang="zh-CN" sz="2000" b="1" dirty="0">
                <a:latin typeface="+mn-ea"/>
              </a:rPr>
              <a:t>-</a:t>
            </a:r>
            <a:r>
              <a:rPr lang="zh-CN" altLang="en-US" sz="2000" b="1" dirty="0">
                <a:latin typeface="+mn-ea"/>
              </a:rPr>
              <a:t>未调整功能点</a:t>
            </a:r>
          </a:p>
        </p:txBody>
      </p:sp>
    </p:spTree>
    <p:extLst>
      <p:ext uri="{BB962C8B-B14F-4D97-AF65-F5344CB8AC3E}">
        <p14:creationId xmlns:p14="http://schemas.microsoft.com/office/powerpoint/2010/main" val="636322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a:t>
            </a:r>
            <a:r>
              <a:rPr lang="zh-CN" altLang="en-US" dirty="0"/>
              <a:t>大纲</a:t>
            </a:r>
          </a:p>
        </p:txBody>
      </p:sp>
      <p:sp>
        <p:nvSpPr>
          <p:cNvPr id="3" name="内容占位符 2"/>
          <p:cNvSpPr>
            <a:spLocks noGrp="1"/>
          </p:cNvSpPr>
          <p:nvPr>
            <p:ph idx="1"/>
          </p:nvPr>
        </p:nvSpPr>
        <p:spPr>
          <a:xfrm>
            <a:off x="742259" y="1921269"/>
            <a:ext cx="7975600" cy="3905585"/>
          </a:xfrm>
        </p:spPr>
        <p:txBody>
          <a:bodyPr>
            <a:noAutofit/>
          </a:bodyPr>
          <a:lstStyle/>
          <a:p>
            <a:pPr marL="342900" indent="-342900" eaLnBrk="0" hangingPunct="0">
              <a:lnSpc>
                <a:spcPct val="120000"/>
              </a:lnSpc>
              <a:buBlip>
                <a:blip r:embed="rId3"/>
              </a:buBlip>
            </a:pPr>
            <a:r>
              <a:rPr lang="zh-CN" altLang="en-US" b="1" dirty="0" smtClean="0"/>
              <a:t>快速</a:t>
            </a:r>
            <a:r>
              <a:rPr lang="zh-CN" altLang="en-US" b="1" dirty="0"/>
              <a:t>功能点估算方法</a:t>
            </a:r>
            <a:endParaRPr lang="en-US" altLang="zh-CN" b="1" dirty="0"/>
          </a:p>
          <a:p>
            <a:pPr lvl="1">
              <a:lnSpc>
                <a:spcPct val="120000"/>
              </a:lnSpc>
              <a:buFont typeface="Arial" panose="020B0604020202020204" pitchFamily="34" charset="0"/>
              <a:buChar char="•"/>
            </a:pPr>
            <a:r>
              <a:rPr lang="zh-CN" altLang="en-US" dirty="0">
                <a:latin typeface="+mn-ea"/>
              </a:rPr>
              <a:t>理解文件</a:t>
            </a:r>
          </a:p>
          <a:p>
            <a:pPr lvl="1">
              <a:lnSpc>
                <a:spcPct val="120000"/>
              </a:lnSpc>
              <a:buFont typeface="Arial" panose="020B0604020202020204" pitchFamily="34" charset="0"/>
              <a:buChar char="•"/>
            </a:pPr>
            <a:r>
              <a:rPr lang="zh-CN" altLang="en-US" dirty="0">
                <a:latin typeface="+mn-ea"/>
              </a:rPr>
              <a:t>理解基本过程</a:t>
            </a:r>
            <a:endParaRPr lang="en-US" altLang="zh-CN" dirty="0">
              <a:latin typeface="+mn-ea"/>
            </a:endParaRPr>
          </a:p>
          <a:p>
            <a:pPr marL="342900" lvl="1" indent="-342900" eaLnBrk="0" hangingPunct="0">
              <a:lnSpc>
                <a:spcPct val="120000"/>
              </a:lnSpc>
              <a:buBlip>
                <a:blip r:embed="rId3"/>
              </a:buBlip>
            </a:pPr>
            <a:r>
              <a:rPr lang="zh-CN" altLang="en-US" sz="2800" b="1" dirty="0" smtClean="0"/>
              <a:t>估算</a:t>
            </a:r>
            <a:r>
              <a:rPr lang="zh-CN" altLang="en-US" sz="2800" b="1" dirty="0"/>
              <a:t>要点总结</a:t>
            </a:r>
            <a:endParaRPr lang="en-US" altLang="zh-CN" sz="2800" b="1" dirty="0"/>
          </a:p>
          <a:p>
            <a:pPr marL="342900" lvl="1" indent="-342900" eaLnBrk="0" hangingPunct="0">
              <a:lnSpc>
                <a:spcPct val="120000"/>
              </a:lnSpc>
              <a:buBlip>
                <a:blip r:embed="rId3"/>
              </a:buBlip>
            </a:pPr>
            <a:r>
              <a:rPr lang="zh-CN" altLang="en-US" sz="2800" b="1" dirty="0" smtClean="0"/>
              <a:t>估算模板</a:t>
            </a:r>
            <a:endParaRPr lang="en-US" altLang="zh-CN" sz="2800" b="1" dirty="0"/>
          </a:p>
        </p:txBody>
      </p:sp>
    </p:spTree>
    <p:extLst>
      <p:ext uri="{BB962C8B-B14F-4D97-AF65-F5344CB8AC3E}">
        <p14:creationId xmlns:p14="http://schemas.microsoft.com/office/powerpoint/2010/main" val="2657469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3" end="3"/>
                                            </p:txEl>
                                          </p:spTgt>
                                        </p:tgtEl>
                                        <p:attrNameLst>
                                          <p:attrName>style.color</p:attrName>
                                        </p:attrNameLst>
                                      </p:cBhvr>
                                      <p:to>
                                        <a:srgbClr val="FF0000"/>
                                      </p:to>
                                    </p:animClr>
                                    <p:animClr clrSpc="rgb" dir="cw">
                                      <p:cBhvr>
                                        <p:cTn id="7" dur="500" fill="hold"/>
                                        <p:tgtEl>
                                          <p:spTgt spid="3">
                                            <p:txEl>
                                              <p:pRg st="3" end="3"/>
                                            </p:txEl>
                                          </p:spTgt>
                                        </p:tgtEl>
                                        <p:attrNameLst>
                                          <p:attrName>fillcolor</p:attrName>
                                        </p:attrNameLst>
                                      </p:cBhvr>
                                      <p:to>
                                        <a:srgbClr val="FF0000"/>
                                      </p:to>
                                    </p:animClr>
                                    <p:set>
                                      <p:cBhvr>
                                        <p:cTn id="8" dur="500" fill="hold"/>
                                        <p:tgtEl>
                                          <p:spTgt spid="3">
                                            <p:txEl>
                                              <p:pRg st="3" end="3"/>
                                            </p:txEl>
                                          </p:spTgt>
                                        </p:tgtEl>
                                        <p:attrNameLst>
                                          <p:attrName>fill.type</p:attrName>
                                        </p:attrNameLst>
                                      </p:cBhvr>
                                      <p:to>
                                        <p:strVal val="solid"/>
                                      </p:to>
                                    </p:set>
                                    <p:anim to="1.5" calcmode="lin" valueType="num">
                                      <p:cBhvr override="childStyle">
                                        <p:cTn id="9" dur="500" fill="hold"/>
                                        <p:tgtEl>
                                          <p:spTgt spid="3">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руговая стрелка 28"/>
          <p:cNvSpPr>
            <a:spLocks noChangeArrowheads="1"/>
          </p:cNvSpPr>
          <p:nvPr/>
        </p:nvSpPr>
        <p:spPr bwMode="auto">
          <a:xfrm rot="16911220">
            <a:off x="2989350" y="1272961"/>
            <a:ext cx="915988" cy="866775"/>
          </a:xfrm>
          <a:custGeom>
            <a:avLst/>
            <a:gdLst>
              <a:gd name="T0" fmla="*/ 5446 w 1310396"/>
              <a:gd name="T1" fmla="*/ 0 h 1415063"/>
              <a:gd name="T2" fmla="*/ 837869 w 1310396"/>
              <a:gd name="T3" fmla="*/ 633780 h 1415063"/>
              <a:gd name="T4" fmla="*/ 915988 w 1310396"/>
              <a:gd name="T5" fmla="*/ 627063 h 1415063"/>
              <a:gd name="T6" fmla="*/ 824861 w 1310396"/>
              <a:gd name="T7" fmla="*/ 866775 h 1415063"/>
              <a:gd name="T8" fmla="*/ 624310 w 1310396"/>
              <a:gd name="T9" fmla="*/ 652136 h 1415063"/>
              <a:gd name="T10" fmla="*/ 702195 w 1310396"/>
              <a:gd name="T11" fmla="*/ 645441 h 1415063"/>
              <a:gd name="T12" fmla="*/ 0 w 1310396"/>
              <a:gd name="T13" fmla="*/ 3728 h 1415063"/>
              <a:gd name="T14" fmla="*/ 5446 w 1310396"/>
              <a:gd name="T15" fmla="*/ 0 h 1415063"/>
              <a:gd name="T16" fmla="*/ 0 60000 65536"/>
              <a:gd name="T17" fmla="*/ 0 60000 65536"/>
              <a:gd name="T18" fmla="*/ 0 60000 65536"/>
              <a:gd name="T19" fmla="*/ 0 60000 65536"/>
              <a:gd name="T20" fmla="*/ 0 60000 65536"/>
              <a:gd name="T21" fmla="*/ 0 60000 65536"/>
              <a:gd name="T22" fmla="*/ 0 60000 65536"/>
              <a:gd name="T23" fmla="*/ 0 60000 65536"/>
              <a:gd name="T24" fmla="*/ 0 w 1310396"/>
              <a:gd name="T25" fmla="*/ 0 h 1415063"/>
              <a:gd name="T26" fmla="*/ 1310396 w 1310396"/>
              <a:gd name="T27" fmla="*/ 1415063 h 14150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0396" h="1415063">
                <a:moveTo>
                  <a:pt x="7791" y="0"/>
                </a:moveTo>
                <a:cubicBezTo>
                  <a:pt x="556279" y="79536"/>
                  <a:pt x="1016390" y="479309"/>
                  <a:pt x="1198641" y="1034685"/>
                </a:cubicBezTo>
                <a:lnTo>
                  <a:pt x="1310396" y="1023719"/>
                </a:lnTo>
                <a:lnTo>
                  <a:pt x="1180032" y="1415063"/>
                </a:lnTo>
                <a:lnTo>
                  <a:pt x="893126" y="1064651"/>
                </a:lnTo>
                <a:lnTo>
                  <a:pt x="1004547" y="1053721"/>
                </a:lnTo>
                <a:cubicBezTo>
                  <a:pt x="836337" y="587773"/>
                  <a:pt x="461809" y="74225"/>
                  <a:pt x="0" y="6087"/>
                </a:cubicBezTo>
                <a:lnTo>
                  <a:pt x="7791" y="0"/>
                </a:lnTo>
                <a:close/>
              </a:path>
            </a:pathLst>
          </a:custGeom>
          <a:solidFill>
            <a:srgbClr val="7F7F7F"/>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defTabSz="914377">
              <a:defRPr/>
            </a:pPr>
            <a:endParaRPr lang="zh-CN" altLang="en-US" kern="0">
              <a:solidFill>
                <a:sysClr val="windowText" lastClr="000000"/>
              </a:solidFill>
            </a:endParaRPr>
          </a:p>
        </p:txBody>
      </p:sp>
      <p:sp>
        <p:nvSpPr>
          <p:cNvPr id="3" name="Круговая стрелка 28"/>
          <p:cNvSpPr>
            <a:spLocks noChangeArrowheads="1"/>
          </p:cNvSpPr>
          <p:nvPr/>
        </p:nvSpPr>
        <p:spPr bwMode="auto">
          <a:xfrm rot="20700000">
            <a:off x="5181443" y="1219863"/>
            <a:ext cx="915987" cy="866775"/>
          </a:xfrm>
          <a:custGeom>
            <a:avLst/>
            <a:gdLst>
              <a:gd name="T0" fmla="*/ 5446 w 1310396"/>
              <a:gd name="T1" fmla="*/ 0 h 1415063"/>
              <a:gd name="T2" fmla="*/ 837869 w 1310396"/>
              <a:gd name="T3" fmla="*/ 633780 h 1415063"/>
              <a:gd name="T4" fmla="*/ 915987 w 1310396"/>
              <a:gd name="T5" fmla="*/ 627063 h 1415063"/>
              <a:gd name="T6" fmla="*/ 824861 w 1310396"/>
              <a:gd name="T7" fmla="*/ 866775 h 1415063"/>
              <a:gd name="T8" fmla="*/ 624309 w 1310396"/>
              <a:gd name="T9" fmla="*/ 652136 h 1415063"/>
              <a:gd name="T10" fmla="*/ 702194 w 1310396"/>
              <a:gd name="T11" fmla="*/ 645441 h 1415063"/>
              <a:gd name="T12" fmla="*/ 0 w 1310396"/>
              <a:gd name="T13" fmla="*/ 3728 h 1415063"/>
              <a:gd name="T14" fmla="*/ 5446 w 1310396"/>
              <a:gd name="T15" fmla="*/ 0 h 1415063"/>
              <a:gd name="T16" fmla="*/ 0 60000 65536"/>
              <a:gd name="T17" fmla="*/ 0 60000 65536"/>
              <a:gd name="T18" fmla="*/ 0 60000 65536"/>
              <a:gd name="T19" fmla="*/ 0 60000 65536"/>
              <a:gd name="T20" fmla="*/ 0 60000 65536"/>
              <a:gd name="T21" fmla="*/ 0 60000 65536"/>
              <a:gd name="T22" fmla="*/ 0 60000 65536"/>
              <a:gd name="T23" fmla="*/ 0 60000 65536"/>
              <a:gd name="T24" fmla="*/ 0 w 1310396"/>
              <a:gd name="T25" fmla="*/ 0 h 1415063"/>
              <a:gd name="T26" fmla="*/ 1310396 w 1310396"/>
              <a:gd name="T27" fmla="*/ 1415063 h 14150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0396" h="1415063">
                <a:moveTo>
                  <a:pt x="7791" y="0"/>
                </a:moveTo>
                <a:cubicBezTo>
                  <a:pt x="556279" y="79536"/>
                  <a:pt x="1016390" y="479309"/>
                  <a:pt x="1198641" y="1034685"/>
                </a:cubicBezTo>
                <a:lnTo>
                  <a:pt x="1310396" y="1023719"/>
                </a:lnTo>
                <a:lnTo>
                  <a:pt x="1180032" y="1415063"/>
                </a:lnTo>
                <a:lnTo>
                  <a:pt x="893126" y="1064651"/>
                </a:lnTo>
                <a:lnTo>
                  <a:pt x="1004547" y="1053721"/>
                </a:lnTo>
                <a:cubicBezTo>
                  <a:pt x="836337" y="587773"/>
                  <a:pt x="461809" y="74225"/>
                  <a:pt x="0" y="6087"/>
                </a:cubicBezTo>
                <a:lnTo>
                  <a:pt x="7791" y="0"/>
                </a:lnTo>
                <a:close/>
              </a:path>
            </a:pathLst>
          </a:custGeom>
          <a:solidFill>
            <a:srgbClr val="7F7F7F"/>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defTabSz="914377">
              <a:defRPr/>
            </a:pPr>
            <a:endParaRPr lang="zh-CN" altLang="en-US" kern="0">
              <a:solidFill>
                <a:sysClr val="windowText" lastClr="000000"/>
              </a:solidFill>
            </a:endParaRPr>
          </a:p>
        </p:txBody>
      </p:sp>
      <p:sp>
        <p:nvSpPr>
          <p:cNvPr id="4" name="Круговая стрелка 28"/>
          <p:cNvSpPr>
            <a:spLocks noChangeArrowheads="1"/>
          </p:cNvSpPr>
          <p:nvPr/>
        </p:nvSpPr>
        <p:spPr bwMode="auto">
          <a:xfrm rot="16911222" flipH="1" flipV="1">
            <a:off x="5174308" y="4859016"/>
            <a:ext cx="915987" cy="866775"/>
          </a:xfrm>
          <a:custGeom>
            <a:avLst/>
            <a:gdLst>
              <a:gd name="T0" fmla="*/ 5446 w 1310396"/>
              <a:gd name="T1" fmla="*/ 0 h 1415063"/>
              <a:gd name="T2" fmla="*/ 837869 w 1310396"/>
              <a:gd name="T3" fmla="*/ 633780 h 1415063"/>
              <a:gd name="T4" fmla="*/ 915987 w 1310396"/>
              <a:gd name="T5" fmla="*/ 627063 h 1415063"/>
              <a:gd name="T6" fmla="*/ 824861 w 1310396"/>
              <a:gd name="T7" fmla="*/ 866775 h 1415063"/>
              <a:gd name="T8" fmla="*/ 624309 w 1310396"/>
              <a:gd name="T9" fmla="*/ 652136 h 1415063"/>
              <a:gd name="T10" fmla="*/ 702194 w 1310396"/>
              <a:gd name="T11" fmla="*/ 645441 h 1415063"/>
              <a:gd name="T12" fmla="*/ 0 w 1310396"/>
              <a:gd name="T13" fmla="*/ 3728 h 1415063"/>
              <a:gd name="T14" fmla="*/ 5446 w 1310396"/>
              <a:gd name="T15" fmla="*/ 0 h 1415063"/>
              <a:gd name="T16" fmla="*/ 0 60000 65536"/>
              <a:gd name="T17" fmla="*/ 0 60000 65536"/>
              <a:gd name="T18" fmla="*/ 0 60000 65536"/>
              <a:gd name="T19" fmla="*/ 0 60000 65536"/>
              <a:gd name="T20" fmla="*/ 0 60000 65536"/>
              <a:gd name="T21" fmla="*/ 0 60000 65536"/>
              <a:gd name="T22" fmla="*/ 0 60000 65536"/>
              <a:gd name="T23" fmla="*/ 0 60000 65536"/>
              <a:gd name="T24" fmla="*/ 0 w 1310396"/>
              <a:gd name="T25" fmla="*/ 0 h 1415063"/>
              <a:gd name="T26" fmla="*/ 1310396 w 1310396"/>
              <a:gd name="T27" fmla="*/ 1415063 h 14150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0396" h="1415063">
                <a:moveTo>
                  <a:pt x="7791" y="0"/>
                </a:moveTo>
                <a:cubicBezTo>
                  <a:pt x="556279" y="79536"/>
                  <a:pt x="1016390" y="479309"/>
                  <a:pt x="1198641" y="1034685"/>
                </a:cubicBezTo>
                <a:lnTo>
                  <a:pt x="1310396" y="1023719"/>
                </a:lnTo>
                <a:lnTo>
                  <a:pt x="1180032" y="1415063"/>
                </a:lnTo>
                <a:lnTo>
                  <a:pt x="893126" y="1064651"/>
                </a:lnTo>
                <a:lnTo>
                  <a:pt x="1004547" y="1053721"/>
                </a:lnTo>
                <a:cubicBezTo>
                  <a:pt x="836337" y="587773"/>
                  <a:pt x="461809" y="74225"/>
                  <a:pt x="0" y="6087"/>
                </a:cubicBezTo>
                <a:lnTo>
                  <a:pt x="7791" y="0"/>
                </a:lnTo>
                <a:close/>
              </a:path>
            </a:pathLst>
          </a:custGeom>
          <a:solidFill>
            <a:srgbClr val="7F7F7F"/>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defTabSz="914377">
              <a:defRPr/>
            </a:pPr>
            <a:endParaRPr lang="zh-CN" altLang="en-US" kern="0">
              <a:solidFill>
                <a:sysClr val="windowText" lastClr="000000"/>
              </a:solidFill>
            </a:endParaRPr>
          </a:p>
        </p:txBody>
      </p:sp>
      <p:sp>
        <p:nvSpPr>
          <p:cNvPr id="5" name="Круговая стрелка 28"/>
          <p:cNvSpPr>
            <a:spLocks noChangeArrowheads="1"/>
          </p:cNvSpPr>
          <p:nvPr/>
        </p:nvSpPr>
        <p:spPr bwMode="auto">
          <a:xfrm rot="20700000" flipH="1" flipV="1">
            <a:off x="2992672" y="4797409"/>
            <a:ext cx="915987" cy="866775"/>
          </a:xfrm>
          <a:custGeom>
            <a:avLst/>
            <a:gdLst>
              <a:gd name="T0" fmla="*/ 5446 w 1310396"/>
              <a:gd name="T1" fmla="*/ 0 h 1415063"/>
              <a:gd name="T2" fmla="*/ 837869 w 1310396"/>
              <a:gd name="T3" fmla="*/ 633780 h 1415063"/>
              <a:gd name="T4" fmla="*/ 915987 w 1310396"/>
              <a:gd name="T5" fmla="*/ 627063 h 1415063"/>
              <a:gd name="T6" fmla="*/ 824861 w 1310396"/>
              <a:gd name="T7" fmla="*/ 866775 h 1415063"/>
              <a:gd name="T8" fmla="*/ 624309 w 1310396"/>
              <a:gd name="T9" fmla="*/ 652136 h 1415063"/>
              <a:gd name="T10" fmla="*/ 702194 w 1310396"/>
              <a:gd name="T11" fmla="*/ 645441 h 1415063"/>
              <a:gd name="T12" fmla="*/ 0 w 1310396"/>
              <a:gd name="T13" fmla="*/ 3728 h 1415063"/>
              <a:gd name="T14" fmla="*/ 5446 w 1310396"/>
              <a:gd name="T15" fmla="*/ 0 h 1415063"/>
              <a:gd name="T16" fmla="*/ 0 60000 65536"/>
              <a:gd name="T17" fmla="*/ 0 60000 65536"/>
              <a:gd name="T18" fmla="*/ 0 60000 65536"/>
              <a:gd name="T19" fmla="*/ 0 60000 65536"/>
              <a:gd name="T20" fmla="*/ 0 60000 65536"/>
              <a:gd name="T21" fmla="*/ 0 60000 65536"/>
              <a:gd name="T22" fmla="*/ 0 60000 65536"/>
              <a:gd name="T23" fmla="*/ 0 60000 65536"/>
              <a:gd name="T24" fmla="*/ 0 w 1310396"/>
              <a:gd name="T25" fmla="*/ 0 h 1415063"/>
              <a:gd name="T26" fmla="*/ 1310396 w 1310396"/>
              <a:gd name="T27" fmla="*/ 1415063 h 14150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0396" h="1415063">
                <a:moveTo>
                  <a:pt x="7791" y="0"/>
                </a:moveTo>
                <a:cubicBezTo>
                  <a:pt x="556279" y="79536"/>
                  <a:pt x="1016390" y="479309"/>
                  <a:pt x="1198641" y="1034685"/>
                </a:cubicBezTo>
                <a:lnTo>
                  <a:pt x="1310396" y="1023719"/>
                </a:lnTo>
                <a:lnTo>
                  <a:pt x="1180032" y="1415063"/>
                </a:lnTo>
                <a:lnTo>
                  <a:pt x="893126" y="1064651"/>
                </a:lnTo>
                <a:lnTo>
                  <a:pt x="1004547" y="1053721"/>
                </a:lnTo>
                <a:cubicBezTo>
                  <a:pt x="836337" y="587773"/>
                  <a:pt x="461809" y="74225"/>
                  <a:pt x="0" y="6087"/>
                </a:cubicBezTo>
                <a:lnTo>
                  <a:pt x="7791" y="0"/>
                </a:lnTo>
                <a:close/>
              </a:path>
            </a:pathLst>
          </a:custGeom>
          <a:solidFill>
            <a:srgbClr val="7F7F7F"/>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defTabSz="914377">
              <a:defRPr/>
            </a:pPr>
            <a:endParaRPr lang="zh-CN" altLang="en-US" kern="0">
              <a:solidFill>
                <a:sysClr val="windowText" lastClr="000000"/>
              </a:solidFill>
            </a:endParaRPr>
          </a:p>
        </p:txBody>
      </p:sp>
      <p:sp>
        <p:nvSpPr>
          <p:cNvPr id="6" name="Круговая стрелка 28"/>
          <p:cNvSpPr>
            <a:spLocks noChangeArrowheads="1"/>
          </p:cNvSpPr>
          <p:nvPr/>
        </p:nvSpPr>
        <p:spPr bwMode="auto">
          <a:xfrm rot="2700000" flipH="1" flipV="1">
            <a:off x="2139818" y="3083228"/>
            <a:ext cx="915987" cy="866775"/>
          </a:xfrm>
          <a:custGeom>
            <a:avLst/>
            <a:gdLst>
              <a:gd name="T0" fmla="*/ 5446 w 1310396"/>
              <a:gd name="T1" fmla="*/ 0 h 1415063"/>
              <a:gd name="T2" fmla="*/ 837869 w 1310396"/>
              <a:gd name="T3" fmla="*/ 633780 h 1415063"/>
              <a:gd name="T4" fmla="*/ 915987 w 1310396"/>
              <a:gd name="T5" fmla="*/ 627063 h 1415063"/>
              <a:gd name="T6" fmla="*/ 824861 w 1310396"/>
              <a:gd name="T7" fmla="*/ 866775 h 1415063"/>
              <a:gd name="T8" fmla="*/ 624309 w 1310396"/>
              <a:gd name="T9" fmla="*/ 652136 h 1415063"/>
              <a:gd name="T10" fmla="*/ 702194 w 1310396"/>
              <a:gd name="T11" fmla="*/ 645441 h 1415063"/>
              <a:gd name="T12" fmla="*/ 0 w 1310396"/>
              <a:gd name="T13" fmla="*/ 3728 h 1415063"/>
              <a:gd name="T14" fmla="*/ 5446 w 1310396"/>
              <a:gd name="T15" fmla="*/ 0 h 1415063"/>
              <a:gd name="T16" fmla="*/ 0 60000 65536"/>
              <a:gd name="T17" fmla="*/ 0 60000 65536"/>
              <a:gd name="T18" fmla="*/ 0 60000 65536"/>
              <a:gd name="T19" fmla="*/ 0 60000 65536"/>
              <a:gd name="T20" fmla="*/ 0 60000 65536"/>
              <a:gd name="T21" fmla="*/ 0 60000 65536"/>
              <a:gd name="T22" fmla="*/ 0 60000 65536"/>
              <a:gd name="T23" fmla="*/ 0 60000 65536"/>
              <a:gd name="T24" fmla="*/ 0 w 1310396"/>
              <a:gd name="T25" fmla="*/ 0 h 1415063"/>
              <a:gd name="T26" fmla="*/ 1310396 w 1310396"/>
              <a:gd name="T27" fmla="*/ 1415063 h 14150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0396" h="1415063">
                <a:moveTo>
                  <a:pt x="7791" y="0"/>
                </a:moveTo>
                <a:cubicBezTo>
                  <a:pt x="556279" y="79536"/>
                  <a:pt x="1016390" y="479309"/>
                  <a:pt x="1198641" y="1034685"/>
                </a:cubicBezTo>
                <a:lnTo>
                  <a:pt x="1310396" y="1023719"/>
                </a:lnTo>
                <a:lnTo>
                  <a:pt x="1180032" y="1415063"/>
                </a:lnTo>
                <a:lnTo>
                  <a:pt x="893126" y="1064651"/>
                </a:lnTo>
                <a:lnTo>
                  <a:pt x="1004547" y="1053721"/>
                </a:lnTo>
                <a:cubicBezTo>
                  <a:pt x="836337" y="587773"/>
                  <a:pt x="461809" y="74225"/>
                  <a:pt x="0" y="6087"/>
                </a:cubicBezTo>
                <a:lnTo>
                  <a:pt x="7791" y="0"/>
                </a:lnTo>
                <a:close/>
              </a:path>
            </a:pathLst>
          </a:custGeom>
          <a:solidFill>
            <a:srgbClr val="7F7F7F"/>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defTabSz="914377">
              <a:defRPr/>
            </a:pPr>
            <a:endParaRPr lang="zh-CN" altLang="en-US" kern="0">
              <a:solidFill>
                <a:sysClr val="windowText" lastClr="000000"/>
              </a:solidFill>
            </a:endParaRPr>
          </a:p>
        </p:txBody>
      </p:sp>
      <p:sp>
        <p:nvSpPr>
          <p:cNvPr id="7" name="Круговая стрелка 28"/>
          <p:cNvSpPr>
            <a:spLocks noChangeArrowheads="1"/>
          </p:cNvSpPr>
          <p:nvPr/>
        </p:nvSpPr>
        <p:spPr bwMode="auto">
          <a:xfrm rot="2700000">
            <a:off x="6077879" y="3094152"/>
            <a:ext cx="915987" cy="866775"/>
          </a:xfrm>
          <a:custGeom>
            <a:avLst/>
            <a:gdLst>
              <a:gd name="T0" fmla="*/ 5446 w 1310396"/>
              <a:gd name="T1" fmla="*/ 0 h 1415063"/>
              <a:gd name="T2" fmla="*/ 837869 w 1310396"/>
              <a:gd name="T3" fmla="*/ 633780 h 1415063"/>
              <a:gd name="T4" fmla="*/ 915987 w 1310396"/>
              <a:gd name="T5" fmla="*/ 627063 h 1415063"/>
              <a:gd name="T6" fmla="*/ 824861 w 1310396"/>
              <a:gd name="T7" fmla="*/ 866775 h 1415063"/>
              <a:gd name="T8" fmla="*/ 624309 w 1310396"/>
              <a:gd name="T9" fmla="*/ 652136 h 1415063"/>
              <a:gd name="T10" fmla="*/ 702194 w 1310396"/>
              <a:gd name="T11" fmla="*/ 645441 h 1415063"/>
              <a:gd name="T12" fmla="*/ 0 w 1310396"/>
              <a:gd name="T13" fmla="*/ 3728 h 1415063"/>
              <a:gd name="T14" fmla="*/ 5446 w 1310396"/>
              <a:gd name="T15" fmla="*/ 0 h 1415063"/>
              <a:gd name="T16" fmla="*/ 0 60000 65536"/>
              <a:gd name="T17" fmla="*/ 0 60000 65536"/>
              <a:gd name="T18" fmla="*/ 0 60000 65536"/>
              <a:gd name="T19" fmla="*/ 0 60000 65536"/>
              <a:gd name="T20" fmla="*/ 0 60000 65536"/>
              <a:gd name="T21" fmla="*/ 0 60000 65536"/>
              <a:gd name="T22" fmla="*/ 0 60000 65536"/>
              <a:gd name="T23" fmla="*/ 0 60000 65536"/>
              <a:gd name="T24" fmla="*/ 0 w 1310396"/>
              <a:gd name="T25" fmla="*/ 0 h 1415063"/>
              <a:gd name="T26" fmla="*/ 1310396 w 1310396"/>
              <a:gd name="T27" fmla="*/ 1415063 h 14150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0396" h="1415063">
                <a:moveTo>
                  <a:pt x="7791" y="0"/>
                </a:moveTo>
                <a:cubicBezTo>
                  <a:pt x="556279" y="79536"/>
                  <a:pt x="1016390" y="479309"/>
                  <a:pt x="1198641" y="1034685"/>
                </a:cubicBezTo>
                <a:lnTo>
                  <a:pt x="1310396" y="1023719"/>
                </a:lnTo>
                <a:lnTo>
                  <a:pt x="1180032" y="1415063"/>
                </a:lnTo>
                <a:lnTo>
                  <a:pt x="893126" y="1064651"/>
                </a:lnTo>
                <a:lnTo>
                  <a:pt x="1004547" y="1053721"/>
                </a:lnTo>
                <a:cubicBezTo>
                  <a:pt x="836337" y="587773"/>
                  <a:pt x="461809" y="74225"/>
                  <a:pt x="0" y="6087"/>
                </a:cubicBezTo>
                <a:lnTo>
                  <a:pt x="7791" y="0"/>
                </a:lnTo>
                <a:close/>
              </a:path>
            </a:pathLst>
          </a:custGeom>
          <a:solidFill>
            <a:srgbClr val="7F7F7F"/>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defTabSz="914377">
              <a:defRPr/>
            </a:pPr>
            <a:endParaRPr lang="zh-CN" altLang="en-US" kern="0">
              <a:solidFill>
                <a:sysClr val="windowText" lastClr="000000"/>
              </a:solidFill>
            </a:endParaRPr>
          </a:p>
        </p:txBody>
      </p:sp>
      <p:sp>
        <p:nvSpPr>
          <p:cNvPr id="9" name="Прямая соединительная линия 54"/>
          <p:cNvSpPr>
            <a:spLocks noChangeShapeType="1"/>
          </p:cNvSpPr>
          <p:nvPr/>
        </p:nvSpPr>
        <p:spPr bwMode="auto">
          <a:xfrm>
            <a:off x="3674264" y="1077540"/>
            <a:ext cx="392313" cy="163514"/>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pPr defTabSz="914377">
              <a:defRPr/>
            </a:pPr>
            <a:endParaRPr lang="zh-CN" altLang="en-US" kern="0">
              <a:solidFill>
                <a:sysClr val="windowText" lastClr="000000"/>
              </a:solidFill>
            </a:endParaRPr>
          </a:p>
        </p:txBody>
      </p:sp>
      <p:sp>
        <p:nvSpPr>
          <p:cNvPr id="11" name="Прямая соединительная линия 56"/>
          <p:cNvSpPr>
            <a:spLocks noChangeShapeType="1"/>
          </p:cNvSpPr>
          <p:nvPr/>
        </p:nvSpPr>
        <p:spPr bwMode="auto">
          <a:xfrm rot="5400000" flipH="1" flipV="1">
            <a:off x="6569477" y="1647731"/>
            <a:ext cx="274167" cy="328867"/>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pPr defTabSz="914377">
              <a:defRPr/>
            </a:pPr>
            <a:endParaRPr lang="zh-CN" altLang="en-US" kern="0">
              <a:solidFill>
                <a:sysClr val="windowText" lastClr="000000"/>
              </a:solidFill>
            </a:endParaRPr>
          </a:p>
        </p:txBody>
      </p:sp>
      <p:sp>
        <p:nvSpPr>
          <p:cNvPr id="13" name="Прямая соединительная линия 58"/>
          <p:cNvSpPr>
            <a:spLocks noChangeShapeType="1"/>
          </p:cNvSpPr>
          <p:nvPr/>
        </p:nvSpPr>
        <p:spPr bwMode="auto">
          <a:xfrm flipV="1">
            <a:off x="1776167" y="2307196"/>
            <a:ext cx="273519" cy="243741"/>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pPr defTabSz="914377">
              <a:defRPr/>
            </a:pPr>
            <a:endParaRPr lang="zh-CN" altLang="en-US" kern="0">
              <a:solidFill>
                <a:sysClr val="windowText" lastClr="000000"/>
              </a:solidFill>
            </a:endParaRPr>
          </a:p>
        </p:txBody>
      </p:sp>
      <p:sp>
        <p:nvSpPr>
          <p:cNvPr id="15" name="Прямая соединительная линия 65"/>
          <p:cNvSpPr>
            <a:spLocks noChangeShapeType="1"/>
          </p:cNvSpPr>
          <p:nvPr/>
        </p:nvSpPr>
        <p:spPr bwMode="auto">
          <a:xfrm flipV="1">
            <a:off x="6870994" y="3999390"/>
            <a:ext cx="260960" cy="369410"/>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pPr defTabSz="914377">
              <a:defRPr/>
            </a:pPr>
            <a:endParaRPr lang="zh-CN" altLang="en-US" kern="0">
              <a:solidFill>
                <a:sysClr val="windowText" lastClr="000000"/>
              </a:solidFill>
            </a:endParaRPr>
          </a:p>
        </p:txBody>
      </p:sp>
      <p:sp>
        <p:nvSpPr>
          <p:cNvPr id="17" name="Прямая соединительная линия 67"/>
          <p:cNvSpPr>
            <a:spLocks noChangeShapeType="1"/>
          </p:cNvSpPr>
          <p:nvPr/>
        </p:nvSpPr>
        <p:spPr bwMode="auto">
          <a:xfrm flipV="1">
            <a:off x="1657457" y="4617787"/>
            <a:ext cx="284645" cy="287563"/>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pPr defTabSz="914377">
              <a:defRPr/>
            </a:pPr>
            <a:endParaRPr lang="zh-CN" altLang="en-US" kern="0">
              <a:solidFill>
                <a:sysClr val="windowText" lastClr="000000"/>
              </a:solidFill>
            </a:endParaRPr>
          </a:p>
        </p:txBody>
      </p:sp>
      <p:sp>
        <p:nvSpPr>
          <p:cNvPr id="19" name="Прямая соединительная линия 65"/>
          <p:cNvSpPr>
            <a:spLocks noChangeShapeType="1"/>
          </p:cNvSpPr>
          <p:nvPr/>
        </p:nvSpPr>
        <p:spPr bwMode="auto">
          <a:xfrm>
            <a:off x="5280267" y="5829656"/>
            <a:ext cx="307733" cy="215544"/>
          </a:xfrm>
          <a:prstGeom prst="line">
            <a:avLst/>
          </a:prstGeom>
          <a:noFill/>
          <a:ln w="19050">
            <a:solidFill>
              <a:srgbClr val="3F3F3F"/>
            </a:solidFill>
            <a:prstDash val="sysDot"/>
            <a:round/>
            <a:headEnd/>
            <a:tailEnd/>
          </a:ln>
          <a:extLst>
            <a:ext uri="{909E8E84-426E-40DD-AFC4-6F175D3DCCD1}">
              <a14:hiddenFill xmlns:a14="http://schemas.microsoft.com/office/drawing/2010/main">
                <a:noFill/>
              </a14:hiddenFill>
            </a:ext>
          </a:extLst>
        </p:spPr>
        <p:txBody>
          <a:bodyPr/>
          <a:lstStyle/>
          <a:p>
            <a:pPr defTabSz="914377">
              <a:defRPr/>
            </a:pPr>
            <a:endParaRPr lang="zh-CN" altLang="en-US" kern="0">
              <a:solidFill>
                <a:sysClr val="windowText" lastClr="000000"/>
              </a:solidFill>
            </a:endParaRPr>
          </a:p>
        </p:txBody>
      </p:sp>
      <p:sp>
        <p:nvSpPr>
          <p:cNvPr id="29" name="流程图: 可选过程 28"/>
          <p:cNvSpPr/>
          <p:nvPr/>
        </p:nvSpPr>
        <p:spPr>
          <a:xfrm>
            <a:off x="6958726" y="945147"/>
            <a:ext cx="1795806" cy="1063227"/>
          </a:xfrm>
          <a:prstGeom prst="flowChartAlternateProcess">
            <a:avLst/>
          </a:prstGeom>
          <a:solidFill>
            <a:srgbClr val="FFAF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Font typeface="Wingdings" panose="05000000000000000000" pitchFamily="2" charset="2"/>
              <a:buChar char="ü"/>
            </a:pPr>
            <a:r>
              <a:rPr lang="zh-CN" altLang="en-US" dirty="0">
                <a:solidFill>
                  <a:schemeClr val="tx1"/>
                </a:solidFill>
              </a:rPr>
              <a:t>用户的视角</a:t>
            </a:r>
            <a:endParaRPr lang="en-US" altLang="zh-CN" dirty="0">
              <a:solidFill>
                <a:schemeClr val="tx1"/>
              </a:solidFill>
            </a:endParaRPr>
          </a:p>
          <a:p>
            <a:pPr marL="285744" indent="-285744">
              <a:buFont typeface="Wingdings" panose="05000000000000000000" pitchFamily="2" charset="2"/>
              <a:buChar char="ü"/>
            </a:pPr>
            <a:r>
              <a:rPr lang="zh-CN" altLang="en-US" dirty="0">
                <a:solidFill>
                  <a:schemeClr val="tx1"/>
                </a:solidFill>
              </a:rPr>
              <a:t>按功能区域划分</a:t>
            </a:r>
          </a:p>
        </p:txBody>
      </p:sp>
      <p:sp>
        <p:nvSpPr>
          <p:cNvPr id="30" name="圆角矩形 29"/>
          <p:cNvSpPr/>
          <p:nvPr/>
        </p:nvSpPr>
        <p:spPr>
          <a:xfrm>
            <a:off x="7199485" y="3256851"/>
            <a:ext cx="1872533" cy="1289541"/>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891" lvl="1" indent="-342891">
              <a:buFont typeface="Wingdings" panose="05000000000000000000" pitchFamily="2" charset="2"/>
              <a:buChar char="ü"/>
            </a:pPr>
            <a:r>
              <a:rPr lang="zh-CN" altLang="en-US" dirty="0">
                <a:solidFill>
                  <a:schemeClr val="tx1"/>
                </a:solidFill>
                <a:latin typeface="+mn-ea"/>
              </a:rPr>
              <a:t>新开发</a:t>
            </a:r>
            <a:endParaRPr lang="en-US" altLang="zh-CN" dirty="0">
              <a:solidFill>
                <a:schemeClr val="tx1"/>
              </a:solidFill>
              <a:latin typeface="+mn-ea"/>
            </a:endParaRPr>
          </a:p>
          <a:p>
            <a:pPr marL="342891" lvl="1" indent="-342891">
              <a:buFont typeface="Wingdings" panose="05000000000000000000" pitchFamily="2" charset="2"/>
              <a:buChar char="ü"/>
            </a:pPr>
            <a:r>
              <a:rPr lang="zh-CN" altLang="en-US" dirty="0">
                <a:solidFill>
                  <a:schemeClr val="tx1"/>
                </a:solidFill>
                <a:latin typeface="+mn-ea"/>
              </a:rPr>
              <a:t>功能</a:t>
            </a:r>
            <a:r>
              <a:rPr lang="zh-CN" altLang="en-US" dirty="0" smtClean="0">
                <a:solidFill>
                  <a:schemeClr val="tx1"/>
                </a:solidFill>
                <a:latin typeface="+mn-ea"/>
              </a:rPr>
              <a:t>增强（增</a:t>
            </a:r>
            <a:r>
              <a:rPr lang="en-US" altLang="zh-CN" dirty="0">
                <a:solidFill>
                  <a:schemeClr val="tx1"/>
                </a:solidFill>
                <a:latin typeface="+mn-ea"/>
              </a:rPr>
              <a:t>/</a:t>
            </a:r>
            <a:r>
              <a:rPr lang="zh-CN" altLang="en-US" dirty="0">
                <a:solidFill>
                  <a:schemeClr val="tx1"/>
                </a:solidFill>
                <a:latin typeface="+mn-ea"/>
              </a:rPr>
              <a:t>删</a:t>
            </a:r>
            <a:r>
              <a:rPr lang="en-US" altLang="zh-CN" dirty="0">
                <a:solidFill>
                  <a:schemeClr val="tx1"/>
                </a:solidFill>
                <a:latin typeface="+mn-ea"/>
              </a:rPr>
              <a:t>/</a:t>
            </a:r>
            <a:r>
              <a:rPr lang="zh-CN" altLang="en-US" dirty="0">
                <a:solidFill>
                  <a:schemeClr val="tx1"/>
                </a:solidFill>
                <a:latin typeface="+mn-ea"/>
              </a:rPr>
              <a:t>改）</a:t>
            </a:r>
            <a:endParaRPr lang="en-US" altLang="zh-CN" dirty="0">
              <a:solidFill>
                <a:schemeClr val="tx1"/>
              </a:solidFill>
              <a:latin typeface="+mn-ea"/>
            </a:endParaRPr>
          </a:p>
          <a:p>
            <a:pPr marL="342891" lvl="1" indent="-342891">
              <a:buFont typeface="Wingdings" panose="05000000000000000000" pitchFamily="2" charset="2"/>
              <a:buChar char="ü"/>
            </a:pPr>
            <a:r>
              <a:rPr lang="zh-CN" altLang="en-US" dirty="0">
                <a:solidFill>
                  <a:schemeClr val="tx1"/>
                </a:solidFill>
                <a:latin typeface="+mn-ea"/>
              </a:rPr>
              <a:t>已有系统</a:t>
            </a:r>
            <a:endParaRPr lang="en-US" altLang="zh-CN" dirty="0">
              <a:solidFill>
                <a:schemeClr val="tx1"/>
              </a:solidFill>
              <a:latin typeface="+mn-ea"/>
            </a:endParaRPr>
          </a:p>
        </p:txBody>
      </p:sp>
      <p:pic>
        <p:nvPicPr>
          <p:cNvPr id="32" name="图片 31"/>
          <p:cNvPicPr>
            <a:picLocks noChangeAspect="1"/>
          </p:cNvPicPr>
          <p:nvPr/>
        </p:nvPicPr>
        <p:blipFill>
          <a:blip r:embed="rId3"/>
          <a:stretch>
            <a:fillRect/>
          </a:stretch>
        </p:blipFill>
        <p:spPr>
          <a:xfrm>
            <a:off x="5963080" y="4170049"/>
            <a:ext cx="880283" cy="831249"/>
          </a:xfrm>
          <a:prstGeom prst="rect">
            <a:avLst/>
          </a:prstGeom>
        </p:spPr>
      </p:pic>
      <p:pic>
        <p:nvPicPr>
          <p:cNvPr id="33" name="图片 32"/>
          <p:cNvPicPr>
            <a:picLocks noChangeAspect="1"/>
          </p:cNvPicPr>
          <p:nvPr/>
        </p:nvPicPr>
        <p:blipFill>
          <a:blip r:embed="rId4"/>
          <a:stretch>
            <a:fillRect/>
          </a:stretch>
        </p:blipFill>
        <p:spPr>
          <a:xfrm>
            <a:off x="5968175" y="2031985"/>
            <a:ext cx="888835" cy="820463"/>
          </a:xfrm>
          <a:prstGeom prst="rect">
            <a:avLst/>
          </a:prstGeom>
        </p:spPr>
      </p:pic>
      <p:pic>
        <p:nvPicPr>
          <p:cNvPr id="34" name="图片 33"/>
          <p:cNvPicPr>
            <a:picLocks noChangeAspect="1"/>
          </p:cNvPicPr>
          <p:nvPr/>
        </p:nvPicPr>
        <p:blipFill>
          <a:blip r:embed="rId5"/>
          <a:stretch>
            <a:fillRect/>
          </a:stretch>
        </p:blipFill>
        <p:spPr>
          <a:xfrm>
            <a:off x="3885085" y="5205773"/>
            <a:ext cx="1316520" cy="669639"/>
          </a:xfrm>
          <a:prstGeom prst="rect">
            <a:avLst/>
          </a:prstGeom>
        </p:spPr>
      </p:pic>
      <p:pic>
        <p:nvPicPr>
          <p:cNvPr id="35" name="图片 34"/>
          <p:cNvPicPr>
            <a:picLocks noChangeAspect="1"/>
          </p:cNvPicPr>
          <p:nvPr/>
        </p:nvPicPr>
        <p:blipFill>
          <a:blip r:embed="rId6"/>
          <a:stretch>
            <a:fillRect/>
          </a:stretch>
        </p:blipFill>
        <p:spPr>
          <a:xfrm>
            <a:off x="2050247" y="4189363"/>
            <a:ext cx="1442207" cy="714059"/>
          </a:xfrm>
          <a:prstGeom prst="rect">
            <a:avLst/>
          </a:prstGeom>
        </p:spPr>
      </p:pic>
      <p:sp>
        <p:nvSpPr>
          <p:cNvPr id="36" name="圆角矩形 35"/>
          <p:cNvSpPr/>
          <p:nvPr/>
        </p:nvSpPr>
        <p:spPr>
          <a:xfrm>
            <a:off x="5666662" y="5517333"/>
            <a:ext cx="2054938" cy="1271847"/>
          </a:xfrm>
          <a:prstGeom prst="roundRect">
            <a:avLst/>
          </a:prstGeom>
          <a:solidFill>
            <a:srgbClr val="FFF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891" lvl="1" indent="-342891">
              <a:buFont typeface="Wingdings" panose="05000000000000000000" pitchFamily="2" charset="2"/>
              <a:buChar char="ü"/>
            </a:pPr>
            <a:r>
              <a:rPr lang="en-US" altLang="zh-CN" dirty="0">
                <a:solidFill>
                  <a:schemeClr val="tx1"/>
                </a:solidFill>
                <a:latin typeface="+mn-ea"/>
              </a:rPr>
              <a:t>ILF</a:t>
            </a:r>
            <a:r>
              <a:rPr lang="zh-CN" altLang="en-US" dirty="0">
                <a:solidFill>
                  <a:schemeClr val="tx1"/>
                </a:solidFill>
                <a:latin typeface="+mn-ea"/>
              </a:rPr>
              <a:t>、</a:t>
            </a:r>
            <a:r>
              <a:rPr lang="en-US" altLang="zh-CN" dirty="0">
                <a:solidFill>
                  <a:schemeClr val="tx1"/>
                </a:solidFill>
                <a:latin typeface="+mn-ea"/>
              </a:rPr>
              <a:t>EIF</a:t>
            </a:r>
          </a:p>
          <a:p>
            <a:pPr marL="342891" lvl="1" indent="-342891">
              <a:buFont typeface="Wingdings" panose="05000000000000000000" pitchFamily="2" charset="2"/>
              <a:buChar char="ü"/>
            </a:pPr>
            <a:r>
              <a:rPr lang="zh-CN" altLang="en-US" dirty="0">
                <a:solidFill>
                  <a:schemeClr val="tx1"/>
                </a:solidFill>
                <a:latin typeface="+mn-ea"/>
              </a:rPr>
              <a:t>逻辑差异</a:t>
            </a:r>
            <a:endParaRPr lang="en-US" altLang="zh-CN" dirty="0">
              <a:solidFill>
                <a:schemeClr val="tx1"/>
              </a:solidFill>
              <a:latin typeface="+mn-ea"/>
            </a:endParaRPr>
          </a:p>
          <a:p>
            <a:pPr marL="342891" lvl="1" indent="-342891">
              <a:buFont typeface="Wingdings" panose="05000000000000000000" pitchFamily="2" charset="2"/>
              <a:buChar char="ü"/>
            </a:pPr>
            <a:r>
              <a:rPr lang="zh-CN" altLang="en-US" dirty="0">
                <a:solidFill>
                  <a:schemeClr val="tx1"/>
                </a:solidFill>
                <a:latin typeface="+mn-ea"/>
              </a:rPr>
              <a:t>不计编码数据</a:t>
            </a:r>
            <a:endParaRPr lang="en-US" altLang="zh-CN" dirty="0">
              <a:solidFill>
                <a:schemeClr val="tx1"/>
              </a:solidFill>
              <a:latin typeface="+mn-ea"/>
            </a:endParaRPr>
          </a:p>
        </p:txBody>
      </p:sp>
      <p:sp>
        <p:nvSpPr>
          <p:cNvPr id="37" name="圆角矩形 36"/>
          <p:cNvSpPr/>
          <p:nvPr/>
        </p:nvSpPr>
        <p:spPr>
          <a:xfrm>
            <a:off x="114966" y="4992443"/>
            <a:ext cx="1860349" cy="1271847"/>
          </a:xfrm>
          <a:prstGeom prst="roundRect">
            <a:avLst/>
          </a:prstGeom>
          <a:solidFill>
            <a:srgbClr val="C0E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891" lvl="1" indent="-342891">
              <a:buFont typeface="Wingdings" panose="05000000000000000000" pitchFamily="2" charset="2"/>
              <a:buChar char="ü"/>
            </a:pPr>
            <a:r>
              <a:rPr lang="en-US" altLang="zh-CN" dirty="0">
                <a:solidFill>
                  <a:schemeClr val="tx1"/>
                </a:solidFill>
                <a:latin typeface="+mn-ea"/>
              </a:rPr>
              <a:t>EI</a:t>
            </a:r>
            <a:r>
              <a:rPr lang="zh-CN" altLang="en-US" dirty="0">
                <a:solidFill>
                  <a:schemeClr val="tx1"/>
                </a:solidFill>
                <a:latin typeface="+mn-ea"/>
              </a:rPr>
              <a:t>、</a:t>
            </a:r>
            <a:r>
              <a:rPr lang="en-US" altLang="zh-CN" dirty="0">
                <a:solidFill>
                  <a:schemeClr val="tx1"/>
                </a:solidFill>
                <a:latin typeface="+mn-ea"/>
              </a:rPr>
              <a:t>EO</a:t>
            </a:r>
            <a:r>
              <a:rPr lang="zh-CN" altLang="en-US" dirty="0">
                <a:solidFill>
                  <a:schemeClr val="tx1"/>
                </a:solidFill>
                <a:latin typeface="+mn-ea"/>
              </a:rPr>
              <a:t>、</a:t>
            </a:r>
            <a:r>
              <a:rPr lang="en-US" altLang="zh-CN" dirty="0">
                <a:solidFill>
                  <a:schemeClr val="tx1"/>
                </a:solidFill>
                <a:latin typeface="+mn-ea"/>
              </a:rPr>
              <a:t>EQ</a:t>
            </a:r>
          </a:p>
          <a:p>
            <a:pPr marL="342891" lvl="1" indent="-342891">
              <a:buFont typeface="Wingdings" panose="05000000000000000000" pitchFamily="2" charset="2"/>
              <a:buChar char="ü"/>
            </a:pPr>
            <a:r>
              <a:rPr lang="zh-CN" altLang="en-US" dirty="0">
                <a:solidFill>
                  <a:schemeClr val="tx1"/>
                </a:solidFill>
                <a:latin typeface="+mn-ea"/>
              </a:rPr>
              <a:t>业务价值</a:t>
            </a:r>
            <a:endParaRPr lang="en-US" altLang="zh-CN" dirty="0">
              <a:solidFill>
                <a:schemeClr val="tx1"/>
              </a:solidFill>
              <a:latin typeface="+mn-ea"/>
            </a:endParaRPr>
          </a:p>
          <a:p>
            <a:pPr marL="342891" lvl="1" indent="-342891">
              <a:buFont typeface="Wingdings" panose="05000000000000000000" pitchFamily="2" charset="2"/>
              <a:buChar char="ü"/>
            </a:pPr>
            <a:r>
              <a:rPr lang="zh-CN" altLang="en-US" dirty="0">
                <a:solidFill>
                  <a:schemeClr val="tx1"/>
                </a:solidFill>
                <a:latin typeface="+mn-ea"/>
              </a:rPr>
              <a:t>完整和稳定</a:t>
            </a:r>
            <a:endParaRPr lang="en-US" altLang="zh-CN" dirty="0">
              <a:solidFill>
                <a:schemeClr val="tx1"/>
              </a:solidFill>
              <a:latin typeface="+mn-ea"/>
            </a:endParaRPr>
          </a:p>
        </p:txBody>
      </p:sp>
      <p:sp>
        <p:nvSpPr>
          <p:cNvPr id="38" name="圆角矩形 37"/>
          <p:cNvSpPr/>
          <p:nvPr/>
        </p:nvSpPr>
        <p:spPr>
          <a:xfrm>
            <a:off x="86888" y="2645575"/>
            <a:ext cx="1790444" cy="1353815"/>
          </a:xfrm>
          <a:prstGeom prst="roundRect">
            <a:avLst/>
          </a:prstGeom>
          <a:solidFill>
            <a:srgbClr val="B0E3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Font typeface="Wingdings" panose="05000000000000000000" pitchFamily="2" charset="2"/>
              <a:buChar char="ü"/>
            </a:pPr>
            <a:r>
              <a:rPr lang="zh-CN" altLang="en-US" dirty="0" smtClean="0">
                <a:solidFill>
                  <a:schemeClr val="tx1"/>
                </a:solidFill>
              </a:rPr>
              <a:t>招投标</a:t>
            </a:r>
            <a:r>
              <a:rPr lang="en-US" altLang="zh-CN" dirty="0" smtClean="0">
                <a:solidFill>
                  <a:schemeClr val="tx1"/>
                </a:solidFill>
              </a:rPr>
              <a:t>-</a:t>
            </a:r>
            <a:r>
              <a:rPr lang="zh-CN" altLang="en-US" dirty="0">
                <a:solidFill>
                  <a:schemeClr val="tx1"/>
                </a:solidFill>
              </a:rPr>
              <a:t>预估功能点</a:t>
            </a:r>
          </a:p>
          <a:p>
            <a:pPr marL="285744" indent="-285744">
              <a:buFont typeface="Wingdings" panose="05000000000000000000" pitchFamily="2" charset="2"/>
              <a:buChar char="ü"/>
            </a:pPr>
            <a:r>
              <a:rPr lang="zh-CN" altLang="en-US" dirty="0" smtClean="0">
                <a:solidFill>
                  <a:schemeClr val="tx1"/>
                </a:solidFill>
              </a:rPr>
              <a:t>计划阶段</a:t>
            </a:r>
            <a:r>
              <a:rPr lang="en-US" altLang="zh-CN" dirty="0" smtClean="0">
                <a:solidFill>
                  <a:schemeClr val="tx1"/>
                </a:solidFill>
              </a:rPr>
              <a:t>-</a:t>
            </a:r>
            <a:r>
              <a:rPr lang="zh-CN" altLang="en-US" dirty="0">
                <a:solidFill>
                  <a:schemeClr val="tx1"/>
                </a:solidFill>
              </a:rPr>
              <a:t>估算功能点</a:t>
            </a:r>
          </a:p>
        </p:txBody>
      </p:sp>
      <p:pic>
        <p:nvPicPr>
          <p:cNvPr id="39" name="图片 38"/>
          <p:cNvPicPr>
            <a:picLocks noChangeAspect="1"/>
          </p:cNvPicPr>
          <p:nvPr/>
        </p:nvPicPr>
        <p:blipFill>
          <a:blip r:embed="rId7"/>
          <a:stretch>
            <a:fillRect/>
          </a:stretch>
        </p:blipFill>
        <p:spPr>
          <a:xfrm>
            <a:off x="2131863" y="2000046"/>
            <a:ext cx="1014425" cy="909999"/>
          </a:xfrm>
          <a:prstGeom prst="rect">
            <a:avLst/>
          </a:prstGeom>
        </p:spPr>
      </p:pic>
      <p:pic>
        <p:nvPicPr>
          <p:cNvPr id="40" name="图片 39"/>
          <p:cNvPicPr>
            <a:picLocks noChangeAspect="1"/>
          </p:cNvPicPr>
          <p:nvPr/>
        </p:nvPicPr>
        <p:blipFill>
          <a:blip r:embed="rId8"/>
          <a:stretch>
            <a:fillRect/>
          </a:stretch>
        </p:blipFill>
        <p:spPr>
          <a:xfrm>
            <a:off x="4112289" y="1033397"/>
            <a:ext cx="863539" cy="763419"/>
          </a:xfrm>
          <a:prstGeom prst="rect">
            <a:avLst/>
          </a:prstGeom>
        </p:spPr>
      </p:pic>
      <p:sp>
        <p:nvSpPr>
          <p:cNvPr id="41" name="圆角矩形 40"/>
          <p:cNvSpPr/>
          <p:nvPr/>
        </p:nvSpPr>
        <p:spPr>
          <a:xfrm>
            <a:off x="1636399" y="462092"/>
            <a:ext cx="1922824" cy="890081"/>
          </a:xfrm>
          <a:prstGeom prst="roundRect">
            <a:avLst/>
          </a:prstGeom>
          <a:solidFill>
            <a:srgbClr val="ECAA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Font typeface="Wingdings" panose="05000000000000000000" pitchFamily="2" charset="2"/>
              <a:buChar char="ü"/>
            </a:pPr>
            <a:r>
              <a:rPr lang="zh-CN" altLang="en-US" dirty="0">
                <a:solidFill>
                  <a:schemeClr val="tx1"/>
                </a:solidFill>
              </a:rPr>
              <a:t>是否开发</a:t>
            </a:r>
            <a:endParaRPr lang="en-US" altLang="zh-CN" dirty="0">
              <a:solidFill>
                <a:schemeClr val="tx1"/>
              </a:solidFill>
            </a:endParaRPr>
          </a:p>
          <a:p>
            <a:pPr marL="285744" indent="-285744">
              <a:buFont typeface="Wingdings" panose="05000000000000000000" pitchFamily="2" charset="2"/>
              <a:buChar char="ü"/>
            </a:pPr>
            <a:r>
              <a:rPr lang="zh-CN" altLang="en-US" dirty="0">
                <a:solidFill>
                  <a:schemeClr val="tx1"/>
                </a:solidFill>
              </a:rPr>
              <a:t>重</a:t>
            </a:r>
            <a:r>
              <a:rPr lang="zh-CN" altLang="en-US" dirty="0" smtClean="0">
                <a:solidFill>
                  <a:schemeClr val="tx1"/>
                </a:solidFill>
              </a:rPr>
              <a:t>用</a:t>
            </a:r>
            <a:r>
              <a:rPr lang="zh-CN" altLang="en-US" dirty="0">
                <a:solidFill>
                  <a:schemeClr val="tx1"/>
                </a:solidFill>
              </a:rPr>
              <a:t>程度</a:t>
            </a:r>
          </a:p>
        </p:txBody>
      </p:sp>
      <p:sp>
        <p:nvSpPr>
          <p:cNvPr id="8" name="爆炸形 1 7"/>
          <p:cNvSpPr/>
          <p:nvPr/>
        </p:nvSpPr>
        <p:spPr>
          <a:xfrm>
            <a:off x="3309941" y="2285136"/>
            <a:ext cx="2562319" cy="2424259"/>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FF0000"/>
                </a:solidFill>
                <a:latin typeface="楷体" panose="02010609060101010101" pitchFamily="49" charset="-122"/>
                <a:ea typeface="楷体" panose="02010609060101010101" pitchFamily="49" charset="-122"/>
              </a:rPr>
              <a:t>要点总结</a:t>
            </a:r>
          </a:p>
        </p:txBody>
      </p:sp>
      <p:sp>
        <p:nvSpPr>
          <p:cNvPr id="12" name="矩形 11"/>
          <p:cNvSpPr/>
          <p:nvPr/>
        </p:nvSpPr>
        <p:spPr>
          <a:xfrm rot="1793005">
            <a:off x="4611618" y="1665779"/>
            <a:ext cx="1847779" cy="369332"/>
          </a:xfrm>
          <a:prstGeom prst="rect">
            <a:avLst/>
          </a:prstGeom>
          <a:noFill/>
        </p:spPr>
        <p:txBody>
          <a:bodyPr wrap="square" lIns="91440" tIns="45720" rIns="91440" bIns="45720">
            <a:spAutoFit/>
          </a:bodyPr>
          <a:lstStyle/>
          <a:p>
            <a:pPr algn="ctr"/>
            <a:r>
              <a:rPr lang="zh-CN" altLang="en-US" dirty="0">
                <a:ln w="12700">
                  <a:solidFill>
                    <a:schemeClr val="accent1"/>
                  </a:solidFill>
                  <a:prstDash val="solid"/>
                </a:ln>
                <a:pattFill prst="pct50">
                  <a:fgClr>
                    <a:schemeClr val="accent1"/>
                  </a:fgClr>
                  <a:bgClr>
                    <a:schemeClr val="accent1">
                      <a:lumMod val="20000"/>
                      <a:lumOff val="80000"/>
                    </a:schemeClr>
                  </a:bgClr>
                </a:pattFill>
              </a:rPr>
              <a:t>完成</a:t>
            </a:r>
            <a:r>
              <a:rPr lang="en-US" altLang="zh-CN" dirty="0">
                <a:ln w="12700">
                  <a:solidFill>
                    <a:schemeClr val="accent1"/>
                  </a:solidFill>
                  <a:prstDash val="solid"/>
                </a:ln>
                <a:pattFill prst="pct50">
                  <a:fgClr>
                    <a:schemeClr val="accent1"/>
                  </a:fgClr>
                  <a:bgClr>
                    <a:schemeClr val="accent1">
                      <a:lumMod val="20000"/>
                      <a:lumOff val="80000"/>
                    </a:schemeClr>
                  </a:bgClr>
                </a:pattFill>
              </a:rPr>
              <a:t>/</a:t>
            </a:r>
            <a:r>
              <a:rPr lang="zh-CN" altLang="en-US" dirty="0">
                <a:ln w="12700">
                  <a:solidFill>
                    <a:schemeClr val="accent1"/>
                  </a:solidFill>
                  <a:prstDash val="solid"/>
                </a:ln>
                <a:pattFill prst="pct50">
                  <a:fgClr>
                    <a:schemeClr val="accent1"/>
                  </a:fgClr>
                  <a:bgClr>
                    <a:schemeClr val="accent1">
                      <a:lumMod val="20000"/>
                      <a:lumOff val="80000"/>
                    </a:schemeClr>
                  </a:bgClr>
                </a:pattFill>
              </a:rPr>
              <a:t>开始</a:t>
            </a:r>
          </a:p>
        </p:txBody>
      </p:sp>
    </p:spTree>
    <p:extLst>
      <p:ext uri="{BB962C8B-B14F-4D97-AF65-F5344CB8AC3E}">
        <p14:creationId xmlns:p14="http://schemas.microsoft.com/office/powerpoint/2010/main" val="98315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out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Horizontal)">
                                      <p:cBhvr>
                                        <p:cTn id="15" dur="500"/>
                                        <p:tgtEl>
                                          <p:spTgt spid="15"/>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outHorizontal)">
                                      <p:cBhvr>
                                        <p:cTn id="23" dur="500"/>
                                        <p:tgtEl>
                                          <p:spTgt spid="19"/>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arn(outHorizont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Horizontal)">
                                      <p:cBhvr>
                                        <p:cTn id="31" dur="500"/>
                                        <p:tgtEl>
                                          <p:spTgt spid="17"/>
                                        </p:tgtEl>
                                      </p:cBhvr>
                                    </p:animEffect>
                                  </p:childTnLst>
                                </p:cTn>
                              </p:par>
                              <p:par>
                                <p:cTn id="32" presetID="16" presetClass="entr" presetSubtype="42"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barn(outHorizontal)">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outHorizontal)">
                                      <p:cBhvr>
                                        <p:cTn id="39" dur="500"/>
                                        <p:tgtEl>
                                          <p:spTgt spid="13"/>
                                        </p:tgtEl>
                                      </p:cBhvr>
                                    </p:animEffect>
                                  </p:childTnLst>
                                </p:cTn>
                              </p:par>
                              <p:par>
                                <p:cTn id="40" presetID="16" presetClass="entr" presetSubtype="42"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arn(out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outHorizontal)">
                                      <p:cBhvr>
                                        <p:cTn id="47" dur="500"/>
                                        <p:tgtEl>
                                          <p:spTgt spid="9"/>
                                        </p:tgtEl>
                                      </p:cBhvr>
                                    </p:animEffect>
                                  </p:childTnLst>
                                </p:cTn>
                              </p:par>
                              <p:par>
                                <p:cTn id="48" presetID="16" presetClass="entr" presetSubtype="42"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barn(outHorizontal)">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17" grpId="0" animBg="1"/>
      <p:bldP spid="19" grpId="0" animBg="1"/>
      <p:bldP spid="29" grpId="0" animBg="1"/>
      <p:bldP spid="30" grpId="0" animBg="1"/>
      <p:bldP spid="36" grpId="0" animBg="1"/>
      <p:bldP spid="37" grpId="0" animBg="1"/>
      <p:bldP spid="38" grpId="0" animBg="1"/>
      <p:bldP spid="4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a:t>
            </a:r>
            <a:r>
              <a:rPr lang="zh-CN" altLang="en-US" dirty="0"/>
              <a:t>大纲</a:t>
            </a:r>
          </a:p>
        </p:txBody>
      </p:sp>
      <p:sp>
        <p:nvSpPr>
          <p:cNvPr id="3" name="内容占位符 2"/>
          <p:cNvSpPr>
            <a:spLocks noGrp="1"/>
          </p:cNvSpPr>
          <p:nvPr>
            <p:ph idx="1"/>
          </p:nvPr>
        </p:nvSpPr>
        <p:spPr>
          <a:xfrm>
            <a:off x="716475" y="1929823"/>
            <a:ext cx="7834859" cy="3905585"/>
          </a:xfrm>
        </p:spPr>
        <p:txBody>
          <a:bodyPr>
            <a:noAutofit/>
          </a:bodyPr>
          <a:lstStyle/>
          <a:p>
            <a:pPr marL="342900" indent="-342900" eaLnBrk="0" hangingPunct="0">
              <a:lnSpc>
                <a:spcPct val="120000"/>
              </a:lnSpc>
              <a:buBlip>
                <a:blip r:embed="rId3"/>
              </a:buBlip>
            </a:pPr>
            <a:r>
              <a:rPr lang="zh-CN" altLang="en-US" b="1" dirty="0" smtClean="0"/>
              <a:t>快速</a:t>
            </a:r>
            <a:r>
              <a:rPr lang="zh-CN" altLang="en-US" b="1" dirty="0"/>
              <a:t>功能点估算方法</a:t>
            </a:r>
            <a:endParaRPr lang="en-US" altLang="zh-CN" b="1" dirty="0"/>
          </a:p>
          <a:p>
            <a:pPr lvl="1">
              <a:lnSpc>
                <a:spcPct val="120000"/>
              </a:lnSpc>
              <a:buFont typeface="Arial" panose="020B0604020202020204" pitchFamily="34" charset="0"/>
              <a:buChar char="•"/>
            </a:pPr>
            <a:r>
              <a:rPr lang="zh-CN" altLang="en-US" dirty="0">
                <a:latin typeface="+mn-ea"/>
              </a:rPr>
              <a:t>理解文件</a:t>
            </a:r>
          </a:p>
          <a:p>
            <a:pPr lvl="1">
              <a:lnSpc>
                <a:spcPct val="120000"/>
              </a:lnSpc>
              <a:buFont typeface="Arial" panose="020B0604020202020204" pitchFamily="34" charset="0"/>
              <a:buChar char="•"/>
            </a:pPr>
            <a:r>
              <a:rPr lang="zh-CN" altLang="en-US" dirty="0">
                <a:latin typeface="+mn-ea"/>
              </a:rPr>
              <a:t>理解基本过程</a:t>
            </a:r>
            <a:endParaRPr lang="en-US" altLang="zh-CN" dirty="0">
              <a:latin typeface="+mn-ea"/>
            </a:endParaRPr>
          </a:p>
          <a:p>
            <a:pPr marL="342900" lvl="1" indent="-342900" eaLnBrk="0" hangingPunct="0">
              <a:lnSpc>
                <a:spcPct val="120000"/>
              </a:lnSpc>
              <a:buBlip>
                <a:blip r:embed="rId3"/>
              </a:buBlip>
            </a:pPr>
            <a:r>
              <a:rPr lang="zh-CN" altLang="en-US" sz="2800" b="1" dirty="0" smtClean="0"/>
              <a:t>估算</a:t>
            </a:r>
            <a:r>
              <a:rPr lang="zh-CN" altLang="en-US" sz="2800" b="1" dirty="0"/>
              <a:t>要点总结</a:t>
            </a:r>
            <a:endParaRPr lang="en-US" altLang="zh-CN" sz="2800" b="1" dirty="0"/>
          </a:p>
          <a:p>
            <a:pPr marL="342900" lvl="1" indent="-342900" eaLnBrk="0" hangingPunct="0">
              <a:lnSpc>
                <a:spcPct val="120000"/>
              </a:lnSpc>
              <a:buBlip>
                <a:blip r:embed="rId3"/>
              </a:buBlip>
            </a:pPr>
            <a:r>
              <a:rPr lang="zh-CN" altLang="en-US" sz="2800" b="1" dirty="0" smtClean="0"/>
              <a:t>估算</a:t>
            </a:r>
            <a:r>
              <a:rPr lang="zh-CN" altLang="en-US" sz="2800" b="1" dirty="0"/>
              <a:t>模板</a:t>
            </a:r>
            <a:endParaRPr lang="en-US" altLang="zh-CN" sz="2800" b="1" dirty="0"/>
          </a:p>
        </p:txBody>
      </p:sp>
      <p:sp>
        <p:nvSpPr>
          <p:cNvPr id="6" name="文本框 5"/>
          <p:cNvSpPr txBox="1"/>
          <p:nvPr/>
        </p:nvSpPr>
        <p:spPr>
          <a:xfrm>
            <a:off x="3344482" y="4436232"/>
            <a:ext cx="4144083"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hlinkClick r:id="rId4" action="ppaction://hlinkfile"/>
              </a:rPr>
              <a:t>《</a:t>
            </a:r>
            <a:r>
              <a:rPr lang="zh-CN" altLang="en-US" sz="2000" dirty="0" smtClean="0">
                <a:latin typeface="微软雅黑" panose="020B0503020204020204" pitchFamily="34" charset="-122"/>
                <a:ea typeface="微软雅黑" panose="020B0503020204020204" pitchFamily="34" charset="-122"/>
                <a:hlinkClick r:id="rId4" action="ppaction://hlinkfile"/>
              </a:rPr>
              <a:t>快速</a:t>
            </a:r>
            <a:r>
              <a:rPr lang="zh-CN" altLang="en-US" sz="2000" dirty="0">
                <a:latin typeface="微软雅黑" panose="020B0503020204020204" pitchFamily="34" charset="-122"/>
                <a:ea typeface="微软雅黑" panose="020B0503020204020204" pitchFamily="34" charset="-122"/>
                <a:hlinkClick r:id="rId4" action="ppaction://hlinkfile"/>
              </a:rPr>
              <a:t>功能点估算表</a:t>
            </a:r>
            <a:r>
              <a:rPr lang="en-US" altLang="zh-CN" sz="2000" dirty="0">
                <a:latin typeface="微软雅黑" panose="020B0503020204020204" pitchFamily="34" charset="-122"/>
                <a:ea typeface="微软雅黑" panose="020B0503020204020204" pitchFamily="34" charset="-122"/>
                <a:hlinkClick r:id="rId4" action="ppaction://hlinkfile"/>
              </a:rPr>
              <a:t>_</a:t>
            </a:r>
            <a:r>
              <a:rPr lang="zh-CN" altLang="en-US" sz="2000" dirty="0">
                <a:latin typeface="微软雅黑" panose="020B0503020204020204" pitchFamily="34" charset="-122"/>
                <a:ea typeface="微软雅黑" panose="020B0503020204020204" pitchFamily="34" charset="-122"/>
                <a:hlinkClick r:id="rId4" action="ppaction://hlinkfile"/>
              </a:rPr>
              <a:t>项目名</a:t>
            </a:r>
            <a:r>
              <a:rPr lang="en-US" altLang="zh-CN" sz="2000" dirty="0" smtClean="0">
                <a:latin typeface="微软雅黑" panose="020B0503020204020204" pitchFamily="34" charset="-122"/>
                <a:ea typeface="微软雅黑" panose="020B0503020204020204" pitchFamily="34" charset="-122"/>
                <a:hlinkClick r:id="rId4" action="ppaction://hlinkfile"/>
              </a:rPr>
              <a:t>.</a:t>
            </a:r>
            <a:r>
              <a:rPr lang="en-US" altLang="zh-CN" sz="2000" dirty="0" err="1">
                <a:latin typeface="微软雅黑" panose="020B0503020204020204" pitchFamily="34" charset="-122"/>
                <a:ea typeface="微软雅黑" panose="020B0503020204020204" pitchFamily="34" charset="-122"/>
                <a:hlinkClick r:id="rId4" action="ppaction://hlinkfile"/>
              </a:rPr>
              <a:t>xlsx</a:t>
            </a:r>
            <a:r>
              <a:rPr lang="en-US" altLang="zh-CN" sz="2000" dirty="0">
                <a:latin typeface="微软雅黑" panose="020B0503020204020204" pitchFamily="34" charset="-122"/>
                <a:ea typeface="微软雅黑" panose="020B0503020204020204" pitchFamily="34" charset="-122"/>
                <a:hlinkClick r:id="rId4" action="ppaction://hlinkfile"/>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0685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4" end="4"/>
                                            </p:txEl>
                                          </p:spTgt>
                                        </p:tgtEl>
                                        <p:attrNameLst>
                                          <p:attrName>style.color</p:attrName>
                                        </p:attrNameLst>
                                      </p:cBhvr>
                                      <p:to>
                                        <a:srgbClr val="FF0000"/>
                                      </p:to>
                                    </p:animClr>
                                    <p:animClr clrSpc="rgb" dir="cw">
                                      <p:cBhvr>
                                        <p:cTn id="7" dur="500" fill="hold"/>
                                        <p:tgtEl>
                                          <p:spTgt spid="3">
                                            <p:txEl>
                                              <p:pRg st="4" end="4"/>
                                            </p:txEl>
                                          </p:spTgt>
                                        </p:tgtEl>
                                        <p:attrNameLst>
                                          <p:attrName>fillcolor</p:attrName>
                                        </p:attrNameLst>
                                      </p:cBhvr>
                                      <p:to>
                                        <a:srgbClr val="FF0000"/>
                                      </p:to>
                                    </p:animClr>
                                    <p:set>
                                      <p:cBhvr>
                                        <p:cTn id="8" dur="500" fill="hold"/>
                                        <p:tgtEl>
                                          <p:spTgt spid="3">
                                            <p:txEl>
                                              <p:pRg st="4" end="4"/>
                                            </p:txEl>
                                          </p:spTgt>
                                        </p:tgtEl>
                                        <p:attrNameLst>
                                          <p:attrName>fill.type</p:attrName>
                                        </p:attrNameLst>
                                      </p:cBhvr>
                                      <p:to>
                                        <p:strVal val="solid"/>
                                      </p:to>
                                    </p:set>
                                    <p:anim to="1.5" calcmode="lin" valueType="num">
                                      <p:cBhvr override="childStyle">
                                        <p:cTn id="9" dur="500" fill="hold"/>
                                        <p:tgtEl>
                                          <p:spTgt spid="3">
                                            <p:txEl>
                                              <p:pRg st="4" end="4"/>
                                            </p:txEl>
                                          </p:spTgt>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a:t>
            </a:r>
            <a:endParaRPr lang="zh-CN" altLang="en-US" dirty="0"/>
          </a:p>
        </p:txBody>
      </p:sp>
      <p:sp>
        <p:nvSpPr>
          <p:cNvPr id="6" name="矩形 5"/>
          <p:cNvSpPr/>
          <p:nvPr/>
        </p:nvSpPr>
        <p:spPr>
          <a:xfrm>
            <a:off x="3193471" y="3216720"/>
            <a:ext cx="2723823" cy="1107996"/>
          </a:xfrm>
          <a:prstGeom prst="rect">
            <a:avLst/>
          </a:prstGeom>
          <a:noFill/>
        </p:spPr>
        <p:txBody>
          <a:bodyPr wrap="none" lIns="91440" tIns="45720" rIns="91440" bIns="45720">
            <a:spAutoFit/>
          </a:bodyPr>
          <a:lstStyle/>
          <a:p>
            <a:pPr algn="ctr"/>
            <a:r>
              <a:rPr lang="zh-CN" altLang="en-US" sz="6600" dirty="0">
                <a:ln w="0"/>
                <a:gradFill>
                  <a:gsLst>
                    <a:gs pos="21000">
                      <a:srgbClr val="53575C"/>
                    </a:gs>
                    <a:gs pos="88000">
                      <a:srgbClr val="C5C7CA"/>
                    </a:gs>
                  </a:gsLst>
                  <a:lin ang="5400000"/>
                </a:gradFill>
              </a:rPr>
              <a:t>谢谢！</a:t>
            </a:r>
          </a:p>
        </p:txBody>
      </p:sp>
    </p:spTree>
    <p:extLst>
      <p:ext uri="{BB962C8B-B14F-4D97-AF65-F5344CB8AC3E}">
        <p14:creationId xmlns:p14="http://schemas.microsoft.com/office/powerpoint/2010/main" val="100558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快速功能点</a:t>
            </a:r>
            <a:endParaRPr lang="zh-CN" altLang="en-US" dirty="0"/>
          </a:p>
        </p:txBody>
      </p:sp>
      <p:sp>
        <p:nvSpPr>
          <p:cNvPr id="3" name="内容占位符 2"/>
          <p:cNvSpPr>
            <a:spLocks noGrp="1"/>
          </p:cNvSpPr>
          <p:nvPr>
            <p:ph idx="1"/>
          </p:nvPr>
        </p:nvSpPr>
        <p:spPr>
          <a:xfrm>
            <a:off x="323850" y="1653884"/>
            <a:ext cx="4896931" cy="720939"/>
          </a:xfrm>
        </p:spPr>
        <p:txBody>
          <a:bodyPr>
            <a:noAutofit/>
          </a:bodyPr>
          <a:lstStyle/>
          <a:p>
            <a:pPr marL="342900" indent="-342900" eaLnBrk="0" hangingPunct="0">
              <a:lnSpc>
                <a:spcPct val="120000"/>
              </a:lnSpc>
              <a:buBlip>
                <a:blip r:embed="rId3"/>
              </a:buBlip>
            </a:pPr>
            <a:r>
              <a:rPr lang="zh-CN" altLang="en-US" b="1" dirty="0"/>
              <a:t>估算流程：</a:t>
            </a:r>
            <a:endParaRPr lang="en-US" altLang="zh-CN" b="1" dirty="0"/>
          </a:p>
          <a:p>
            <a:pPr marL="0" indent="0">
              <a:buNone/>
            </a:pPr>
            <a:endParaRPr lang="en-US" altLang="zh-CN" sz="2400" dirty="0"/>
          </a:p>
        </p:txBody>
      </p:sp>
      <p:pic>
        <p:nvPicPr>
          <p:cNvPr id="5" name="图片 4"/>
          <p:cNvPicPr>
            <a:picLocks noChangeAspect="1"/>
          </p:cNvPicPr>
          <p:nvPr/>
        </p:nvPicPr>
        <p:blipFill>
          <a:blip r:embed="rId4"/>
          <a:stretch>
            <a:fillRect/>
          </a:stretch>
        </p:blipFill>
        <p:spPr>
          <a:xfrm>
            <a:off x="137582" y="2548628"/>
            <a:ext cx="8875569" cy="2947252"/>
          </a:xfrm>
          <a:prstGeom prst="rect">
            <a:avLst/>
          </a:prstGeom>
        </p:spPr>
      </p:pic>
    </p:spTree>
    <p:extLst>
      <p:ext uri="{BB962C8B-B14F-4D97-AF65-F5344CB8AC3E}">
        <p14:creationId xmlns:p14="http://schemas.microsoft.com/office/powerpoint/2010/main" val="1992732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3" y="300527"/>
            <a:ext cx="3833968" cy="733488"/>
          </a:xfrm>
        </p:spPr>
        <p:txBody>
          <a:bodyPr/>
          <a:lstStyle/>
          <a:p>
            <a:r>
              <a:rPr lang="zh-CN" altLang="en-US" dirty="0" smtClean="0"/>
              <a:t>估算流程</a:t>
            </a:r>
            <a:endParaRPr lang="zh-CN" altLang="en-US" dirty="0"/>
          </a:p>
        </p:txBody>
      </p:sp>
      <p:sp>
        <p:nvSpPr>
          <p:cNvPr id="5" name="内容占位符 2"/>
          <p:cNvSpPr>
            <a:spLocks noGrp="1"/>
          </p:cNvSpPr>
          <p:nvPr>
            <p:ph idx="1"/>
          </p:nvPr>
        </p:nvSpPr>
        <p:spPr>
          <a:xfrm>
            <a:off x="484032" y="1772418"/>
            <a:ext cx="4896931" cy="720939"/>
          </a:xfrm>
        </p:spPr>
        <p:txBody>
          <a:bodyPr>
            <a:noAutofit/>
          </a:bodyPr>
          <a:lstStyle/>
          <a:p>
            <a:pPr marL="342900" indent="-342900" eaLnBrk="0" hangingPunct="0">
              <a:lnSpc>
                <a:spcPct val="120000"/>
              </a:lnSpc>
              <a:buBlip>
                <a:blip r:embed="rId3"/>
              </a:buBlip>
            </a:pPr>
            <a:r>
              <a:rPr lang="zh-CN" altLang="en-US" b="1" dirty="0"/>
              <a:t>第一步：识别</a:t>
            </a:r>
            <a:r>
              <a:rPr lang="zh-CN" altLang="en-US" b="1" dirty="0" smtClean="0"/>
              <a:t>系统边界</a:t>
            </a:r>
            <a:endParaRPr lang="en-US" altLang="zh-CN" b="1" dirty="0"/>
          </a:p>
          <a:p>
            <a:pPr marL="0" indent="0">
              <a:buNone/>
            </a:pPr>
            <a:endParaRPr lang="en-US" altLang="zh-CN" sz="2400" dirty="0"/>
          </a:p>
        </p:txBody>
      </p:sp>
      <p:pic>
        <p:nvPicPr>
          <p:cNvPr id="4" name="图片 3"/>
          <p:cNvPicPr>
            <a:picLocks noChangeAspect="1"/>
          </p:cNvPicPr>
          <p:nvPr/>
        </p:nvPicPr>
        <p:blipFill>
          <a:blip r:embed="rId4"/>
          <a:stretch>
            <a:fillRect/>
          </a:stretch>
        </p:blipFill>
        <p:spPr>
          <a:xfrm>
            <a:off x="484032" y="2823868"/>
            <a:ext cx="8287435" cy="2724945"/>
          </a:xfrm>
          <a:prstGeom prst="rect">
            <a:avLst/>
          </a:prstGeom>
        </p:spPr>
      </p:pic>
    </p:spTree>
    <p:extLst>
      <p:ext uri="{BB962C8B-B14F-4D97-AF65-F5344CB8AC3E}">
        <p14:creationId xmlns:p14="http://schemas.microsoft.com/office/powerpoint/2010/main" val="2087889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300527"/>
            <a:ext cx="4426635" cy="733488"/>
          </a:xfrm>
        </p:spPr>
        <p:txBody>
          <a:bodyPr>
            <a:normAutofit fontScale="90000"/>
          </a:bodyPr>
          <a:lstStyle/>
          <a:p>
            <a:r>
              <a:rPr lang="zh-CN" altLang="en-US" dirty="0" smtClean="0"/>
              <a:t>识别</a:t>
            </a:r>
            <a:r>
              <a:rPr lang="zh-CN" altLang="en-US" dirty="0"/>
              <a:t>系统边界（</a:t>
            </a:r>
            <a:r>
              <a:rPr lang="en-US" altLang="zh-CN" dirty="0"/>
              <a:t>1</a:t>
            </a:r>
            <a:r>
              <a:rPr lang="zh-CN" altLang="en-US" dirty="0"/>
              <a:t>）</a:t>
            </a:r>
          </a:p>
        </p:txBody>
      </p:sp>
      <p:sp>
        <p:nvSpPr>
          <p:cNvPr id="3" name="内容占位符 2"/>
          <p:cNvSpPr>
            <a:spLocks noGrp="1"/>
          </p:cNvSpPr>
          <p:nvPr>
            <p:ph idx="1"/>
          </p:nvPr>
        </p:nvSpPr>
        <p:spPr>
          <a:xfrm>
            <a:off x="165815" y="1877217"/>
            <a:ext cx="4579141" cy="4096559"/>
          </a:xfrm>
        </p:spPr>
        <p:txBody>
          <a:bodyPr>
            <a:noAutofit/>
          </a:bodyPr>
          <a:lstStyle/>
          <a:p>
            <a:pPr>
              <a:lnSpc>
                <a:spcPct val="120000"/>
              </a:lnSpc>
              <a:buFont typeface="Wingdings" panose="05000000000000000000" pitchFamily="2" charset="2"/>
              <a:buChar char="Ø"/>
            </a:pPr>
            <a:r>
              <a:rPr lang="zh-CN" altLang="en-US" sz="2200" dirty="0"/>
              <a:t>识别系统边界</a:t>
            </a:r>
            <a:endParaRPr lang="en-US" altLang="zh-CN" sz="2200" dirty="0"/>
          </a:p>
          <a:p>
            <a:pPr>
              <a:lnSpc>
                <a:spcPct val="120000"/>
              </a:lnSpc>
              <a:buFont typeface="Wingdings" panose="05000000000000000000" pitchFamily="2" charset="2"/>
              <a:buChar char="Ø"/>
            </a:pPr>
            <a:r>
              <a:rPr lang="zh-CN" altLang="en-US" sz="2200" dirty="0"/>
              <a:t>从用户视角，不受系统实现影响</a:t>
            </a:r>
          </a:p>
          <a:p>
            <a:pPr>
              <a:lnSpc>
                <a:spcPct val="120000"/>
              </a:lnSpc>
              <a:buFont typeface="Wingdings" panose="05000000000000000000" pitchFamily="2" charset="2"/>
              <a:buChar char="Ø"/>
            </a:pPr>
            <a:r>
              <a:rPr lang="zh-CN" altLang="en-US" sz="2200" dirty="0" smtClean="0"/>
              <a:t>是</a:t>
            </a:r>
            <a:r>
              <a:rPr lang="zh-CN" altLang="en-US" sz="2200" dirty="0"/>
              <a:t>用户和系统之间的界限和接口</a:t>
            </a:r>
          </a:p>
          <a:p>
            <a:pPr lvl="1">
              <a:lnSpc>
                <a:spcPct val="120000"/>
              </a:lnSpc>
              <a:buFont typeface="Arial" panose="020B0604020202020204" pitchFamily="34" charset="0"/>
              <a:buChar char="•"/>
            </a:pPr>
            <a:r>
              <a:rPr lang="zh-CN" altLang="en-US" sz="2000" dirty="0"/>
              <a:t>明确哪些东西对系统来</a:t>
            </a:r>
            <a:r>
              <a:rPr lang="zh-CN" altLang="en-US" sz="2000" dirty="0" smtClean="0"/>
              <a:t>说是“外部的”</a:t>
            </a:r>
            <a:endParaRPr lang="zh-CN" altLang="en-US" sz="2000" dirty="0"/>
          </a:p>
          <a:p>
            <a:pPr lvl="1">
              <a:lnSpc>
                <a:spcPct val="120000"/>
              </a:lnSpc>
              <a:buFont typeface="Arial" panose="020B0604020202020204" pitchFamily="34" charset="0"/>
              <a:buChar char="•"/>
            </a:pPr>
            <a:r>
              <a:rPr lang="zh-CN" altLang="en-US" sz="2000" dirty="0"/>
              <a:t>系统动态行为穿越的界限</a:t>
            </a:r>
          </a:p>
          <a:p>
            <a:pPr lvl="1">
              <a:lnSpc>
                <a:spcPct val="120000"/>
              </a:lnSpc>
              <a:buFont typeface="Arial" panose="020B0604020202020204" pitchFamily="34" charset="0"/>
              <a:buChar char="•"/>
            </a:pPr>
            <a:r>
              <a:rPr lang="zh-CN" altLang="en-US" sz="2000" dirty="0" smtClean="0"/>
              <a:t>依赖</a:t>
            </a:r>
            <a:r>
              <a:rPr lang="zh-CN" altLang="en-US" sz="2000" dirty="0"/>
              <a:t>客户应用，不依赖于技术和实现</a:t>
            </a:r>
          </a:p>
        </p:txBody>
      </p:sp>
      <p:pic>
        <p:nvPicPr>
          <p:cNvPr id="2050" name="Picture 2" descr="http://images.51cto.com/files/uploadimg/20111117/09312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956" y="2205571"/>
            <a:ext cx="4270766" cy="343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0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1+#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032" y="287867"/>
            <a:ext cx="3850901" cy="746148"/>
          </a:xfrm>
        </p:spPr>
        <p:txBody>
          <a:bodyPr/>
          <a:lstStyle/>
          <a:p>
            <a:r>
              <a:rPr lang="zh-CN" altLang="en-US" dirty="0" smtClean="0"/>
              <a:t>估算流程</a:t>
            </a:r>
            <a:endParaRPr lang="zh-CN" altLang="en-US" dirty="0"/>
          </a:p>
        </p:txBody>
      </p:sp>
      <p:sp>
        <p:nvSpPr>
          <p:cNvPr id="4" name="内容占位符 2"/>
          <p:cNvSpPr>
            <a:spLocks noGrp="1"/>
          </p:cNvSpPr>
          <p:nvPr>
            <p:ph idx="1"/>
          </p:nvPr>
        </p:nvSpPr>
        <p:spPr>
          <a:xfrm>
            <a:off x="484032" y="1772418"/>
            <a:ext cx="4896931" cy="720939"/>
          </a:xfrm>
        </p:spPr>
        <p:txBody>
          <a:bodyPr>
            <a:noAutofit/>
          </a:bodyPr>
          <a:lstStyle/>
          <a:p>
            <a:pPr marL="342900" indent="-342900" eaLnBrk="0" hangingPunct="0">
              <a:lnSpc>
                <a:spcPct val="120000"/>
              </a:lnSpc>
              <a:buBlip>
                <a:blip r:embed="rId3"/>
              </a:buBlip>
            </a:pPr>
            <a:r>
              <a:rPr lang="zh-CN" altLang="en-US" b="1" dirty="0" smtClean="0"/>
              <a:t>第二</a:t>
            </a:r>
            <a:r>
              <a:rPr lang="zh-CN" altLang="en-US" b="1" dirty="0"/>
              <a:t>步：识别应用类型</a:t>
            </a:r>
            <a:endParaRPr lang="en-US" altLang="zh-CN" sz="2400" dirty="0"/>
          </a:p>
        </p:txBody>
      </p:sp>
      <p:pic>
        <p:nvPicPr>
          <p:cNvPr id="3" name="图片 2"/>
          <p:cNvPicPr>
            <a:picLocks noChangeAspect="1"/>
          </p:cNvPicPr>
          <p:nvPr/>
        </p:nvPicPr>
        <p:blipFill>
          <a:blip r:embed="rId4"/>
          <a:stretch>
            <a:fillRect/>
          </a:stretch>
        </p:blipFill>
        <p:spPr>
          <a:xfrm>
            <a:off x="484032" y="2686082"/>
            <a:ext cx="8321116" cy="2772328"/>
          </a:xfrm>
          <a:prstGeom prst="rect">
            <a:avLst/>
          </a:prstGeom>
        </p:spPr>
      </p:pic>
    </p:spTree>
    <p:extLst>
      <p:ext uri="{BB962C8B-B14F-4D97-AF65-F5344CB8AC3E}">
        <p14:creationId xmlns:p14="http://schemas.microsoft.com/office/powerpoint/2010/main" val="3007046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8308</TotalTime>
  <Words>4474</Words>
  <Application>Microsoft Office PowerPoint</Application>
  <PresentationFormat>全屏显示(4:3)</PresentationFormat>
  <Paragraphs>770</Paragraphs>
  <Slides>58</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58</vt:i4>
      </vt:variant>
    </vt:vector>
  </HeadingPairs>
  <TitlesOfParts>
    <vt:vector size="72" baseType="lpstr">
      <vt:lpstr>Arial Unicode MS</vt:lpstr>
      <vt:lpstr>方正大黑简体</vt:lpstr>
      <vt:lpstr>楷体</vt:lpstr>
      <vt:lpstr>宋体</vt:lpstr>
      <vt:lpstr>微软雅黑</vt:lpstr>
      <vt:lpstr>Arial</vt:lpstr>
      <vt:lpstr>Calibri</vt:lpstr>
      <vt:lpstr>Calibri Light</vt:lpstr>
      <vt:lpstr>Century Gothic</vt:lpstr>
      <vt:lpstr>Ebrima</vt:lpstr>
      <vt:lpstr>Times New Roman</vt:lpstr>
      <vt:lpstr>Wingdings</vt:lpstr>
      <vt:lpstr>Wingdings 3</vt:lpstr>
      <vt:lpstr>回顾</vt:lpstr>
      <vt:lpstr>快速功能点估算技术</vt:lpstr>
      <vt:lpstr>课程大纲</vt:lpstr>
      <vt:lpstr>导入</vt:lpstr>
      <vt:lpstr>功能点定义</vt:lpstr>
      <vt:lpstr>功能点方法的适用范围</vt:lpstr>
      <vt:lpstr>快速功能点</vt:lpstr>
      <vt:lpstr>估算流程</vt:lpstr>
      <vt:lpstr>识别系统边界（1）</vt:lpstr>
      <vt:lpstr>估算流程</vt:lpstr>
      <vt:lpstr>识别应用类型</vt:lpstr>
      <vt:lpstr>估算流程</vt:lpstr>
      <vt:lpstr>识别计数项</vt:lpstr>
      <vt:lpstr>识别文件计数项（1）</vt:lpstr>
      <vt:lpstr>识别文件计数项（2）</vt:lpstr>
      <vt:lpstr>识别文件计数项（3）</vt:lpstr>
      <vt:lpstr>识别文件计数项（4）</vt:lpstr>
      <vt:lpstr>练习</vt:lpstr>
      <vt:lpstr>识别文件计数项（5）</vt:lpstr>
      <vt:lpstr>识别文件计数项（6）</vt:lpstr>
      <vt:lpstr>识别文件计数项（7）</vt:lpstr>
      <vt:lpstr>识别文件计数项（8）</vt:lpstr>
      <vt:lpstr>识别文件计数项（9）</vt:lpstr>
      <vt:lpstr>识别文件计数项（10）</vt:lpstr>
      <vt:lpstr>识别文件计数项（11）</vt:lpstr>
      <vt:lpstr>识别文件计数项（12）</vt:lpstr>
      <vt:lpstr>估算案例</vt:lpstr>
      <vt:lpstr>估算案例</vt:lpstr>
      <vt:lpstr>估算流程</vt:lpstr>
      <vt:lpstr>识别基本过程计数项（1）</vt:lpstr>
      <vt:lpstr>识别基本过程计数项（2）</vt:lpstr>
      <vt:lpstr>识别基本过程计数项（3）</vt:lpstr>
      <vt:lpstr>识别基本过程计数项（4）</vt:lpstr>
      <vt:lpstr>识别基本过程计数项（5）</vt:lpstr>
      <vt:lpstr>识别基本过程计数项（6）</vt:lpstr>
      <vt:lpstr>识别基本过程计数项（7）</vt:lpstr>
      <vt:lpstr>识别基本过程计数项（8）</vt:lpstr>
      <vt:lpstr>识别基本过程计数项（9）</vt:lpstr>
      <vt:lpstr>识别基本过程计数项（10）</vt:lpstr>
      <vt:lpstr>识别基本过程计数项（11）</vt:lpstr>
      <vt:lpstr>识别基本过程计数项（12）</vt:lpstr>
      <vt:lpstr>识别基本过程计数项（13）</vt:lpstr>
      <vt:lpstr>识别基本过程计数项（14）</vt:lpstr>
      <vt:lpstr>识别基本过程计数项（15）</vt:lpstr>
      <vt:lpstr>估算案例-续</vt:lpstr>
      <vt:lpstr>估算案例-续</vt:lpstr>
      <vt:lpstr>估算案例-续</vt:lpstr>
      <vt:lpstr>估算流程</vt:lpstr>
      <vt:lpstr>确定未调整功能点数（1）</vt:lpstr>
      <vt:lpstr>确定未调整功能点数（2）</vt:lpstr>
      <vt:lpstr>估算流程</vt:lpstr>
      <vt:lpstr>确定计算调整因子（1）</vt:lpstr>
      <vt:lpstr>确定计算调整因子（2）</vt:lpstr>
      <vt:lpstr>估算流程</vt:lpstr>
      <vt:lpstr>计算调整后的功能点（1）</vt:lpstr>
      <vt:lpstr>课程大纲</vt:lpstr>
      <vt:lpstr>PowerPoint 演示文稿</vt:lpstr>
      <vt:lpstr>课程大纲</vt:lpstr>
      <vt:lpstr>结束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CCEP</dc:title>
  <dc:creator>EnSyun Yo</dc:creator>
  <cp:lastModifiedBy>xhrong</cp:lastModifiedBy>
  <cp:revision>866</cp:revision>
  <dcterms:created xsi:type="dcterms:W3CDTF">2015-01-21T07:26:16Z</dcterms:created>
  <dcterms:modified xsi:type="dcterms:W3CDTF">2017-05-19T08:52:09Z</dcterms:modified>
</cp:coreProperties>
</file>