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411" r:id="rId5"/>
    <p:sldId id="433" r:id="rId6"/>
    <p:sldId id="361" r:id="rId7"/>
    <p:sldId id="454" r:id="rId8"/>
    <p:sldId id="453" r:id="rId9"/>
    <p:sldId id="456" r:id="rId10"/>
    <p:sldId id="457" r:id="rId11"/>
    <p:sldId id="458" r:id="rId12"/>
    <p:sldId id="264" r:id="rId13"/>
    <p:sldId id="362" r:id="rId14"/>
    <p:sldId id="459" r:id="rId15"/>
    <p:sldId id="460" r:id="rId16"/>
    <p:sldId id="413" r:id="rId17"/>
    <p:sldId id="461" r:id="rId18"/>
    <p:sldId id="452" r:id="rId19"/>
    <p:sldId id="396" r:id="rId20"/>
    <p:sldId id="397" r:id="rId21"/>
    <p:sldId id="398" r:id="rId22"/>
    <p:sldId id="399" r:id="rId23"/>
    <p:sldId id="404" r:id="rId24"/>
    <p:sldId id="407" r:id="rId25"/>
    <p:sldId id="406" r:id="rId26"/>
    <p:sldId id="403" r:id="rId2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15A75"/>
    <a:srgbClr val="008080"/>
    <a:srgbClr val="F17445"/>
    <a:srgbClr val="E94744"/>
    <a:srgbClr val="009999"/>
    <a:srgbClr val="C34A3D"/>
    <a:srgbClr val="015A74"/>
    <a:srgbClr val="01495F"/>
    <a:srgbClr val="006666"/>
    <a:srgbClr val="D43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23" autoAdjust="0"/>
    <p:restoredTop sz="92993" autoAdjust="0"/>
  </p:normalViewPr>
  <p:slideViewPr>
    <p:cSldViewPr snapToGrid="0">
      <p:cViewPr>
        <p:scale>
          <a:sx n="100" d="100"/>
          <a:sy n="100" d="100"/>
        </p:scale>
        <p:origin x="834" y="960"/>
      </p:cViewPr>
      <p:guideLst>
        <p:guide orient="horz" pos="1591"/>
        <p:guide pos="2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1EF6B-984B-46B6-AB1F-932A13F201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7DC6A-F9F9-48DB-9FE7-E174AE0538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83000" b="-8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FD1D121-70C2-4F51-8E6A-85BDEC1299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sp>
        <p:nvSpPr>
          <p:cNvPr id="17" name="TextBox 387"/>
          <p:cNvSpPr txBox="1"/>
          <p:nvPr/>
        </p:nvSpPr>
        <p:spPr>
          <a:xfrm>
            <a:off x="6603050" y="3955886"/>
            <a:ext cx="1912022" cy="306705"/>
          </a:xfrm>
          <a:prstGeom prst="rect">
            <a:avLst/>
          </a:prstGeom>
          <a:noFill/>
        </p:spPr>
        <p:txBody>
          <a:bodyPr wrap="square" rtlCol="0">
            <a:spAutoFit/>
          </a:bodyPr>
          <a:lstStyle/>
          <a:p>
            <a:pPr algn="ctr"/>
            <a:r>
              <a:rPr lang="zh-CN" altLang="en-US" sz="1400" dirty="0" smtClean="0">
                <a:solidFill>
                  <a:schemeClr val="tx1">
                    <a:lumMod val="50000"/>
                    <a:lumOff val="50000"/>
                  </a:schemeClr>
                </a:solidFill>
                <a:latin typeface="Agency FB" panose="020B0503020202020204" pitchFamily="34" charset="0"/>
                <a:cs typeface="+mn-ea"/>
                <a:sym typeface="+mn-lt"/>
              </a:rPr>
              <a:t>孙相会</a:t>
            </a:r>
            <a:endParaRPr lang="zh-CN" altLang="en-US" sz="1400" dirty="0" smtClean="0">
              <a:solidFill>
                <a:schemeClr val="tx1">
                  <a:lumMod val="50000"/>
                  <a:lumOff val="50000"/>
                </a:schemeClr>
              </a:solidFill>
              <a:latin typeface="Agency FB" panose="020B0503020202020204" pitchFamily="34" charset="0"/>
              <a:cs typeface="+mn-ea"/>
              <a:sym typeface="+mn-lt"/>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Rectangles 1"/>
          <p:cNvSpPr/>
          <p:nvPr/>
        </p:nvSpPr>
        <p:spPr>
          <a:xfrm>
            <a:off x="410845" y="2263775"/>
            <a:ext cx="8458835" cy="1057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b="1">
                <a:solidFill>
                  <a:schemeClr val="tx1"/>
                </a:solidFill>
                <a:uFillTx/>
              </a:rPr>
              <a:t>基于阅读理解形式的中文问答系统设计与实现</a:t>
            </a:r>
            <a:endParaRPr lang="zh-CN" altLang="en-US" sz="2400" b="1">
              <a:solidFill>
                <a:schemeClr val="tx1"/>
              </a:solidFill>
              <a:uFillTx/>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638175" y="614045"/>
            <a:ext cx="20161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应用场景</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6" name="矩形: 圆角 105"/>
          <p:cNvSpPr/>
          <p:nvPr/>
        </p:nvSpPr>
        <p:spPr>
          <a:xfrm>
            <a:off x="1530350" y="1355090"/>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7" name="Diamond 6"/>
          <p:cNvSpPr/>
          <p:nvPr/>
        </p:nvSpPr>
        <p:spPr>
          <a:xfrm>
            <a:off x="1673225" y="1459865"/>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8" name="Text Box 7"/>
          <p:cNvSpPr txBox="1"/>
          <p:nvPr/>
        </p:nvSpPr>
        <p:spPr>
          <a:xfrm>
            <a:off x="1894205" y="1416685"/>
            <a:ext cx="3848735" cy="398780"/>
          </a:xfrm>
          <a:prstGeom prst="rect">
            <a:avLst/>
          </a:prstGeom>
          <a:noFill/>
        </p:spPr>
        <p:txBody>
          <a:bodyPr wrap="square" rtlCol="0">
            <a:spAutoFit/>
          </a:bodyPr>
          <a:p>
            <a:r>
              <a:rPr lang="zh-CN" altLang="en-US" sz="2000"/>
              <a:t>搜索引擎中的智能问答</a:t>
            </a:r>
            <a:endParaRPr lang="zh-CN" altLang="en-US" sz="2000"/>
          </a:p>
        </p:txBody>
      </p:sp>
      <p:sp>
        <p:nvSpPr>
          <p:cNvPr id="9" name="矩形: 圆角 105"/>
          <p:cNvSpPr/>
          <p:nvPr/>
        </p:nvSpPr>
        <p:spPr>
          <a:xfrm>
            <a:off x="1530350" y="2204720"/>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10" name="Diamond 9"/>
          <p:cNvSpPr/>
          <p:nvPr/>
        </p:nvSpPr>
        <p:spPr>
          <a:xfrm>
            <a:off x="1673225" y="2309495"/>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1" name="Text Box 10"/>
          <p:cNvSpPr txBox="1"/>
          <p:nvPr/>
        </p:nvSpPr>
        <p:spPr>
          <a:xfrm>
            <a:off x="1894205" y="2273935"/>
            <a:ext cx="3917315" cy="398780"/>
          </a:xfrm>
          <a:prstGeom prst="rect">
            <a:avLst/>
          </a:prstGeom>
          <a:noFill/>
        </p:spPr>
        <p:txBody>
          <a:bodyPr wrap="square" rtlCol="0">
            <a:spAutoFit/>
          </a:bodyPr>
          <a:p>
            <a:r>
              <a:rPr lang="zh-CN" altLang="en-US" sz="2000"/>
              <a:t>司法领域中的智能审判</a:t>
            </a:r>
            <a:endParaRPr lang="zh-CN" altLang="en-US" sz="2000"/>
          </a:p>
        </p:txBody>
      </p:sp>
      <p:sp>
        <p:nvSpPr>
          <p:cNvPr id="12" name="矩形: 圆角 105"/>
          <p:cNvSpPr/>
          <p:nvPr/>
        </p:nvSpPr>
        <p:spPr>
          <a:xfrm>
            <a:off x="1496060" y="3032125"/>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13" name="Diamond 12"/>
          <p:cNvSpPr/>
          <p:nvPr/>
        </p:nvSpPr>
        <p:spPr>
          <a:xfrm>
            <a:off x="1638935" y="313690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7" name="Text Box 16"/>
          <p:cNvSpPr txBox="1"/>
          <p:nvPr/>
        </p:nvSpPr>
        <p:spPr>
          <a:xfrm>
            <a:off x="1859915" y="3101340"/>
            <a:ext cx="3917315" cy="398780"/>
          </a:xfrm>
          <a:prstGeom prst="rect">
            <a:avLst/>
          </a:prstGeom>
          <a:noFill/>
        </p:spPr>
        <p:txBody>
          <a:bodyPr wrap="square" rtlCol="0">
            <a:spAutoFit/>
          </a:bodyPr>
          <a:p>
            <a:r>
              <a:rPr lang="zh-CN" altLang="en-US" sz="2000"/>
              <a:t>教育领域中自动作文批阅</a:t>
            </a:r>
            <a:endParaRPr lang="zh-CN" altLang="en-US" sz="2000"/>
          </a:p>
        </p:txBody>
      </p:sp>
      <p:sp>
        <p:nvSpPr>
          <p:cNvPr id="19" name="矩形: 圆角 105"/>
          <p:cNvSpPr/>
          <p:nvPr/>
        </p:nvSpPr>
        <p:spPr>
          <a:xfrm>
            <a:off x="1530350" y="3790315"/>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22" name="Diamond 21"/>
          <p:cNvSpPr/>
          <p:nvPr/>
        </p:nvSpPr>
        <p:spPr>
          <a:xfrm>
            <a:off x="1673225" y="389509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3" name="Text Box 22"/>
          <p:cNvSpPr txBox="1"/>
          <p:nvPr/>
        </p:nvSpPr>
        <p:spPr>
          <a:xfrm>
            <a:off x="1894205" y="3859530"/>
            <a:ext cx="3917315" cy="398780"/>
          </a:xfrm>
          <a:prstGeom prst="rect">
            <a:avLst/>
          </a:prstGeom>
          <a:noFill/>
        </p:spPr>
        <p:txBody>
          <a:bodyPr wrap="square" rtlCol="0">
            <a:spAutoFit/>
          </a:bodyPr>
          <a:p>
            <a:r>
              <a:rPr lang="zh-CN" altLang="en-US" sz="2000"/>
              <a:t>电商领域中的智能客服</a:t>
            </a:r>
            <a:endParaRPr lang="zh-CN" altLang="en-US" sz="2000"/>
          </a:p>
        </p:txBody>
      </p:sp>
      <p:sp>
        <p:nvSpPr>
          <p:cNvPr id="4" name="Text Box 3"/>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基于阅读理解形式的中文问答系统设计与实现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主要研究内容</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5" name="Picture 4"/>
          <p:cNvPicPr>
            <a:picLocks noChangeAspect="1"/>
          </p:cNvPicPr>
          <p:nvPr/>
        </p:nvPicPr>
        <p:blipFill>
          <a:blip r:embed="rId3"/>
          <a:stretch>
            <a:fillRect/>
          </a:stretch>
        </p:blipFill>
        <p:spPr>
          <a:xfrm>
            <a:off x="1470660" y="864870"/>
            <a:ext cx="6202680" cy="3413760"/>
          </a:xfrm>
          <a:prstGeom prst="rect">
            <a:avLst/>
          </a:prstGeom>
        </p:spPr>
      </p:pic>
      <p:sp>
        <p:nvSpPr>
          <p:cNvPr id="6" name="Text Box 5"/>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基于阅读理解形式的中文问答系统设计与实现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主要研究内容</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基于阅读理解形式的中文问答系统设计与实现</a:t>
            </a:r>
            <a:endParaRPr lang="en-US"/>
          </a:p>
        </p:txBody>
      </p:sp>
      <p:sp>
        <p:nvSpPr>
          <p:cNvPr id="32" name="矩形 3"/>
          <p:cNvSpPr>
            <a:spLocks noChangeArrowheads="1"/>
          </p:cNvSpPr>
          <p:nvPr/>
        </p:nvSpPr>
        <p:spPr bwMode="auto">
          <a:xfrm>
            <a:off x="1620361" y="1357684"/>
            <a:ext cx="4763583" cy="5662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r>
              <a:rPr lang="zh-CN" altLang="zh-CN" b="1" dirty="0"/>
              <a:t>问题检索模块中文本匹配模型的设计</a:t>
            </a:r>
            <a:endParaRPr lang="zh-CN" altLang="zh-CN" b="1" dirty="0"/>
          </a:p>
        </p:txBody>
      </p:sp>
      <p:sp>
        <p:nvSpPr>
          <p:cNvPr id="4" name="矩形 3"/>
          <p:cNvSpPr>
            <a:spLocks noChangeArrowheads="1"/>
          </p:cNvSpPr>
          <p:nvPr/>
        </p:nvSpPr>
        <p:spPr bwMode="auto">
          <a:xfrm>
            <a:off x="1620361" y="2747699"/>
            <a:ext cx="4763583" cy="5662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r>
              <a:rPr lang="zh-CN" altLang="zh-CN" b="1" dirty="0"/>
              <a:t>阅读理解模型的设计</a:t>
            </a:r>
            <a:endParaRPr lang="zh-CN" altLang="zh-CN"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基于阅读理解形式的中文问答系统设计与实现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graphicFrame>
        <p:nvGraphicFramePr>
          <p:cNvPr id="2" name="Table 1"/>
          <p:cNvGraphicFramePr/>
          <p:nvPr/>
        </p:nvGraphicFramePr>
        <p:xfrm>
          <a:off x="1395730" y="1687195"/>
          <a:ext cx="7326630" cy="365760"/>
        </p:xfrm>
        <a:graphic>
          <a:graphicData uri="http://schemas.openxmlformats.org/drawingml/2006/table">
            <a:tbl>
              <a:tblPr firstRow="1" bandRow="1">
                <a:tableStyleId>{5940675A-B579-460E-94D1-54222C63F5DA}</a:tableStyleId>
              </a:tblPr>
              <a:tblGrid>
                <a:gridCol w="1220788"/>
                <a:gridCol w="1220787"/>
                <a:gridCol w="1222375"/>
                <a:gridCol w="1220788"/>
                <a:gridCol w="1220787"/>
              </a:tblGrid>
              <a:tr h="18288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数据集</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发布时间</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文章来源</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语言类型</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答案类型</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CNN&amp;Daily Mail</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2015</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新闻</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填空式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SQuAD</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2016</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维基百科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RACE</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英语考试</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多项选择式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TriviaQA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2017</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网页搜索</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NewsQA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2017</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新闻</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HotpotQA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维基百科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MS MARCO</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2016</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搜索引擎</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自由答案式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18288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DuReader</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搜索引擎</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自由答案式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NarrativeQA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2017</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小说和电影剧本</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自由答案式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CMRC2018</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百度百科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CJRC2019</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2019</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法律法案</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DRCD</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2019</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中文维基百科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繁体中文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Text Box 6"/>
          <p:cNvSpPr txBox="1"/>
          <p:nvPr/>
        </p:nvSpPr>
        <p:spPr>
          <a:xfrm>
            <a:off x="470535" y="514985"/>
            <a:ext cx="520954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机器阅读理解相关数据集</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阅读理解模型的设计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基于阅读理解形式的中文问答系统设计与实现</a:t>
            </a:r>
            <a:endParaRPr lang="en-US"/>
          </a:p>
        </p:txBody>
      </p:sp>
      <p:pic>
        <p:nvPicPr>
          <p:cNvPr id="4" name="Picture -2147482604"/>
          <p:cNvPicPr>
            <a:picLocks noChangeAspect="1"/>
          </p:cNvPicPr>
          <p:nvPr/>
        </p:nvPicPr>
        <p:blipFill>
          <a:blip r:embed="rId3"/>
          <a:stretch>
            <a:fillRect/>
          </a:stretch>
        </p:blipFill>
        <p:spPr>
          <a:xfrm>
            <a:off x="1358265" y="1782445"/>
            <a:ext cx="6776720" cy="19964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5" name="Text Box 4"/>
          <p:cNvSpPr txBox="1"/>
          <p:nvPr/>
        </p:nvSpPr>
        <p:spPr>
          <a:xfrm>
            <a:off x="798195" y="1922780"/>
            <a:ext cx="3127375" cy="1198880"/>
          </a:xfrm>
          <a:prstGeom prst="rect">
            <a:avLst/>
          </a:prstGeom>
          <a:noFill/>
        </p:spPr>
        <p:txBody>
          <a:bodyPr wrap="square" rtlCol="0">
            <a:spAutoFit/>
          </a:bodyPr>
          <a:p>
            <a:r>
              <a:rPr lang="zh-CN" altLang="en-US" sz="1800">
                <a:solidFill>
                  <a:schemeClr val="tx1"/>
                </a:solidFill>
                <a:effectLst>
                  <a:outerShdw blurRad="38100" dist="19050" dir="2700000" algn="tl" rotWithShape="0">
                    <a:schemeClr val="dk1">
                      <a:alpha val="40000"/>
                    </a:schemeClr>
                  </a:outerShdw>
                </a:effectLst>
              </a:rPr>
              <a:t>机器阅读理解的目的是利用自然语言处理技术使计算机理解文章语义，并且能够推理得出问题的答案。</a:t>
            </a:r>
            <a:endParaRPr lang="zh-CN" altLang="en-US" sz="1800">
              <a:solidFill>
                <a:schemeClr val="tx1"/>
              </a:solidFill>
              <a:effectLst>
                <a:outerShdw blurRad="38100" dist="19050" dir="2700000" algn="tl" rotWithShape="0">
                  <a:schemeClr val="dk1">
                    <a:alpha val="40000"/>
                  </a:schemeClr>
                </a:outerShdw>
              </a:effectLst>
            </a:endParaRPr>
          </a:p>
        </p:txBody>
      </p:sp>
      <p:sp>
        <p:nvSpPr>
          <p:cNvPr id="7" name="Isosceles Triangle 6"/>
          <p:cNvSpPr/>
          <p:nvPr/>
        </p:nvSpPr>
        <p:spPr>
          <a:xfrm>
            <a:off x="5285740" y="1134745"/>
            <a:ext cx="3789680" cy="3452495"/>
          </a:xfrm>
          <a:prstGeom prst="triangle">
            <a:avLst/>
          </a:prstGeom>
        </p:spPr>
        <p:style>
          <a:lnRef idx="2">
            <a:schemeClr val="dk1"/>
          </a:lnRef>
          <a:fillRef idx="1">
            <a:schemeClr val="lt1"/>
          </a:fillRef>
          <a:effectRef idx="0">
            <a:schemeClr val="dk1"/>
          </a:effectRef>
          <a:fontRef idx="minor">
            <a:schemeClr val="dk1"/>
          </a:fontRef>
        </p:style>
        <p:txBody>
          <a:bodyPr rtlCol="0" anchor="ctr"/>
          <a:p>
            <a:pPr algn="ctr"/>
            <a:endParaRPr lang="en-US"/>
          </a:p>
        </p:txBody>
      </p:sp>
      <p:cxnSp>
        <p:nvCxnSpPr>
          <p:cNvPr id="8" name="Straight Connector 7"/>
          <p:cNvCxnSpPr/>
          <p:nvPr/>
        </p:nvCxnSpPr>
        <p:spPr>
          <a:xfrm>
            <a:off x="5727700" y="3795395"/>
            <a:ext cx="2921000" cy="762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6578600" y="3810000"/>
            <a:ext cx="1870710" cy="398780"/>
          </a:xfrm>
          <a:prstGeom prst="rect">
            <a:avLst/>
          </a:prstGeom>
          <a:noFill/>
        </p:spPr>
        <p:txBody>
          <a:bodyPr wrap="square" rtlCol="0">
            <a:spAutoFit/>
          </a:bodyPr>
          <a:p>
            <a:r>
              <a:rPr lang="zh-CN" altLang="en-US" sz="2000"/>
              <a:t>计算智能</a:t>
            </a:r>
            <a:endParaRPr lang="zh-CN" altLang="en-US" sz="2000"/>
          </a:p>
        </p:txBody>
      </p:sp>
      <p:sp>
        <p:nvSpPr>
          <p:cNvPr id="10" name="Text Box 9"/>
          <p:cNvSpPr txBox="1"/>
          <p:nvPr/>
        </p:nvSpPr>
        <p:spPr>
          <a:xfrm>
            <a:off x="6663690" y="4208780"/>
            <a:ext cx="1864360" cy="299085"/>
          </a:xfrm>
          <a:prstGeom prst="rect">
            <a:avLst/>
          </a:prstGeom>
          <a:noFill/>
        </p:spPr>
        <p:txBody>
          <a:bodyPr wrap="square" rtlCol="0">
            <a:spAutoFit/>
          </a:bodyPr>
          <a:p>
            <a:r>
              <a:rPr lang="zh-CN" altLang="en-US"/>
              <a:t>计算，存储</a:t>
            </a:r>
            <a:endParaRPr lang="zh-CN" altLang="en-US"/>
          </a:p>
        </p:txBody>
      </p:sp>
      <p:cxnSp>
        <p:nvCxnSpPr>
          <p:cNvPr id="11" name="Straight Connector 10"/>
          <p:cNvCxnSpPr/>
          <p:nvPr/>
        </p:nvCxnSpPr>
        <p:spPr>
          <a:xfrm flipV="1">
            <a:off x="6214110" y="2905760"/>
            <a:ext cx="1932305" cy="1524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11"/>
          <p:cNvSpPr txBox="1"/>
          <p:nvPr/>
        </p:nvSpPr>
        <p:spPr>
          <a:xfrm>
            <a:off x="6578600" y="2905760"/>
            <a:ext cx="1870710" cy="398780"/>
          </a:xfrm>
          <a:prstGeom prst="rect">
            <a:avLst/>
          </a:prstGeom>
          <a:noFill/>
        </p:spPr>
        <p:txBody>
          <a:bodyPr wrap="square" rtlCol="0">
            <a:spAutoFit/>
          </a:bodyPr>
          <a:p>
            <a:r>
              <a:rPr lang="zh-CN" altLang="en-US" sz="2000"/>
              <a:t>感知智能</a:t>
            </a:r>
            <a:endParaRPr lang="zh-CN" altLang="en-US" sz="2000"/>
          </a:p>
        </p:txBody>
      </p:sp>
      <p:sp>
        <p:nvSpPr>
          <p:cNvPr id="13" name="Text Box 12"/>
          <p:cNvSpPr txBox="1"/>
          <p:nvPr/>
        </p:nvSpPr>
        <p:spPr>
          <a:xfrm>
            <a:off x="6502400" y="3304540"/>
            <a:ext cx="1864360" cy="299085"/>
          </a:xfrm>
          <a:prstGeom prst="rect">
            <a:avLst/>
          </a:prstGeom>
          <a:noFill/>
        </p:spPr>
        <p:txBody>
          <a:bodyPr wrap="square" rtlCol="0">
            <a:spAutoFit/>
          </a:bodyPr>
          <a:p>
            <a:r>
              <a:rPr lang="zh-CN" altLang="en-US"/>
              <a:t>听，说，看，认</a:t>
            </a:r>
            <a:endParaRPr lang="zh-CN" altLang="en-US"/>
          </a:p>
        </p:txBody>
      </p:sp>
      <p:sp>
        <p:nvSpPr>
          <p:cNvPr id="14" name="Text Box 13"/>
          <p:cNvSpPr txBox="1"/>
          <p:nvPr/>
        </p:nvSpPr>
        <p:spPr>
          <a:xfrm>
            <a:off x="6578600" y="1922780"/>
            <a:ext cx="1870710" cy="398780"/>
          </a:xfrm>
          <a:prstGeom prst="rect">
            <a:avLst/>
          </a:prstGeom>
          <a:noFill/>
        </p:spPr>
        <p:txBody>
          <a:bodyPr wrap="square" rtlCol="0">
            <a:spAutoFit/>
          </a:bodyPr>
          <a:p>
            <a:r>
              <a:rPr lang="zh-CN" altLang="en-US" sz="2000"/>
              <a:t>认知智能</a:t>
            </a:r>
            <a:endParaRPr lang="zh-CN" altLang="en-US" sz="2000"/>
          </a:p>
        </p:txBody>
      </p:sp>
      <p:sp>
        <p:nvSpPr>
          <p:cNvPr id="16" name="Text Box 15"/>
          <p:cNvSpPr txBox="1"/>
          <p:nvPr/>
        </p:nvSpPr>
        <p:spPr>
          <a:xfrm>
            <a:off x="6663690" y="2376805"/>
            <a:ext cx="1864360" cy="299085"/>
          </a:xfrm>
          <a:prstGeom prst="rect">
            <a:avLst/>
          </a:prstGeom>
          <a:noFill/>
        </p:spPr>
        <p:txBody>
          <a:bodyPr wrap="square" rtlCol="0">
            <a:spAutoFit/>
          </a:bodyPr>
          <a:p>
            <a:r>
              <a:rPr lang="zh-CN" altLang="en-US"/>
              <a:t>理解，推理</a:t>
            </a:r>
            <a:endParaRPr lang="zh-CN" altLang="en-US"/>
          </a:p>
        </p:txBody>
      </p:sp>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基于阅读理解形式的中文问答系统设计与实现</a:t>
            </a:r>
            <a:endParaRPr lang="en-US"/>
          </a:p>
        </p:txBody>
      </p:sp>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62" name="椭圆 61"/>
          <p:cNvSpPr/>
          <p:nvPr/>
        </p:nvSpPr>
        <p:spPr>
          <a:xfrm>
            <a:off x="1351280" y="1398270"/>
            <a:ext cx="312420" cy="2959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dirty="0">
                <a:latin typeface="+mn-ea"/>
              </a:rPr>
              <a:t>1</a:t>
            </a:r>
            <a:endParaRPr lang="en-US" altLang="zh-CN" dirty="0">
              <a:latin typeface="+mn-ea"/>
            </a:endParaRPr>
          </a:p>
        </p:txBody>
      </p:sp>
      <p:sp>
        <p:nvSpPr>
          <p:cNvPr id="9" name="Rounded Rectangle 8"/>
          <p:cNvSpPr/>
          <p:nvPr/>
        </p:nvSpPr>
        <p:spPr>
          <a:xfrm>
            <a:off x="1663700" y="1382395"/>
            <a:ext cx="1688465"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数据集的构造</a:t>
            </a:r>
            <a:endParaRPr lang="zh-CN" altLang="en-US" sz="1800">
              <a:solidFill>
                <a:schemeClr val="tx1"/>
              </a:solidFill>
            </a:endParaRPr>
          </a:p>
        </p:txBody>
      </p:sp>
      <p:sp>
        <p:nvSpPr>
          <p:cNvPr id="11" name="Rounded Rectangle 10"/>
          <p:cNvSpPr/>
          <p:nvPr/>
        </p:nvSpPr>
        <p:spPr>
          <a:xfrm>
            <a:off x="1217295" y="1928495"/>
            <a:ext cx="681609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选取经典的阅读理解模型如</a:t>
            </a:r>
            <a:r>
              <a:rPr lang="en-US" altLang="zh-CN" sz="1800">
                <a:solidFill>
                  <a:schemeClr val="tx1"/>
                </a:solidFill>
              </a:rPr>
              <a:t>BiDAF</a:t>
            </a:r>
            <a:r>
              <a:rPr lang="zh-CN" altLang="en-US" sz="1800">
                <a:solidFill>
                  <a:schemeClr val="tx1"/>
                </a:solidFill>
              </a:rPr>
              <a:t>、</a:t>
            </a:r>
            <a:r>
              <a:rPr lang="en-US" altLang="zh-CN" sz="1800">
                <a:solidFill>
                  <a:schemeClr val="tx1"/>
                </a:solidFill>
              </a:rPr>
              <a:t>R-Net</a:t>
            </a:r>
            <a:r>
              <a:rPr lang="zh-CN" altLang="en-US" sz="1800">
                <a:solidFill>
                  <a:schemeClr val="tx1"/>
                </a:solidFill>
              </a:rPr>
              <a:t>作为基准实验</a:t>
            </a:r>
            <a:endParaRPr lang="zh-CN" altLang="en-US" sz="1800">
              <a:solidFill>
                <a:schemeClr val="tx1"/>
              </a:solidFill>
            </a:endParaRPr>
          </a:p>
        </p:txBody>
      </p:sp>
      <p:sp>
        <p:nvSpPr>
          <p:cNvPr id="12" name="Oval 11"/>
          <p:cNvSpPr/>
          <p:nvPr/>
        </p:nvSpPr>
        <p:spPr>
          <a:xfrm>
            <a:off x="1351280" y="191706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a:t>
            </a:r>
            <a:endParaRPr lang="en-US"/>
          </a:p>
        </p:txBody>
      </p:sp>
      <p:sp>
        <p:nvSpPr>
          <p:cNvPr id="13" name="Rounded Rectangle 12"/>
          <p:cNvSpPr/>
          <p:nvPr/>
        </p:nvSpPr>
        <p:spPr>
          <a:xfrm>
            <a:off x="1444625" y="2484755"/>
            <a:ext cx="5272405"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利用中文的预训练模型</a:t>
            </a:r>
            <a:r>
              <a:rPr lang="en-US" altLang="zh-CN" sz="1800">
                <a:solidFill>
                  <a:schemeClr val="tx1"/>
                </a:solidFill>
              </a:rPr>
              <a:t>BERT</a:t>
            </a:r>
            <a:r>
              <a:rPr lang="zh-CN" altLang="en-US" sz="1800">
                <a:solidFill>
                  <a:schemeClr val="tx1"/>
                </a:solidFill>
              </a:rPr>
              <a:t>、</a:t>
            </a:r>
            <a:r>
              <a:rPr lang="en-US" altLang="zh-CN" sz="1800">
                <a:solidFill>
                  <a:schemeClr val="tx1"/>
                </a:solidFill>
              </a:rPr>
              <a:t>RoBERTa</a:t>
            </a:r>
            <a:r>
              <a:rPr lang="zh-CN" altLang="en-US" sz="1800">
                <a:solidFill>
                  <a:schemeClr val="tx1"/>
                </a:solidFill>
              </a:rPr>
              <a:t>实验</a:t>
            </a:r>
            <a:endParaRPr lang="zh-CN" altLang="en-US" sz="1800">
              <a:solidFill>
                <a:schemeClr val="tx1"/>
              </a:solidFill>
            </a:endParaRPr>
          </a:p>
        </p:txBody>
      </p:sp>
      <p:sp>
        <p:nvSpPr>
          <p:cNvPr id="14" name="Oval 13"/>
          <p:cNvSpPr/>
          <p:nvPr/>
        </p:nvSpPr>
        <p:spPr>
          <a:xfrm>
            <a:off x="1351280" y="248475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3</a:t>
            </a:r>
            <a:endParaRPr lang="en-US"/>
          </a:p>
        </p:txBody>
      </p:sp>
      <p:sp>
        <p:nvSpPr>
          <p:cNvPr id="15" name="Rounded Rectangle 14"/>
          <p:cNvSpPr/>
          <p:nvPr/>
        </p:nvSpPr>
        <p:spPr>
          <a:xfrm>
            <a:off x="1351280" y="3091180"/>
            <a:ext cx="452755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在预训练模型的基础上提出改进方案</a:t>
            </a:r>
            <a:endParaRPr lang="zh-CN" altLang="en-US" sz="1800">
              <a:solidFill>
                <a:schemeClr val="tx1"/>
              </a:solidFill>
            </a:endParaRPr>
          </a:p>
        </p:txBody>
      </p:sp>
      <p:sp>
        <p:nvSpPr>
          <p:cNvPr id="16" name="Oval 15"/>
          <p:cNvSpPr/>
          <p:nvPr/>
        </p:nvSpPr>
        <p:spPr>
          <a:xfrm>
            <a:off x="1351280" y="3091180"/>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4</a:t>
            </a:r>
            <a:endParaRPr lang="en-US"/>
          </a:p>
        </p:txBody>
      </p:sp>
      <p:sp>
        <p:nvSpPr>
          <p:cNvPr id="17" name="Rounded Rectangle 16"/>
          <p:cNvSpPr/>
          <p:nvPr/>
        </p:nvSpPr>
        <p:spPr>
          <a:xfrm>
            <a:off x="1351280" y="3651885"/>
            <a:ext cx="242062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系统设计与展示</a:t>
            </a:r>
            <a:endParaRPr lang="zh-CN" altLang="en-US" sz="1800">
              <a:solidFill>
                <a:schemeClr val="tx1"/>
              </a:solidFill>
            </a:endParaRPr>
          </a:p>
        </p:txBody>
      </p:sp>
      <p:sp>
        <p:nvSpPr>
          <p:cNvPr id="19" name="Oval 18"/>
          <p:cNvSpPr/>
          <p:nvPr/>
        </p:nvSpPr>
        <p:spPr>
          <a:xfrm>
            <a:off x="1351280" y="365188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5</a:t>
            </a:r>
            <a:endParaRPr lang="en-US"/>
          </a:p>
        </p:txBody>
      </p:sp>
      <p:sp>
        <p:nvSpPr>
          <p:cNvPr id="4" name="Text Box 3"/>
          <p:cNvSpPr txBox="1"/>
          <p:nvPr/>
        </p:nvSpPr>
        <p:spPr>
          <a:xfrm>
            <a:off x="638175" y="614045"/>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拟采取的技术路线</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4" name="Text Box 3"/>
          <p:cNvSpPr txBox="1"/>
          <p:nvPr/>
        </p:nvSpPr>
        <p:spPr>
          <a:xfrm>
            <a:off x="3057525" y="262255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汇报结束</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angles 4"/>
          <p:cNvSpPr/>
          <p:nvPr/>
        </p:nvSpPr>
        <p:spPr>
          <a:xfrm>
            <a:off x="76200" y="1772285"/>
            <a:ext cx="8991600" cy="20008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3600" b="1">
                <a:solidFill>
                  <a:schemeClr val="tx1"/>
                </a:solidFill>
                <a:uFillTx/>
              </a:rPr>
              <a:t>汇报结束</a:t>
            </a:r>
            <a:endParaRPr lang="zh-CN" altLang="en-US" sz="3600" b="1">
              <a:solidFill>
                <a:schemeClr val="tx1"/>
              </a:solidFill>
              <a:uFillTx/>
            </a:endParaRPr>
          </a:p>
        </p:txBody>
      </p:sp>
      <p:pic>
        <p:nvPicPr>
          <p:cNvPr id="7" name="图片 3"/>
          <p:cNvPicPr>
            <a:picLocks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2"/>
          <a:stretch>
            <a:fillRect/>
          </a:stretch>
        </p:blipFill>
        <p:spPr>
          <a:xfrm>
            <a:off x="788035" y="1040765"/>
            <a:ext cx="2910840" cy="769620"/>
          </a:xfrm>
          <a:prstGeom prst="rect">
            <a:avLst/>
          </a:prstGeom>
        </p:spPr>
      </p:pic>
      <p:sp>
        <p:nvSpPr>
          <p:cNvPr id="5" name="Text Box 4"/>
          <p:cNvSpPr txBox="1"/>
          <p:nvPr/>
        </p:nvSpPr>
        <p:spPr>
          <a:xfrm>
            <a:off x="1079500" y="1988185"/>
            <a:ext cx="1932305" cy="299085"/>
          </a:xfrm>
          <a:prstGeom prst="rect">
            <a:avLst/>
          </a:prstGeom>
          <a:noFill/>
        </p:spPr>
        <p:txBody>
          <a:bodyPr wrap="square" rtlCol="0">
            <a:spAutoFit/>
          </a:bodyPr>
          <a:p>
            <a:r>
              <a:rPr lang="en-US"/>
              <a:t>123433</a:t>
            </a:r>
            <a:r>
              <a:rPr lang="zh-CN" altLang="en-US"/>
              <a:t>个样本</a:t>
            </a:r>
            <a:endParaRPr lang="zh-CN" altLang="en-US"/>
          </a:p>
        </p:txBody>
      </p:sp>
      <p:pic>
        <p:nvPicPr>
          <p:cNvPr id="6" name="Picture 5"/>
          <p:cNvPicPr>
            <a:picLocks noChangeAspect="1"/>
          </p:cNvPicPr>
          <p:nvPr/>
        </p:nvPicPr>
        <p:blipFill>
          <a:blip r:embed="rId3"/>
          <a:stretch>
            <a:fillRect/>
          </a:stretch>
        </p:blipFill>
        <p:spPr>
          <a:xfrm>
            <a:off x="1472565" y="2463800"/>
            <a:ext cx="7446645" cy="2005965"/>
          </a:xfrm>
          <a:prstGeom prst="rect">
            <a:avLst/>
          </a:prstGeom>
        </p:spPr>
      </p:pic>
      <p:pic>
        <p:nvPicPr>
          <p:cNvPr id="7"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Rounded Rectangle 2"/>
          <p:cNvSpPr/>
          <p:nvPr/>
        </p:nvSpPr>
        <p:spPr>
          <a:xfrm>
            <a:off x="3148330" y="122555"/>
            <a:ext cx="2297430" cy="72263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a:solidFill>
                  <a:schemeClr val="tx1"/>
                </a:solidFill>
              </a:rPr>
              <a:t>汇报提纲</a:t>
            </a:r>
            <a:endParaRPr lang="zh-CN" altLang="en-US" sz="2400">
              <a:solidFill>
                <a:schemeClr val="tx1"/>
              </a:solidFill>
            </a:endParaRPr>
          </a:p>
        </p:txBody>
      </p:sp>
      <p:sp>
        <p:nvSpPr>
          <p:cNvPr id="5" name="矩形 15"/>
          <p:cNvSpPr/>
          <p:nvPr/>
        </p:nvSpPr>
        <p:spPr>
          <a:xfrm>
            <a:off x="1919605" y="152019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1</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6" name="直接连接符 19"/>
          <p:cNvCxnSpPr/>
          <p:nvPr/>
        </p:nvCxnSpPr>
        <p:spPr>
          <a:xfrm>
            <a:off x="2408714" y="1843049"/>
            <a:ext cx="5310187" cy="9525"/>
          </a:xfrm>
          <a:prstGeom prst="line">
            <a:avLst/>
          </a:prstGeom>
          <a:ln w="25400" cap="flat" cmpd="sng">
            <a:solidFill>
              <a:srgbClr val="828282"/>
            </a:solidFill>
            <a:prstDash val="sysDot"/>
            <a:round/>
            <a:headEnd type="none" w="med" len="med"/>
            <a:tailEnd type="none" w="med" len="med"/>
          </a:ln>
        </p:spPr>
      </p:cxnSp>
      <p:sp>
        <p:nvSpPr>
          <p:cNvPr id="19" name="TextBox 128"/>
          <p:cNvSpPr txBox="1"/>
          <p:nvPr/>
        </p:nvSpPr>
        <p:spPr>
          <a:xfrm>
            <a:off x="2816690" y="147440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前期准备工作</a:t>
            </a:r>
            <a:endParaRPr lang="zh-CN" altLang="en-US" dirty="0">
              <a:solidFill>
                <a:schemeClr val="tx1"/>
              </a:solidFill>
              <a:uFillTx/>
              <a:latin typeface="Arial" panose="020B0604020202020204" pitchFamily="34" charset="0"/>
            </a:endParaRPr>
          </a:p>
        </p:txBody>
      </p:sp>
      <p:sp>
        <p:nvSpPr>
          <p:cNvPr id="23" name="矩形 15"/>
          <p:cNvSpPr/>
          <p:nvPr/>
        </p:nvSpPr>
        <p:spPr>
          <a:xfrm>
            <a:off x="1919605" y="233680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2</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25" name="直接连接符 19"/>
          <p:cNvCxnSpPr/>
          <p:nvPr/>
        </p:nvCxnSpPr>
        <p:spPr>
          <a:xfrm>
            <a:off x="2408714" y="2659659"/>
            <a:ext cx="5310187" cy="9525"/>
          </a:xfrm>
          <a:prstGeom prst="line">
            <a:avLst/>
          </a:prstGeom>
          <a:ln w="25400" cap="flat" cmpd="sng">
            <a:solidFill>
              <a:srgbClr val="828282"/>
            </a:solidFill>
            <a:prstDash val="sysDot"/>
            <a:round/>
            <a:headEnd type="none" w="med" len="med"/>
            <a:tailEnd type="none" w="med" len="med"/>
          </a:ln>
        </p:spPr>
      </p:cxnSp>
      <p:sp>
        <p:nvSpPr>
          <p:cNvPr id="26" name="TextBox 128"/>
          <p:cNvSpPr txBox="1"/>
          <p:nvPr/>
        </p:nvSpPr>
        <p:spPr>
          <a:xfrm>
            <a:off x="2816690" y="229101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选题背景与意义</a:t>
            </a:r>
            <a:endParaRPr lang="zh-CN" altLang="en-US" dirty="0">
              <a:solidFill>
                <a:schemeClr val="tx1"/>
              </a:solidFill>
              <a:uFillTx/>
              <a:latin typeface="Arial" panose="020B0604020202020204" pitchFamily="34" charset="0"/>
            </a:endParaRPr>
          </a:p>
        </p:txBody>
      </p:sp>
      <p:sp>
        <p:nvSpPr>
          <p:cNvPr id="27" name="矩形 15"/>
          <p:cNvSpPr/>
          <p:nvPr/>
        </p:nvSpPr>
        <p:spPr>
          <a:xfrm>
            <a:off x="1919605" y="314325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3</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28" name="直接连接符 19"/>
          <p:cNvCxnSpPr/>
          <p:nvPr/>
        </p:nvCxnSpPr>
        <p:spPr>
          <a:xfrm>
            <a:off x="2408714" y="3466109"/>
            <a:ext cx="5310187" cy="9525"/>
          </a:xfrm>
          <a:prstGeom prst="line">
            <a:avLst/>
          </a:prstGeom>
          <a:ln w="25400" cap="flat" cmpd="sng">
            <a:solidFill>
              <a:srgbClr val="828282"/>
            </a:solidFill>
            <a:prstDash val="sysDot"/>
            <a:round/>
            <a:headEnd type="none" w="med" len="med"/>
            <a:tailEnd type="none" w="med" len="med"/>
          </a:ln>
        </p:spPr>
      </p:cxnSp>
      <p:sp>
        <p:nvSpPr>
          <p:cNvPr id="29" name="TextBox 128"/>
          <p:cNvSpPr txBox="1"/>
          <p:nvPr/>
        </p:nvSpPr>
        <p:spPr>
          <a:xfrm>
            <a:off x="2816690" y="309746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研究内容与方案</a:t>
            </a:r>
            <a:endParaRPr lang="zh-CN" altLang="en-US" dirty="0">
              <a:solidFill>
                <a:schemeClr val="tx1"/>
              </a:solidFill>
              <a:uFillTx/>
              <a:latin typeface="Arial" panose="020B0604020202020204" pitchFamily="34" charset="0"/>
            </a:endParaRPr>
          </a:p>
        </p:txBody>
      </p:sp>
      <p:sp>
        <p:nvSpPr>
          <p:cNvPr id="30" name="矩形 15"/>
          <p:cNvSpPr/>
          <p:nvPr/>
        </p:nvSpPr>
        <p:spPr>
          <a:xfrm>
            <a:off x="1919605" y="397002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4</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31" name="直接连接符 19"/>
          <p:cNvCxnSpPr/>
          <p:nvPr/>
        </p:nvCxnSpPr>
        <p:spPr>
          <a:xfrm>
            <a:off x="2408714" y="4292879"/>
            <a:ext cx="5310187" cy="9525"/>
          </a:xfrm>
          <a:prstGeom prst="line">
            <a:avLst/>
          </a:prstGeom>
          <a:ln w="25400" cap="flat" cmpd="sng">
            <a:solidFill>
              <a:srgbClr val="828282"/>
            </a:solidFill>
            <a:prstDash val="sysDot"/>
            <a:round/>
            <a:headEnd type="none" w="med" len="med"/>
            <a:tailEnd type="none" w="med" len="med"/>
          </a:ln>
        </p:spPr>
      </p:cxnSp>
      <p:sp>
        <p:nvSpPr>
          <p:cNvPr id="32" name="TextBox 128"/>
          <p:cNvSpPr txBox="1"/>
          <p:nvPr/>
        </p:nvSpPr>
        <p:spPr>
          <a:xfrm>
            <a:off x="2816690" y="392423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预期成果与已完成进度</a:t>
            </a:r>
            <a:endParaRPr lang="zh-CN" altLang="en-US" dirty="0">
              <a:solidFill>
                <a:schemeClr val="tx1"/>
              </a:solidFill>
              <a:uFillTx/>
              <a:latin typeface="Arial" panose="020B0604020202020204" pitchFamily="34" charset="0"/>
            </a:endParaRPr>
          </a:p>
        </p:txBody>
      </p:sp>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基于阅读理解形式的中文问答系统设计与实现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2"/>
          <a:stretch>
            <a:fillRect/>
          </a:stretch>
        </p:blipFill>
        <p:spPr>
          <a:xfrm>
            <a:off x="111125" y="735330"/>
            <a:ext cx="8693150" cy="3434080"/>
          </a:xfrm>
          <a:prstGeom prst="rect">
            <a:avLst/>
          </a:prstGeom>
        </p:spPr>
      </p:pic>
      <p:pic>
        <p:nvPicPr>
          <p:cNvPr id="7"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p:sp>
        <p:nvSpPr>
          <p:cNvPr id="2" name="Title 1"/>
          <p:cNvSpPr>
            <a:spLocks noGrp="1"/>
          </p:cNvSpPr>
          <p:nvPr>
            <p:ph type="title"/>
          </p:nvPr>
        </p:nvSpPr>
        <p:spPr/>
        <p:txBody>
          <a:bodyPr/>
          <a:p>
            <a:endParaRPr lang="en-US"/>
          </a:p>
        </p:txBody>
      </p:sp>
      <p:pic>
        <p:nvPicPr>
          <p:cNvPr id="7"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pic>
        <p:nvPicPr>
          <p:cNvPr id="9" name="内容占位符 8" descr="2020-11-12 08-27-56 的屏幕截图"/>
          <p:cNvPicPr>
            <a:picLocks noChangeAspect="1"/>
          </p:cNvPicPr>
          <p:nvPr>
            <p:ph idx="1"/>
          </p:nvPr>
        </p:nvPicPr>
        <p:blipFill>
          <a:blip r:embed="rId3"/>
          <a:stretch>
            <a:fillRect/>
          </a:stretch>
        </p:blipFill>
        <p:spPr>
          <a:xfrm>
            <a:off x="1066165" y="1585595"/>
            <a:ext cx="6782435" cy="2367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p:sp>
        <p:nvSpPr>
          <p:cNvPr id="2" name="Title 1"/>
          <p:cNvSpPr>
            <a:spLocks noGrp="1"/>
          </p:cNvSpPr>
          <p:nvPr>
            <p:ph type="title"/>
          </p:nvPr>
        </p:nvSpPr>
        <p:spPr/>
        <p:txBody>
          <a:bodyPr/>
          <a:p>
            <a:endParaRPr lang="en-US"/>
          </a:p>
        </p:txBody>
      </p:sp>
      <p:pic>
        <p:nvPicPr>
          <p:cNvPr id="7"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pic>
        <p:nvPicPr>
          <p:cNvPr id="4" name="内容占位符 3" descr="2020-11-12 08-28-09 的屏幕截图"/>
          <p:cNvPicPr>
            <a:picLocks noChangeAspect="1"/>
          </p:cNvPicPr>
          <p:nvPr>
            <p:ph idx="1"/>
          </p:nvPr>
        </p:nvPicPr>
        <p:blipFill>
          <a:blip r:embed="rId3"/>
          <a:stretch>
            <a:fillRect/>
          </a:stretch>
        </p:blipFill>
        <p:spPr>
          <a:xfrm>
            <a:off x="943610" y="1638935"/>
            <a:ext cx="6784340" cy="2408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blipFill>
        <a:effectLst/>
      </p:bgPr>
    </p:bg>
    <p:spTree>
      <p:nvGrpSpPr>
        <p:cNvPr id="1" name=""/>
        <p:cNvGrpSpPr/>
        <p:nvPr/>
      </p:nvGrpSpPr>
      <p:grpSpPr/>
      <p:sp>
        <p:nvSpPr>
          <p:cNvPr id="2" name="Title 1"/>
          <p:cNvSpPr>
            <a:spLocks noGrp="1"/>
          </p:cNvSpPr>
          <p:nvPr>
            <p:ph type="title"/>
          </p:nvPr>
        </p:nvSpPr>
        <p:spPr/>
        <p:txBody>
          <a:bodyPr/>
          <a:p>
            <a:endParaRPr lang="en-US"/>
          </a:p>
        </p:txBody>
      </p:sp>
      <p:pic>
        <p:nvPicPr>
          <p:cNvPr id="7"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pic>
        <p:nvPicPr>
          <p:cNvPr id="4" name="内容占位符 3" descr="2020-11-12 08-27-24 的屏幕截图"/>
          <p:cNvPicPr>
            <a:picLocks noChangeAspect="1"/>
          </p:cNvPicPr>
          <p:nvPr>
            <p:ph idx="1"/>
          </p:nvPr>
        </p:nvPicPr>
        <p:blipFill>
          <a:blip r:embed="rId3"/>
          <a:stretch>
            <a:fillRect/>
          </a:stretch>
        </p:blipFill>
        <p:spPr>
          <a:xfrm>
            <a:off x="1050925" y="1774825"/>
            <a:ext cx="6603365" cy="23056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基于阅读理解形式的中文问答系统设计与实现</a:t>
            </a:r>
            <a:endParaRPr lang="en-US"/>
          </a:p>
        </p:txBody>
      </p:sp>
      <p:sp>
        <p:nvSpPr>
          <p:cNvPr id="9" name="Text Box 8"/>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前期工作</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9945" name="圆角矩形 8"/>
          <p:cNvSpPr>
            <a:spLocks noChangeArrowheads="1"/>
          </p:cNvSpPr>
          <p:nvPr/>
        </p:nvSpPr>
        <p:spPr bwMode="auto">
          <a:xfrm>
            <a:off x="264160" y="1697990"/>
            <a:ext cx="4102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12" name="矩形 1"/>
          <p:cNvSpPr/>
          <p:nvPr/>
        </p:nvSpPr>
        <p:spPr>
          <a:xfrm>
            <a:off x="391160" y="1925955"/>
            <a:ext cx="4348480" cy="2553335"/>
          </a:xfrm>
          <a:prstGeom prst="rect">
            <a:avLst/>
          </a:prstGeom>
        </p:spPr>
        <p:txBody>
          <a:bodyPr wrap="square">
            <a:spAutoFit/>
          </a:bodyPr>
          <a:lstStyle/>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命名实体识别</a:t>
            </a:r>
            <a:r>
              <a:rPr lang="en-US" altLang="zh-CN" sz="1600" dirty="0">
                <a:latin typeface="Songti SC" panose="02010600040101010101" pitchFamily="2" charset="-122"/>
                <a:ea typeface="Songti SC" panose="02010600040101010101" pitchFamily="2" charset="-122"/>
              </a:rPr>
              <a:t>(BiLSTM+CRF</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Lattice-LSTM ...)</a:t>
            </a:r>
            <a:endParaRPr lang="en-US"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文本分类</a:t>
            </a:r>
            <a:r>
              <a:rPr lang="en-US" altLang="zh-CN" sz="1600" dirty="0">
                <a:latin typeface="Songti SC" panose="02010600040101010101" pitchFamily="2" charset="-122"/>
                <a:ea typeface="Songti SC" panose="02010600040101010101" pitchFamily="2" charset="-122"/>
              </a:rPr>
              <a:t>(TextCNN</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ID-LSTM ...)</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自然语言推理</a:t>
            </a:r>
            <a:r>
              <a:rPr lang="en-US" altLang="zh-CN" sz="1600" dirty="0">
                <a:latin typeface="Songti SC" panose="02010600040101010101" pitchFamily="2" charset="-122"/>
                <a:ea typeface="Songti SC" panose="02010600040101010101" pitchFamily="2" charset="-122"/>
              </a:rPr>
              <a:t>(ESIM</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DRCN</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BiMPM...)</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机器阅读理解</a:t>
            </a:r>
            <a:r>
              <a:rPr lang="en-US" altLang="zh-CN" sz="1600" dirty="0">
                <a:latin typeface="Songti SC" panose="02010600040101010101" pitchFamily="2" charset="-122"/>
                <a:ea typeface="Songti SC" panose="02010600040101010101" pitchFamily="2" charset="-122"/>
              </a:rPr>
              <a:t>(BiDAF</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QANet</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R-Net...)</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预训练模型</a:t>
            </a:r>
            <a:r>
              <a:rPr lang="en-US" altLang="zh-CN" sz="1600" dirty="0">
                <a:latin typeface="Songti SC" panose="02010600040101010101" pitchFamily="2" charset="-122"/>
                <a:ea typeface="Songti SC" panose="02010600040101010101" pitchFamily="2" charset="-122"/>
              </a:rPr>
              <a:t>(ELMo</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BERT</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ALBERT...)</a:t>
            </a:r>
            <a:endParaRPr lang="en-US"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机器翻译、谣言检测、知识图谱嵌入</a:t>
            </a:r>
            <a:r>
              <a:rPr lang="en-US" altLang="zh-CN" sz="1600" dirty="0">
                <a:latin typeface="Songti SC" panose="02010600040101010101" pitchFamily="2" charset="-122"/>
                <a:ea typeface="Songti SC" panose="02010600040101010101" pitchFamily="2" charset="-122"/>
              </a:rPr>
              <a:t>...</a:t>
            </a:r>
            <a:endParaRPr lang="zh-CN" altLang="en-US"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en-US" sz="1600" i="1" spc="-1" dirty="0">
              <a:solidFill>
                <a:srgbClr val="343232"/>
              </a:solidFill>
              <a:latin typeface="宋体" panose="02010600030101010101" pitchFamily="2" charset="-122"/>
              <a:ea typeface="宋体" panose="02010600030101010101" pitchFamily="2" charset="-122"/>
              <a:cs typeface="Calibri" panose="020F0502020204030204" charset="0"/>
            </a:endParaRPr>
          </a:p>
        </p:txBody>
      </p:sp>
      <p:sp>
        <p:nvSpPr>
          <p:cNvPr id="3" name="Oval 2"/>
          <p:cNvSpPr/>
          <p:nvPr/>
        </p:nvSpPr>
        <p:spPr>
          <a:xfrm>
            <a:off x="1575435" y="879475"/>
            <a:ext cx="1290955" cy="9683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文献阅读</a:t>
            </a:r>
            <a:endParaRPr lang="zh-CN" altLang="en-US"/>
          </a:p>
        </p:txBody>
      </p:sp>
      <p:sp>
        <p:nvSpPr>
          <p:cNvPr id="8" name="圆角矩形 8"/>
          <p:cNvSpPr>
            <a:spLocks noChangeArrowheads="1"/>
          </p:cNvSpPr>
          <p:nvPr/>
        </p:nvSpPr>
        <p:spPr bwMode="auto">
          <a:xfrm>
            <a:off x="4666615" y="1697990"/>
            <a:ext cx="390969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10" name="矩形 1"/>
          <p:cNvSpPr/>
          <p:nvPr/>
        </p:nvSpPr>
        <p:spPr>
          <a:xfrm>
            <a:off x="4793615" y="1925955"/>
            <a:ext cx="4144010" cy="1568450"/>
          </a:xfrm>
          <a:prstGeom prst="rect">
            <a:avLst/>
          </a:prstGeom>
        </p:spPr>
        <p:txBody>
          <a:bodyPr wrap="square">
            <a:spAutoFit/>
          </a:bodyPr>
          <a:lstStyle/>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东北大学建龙钢铁挑战赛</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中兴捧月算法师挑战赛</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百度人工智能开源大赛</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中国法研杯阅读理解比赛</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en-US" sz="1600" i="1" spc="-1" dirty="0">
              <a:solidFill>
                <a:srgbClr val="343232"/>
              </a:solidFill>
              <a:latin typeface="宋体" panose="02010600030101010101" pitchFamily="2" charset="-122"/>
              <a:ea typeface="宋体" panose="02010600030101010101" pitchFamily="2" charset="-122"/>
              <a:cs typeface="Calibri" panose="020F0502020204030204" charset="0"/>
            </a:endParaRPr>
          </a:p>
        </p:txBody>
      </p:sp>
      <p:sp>
        <p:nvSpPr>
          <p:cNvPr id="11" name="Oval 10"/>
          <p:cNvSpPr/>
          <p:nvPr/>
        </p:nvSpPr>
        <p:spPr>
          <a:xfrm>
            <a:off x="5977890" y="879475"/>
            <a:ext cx="1230630" cy="9683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参加竞赛</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基于阅读理解形式的中文问答系统设计与实现</a:t>
            </a:r>
            <a:endParaRPr lang="en-US"/>
          </a:p>
        </p:txBody>
      </p:sp>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19" name="Picture 18"/>
          <p:cNvPicPr>
            <a:picLocks noChangeAspect="1"/>
          </p:cNvPicPr>
          <p:nvPr/>
        </p:nvPicPr>
        <p:blipFill>
          <a:blip r:embed="rId3"/>
          <a:stretch>
            <a:fillRect/>
          </a:stretch>
        </p:blipFill>
        <p:spPr>
          <a:xfrm>
            <a:off x="1542415" y="2092960"/>
            <a:ext cx="1169670" cy="765175"/>
          </a:xfrm>
          <a:prstGeom prst="rect">
            <a:avLst/>
          </a:prstGeom>
        </p:spPr>
      </p:pic>
      <p:pic>
        <p:nvPicPr>
          <p:cNvPr id="21" name="Picture 20" descr="timg (1)"/>
          <p:cNvPicPr>
            <a:picLocks noChangeAspect="1"/>
          </p:cNvPicPr>
          <p:nvPr/>
        </p:nvPicPr>
        <p:blipFill>
          <a:blip r:embed="rId4"/>
          <a:stretch>
            <a:fillRect/>
          </a:stretch>
        </p:blipFill>
        <p:spPr>
          <a:xfrm>
            <a:off x="3816985" y="2093595"/>
            <a:ext cx="1169035" cy="764540"/>
          </a:xfrm>
          <a:prstGeom prst="rect">
            <a:avLst/>
          </a:prstGeom>
        </p:spPr>
      </p:pic>
      <p:pic>
        <p:nvPicPr>
          <p:cNvPr id="22" name="Picture 21"/>
          <p:cNvPicPr>
            <a:picLocks noChangeAspect="1"/>
          </p:cNvPicPr>
          <p:nvPr/>
        </p:nvPicPr>
        <p:blipFill>
          <a:blip r:embed="rId5"/>
          <a:stretch>
            <a:fillRect/>
          </a:stretch>
        </p:blipFill>
        <p:spPr>
          <a:xfrm>
            <a:off x="6212840" y="2092960"/>
            <a:ext cx="1169670" cy="764540"/>
          </a:xfrm>
          <a:prstGeom prst="rect">
            <a:avLst/>
          </a:prstGeom>
        </p:spPr>
      </p:pic>
      <p:sp>
        <p:nvSpPr>
          <p:cNvPr id="23" name="Text Box 22"/>
          <p:cNvSpPr txBox="1"/>
          <p:nvPr/>
        </p:nvSpPr>
        <p:spPr>
          <a:xfrm>
            <a:off x="531495" y="1019175"/>
            <a:ext cx="8108315" cy="706755"/>
          </a:xfrm>
          <a:prstGeom prst="rect">
            <a:avLst/>
          </a:prstGeom>
          <a:noFill/>
        </p:spPr>
        <p:txBody>
          <a:bodyPr wrap="square" rtlCol="0">
            <a:spAutoFit/>
          </a:bodyPr>
          <a:p>
            <a:r>
              <a:rPr lang="zh-CN" altLang="en-US" sz="2000">
                <a:ln/>
                <a:solidFill>
                  <a:schemeClr val="tx1"/>
                </a:solidFill>
                <a:effectLst>
                  <a:outerShdw blurRad="38100" dist="19050" dir="2700000" algn="tl" rotWithShape="0">
                    <a:schemeClr val="dk1">
                      <a:alpha val="40000"/>
                    </a:schemeClr>
                  </a:outerShdw>
                </a:effectLst>
              </a:rPr>
              <a:t>问答系统：用户将以自然语言表述的问题提交到系统中，系统自动理解用户问题并产生答案。</a:t>
            </a:r>
            <a:endParaRPr lang="zh-CN" altLang="en-US" sz="2000">
              <a:l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基于阅读理解形式的中文问答系统设计与实现</a:t>
            </a:r>
            <a:endParaRPr lang="en-US"/>
          </a:p>
        </p:txBody>
      </p:sp>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Text Box 22"/>
          <p:cNvSpPr txBox="1"/>
          <p:nvPr/>
        </p:nvSpPr>
        <p:spPr>
          <a:xfrm>
            <a:off x="577215" y="1080135"/>
            <a:ext cx="554609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按照答案来源的不同分类：</a:t>
            </a:r>
            <a:endParaRPr lang="zh-CN" altLang="en-US" sz="2000">
              <a:solidFill>
                <a:schemeClr val="tx1"/>
              </a:solidFill>
              <a:effectLst>
                <a:outerShdw blurRad="38100" dist="19050" dir="2700000" algn="tl" rotWithShape="0">
                  <a:schemeClr val="dk1">
                    <a:alpha val="40000"/>
                  </a:schemeClr>
                </a:outerShdw>
              </a:effectLst>
            </a:endParaRPr>
          </a:p>
        </p:txBody>
      </p:sp>
      <p:sp>
        <p:nvSpPr>
          <p:cNvPr id="7" name="Rectangles 6"/>
          <p:cNvSpPr/>
          <p:nvPr/>
        </p:nvSpPr>
        <p:spPr>
          <a:xfrm>
            <a:off x="1155700" y="180276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ln/>
              <a:gradFill>
                <a:gsLst>
                  <a:gs pos="21000">
                    <a:srgbClr val="53575C"/>
                  </a:gs>
                  <a:gs pos="88000">
                    <a:srgbClr val="C5C7CA"/>
                  </a:gs>
                </a:gsLst>
                <a:lin ang="5400000"/>
              </a:gradFill>
              <a:effectLst/>
            </a:endParaRPr>
          </a:p>
        </p:txBody>
      </p:sp>
      <p:sp>
        <p:nvSpPr>
          <p:cNvPr id="8" name="Text Box 7"/>
          <p:cNvSpPr txBox="1"/>
          <p:nvPr/>
        </p:nvSpPr>
        <p:spPr>
          <a:xfrm>
            <a:off x="1551305" y="1860550"/>
            <a:ext cx="2845435" cy="368300"/>
          </a:xfrm>
          <a:prstGeom prst="rect">
            <a:avLst/>
          </a:prstGeom>
          <a:noFill/>
        </p:spPr>
        <p:txBody>
          <a:bodyPr wrap="square" rtlCol="0">
            <a:spAutoFit/>
          </a:bodyPr>
          <a:p>
            <a:r>
              <a:rPr lang="zh-CN" altLang="en-US" sz="1800"/>
              <a:t>基于知识库的问答系统</a:t>
            </a:r>
            <a:endParaRPr lang="zh-CN" altLang="en-US" sz="1800"/>
          </a:p>
        </p:txBody>
      </p:sp>
      <p:sp>
        <p:nvSpPr>
          <p:cNvPr id="9" name="Oval 8"/>
          <p:cNvSpPr/>
          <p:nvPr/>
        </p:nvSpPr>
        <p:spPr>
          <a:xfrm>
            <a:off x="935355" y="177990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1</a:t>
            </a:r>
            <a:endParaRPr lang="en-US"/>
          </a:p>
        </p:txBody>
      </p:sp>
      <p:sp>
        <p:nvSpPr>
          <p:cNvPr id="10" name="Rectangles 9"/>
          <p:cNvSpPr/>
          <p:nvPr/>
        </p:nvSpPr>
        <p:spPr>
          <a:xfrm>
            <a:off x="1155700" y="276669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1" name="Text Box 10"/>
          <p:cNvSpPr txBox="1"/>
          <p:nvPr/>
        </p:nvSpPr>
        <p:spPr>
          <a:xfrm>
            <a:off x="1551305" y="2824480"/>
            <a:ext cx="2845435" cy="368300"/>
          </a:xfrm>
          <a:prstGeom prst="rect">
            <a:avLst/>
          </a:prstGeom>
          <a:noFill/>
        </p:spPr>
        <p:txBody>
          <a:bodyPr wrap="square" rtlCol="0">
            <a:spAutoFit/>
          </a:bodyPr>
          <a:p>
            <a:r>
              <a:rPr lang="zh-CN" altLang="en-US" sz="1800"/>
              <a:t>基于社区的问答系统</a:t>
            </a:r>
            <a:endParaRPr lang="zh-CN" altLang="en-US" sz="1800"/>
          </a:p>
        </p:txBody>
      </p:sp>
      <p:sp>
        <p:nvSpPr>
          <p:cNvPr id="12" name="Oval 11"/>
          <p:cNvSpPr/>
          <p:nvPr/>
        </p:nvSpPr>
        <p:spPr>
          <a:xfrm>
            <a:off x="935355" y="274383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a:t>
            </a:r>
            <a:endParaRPr lang="en-US"/>
          </a:p>
        </p:txBody>
      </p:sp>
      <p:sp>
        <p:nvSpPr>
          <p:cNvPr id="13" name="Rectangles 12"/>
          <p:cNvSpPr/>
          <p:nvPr/>
        </p:nvSpPr>
        <p:spPr>
          <a:xfrm>
            <a:off x="1155700" y="3763010"/>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4" name="Text Box 13"/>
          <p:cNvSpPr txBox="1"/>
          <p:nvPr/>
        </p:nvSpPr>
        <p:spPr>
          <a:xfrm>
            <a:off x="1551305" y="3820795"/>
            <a:ext cx="2845435" cy="368300"/>
          </a:xfrm>
          <a:prstGeom prst="rect">
            <a:avLst/>
          </a:prstGeom>
          <a:noFill/>
        </p:spPr>
        <p:txBody>
          <a:bodyPr wrap="square" rtlCol="0">
            <a:spAutoFit/>
          </a:bodyPr>
          <a:p>
            <a:r>
              <a:rPr lang="zh-CN" altLang="en-US" sz="1800"/>
              <a:t>基于</a:t>
            </a:r>
            <a:r>
              <a:rPr lang="en-US" altLang="zh-CN" sz="1800"/>
              <a:t>Web</a:t>
            </a:r>
            <a:r>
              <a:rPr lang="zh-CN" altLang="en-US" sz="1800"/>
              <a:t>的问答系统</a:t>
            </a:r>
            <a:endParaRPr lang="zh-CN" altLang="en-US" sz="1800"/>
          </a:p>
        </p:txBody>
      </p:sp>
      <p:sp>
        <p:nvSpPr>
          <p:cNvPr id="15" name="Oval 14"/>
          <p:cNvSpPr/>
          <p:nvPr/>
        </p:nvSpPr>
        <p:spPr>
          <a:xfrm>
            <a:off x="935355" y="3740150"/>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3</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基于阅读理解形式的中文问答系统设计与实现</a:t>
            </a:r>
            <a:endParaRPr lang="en-US"/>
          </a:p>
        </p:txBody>
      </p:sp>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Text Box 2"/>
          <p:cNvSpPr txBox="1"/>
          <p:nvPr/>
        </p:nvSpPr>
        <p:spPr>
          <a:xfrm>
            <a:off x="600075" y="950595"/>
            <a:ext cx="7507605" cy="829945"/>
          </a:xfrm>
          <a:prstGeom prst="rect">
            <a:avLst/>
          </a:prstGeom>
          <a:noFill/>
        </p:spPr>
        <p:txBody>
          <a:bodyPr wrap="square" rtlCol="0">
            <a:spAutoFit/>
          </a:bodyPr>
          <a:p>
            <a:r>
              <a:rPr lang="zh-CN" altLang="en-US" sz="1600">
                <a:sym typeface="+mn-ea"/>
              </a:rPr>
              <a:t>搜索引擎很大程度上</a:t>
            </a:r>
            <a:r>
              <a:rPr lang="zh-CN" altLang="en-US" sz="1600">
                <a:solidFill>
                  <a:srgbClr val="FF0000"/>
                </a:solidFill>
                <a:sym typeface="+mn-ea"/>
              </a:rPr>
              <a:t>基于关键词的字符串匹配</a:t>
            </a:r>
            <a:r>
              <a:rPr lang="zh-CN" altLang="en-US" sz="1600">
                <a:sym typeface="+mn-ea"/>
              </a:rPr>
              <a:t>，问答系统能更好地</a:t>
            </a:r>
            <a:r>
              <a:rPr lang="zh-CN" altLang="en-US" sz="1600">
                <a:solidFill>
                  <a:srgbClr val="FF0000"/>
                </a:solidFill>
                <a:sym typeface="+mn-ea"/>
              </a:rPr>
              <a:t>理解用户提问的真实意图</a:t>
            </a:r>
            <a:r>
              <a:rPr lang="zh-CN" altLang="en-US" sz="1600">
                <a:sym typeface="+mn-ea"/>
              </a:rPr>
              <a:t>，返回不是排序的文档结果，而是</a:t>
            </a:r>
            <a:r>
              <a:rPr lang="zh-CN" altLang="en-US" sz="1600">
                <a:solidFill>
                  <a:srgbClr val="FF0000"/>
                </a:solidFill>
                <a:sym typeface="+mn-ea"/>
              </a:rPr>
              <a:t>细粒度的答案</a:t>
            </a:r>
            <a:r>
              <a:rPr lang="zh-CN" altLang="en-US" sz="1600">
                <a:sym typeface="+mn-ea"/>
              </a:rPr>
              <a:t>。</a:t>
            </a:r>
            <a:endParaRPr lang="zh-CN" altLang="en-US" sz="1600"/>
          </a:p>
          <a:p>
            <a:endParaRPr lang="en-US" sz="1600"/>
          </a:p>
        </p:txBody>
      </p:sp>
      <p:pic>
        <p:nvPicPr>
          <p:cNvPr id="5" name="Picture 4"/>
          <p:cNvPicPr>
            <a:picLocks noChangeAspect="1"/>
          </p:cNvPicPr>
          <p:nvPr/>
        </p:nvPicPr>
        <p:blipFill>
          <a:blip r:embed="rId3"/>
          <a:stretch>
            <a:fillRect/>
          </a:stretch>
        </p:blipFill>
        <p:spPr>
          <a:xfrm>
            <a:off x="4464685" y="1590675"/>
            <a:ext cx="4243705" cy="3168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基于阅读理解形式的中文问答系统设计与实现</a:t>
            </a:r>
            <a:endParaRPr lang="en-US"/>
          </a:p>
        </p:txBody>
      </p:sp>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Text Box 22"/>
          <p:cNvSpPr txBox="1"/>
          <p:nvPr/>
        </p:nvSpPr>
        <p:spPr>
          <a:xfrm>
            <a:off x="577215" y="1080135"/>
            <a:ext cx="554609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按照答案反馈形式的不同分类：</a:t>
            </a:r>
            <a:endParaRPr lang="zh-CN" altLang="en-US" sz="2000">
              <a:solidFill>
                <a:schemeClr val="tx1"/>
              </a:solidFill>
              <a:effectLst>
                <a:outerShdw blurRad="38100" dist="19050" dir="2700000" algn="tl" rotWithShape="0">
                  <a:schemeClr val="dk1">
                    <a:alpha val="40000"/>
                  </a:schemeClr>
                </a:outerShdw>
              </a:effectLst>
            </a:endParaRPr>
          </a:p>
        </p:txBody>
      </p:sp>
      <p:sp>
        <p:nvSpPr>
          <p:cNvPr id="7" name="Rectangles 6"/>
          <p:cNvSpPr/>
          <p:nvPr/>
        </p:nvSpPr>
        <p:spPr>
          <a:xfrm>
            <a:off x="1155700" y="180276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8" name="Text Box 7"/>
          <p:cNvSpPr txBox="1"/>
          <p:nvPr/>
        </p:nvSpPr>
        <p:spPr>
          <a:xfrm>
            <a:off x="1551305" y="1860550"/>
            <a:ext cx="2845435" cy="368300"/>
          </a:xfrm>
          <a:prstGeom prst="rect">
            <a:avLst/>
          </a:prstGeom>
          <a:noFill/>
        </p:spPr>
        <p:txBody>
          <a:bodyPr wrap="square" rtlCol="0">
            <a:spAutoFit/>
          </a:bodyPr>
          <a:p>
            <a:r>
              <a:rPr lang="zh-CN" altLang="en-US" sz="1800"/>
              <a:t>基于检索形式</a:t>
            </a:r>
            <a:endParaRPr lang="zh-CN" altLang="en-US" sz="1800"/>
          </a:p>
        </p:txBody>
      </p:sp>
      <p:sp>
        <p:nvSpPr>
          <p:cNvPr id="9" name="Oval 8"/>
          <p:cNvSpPr/>
          <p:nvPr/>
        </p:nvSpPr>
        <p:spPr>
          <a:xfrm>
            <a:off x="935355" y="177990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1</a:t>
            </a:r>
            <a:endParaRPr lang="en-US"/>
          </a:p>
        </p:txBody>
      </p:sp>
      <p:sp>
        <p:nvSpPr>
          <p:cNvPr id="10" name="Rectangles 9"/>
          <p:cNvSpPr/>
          <p:nvPr/>
        </p:nvSpPr>
        <p:spPr>
          <a:xfrm>
            <a:off x="1155700" y="353504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1" name="Text Box 10"/>
          <p:cNvSpPr txBox="1"/>
          <p:nvPr/>
        </p:nvSpPr>
        <p:spPr>
          <a:xfrm>
            <a:off x="1551305" y="3592830"/>
            <a:ext cx="2845435" cy="368300"/>
          </a:xfrm>
          <a:prstGeom prst="rect">
            <a:avLst/>
          </a:prstGeom>
          <a:noFill/>
        </p:spPr>
        <p:txBody>
          <a:bodyPr wrap="square" rtlCol="0">
            <a:spAutoFit/>
          </a:bodyPr>
          <a:p>
            <a:r>
              <a:rPr lang="zh-CN" altLang="en-US" sz="1800"/>
              <a:t>基于阅读理解形式</a:t>
            </a:r>
            <a:endParaRPr lang="zh-CN" altLang="en-US" sz="1800"/>
          </a:p>
        </p:txBody>
      </p:sp>
      <p:sp>
        <p:nvSpPr>
          <p:cNvPr id="12" name="Oval 11"/>
          <p:cNvSpPr/>
          <p:nvPr/>
        </p:nvSpPr>
        <p:spPr>
          <a:xfrm>
            <a:off x="935355" y="351218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基于阅读理解形式的中文问答系统设计与实现</a:t>
            </a:r>
            <a:endParaRPr lang="en-US"/>
          </a:p>
        </p:txBody>
      </p:sp>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Text Box 22"/>
          <p:cNvSpPr txBox="1"/>
          <p:nvPr/>
        </p:nvSpPr>
        <p:spPr>
          <a:xfrm>
            <a:off x="577215" y="1080135"/>
            <a:ext cx="554609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基于检索形式的问答：</a:t>
            </a:r>
            <a:endParaRPr lang="zh-CN" altLang="en-US" sz="2000">
              <a:solidFill>
                <a:schemeClr val="tx1"/>
              </a:solidFill>
              <a:effectLst>
                <a:outerShdw blurRad="38100" dist="19050" dir="2700000" algn="tl" rotWithShape="0">
                  <a:schemeClr val="dk1">
                    <a:alpha val="40000"/>
                  </a:schemeClr>
                </a:outerShdw>
              </a:effectLst>
            </a:endParaRPr>
          </a:p>
        </p:txBody>
      </p:sp>
      <p:graphicFrame>
        <p:nvGraphicFramePr>
          <p:cNvPr id="13" name="Table 12"/>
          <p:cNvGraphicFramePr/>
          <p:nvPr/>
        </p:nvGraphicFramePr>
        <p:xfrm>
          <a:off x="2437130" y="1546860"/>
          <a:ext cx="2413000" cy="1905000"/>
        </p:xfrm>
        <a:graphic>
          <a:graphicData uri="http://schemas.openxmlformats.org/drawingml/2006/table">
            <a:tbl>
              <a:tblPr firstRow="1" bandRow="1">
                <a:tableStyleId>{5C22544A-7EE6-4342-B048-85BDC9FD1C3A}</a:tableStyleId>
              </a:tblPr>
              <a:tblGrid>
                <a:gridCol w="1206500"/>
                <a:gridCol w="1206500"/>
              </a:tblGrid>
              <a:tr h="381000">
                <a:tc>
                  <a:txBody>
                    <a:bodyPr/>
                    <a:p>
                      <a:pPr>
                        <a:buNone/>
                      </a:pPr>
                      <a:r>
                        <a:rPr lang="en-US" altLang="zh-CN"/>
                        <a:t>       </a:t>
                      </a:r>
                      <a:r>
                        <a:rPr lang="zh-CN" altLang="en-US"/>
                        <a:t>问题</a:t>
                      </a:r>
                      <a:endParaRPr lang="zh-CN" altLang="en-US"/>
                    </a:p>
                  </a:txBody>
                  <a:tcPr>
                    <a:solidFill>
                      <a:schemeClr val="bg1">
                        <a:lumMod val="65000"/>
                      </a:schemeClr>
                    </a:solidFill>
                  </a:tcPr>
                </a:tc>
                <a:tc>
                  <a:txBody>
                    <a:bodyPr/>
                    <a:p>
                      <a:pPr>
                        <a:buNone/>
                      </a:pPr>
                      <a:r>
                        <a:rPr lang="en-US" altLang="zh-CN"/>
                        <a:t>       </a:t>
                      </a:r>
                      <a:r>
                        <a:rPr lang="zh-CN" altLang="en-US"/>
                        <a:t>答案</a:t>
                      </a:r>
                      <a:endParaRPr lang="zh-CN" altLang="en-US"/>
                    </a:p>
                  </a:txBody>
                  <a:tcPr>
                    <a:solidFill>
                      <a:schemeClr val="bg1">
                        <a:lumMod val="65000"/>
                      </a:schemeClr>
                    </a:solidFill>
                  </a:tcPr>
                </a:tc>
              </a:tr>
              <a:tr h="381000">
                <a:tc>
                  <a:txBody>
                    <a:bodyPr/>
                    <a:p>
                      <a:pPr>
                        <a:buNone/>
                      </a:pPr>
                      <a:r>
                        <a:rPr lang="en-US"/>
                        <a:t>         Q1</a:t>
                      </a:r>
                      <a:endParaRPr lang="en-US"/>
                    </a:p>
                  </a:txBody>
                  <a:tcPr>
                    <a:solidFill>
                      <a:schemeClr val="bg1">
                        <a:lumMod val="65000"/>
                      </a:schemeClr>
                    </a:solidFill>
                  </a:tcPr>
                </a:tc>
                <a:tc>
                  <a:txBody>
                    <a:bodyPr/>
                    <a:p>
                      <a:pPr>
                        <a:buNone/>
                      </a:pPr>
                      <a:r>
                        <a:rPr lang="en-US"/>
                        <a:t>         A1</a:t>
                      </a:r>
                      <a:endParaRPr lang="en-US"/>
                    </a:p>
                  </a:txBody>
                  <a:tcPr>
                    <a:solidFill>
                      <a:schemeClr val="bg1">
                        <a:lumMod val="65000"/>
                      </a:schemeClr>
                    </a:solidFill>
                  </a:tcPr>
                </a:tc>
              </a:tr>
              <a:tr h="381000">
                <a:tc>
                  <a:txBody>
                    <a:bodyPr/>
                    <a:p>
                      <a:pPr>
                        <a:buNone/>
                      </a:pPr>
                      <a:r>
                        <a:rPr lang="en-US"/>
                        <a:t>         Q2</a:t>
                      </a:r>
                      <a:endParaRPr lang="en-US"/>
                    </a:p>
                  </a:txBody>
                  <a:tcPr>
                    <a:solidFill>
                      <a:schemeClr val="bg1">
                        <a:lumMod val="65000"/>
                      </a:schemeClr>
                    </a:solidFill>
                  </a:tcPr>
                </a:tc>
                <a:tc>
                  <a:txBody>
                    <a:bodyPr/>
                    <a:p>
                      <a:pPr>
                        <a:buNone/>
                      </a:pPr>
                      <a:r>
                        <a:rPr lang="en-US"/>
                        <a:t>         A2</a:t>
                      </a:r>
                      <a:endParaRPr lang="en-US"/>
                    </a:p>
                  </a:txBody>
                  <a:tcPr>
                    <a:solidFill>
                      <a:schemeClr val="bg1">
                        <a:lumMod val="65000"/>
                      </a:schemeClr>
                    </a:solidFill>
                  </a:tcPr>
                </a:tc>
              </a:tr>
              <a:tr h="381000">
                <a:tc>
                  <a:txBody>
                    <a:bodyPr/>
                    <a:p>
                      <a:pPr>
                        <a:buNone/>
                      </a:pPr>
                      <a:r>
                        <a:rPr lang="en-US"/>
                        <a:t>          ...</a:t>
                      </a:r>
                      <a:endParaRPr lang="en-US"/>
                    </a:p>
                  </a:txBody>
                  <a:tcPr>
                    <a:solidFill>
                      <a:schemeClr val="bg1">
                        <a:lumMod val="65000"/>
                      </a:schemeClr>
                    </a:solidFill>
                  </a:tcPr>
                </a:tc>
                <a:tc>
                  <a:txBody>
                    <a:bodyPr/>
                    <a:p>
                      <a:pPr>
                        <a:buNone/>
                      </a:pPr>
                      <a:r>
                        <a:rPr lang="en-US"/>
                        <a:t>         ...</a:t>
                      </a:r>
                      <a:endParaRPr lang="en-US"/>
                    </a:p>
                  </a:txBody>
                  <a:tcPr>
                    <a:solidFill>
                      <a:schemeClr val="bg1">
                        <a:lumMod val="65000"/>
                      </a:schemeClr>
                    </a:solidFill>
                  </a:tcPr>
                </a:tc>
              </a:tr>
              <a:tr h="381000">
                <a:tc>
                  <a:txBody>
                    <a:bodyPr/>
                    <a:p>
                      <a:pPr>
                        <a:buNone/>
                      </a:pPr>
                      <a:r>
                        <a:rPr lang="en-US"/>
                        <a:t>         Qn</a:t>
                      </a:r>
                      <a:endParaRPr lang="en-US"/>
                    </a:p>
                  </a:txBody>
                  <a:tcPr>
                    <a:solidFill>
                      <a:schemeClr val="bg1">
                        <a:lumMod val="65000"/>
                      </a:schemeClr>
                    </a:solidFill>
                  </a:tcPr>
                </a:tc>
                <a:tc>
                  <a:txBody>
                    <a:bodyPr/>
                    <a:p>
                      <a:pPr>
                        <a:buNone/>
                      </a:pPr>
                      <a:r>
                        <a:rPr lang="en-US"/>
                        <a:t>         An</a:t>
                      </a:r>
                      <a:endParaRPr lang="en-US"/>
                    </a:p>
                  </a:txBody>
                  <a:tcPr>
                    <a:solidFill>
                      <a:schemeClr val="bg1">
                        <a:lumMod val="6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基于阅读理解形式的中文问答系统设计与实现</a:t>
            </a:r>
            <a:endParaRPr lang="en-US"/>
          </a:p>
        </p:txBody>
      </p:sp>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Text Box 22"/>
          <p:cNvSpPr txBox="1"/>
          <p:nvPr/>
        </p:nvSpPr>
        <p:spPr>
          <a:xfrm>
            <a:off x="577215" y="1080135"/>
            <a:ext cx="554609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基于阅读理解形式的问答：</a:t>
            </a:r>
            <a:endParaRPr lang="zh-CN" altLang="en-US" sz="2000">
              <a:solidFill>
                <a:schemeClr val="tx1"/>
              </a:solidFill>
              <a:effectLst>
                <a:outerShdw blurRad="38100" dist="19050" dir="2700000" algn="tl" rotWithShape="0">
                  <a:schemeClr val="dk1">
                    <a:alpha val="40000"/>
                  </a:schemeClr>
                </a:outerShdw>
              </a:effectLst>
            </a:endParaRPr>
          </a:p>
        </p:txBody>
      </p:sp>
      <p:sp>
        <p:nvSpPr>
          <p:cNvPr id="8" name="圆角矩形 8"/>
          <p:cNvSpPr>
            <a:spLocks noChangeArrowheads="1"/>
          </p:cNvSpPr>
          <p:nvPr/>
        </p:nvSpPr>
        <p:spPr bwMode="auto">
          <a:xfrm>
            <a:off x="2886710" y="1560830"/>
            <a:ext cx="5118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3" name="Straight Connector 2"/>
          <p:cNvCxnSpPr/>
          <p:nvPr/>
        </p:nvCxnSpPr>
        <p:spPr>
          <a:xfrm>
            <a:off x="2886710" y="3468370"/>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2988945" y="1642745"/>
            <a:ext cx="5113020" cy="1545590"/>
          </a:xfrm>
          <a:prstGeom prst="rect">
            <a:avLst/>
          </a:prstGeom>
          <a:noFill/>
        </p:spPr>
        <p:txBody>
          <a:bodyPr wrap="square" rtlCol="0">
            <a:spAutoFit/>
          </a:bodyPr>
          <a:p>
            <a:r>
              <a:rPr lang="zh-CN" altLang="en-US"/>
              <a:t>网球的前身是14世纪流行於法国宫廷的一种叫「掌球戏」的游戏。规则是两名玩家隔著一条绳子，使用手掌将被布包著头髮製成的球互相对打。其后这种游戏经过发展和改良，用网代替绳子，并将以手击球改为用木製球拍，随后木拍更拉上弦线。由18世纪开始，欧洲民间也开始出现这种游戏，并且於19世纪盛行於欧洲。现代的网球则於1873年12月由</a:t>
            </a:r>
            <a:r>
              <a:rPr lang="zh-CN" altLang="en-US">
                <a:solidFill>
                  <a:srgbClr val="FF0000"/>
                </a:solidFill>
              </a:rPr>
              <a:t>华尔特·科洛普顿·温菲尔德</a:t>
            </a:r>
            <a:r>
              <a:rPr lang="zh-CN" altLang="en-US"/>
              <a:t>少校在英国发明，当时这个游戏是用来在后院的派对中取悦客人。</a:t>
            </a:r>
            <a:endParaRPr lang="zh-CN" altLang="en-US"/>
          </a:p>
        </p:txBody>
      </p:sp>
      <p:sp>
        <p:nvSpPr>
          <p:cNvPr id="7" name="Text Box 6"/>
          <p:cNvSpPr txBox="1"/>
          <p:nvPr/>
        </p:nvSpPr>
        <p:spPr>
          <a:xfrm>
            <a:off x="2997200" y="3529330"/>
            <a:ext cx="3034665" cy="299085"/>
          </a:xfrm>
          <a:prstGeom prst="rect">
            <a:avLst/>
          </a:prstGeom>
          <a:noFill/>
        </p:spPr>
        <p:txBody>
          <a:bodyPr wrap="square" rtlCol="0">
            <a:spAutoFit/>
          </a:bodyPr>
          <a:p>
            <a:r>
              <a:rPr lang="zh-CN" altLang="en-US"/>
              <a:t>问题：</a:t>
            </a:r>
            <a:r>
              <a:rPr lang="en-US"/>
              <a:t>是谁让现代网球诞生了</a:t>
            </a:r>
            <a:r>
              <a:rPr lang="zh-CN" altLang="en-US"/>
              <a:t>？</a:t>
            </a:r>
            <a:endParaRPr lang="zh-CN" altLang="en-US"/>
          </a:p>
        </p:txBody>
      </p:sp>
      <p:cxnSp>
        <p:nvCxnSpPr>
          <p:cNvPr id="9" name="Straight Connector 8"/>
          <p:cNvCxnSpPr/>
          <p:nvPr/>
        </p:nvCxnSpPr>
        <p:spPr>
          <a:xfrm>
            <a:off x="2886710" y="389953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2997200" y="4036695"/>
            <a:ext cx="3034665" cy="299085"/>
          </a:xfrm>
          <a:prstGeom prst="rect">
            <a:avLst/>
          </a:prstGeom>
          <a:noFill/>
        </p:spPr>
        <p:txBody>
          <a:bodyPr wrap="square" rtlCol="0">
            <a:spAutoFit/>
          </a:bodyPr>
          <a:p>
            <a:r>
              <a:rPr lang="zh-CN" altLang="en-US"/>
              <a:t>答案：华尔特·科洛普顿·温菲尔德</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思源黑体 CN Normal"/>
        <a:cs typeface=""/>
      </a:majorFont>
      <a:minorFont>
        <a:latin typeface="Arial"/>
        <a:ea typeface="思源黑体 CN Normal"/>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1732</Words>
  <Application>WPS Presentation</Application>
  <PresentationFormat>全屏显示(16:9)</PresentationFormat>
  <Paragraphs>342</Paragraphs>
  <Slides>24</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Agency FB</vt:lpstr>
      <vt:lpstr>微软雅黑</vt:lpstr>
      <vt:lpstr>Symbol</vt:lpstr>
      <vt:lpstr>Songti SC</vt:lpstr>
      <vt:lpstr>Calibri</vt:lpstr>
      <vt:lpstr>思源黑体 CN Normal</vt:lpstr>
      <vt:lpstr>黑体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33257</dc:title>
  <dc:creator>Administrator</dc:creator>
  <cp:lastModifiedBy>Tony Sun</cp:lastModifiedBy>
  <cp:revision>148</cp:revision>
  <dcterms:created xsi:type="dcterms:W3CDTF">2020-11-12T00:30:00Z</dcterms:created>
  <dcterms:modified xsi:type="dcterms:W3CDTF">2020-11-15T00:39:59Z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