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411" r:id="rId5"/>
    <p:sldId id="433" r:id="rId6"/>
    <p:sldId id="361" r:id="rId7"/>
    <p:sldId id="534" r:id="rId8"/>
    <p:sldId id="458" r:id="rId9"/>
    <p:sldId id="601" r:id="rId10"/>
    <p:sldId id="264" r:id="rId11"/>
    <p:sldId id="362" r:id="rId12"/>
    <p:sldId id="477" r:id="rId13"/>
    <p:sldId id="576" r:id="rId14"/>
    <p:sldId id="558" r:id="rId15"/>
    <p:sldId id="413" r:id="rId16"/>
    <p:sldId id="497" r:id="rId17"/>
    <p:sldId id="560" r:id="rId18"/>
    <p:sldId id="580" r:id="rId19"/>
    <p:sldId id="494" r:id="rId20"/>
    <p:sldId id="499" r:id="rId21"/>
    <p:sldId id="511" r:id="rId22"/>
    <p:sldId id="521" r:id="rId23"/>
    <p:sldId id="522" r:id="rId24"/>
    <p:sldId id="396" r:id="rId25"/>
    <p:sldId id="397" r:id="rId26"/>
    <p:sldId id="454" r:id="rId27"/>
    <p:sldId id="535" r:id="rId28"/>
    <p:sldId id="398" r:id="rId29"/>
    <p:sldId id="404" r:id="rId30"/>
    <p:sldId id="597" r:id="rId31"/>
    <p:sldId id="579" r:id="rId32"/>
    <p:sldId id="403" r:id="rId33"/>
    <p:sldId id="578"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15A75"/>
    <a:srgbClr val="008080"/>
    <a:srgbClr val="F17445"/>
    <a:srgbClr val="E94744"/>
    <a:srgbClr val="009999"/>
    <a:srgbClr val="C34A3D"/>
    <a:srgbClr val="015A74"/>
    <a:srgbClr val="01495F"/>
    <a:srgbClr val="006666"/>
    <a:srgbClr val="D43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23" autoAdjust="0"/>
    <p:restoredTop sz="92993" autoAdjust="0"/>
  </p:normalViewPr>
  <p:slideViewPr>
    <p:cSldViewPr snapToGrid="0">
      <p:cViewPr>
        <p:scale>
          <a:sx n="100" d="100"/>
          <a:sy n="100" d="100"/>
        </p:scale>
        <p:origin x="834" y="960"/>
      </p:cViewPr>
      <p:guideLst>
        <p:guide orient="horz" pos="1676"/>
        <p:guide pos="28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1EF6B-984B-46B6-AB1F-932A13F201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7DC6A-F9F9-48DB-9FE7-E174AE0538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7DC6A-F9F9-48DB-9FE7-E174AE0538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7ABA252-8979-4908-8138-C8EC2530AE3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D1D121-70C2-4F51-8E6A-85BDEC1299C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ABA252-8979-4908-8138-C8EC2530AE3A}"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FD1D121-70C2-4F51-8E6A-85BDEC1299C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38888" y="122473"/>
            <a:ext cx="1467011" cy="491720"/>
          </a:xfrm>
          <a:prstGeom prst="rect">
            <a:avLst/>
          </a:prstGeom>
        </p:spPr>
      </p:pic>
      <p:grpSp>
        <p:nvGrpSpPr>
          <p:cNvPr id="5" name="组合 2"/>
          <p:cNvGrpSpPr/>
          <p:nvPr/>
        </p:nvGrpSpPr>
        <p:grpSpPr>
          <a:xfrm>
            <a:off x="524281" y="1236086"/>
            <a:ext cx="8430895" cy="3062282"/>
            <a:chOff x="1176954" y="4238028"/>
            <a:chExt cx="11241193" cy="4083045"/>
          </a:xfrm>
        </p:grpSpPr>
        <p:sp>
          <p:nvSpPr>
            <p:cNvPr id="9" name="文本框 8"/>
            <p:cNvSpPr txBox="1"/>
            <p:nvPr/>
          </p:nvSpPr>
          <p:spPr>
            <a:xfrm>
              <a:off x="1176954" y="4238028"/>
              <a:ext cx="11241193" cy="778087"/>
            </a:xfrm>
            <a:prstGeom prst="rect">
              <a:avLst/>
            </a:prstGeom>
            <a:noFill/>
            <a:effectLst/>
          </p:spPr>
          <p:txBody>
            <a:bodyPr wrap="square" rtlCol="0">
              <a:spAutoFit/>
            </a:bodyPr>
            <a:p>
              <a:r>
                <a:rPr lang="zh-CN" altLang="en-US"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基于机器阅读理解的中文问答系统研究与实现</a:t>
              </a:r>
              <a:endParaRPr lang="zh-CN" altLang="en-US"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29" name="文本框 28"/>
            <p:cNvSpPr txBox="1"/>
            <p:nvPr/>
          </p:nvSpPr>
          <p:spPr>
            <a:xfrm>
              <a:off x="7490072" y="7368572"/>
              <a:ext cx="4146973" cy="952501"/>
            </a:xfrm>
            <a:prstGeom prst="rect">
              <a:avLst/>
            </a:prstGeom>
            <a:noFill/>
          </p:spPr>
          <p:txBody>
            <a:bodyPr wrap="none" rtlCol="0">
              <a:spAutoFit/>
            </a:bodyPr>
            <a:p>
              <a:pPr algn="dist">
                <a:lnSpc>
                  <a:spcPct val="150000"/>
                </a:lnSpc>
              </a:pPr>
              <a:r>
                <a:rPr lang="zh-CN" altLang="en-US"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答辩人：孙相会</a:t>
              </a:r>
              <a:r>
                <a:rPr lang="en-US" altLang="zh-CN"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     </a:t>
              </a:r>
              <a:r>
                <a:rPr lang="zh-CN" altLang="en-US"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指导老师：  张天成</a:t>
              </a:r>
              <a:endParaRPr lang="en-US" altLang="zh-CN"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endParaRPr>
            </a:p>
            <a:p>
              <a:pPr algn="dist">
                <a:lnSpc>
                  <a:spcPct val="150000"/>
                </a:lnSpc>
              </a:pPr>
              <a:r>
                <a:rPr lang="zh-CN" altLang="en-US"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学号：</a:t>
              </a:r>
              <a:r>
                <a:rPr lang="en-US" altLang="zh-CN"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1971654</a:t>
              </a:r>
              <a:r>
                <a:rPr lang="zh-CN" altLang="en-US"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rPr>
                <a:t>      专业：计算机技术</a:t>
              </a:r>
              <a:endParaRPr lang="zh-CN" altLang="en-US" sz="135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Kartika" panose="02020503030404060203" pitchFamily="18" charset="0"/>
              </a:endParaRPr>
            </a:p>
          </p:txBody>
        </p:sp>
      </p:grpSp>
      <p:grpSp>
        <p:nvGrpSpPr>
          <p:cNvPr id="6" name="组合 1"/>
          <p:cNvGrpSpPr/>
          <p:nvPr/>
        </p:nvGrpSpPr>
        <p:grpSpPr>
          <a:xfrm>
            <a:off x="-1851769" y="2119420"/>
            <a:ext cx="5035271" cy="6646100"/>
            <a:chOff x="9305941" y="-3123718"/>
            <a:chExt cx="6713695" cy="8861466"/>
          </a:xfrm>
        </p:grpSpPr>
        <p:sp>
          <p:nvSpPr>
            <p:cNvPr id="10" name="矩形 6"/>
            <p:cNvSpPr/>
            <p:nvPr/>
          </p:nvSpPr>
          <p:spPr>
            <a:xfrm rot="2700000">
              <a:off x="8232056" y="-2049833"/>
              <a:ext cx="8861466" cy="6713695"/>
            </a:xfrm>
            <a:prstGeom prst="rect">
              <a:avLst/>
            </a:prstGeom>
            <a:solidFill>
              <a:srgbClr val="2E75B5"/>
            </a:solidFill>
            <a:ln>
              <a:noFill/>
            </a:ln>
            <a:effectLst>
              <a:outerShdw blurRad="127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4" name="矩形 7"/>
            <p:cNvSpPr/>
            <p:nvPr/>
          </p:nvSpPr>
          <p:spPr>
            <a:xfrm rot="2700000">
              <a:off x="8837999" y="-1247258"/>
              <a:ext cx="7228933" cy="5080358"/>
            </a:xfrm>
            <a:prstGeom prst="rect">
              <a:avLst/>
            </a:prstGeom>
            <a:solidFill>
              <a:srgbClr val="5B9BD5"/>
            </a:solidFill>
            <a:ln>
              <a:noFill/>
            </a:ln>
            <a:effectLst>
              <a:outerShdw blurRad="127000" dist="127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15" name="Group 4"/>
            <p:cNvGrpSpPr>
              <a:grpSpLocks noChangeAspect="1"/>
            </p:cNvGrpSpPr>
            <p:nvPr/>
          </p:nvGrpSpPr>
          <p:grpSpPr bwMode="auto">
            <a:xfrm>
              <a:off x="12474697" y="-925016"/>
              <a:ext cx="1846377" cy="1719613"/>
              <a:chOff x="6206" y="-1387"/>
              <a:chExt cx="3219" cy="2998"/>
            </a:xfrm>
            <a:solidFill>
              <a:schemeClr val="bg1"/>
            </a:solidFill>
            <a:effectLst/>
          </p:grpSpPr>
          <p:sp>
            <p:nvSpPr>
              <p:cNvPr id="16" name="Freeform 6"/>
              <p:cNvSpPr/>
              <p:nvPr/>
            </p:nvSpPr>
            <p:spPr bwMode="auto">
              <a:xfrm>
                <a:off x="6206" y="-13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p:spPr>
            <p:txBody>
              <a:bodyPr vert="horz" wrap="square" lIns="68580" tIns="34290" rIns="68580" bIns="34290" numCol="1" anchor="t" anchorCtr="0" compatLnSpc="1"/>
              <a:p>
                <a:endParaRPr lang="zh-HK" altLang="en-US" sz="1350" dirty="0"/>
              </a:p>
            </p:txBody>
          </p:sp>
          <p:sp>
            <p:nvSpPr>
              <p:cNvPr id="18" name="Freeform 7"/>
              <p:cNvSpPr/>
              <p:nvPr/>
            </p:nvSpPr>
            <p:spPr bwMode="auto">
              <a:xfrm>
                <a:off x="6888" y="1"/>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p:spPr>
            <p:txBody>
              <a:bodyPr vert="horz" wrap="square" lIns="68580" tIns="34290" rIns="68580" bIns="34290" numCol="1" anchor="t" anchorCtr="0" compatLnSpc="1"/>
              <a:p>
                <a:endParaRPr lang="zh-HK" altLang="en-US" sz="1350"/>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1"/>
          </p:cNvPicPr>
          <p:nvPr/>
        </p:nvPicPr>
        <p:blipFill>
          <a:blip r:embed="rId2"/>
          <a:stretch>
            <a:fillRect/>
          </a:stretch>
        </p:blipFill>
        <p:spPr>
          <a:xfrm>
            <a:off x="4318635" y="1200150"/>
            <a:ext cx="2026920" cy="2895600"/>
          </a:xfrm>
          <a:prstGeom prst="rect">
            <a:avLst/>
          </a:prstGeom>
        </p:spPr>
      </p:pic>
      <p:sp>
        <p:nvSpPr>
          <p:cNvPr id="9" name="Text Box 8"/>
          <p:cNvSpPr txBox="1"/>
          <p:nvPr/>
        </p:nvSpPr>
        <p:spPr>
          <a:xfrm>
            <a:off x="4318635" y="4498975"/>
            <a:ext cx="2632075" cy="398780"/>
          </a:xfrm>
          <a:prstGeom prst="rect">
            <a:avLst/>
          </a:prstGeom>
          <a:noFill/>
        </p:spPr>
        <p:txBody>
          <a:bodyPr wrap="square" rtlCol="0">
            <a:spAutoFit/>
          </a:bodyPr>
          <a:p>
            <a:r>
              <a:rPr lang="zh-CN" altLang="en-US" sz="2000">
                <a:ln/>
                <a:solidFill>
                  <a:schemeClr val="tx1"/>
                </a:solidFill>
                <a:effectLst>
                  <a:outerShdw blurRad="38100" dist="19050" dir="2700000" algn="tl" rotWithShape="0">
                    <a:schemeClr val="dk1">
                      <a:alpha val="40000"/>
                    </a:schemeClr>
                  </a:outerShdw>
                </a:effectLst>
              </a:rPr>
              <a:t>典型的文本匹配框架</a:t>
            </a:r>
            <a:endParaRPr lang="zh-CN" altLang="en-US" sz="200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242570" y="218440"/>
            <a:ext cx="7100570" cy="460375"/>
          </a:xfrm>
          <a:prstGeom prst="rect">
            <a:avLst/>
          </a:prstGeom>
          <a:noFill/>
        </p:spPr>
        <p:txBody>
          <a:bodyPr wrap="square" rtlCol="0">
            <a:spAutoFit/>
          </a:bodyPr>
          <a:p>
            <a:r>
              <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基于多轮交互机制的</a:t>
            </a:r>
            <a:r>
              <a:rPr lang="en-US" altLang="zh-CN"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Lattice conv-Transformer</a:t>
            </a:r>
            <a:r>
              <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设计</a:t>
            </a:r>
            <a:endParaRPr lang="zh-CN" altLang="en-US" sz="2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1"/>
          <p:nvPr/>
        </p:nvSpPr>
        <p:spPr>
          <a:xfrm>
            <a:off x="8279130" y="2353945"/>
            <a:ext cx="639445" cy="299085"/>
          </a:xfrm>
          <a:prstGeom prst="rect">
            <a:avLst/>
          </a:prstGeom>
          <a:noFill/>
        </p:spPr>
        <p:txBody>
          <a:bodyPr wrap="square" rtlCol="0">
            <a:spAutoFit/>
          </a:bodyPr>
          <a:p>
            <a:r>
              <a:rPr lang="en-US"/>
              <a:t>0 or 1</a:t>
            </a:r>
            <a:endParaRPr lang="en-US"/>
          </a:p>
        </p:txBody>
      </p:sp>
      <p:pic>
        <p:nvPicPr>
          <p:cNvPr id="9" name="Picture 8"/>
          <p:cNvPicPr>
            <a:picLocks noChangeAspect="1"/>
          </p:cNvPicPr>
          <p:nvPr/>
        </p:nvPicPr>
        <p:blipFill>
          <a:blip r:embed="rId2"/>
          <a:stretch>
            <a:fillRect/>
          </a:stretch>
        </p:blipFill>
        <p:spPr>
          <a:xfrm>
            <a:off x="864870" y="1821180"/>
            <a:ext cx="7414260" cy="1501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1"/>
          </p:cNvPicPr>
          <p:nvPr/>
        </p:nvPicPr>
        <p:blipFill>
          <a:blip r:embed="rId2"/>
          <a:stretch>
            <a:fillRect/>
          </a:stretch>
        </p:blipFill>
        <p:spPr>
          <a:xfrm>
            <a:off x="1070610" y="1303020"/>
            <a:ext cx="7002780" cy="2537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graphicFrame>
        <p:nvGraphicFramePr>
          <p:cNvPr id="2" name="Table 1"/>
          <p:cNvGraphicFramePr/>
          <p:nvPr/>
        </p:nvGraphicFramePr>
        <p:xfrm>
          <a:off x="1395730" y="1687195"/>
          <a:ext cx="7326630" cy="365760"/>
        </p:xfrm>
        <a:graphic>
          <a:graphicData uri="http://schemas.openxmlformats.org/drawingml/2006/table">
            <a:tbl>
              <a:tblPr firstRow="1" bandRow="1">
                <a:tableStyleId>{5940675A-B579-460E-94D1-54222C63F5DA}</a:tableStyleId>
              </a:tblPr>
              <a:tblGrid>
                <a:gridCol w="1220788"/>
                <a:gridCol w="1220787"/>
                <a:gridCol w="1222375"/>
                <a:gridCol w="1220788"/>
                <a:gridCol w="1220787"/>
              </a:tblGrid>
              <a:tr h="18288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数据集</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发布时间</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文章来源</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语言类型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答案类型</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CNN&amp;Daily Mail</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2015</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填空式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SQuAD</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RACE</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英语考试</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多项选择式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TriviaQA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网页搜索</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NewsQA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新闻</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HotpotQA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MS MARCO</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2016</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18288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DuReader</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搜索引擎</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NarrativeQA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2017</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小说和电影剧本</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英语</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自由答案式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CMRC2018</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2018</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百度百科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CJRC2019</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法律法案</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cap="flat">
                      <a:noFill/>
                    </a:lnB>
                    <a:lnTlToBr>
                      <a:noFill/>
                    </a:lnTlToBr>
                    <a:lnBlToTr>
                      <a:noFill/>
                    </a:lnBlToTr>
                    <a:noFill/>
                  </a:tcPr>
                </a:tc>
              </a:tr>
              <a:tr h="0">
                <a:tc>
                  <a:txBody>
                    <a:bodyPr/>
                    <a:p>
                      <a:pPr indent="0">
                        <a:buNone/>
                      </a:pPr>
                      <a:r>
                        <a:rPr lang="en-US" sz="1200" b="0">
                          <a:solidFill>
                            <a:srgbClr val="FF0000"/>
                          </a:solidFill>
                          <a:latin typeface="宋体" panose="02010600030101010101" pitchFamily="2" charset="-122"/>
                          <a:ea typeface="宋体" panose="02010600030101010101" pitchFamily="2" charset="-122"/>
                          <a:cs typeface="宋体" panose="02010600030101010101" pitchFamily="2" charset="-122"/>
                        </a:rPr>
                        <a:t>DRCD</a:t>
                      </a:r>
                      <a:endParaRPr lang="en-US" sz="12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2019</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中文维基百科</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繁体中文</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latin typeface="宋体" panose="02010600030101010101" pitchFamily="2" charset="-122"/>
                          <a:ea typeface="宋体" panose="02010600030101010101" pitchFamily="2" charset="-122"/>
                          <a:cs typeface="宋体" panose="02010600030101010101" pitchFamily="2" charset="-122"/>
                        </a:rPr>
                        <a:t>片段抽取式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机器阅读理解相关数据集</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7" name="Text Box 6"/>
          <p:cNvSpPr txBox="1"/>
          <p:nvPr/>
        </p:nvSpPr>
        <p:spPr>
          <a:xfrm>
            <a:off x="470535" y="514985"/>
            <a:ext cx="520954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典型的机器阅读理解模型</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3" name="Picture 2"/>
          <p:cNvPicPr>
            <a:picLocks noChangeAspect="1"/>
          </p:cNvPicPr>
          <p:nvPr/>
        </p:nvPicPr>
        <p:blipFill>
          <a:blip r:embed="rId2"/>
          <a:stretch>
            <a:fillRect/>
          </a:stretch>
        </p:blipFill>
        <p:spPr>
          <a:xfrm>
            <a:off x="953135" y="1256665"/>
            <a:ext cx="2476500" cy="3148330"/>
          </a:xfrm>
          <a:prstGeom prst="rect">
            <a:avLst/>
          </a:prstGeom>
        </p:spPr>
      </p:pic>
      <p:sp>
        <p:nvSpPr>
          <p:cNvPr id="5" name="Text Box 4"/>
          <p:cNvSpPr txBox="1"/>
          <p:nvPr/>
        </p:nvSpPr>
        <p:spPr>
          <a:xfrm>
            <a:off x="1665605" y="4541520"/>
            <a:ext cx="1026795" cy="299085"/>
          </a:xfrm>
          <a:prstGeom prst="rect">
            <a:avLst/>
          </a:prstGeom>
          <a:noFill/>
        </p:spPr>
        <p:txBody>
          <a:bodyPr wrap="square" rtlCol="0">
            <a:spAutoFit/>
          </a:bodyPr>
          <a:p>
            <a:r>
              <a:rPr lang="en-US"/>
              <a:t>BiDAF</a:t>
            </a:r>
            <a:endParaRPr lang="en-US"/>
          </a:p>
        </p:txBody>
      </p:sp>
      <p:pic>
        <p:nvPicPr>
          <p:cNvPr id="8" name="Picture 7"/>
          <p:cNvPicPr>
            <a:picLocks noChangeAspect="1"/>
          </p:cNvPicPr>
          <p:nvPr/>
        </p:nvPicPr>
        <p:blipFill>
          <a:blip r:embed="rId3"/>
          <a:stretch>
            <a:fillRect/>
          </a:stretch>
        </p:blipFill>
        <p:spPr>
          <a:xfrm>
            <a:off x="4561840" y="1256665"/>
            <a:ext cx="2865755" cy="3148330"/>
          </a:xfrm>
          <a:prstGeom prst="rect">
            <a:avLst/>
          </a:prstGeom>
        </p:spPr>
      </p:pic>
      <p:sp>
        <p:nvSpPr>
          <p:cNvPr id="10" name="Text Box 9"/>
          <p:cNvSpPr txBox="1"/>
          <p:nvPr/>
        </p:nvSpPr>
        <p:spPr>
          <a:xfrm>
            <a:off x="5481320" y="4459605"/>
            <a:ext cx="1026795" cy="299085"/>
          </a:xfrm>
          <a:prstGeom prst="rect">
            <a:avLst/>
          </a:prstGeom>
          <a:noFill/>
        </p:spPr>
        <p:txBody>
          <a:bodyPr wrap="square" rtlCol="0">
            <a:spAutoFit/>
          </a:bodyPr>
          <a:p>
            <a:r>
              <a:rPr lang="en-US"/>
              <a:t>R-Net</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阅读理解模块的设计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7" name="Picture 6"/>
          <p:cNvPicPr>
            <a:picLocks noChangeAspect="1"/>
          </p:cNvPicPr>
          <p:nvPr/>
        </p:nvPicPr>
        <p:blipFill>
          <a:blip r:embed="rId2"/>
          <a:stretch>
            <a:fillRect/>
          </a:stretch>
        </p:blipFill>
        <p:spPr>
          <a:xfrm>
            <a:off x="2016125" y="868045"/>
            <a:ext cx="5681980" cy="371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4418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联合训练两个模块</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Text Box 4"/>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pic>
        <p:nvPicPr>
          <p:cNvPr id="4" name="Picture 3"/>
          <p:cNvPicPr>
            <a:picLocks noChangeAspect="1"/>
          </p:cNvPicPr>
          <p:nvPr/>
        </p:nvPicPr>
        <p:blipFill>
          <a:blip r:embed="rId2"/>
          <a:stretch>
            <a:fillRect/>
          </a:stretch>
        </p:blipFill>
        <p:spPr>
          <a:xfrm>
            <a:off x="2807970" y="899160"/>
            <a:ext cx="3528060" cy="363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文本匹配模型的设计</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48" name="矩形 47"/>
          <p:cNvSpPr/>
          <p:nvPr/>
        </p:nvSpPr>
        <p:spPr bwMode="auto">
          <a:xfrm>
            <a:off x="1634490" y="1369695"/>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TF-IDF</a:t>
            </a:r>
            <a:r>
              <a:rPr lang="zh-CN" altLang="en-US" sz="1400" dirty="0">
                <a:latin typeface="Songti SC" panose="02010600040101010101" pitchFamily="2" charset="-122"/>
                <a:ea typeface="Songti SC" panose="02010600040101010101" pitchFamily="2" charset="-122"/>
              </a:rPr>
              <a:t>、词袋模型</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Doc2Vec</a:t>
            </a:r>
            <a:endParaRPr lang="en-US" altLang="zh-CN" sz="1400" dirty="0">
              <a:latin typeface="Songti SC" panose="02010600040101010101" pitchFamily="2" charset="-122"/>
              <a:ea typeface="Songti SC" panose="02010600040101010101" pitchFamily="2" charset="-122"/>
            </a:endParaRPr>
          </a:p>
        </p:txBody>
      </p:sp>
      <p:sp>
        <p:nvSpPr>
          <p:cNvPr id="39957" name="椭圆 21"/>
          <p:cNvSpPr>
            <a:spLocks noChangeArrowheads="1"/>
          </p:cNvSpPr>
          <p:nvPr/>
        </p:nvSpPr>
        <p:spPr bwMode="auto">
          <a:xfrm>
            <a:off x="763270" y="1315720"/>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39958" name="TextBox 22"/>
          <p:cNvSpPr txBox="1">
            <a:spLocks noChangeArrowheads="1"/>
          </p:cNvSpPr>
          <p:nvPr/>
        </p:nvSpPr>
        <p:spPr bwMode="auto">
          <a:xfrm>
            <a:off x="796911" y="1519823"/>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无监督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sp>
        <p:nvSpPr>
          <p:cNvPr id="18" name="矩形 47"/>
          <p:cNvSpPr/>
          <p:nvPr/>
        </p:nvSpPr>
        <p:spPr bwMode="auto">
          <a:xfrm>
            <a:off x="1634490" y="2645410"/>
            <a:ext cx="3103880" cy="667385"/>
          </a:xfrm>
          <a:prstGeom prst="rect">
            <a:avLst/>
          </a:prstGeom>
          <a:solidFill>
            <a:schemeClr val="bg1">
              <a:lumMod val="65000"/>
            </a:schemeClr>
          </a:solidFill>
          <a:ln w="9525">
            <a:solidFill>
              <a:srgbClr val="F8F8F8"/>
            </a:solidFill>
            <a:round/>
          </a:ln>
        </p:spPr>
        <p:txBody>
          <a:bodyPr rtlCol="0" anchor="ctr"/>
          <a:lstStyle/>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DSSM</a:t>
            </a:r>
            <a:endParaRPr lang="zh-CN" altLang="en-US" sz="1400" dirty="0">
              <a:latin typeface="Songti SC" panose="02010600040101010101" pitchFamily="2" charset="-122"/>
              <a:ea typeface="Songti SC" panose="02010600040101010101" pitchFamily="2" charset="-122"/>
            </a:endParaRPr>
          </a:p>
          <a:p>
            <a:pPr marL="285750" lvl="0" indent="-285750">
              <a:lnSpc>
                <a:spcPct val="150000"/>
              </a:lnSpc>
              <a:buFont typeface="Wingdings" panose="05000000000000000000" pitchFamily="2" charset="2"/>
              <a:buChar char="Ø"/>
            </a:pPr>
            <a:r>
              <a:rPr lang="en-US" altLang="zh-CN" sz="1400" dirty="0">
                <a:latin typeface="Songti SC" panose="02010600040101010101" pitchFamily="2" charset="-122"/>
                <a:ea typeface="Songti SC" panose="02010600040101010101" pitchFamily="2" charset="-122"/>
              </a:rPr>
              <a:t>ESIM</a:t>
            </a:r>
            <a:endParaRPr lang="en-US" altLang="zh-CN" sz="1400" dirty="0">
              <a:latin typeface="Songti SC" panose="02010600040101010101" pitchFamily="2" charset="-122"/>
              <a:ea typeface="Songti SC" panose="02010600040101010101" pitchFamily="2" charset="-122"/>
            </a:endParaRPr>
          </a:p>
        </p:txBody>
      </p:sp>
      <p:sp>
        <p:nvSpPr>
          <p:cNvPr id="19" name="椭圆 21"/>
          <p:cNvSpPr>
            <a:spLocks noChangeArrowheads="1"/>
          </p:cNvSpPr>
          <p:nvPr/>
        </p:nvSpPr>
        <p:spPr bwMode="auto">
          <a:xfrm>
            <a:off x="763270" y="2591435"/>
            <a:ext cx="935355" cy="774700"/>
          </a:xfrm>
          <a:prstGeom prst="ellipse">
            <a:avLst/>
          </a:prstGeom>
          <a:solidFill>
            <a:schemeClr val="bg1">
              <a:lumMod val="50000"/>
            </a:schemeClr>
          </a:solidFill>
        </p:spPr>
        <p:style>
          <a:lnRef idx="2">
            <a:schemeClr val="accent3">
              <a:shade val="50000"/>
            </a:schemeClr>
          </a:lnRef>
          <a:fillRef idx="1">
            <a:schemeClr val="accent3"/>
          </a:fillRef>
          <a:effectRef idx="0">
            <a:schemeClr val="accent3"/>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20" name="TextBox 22"/>
          <p:cNvSpPr txBox="1">
            <a:spLocks noChangeArrowheads="1"/>
          </p:cNvSpPr>
          <p:nvPr/>
        </p:nvSpPr>
        <p:spPr bwMode="auto">
          <a:xfrm>
            <a:off x="911211" y="2795538"/>
            <a:ext cx="640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a:t>
            </a:r>
            <a:endParaRPr lang="zh-CN" altLang="en-US" sz="1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4" name="Text Box 3"/>
          <p:cNvSpPr txBox="1"/>
          <p:nvPr/>
        </p:nvSpPr>
        <p:spPr>
          <a:xfrm>
            <a:off x="5993765" y="1059180"/>
            <a:ext cx="2335530" cy="460375"/>
          </a:xfrm>
          <a:prstGeom prst="rect">
            <a:avLst/>
          </a:prstGeom>
          <a:noFill/>
        </p:spPr>
        <p:txBody>
          <a:bodyPr wrap="square" rtlCol="0">
            <a:spAutoFit/>
          </a:bodyPr>
          <a:p>
            <a:r>
              <a:rPr lang="zh-CN" altLang="en-US" sz="2400"/>
              <a:t>拟解决方案</a:t>
            </a:r>
            <a:endParaRPr lang="zh-CN" altLang="en-US" sz="2400"/>
          </a:p>
        </p:txBody>
      </p:sp>
      <p:sp>
        <p:nvSpPr>
          <p:cNvPr id="5" name="Text Box 4"/>
          <p:cNvSpPr txBox="1"/>
          <p:nvPr/>
        </p:nvSpPr>
        <p:spPr>
          <a:xfrm>
            <a:off x="5610225" y="1680845"/>
            <a:ext cx="2617470" cy="2168525"/>
          </a:xfrm>
          <a:prstGeom prst="rect">
            <a:avLst/>
          </a:prstGeom>
          <a:noFill/>
        </p:spPr>
        <p:txBody>
          <a:bodyPr wrap="square" rtlCol="0">
            <a:spAutoFit/>
          </a:bodyPr>
          <a:p>
            <a:r>
              <a:rPr lang="en-US"/>
              <a:t>1. </a:t>
            </a:r>
            <a:r>
              <a:rPr lang="zh-CN" altLang="en-US"/>
              <a:t>利用阅读理解数据集构造（问题，文档）对，作为文本匹配的训练数据集。</a:t>
            </a:r>
            <a:endParaRPr lang="zh-CN" altLang="en-US"/>
          </a:p>
          <a:p>
            <a:r>
              <a:rPr lang="en-US" altLang="zh-CN"/>
              <a:t>2. </a:t>
            </a:r>
            <a:r>
              <a:rPr lang="zh-CN" altLang="en-US"/>
              <a:t>从浏览器检索出的若干文档中利用匹配模型选择出相似度较高的</a:t>
            </a:r>
            <a:r>
              <a:rPr lang="en-US" altLang="zh-CN"/>
              <a:t>K</a:t>
            </a:r>
            <a:r>
              <a:rPr lang="zh-CN" altLang="en-US"/>
              <a:t>个文档。</a:t>
            </a:r>
            <a:endParaRPr lang="zh-CN" altLang="en-US"/>
          </a:p>
          <a:p>
            <a:r>
              <a:rPr lang="en-US" altLang="zh-CN"/>
              <a:t>3. </a:t>
            </a:r>
            <a:r>
              <a:rPr lang="zh-CN" altLang="en-US"/>
              <a:t>将用户的问题与数据库中存储的问题做相似度计算，选择出</a:t>
            </a:r>
            <a:r>
              <a:rPr lang="en-US" altLang="zh-CN"/>
              <a:t>K</a:t>
            </a:r>
            <a:r>
              <a:rPr lang="zh-CN" altLang="en-US"/>
              <a:t>个相似的问题，将</a:t>
            </a:r>
            <a:r>
              <a:rPr lang="en-US" altLang="zh-CN"/>
              <a:t>K</a:t>
            </a:r>
            <a:r>
              <a:rPr lang="zh-CN" altLang="en-US"/>
              <a:t>个相似的问题对应的文档返回</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218440"/>
            <a:ext cx="422973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39963" name="TextBox 27"/>
          <p:cNvSpPr txBox="1">
            <a:spLocks noChangeArrowheads="1"/>
          </p:cNvSpPr>
          <p:nvPr/>
        </p:nvSpPr>
        <p:spPr bwMode="auto">
          <a:xfrm>
            <a:off x="5610340" y="1369746"/>
            <a:ext cx="10972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dirty="0">
                <a:solidFill>
                  <a:srgbClr val="F8F8F8"/>
                </a:solidFill>
                <a:latin typeface="微软雅黑" panose="020B0503020204020204" charset="-122"/>
                <a:ea typeface="微软雅黑" panose="020B0503020204020204" charset="-122"/>
              </a:rPr>
              <a:t>答案角度</a:t>
            </a:r>
            <a:endParaRPr lang="zh-CN" altLang="en-US" sz="1800" dirty="0">
              <a:solidFill>
                <a:srgbClr val="F8F8F8"/>
              </a:solidFill>
              <a:latin typeface="微软雅黑" panose="020B0503020204020204" charset="-122"/>
              <a:ea typeface="微软雅黑" panose="020B0503020204020204" charset="-122"/>
            </a:endParaRPr>
          </a:p>
        </p:txBody>
      </p:sp>
      <p:pic>
        <p:nvPicPr>
          <p:cNvPr id="4" name="Picture 3" descr="Screenshot from 2020-11-18 20-26-37"/>
          <p:cNvPicPr>
            <a:picLocks noChangeAspect="1"/>
          </p:cNvPicPr>
          <p:nvPr/>
        </p:nvPicPr>
        <p:blipFill>
          <a:blip r:embed="rId2"/>
          <a:stretch>
            <a:fillRect/>
          </a:stretch>
        </p:blipFill>
        <p:spPr>
          <a:xfrm>
            <a:off x="5824855" y="1530985"/>
            <a:ext cx="3072130" cy="595630"/>
          </a:xfrm>
          <a:prstGeom prst="rect">
            <a:avLst/>
          </a:prstGeom>
        </p:spPr>
      </p:pic>
      <p:sp>
        <p:nvSpPr>
          <p:cNvPr id="5" name="Text Box 4"/>
          <p:cNvSpPr txBox="1"/>
          <p:nvPr/>
        </p:nvSpPr>
        <p:spPr>
          <a:xfrm>
            <a:off x="5774055" y="3980180"/>
            <a:ext cx="2145665" cy="299085"/>
          </a:xfrm>
          <a:prstGeom prst="rect">
            <a:avLst/>
          </a:prstGeom>
          <a:noFill/>
        </p:spPr>
        <p:txBody>
          <a:bodyPr wrap="square" rtlCol="0">
            <a:spAutoFit/>
          </a:bodyPr>
          <a:p>
            <a:r>
              <a:rPr lang="zh-CN" altLang="en-US"/>
              <a:t>共有</a:t>
            </a:r>
            <a:r>
              <a:rPr lang="en-US" altLang="zh-CN"/>
              <a:t>152241</a:t>
            </a:r>
            <a:r>
              <a:rPr lang="zh-CN" altLang="en-US"/>
              <a:t>个样本</a:t>
            </a:r>
            <a:endParaRPr lang="zh-CN" altLang="en-US"/>
          </a:p>
        </p:txBody>
      </p:sp>
      <p:sp>
        <p:nvSpPr>
          <p:cNvPr id="8" name="圆角矩形 8"/>
          <p:cNvSpPr>
            <a:spLocks noChangeArrowheads="1"/>
          </p:cNvSpPr>
          <p:nvPr/>
        </p:nvSpPr>
        <p:spPr bwMode="auto">
          <a:xfrm>
            <a:off x="266065" y="1369695"/>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46380" y="327723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71780" y="1459865"/>
            <a:ext cx="5113020" cy="1753235"/>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文本段落：</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11" name="Text Box 10"/>
          <p:cNvSpPr txBox="1"/>
          <p:nvPr/>
        </p:nvSpPr>
        <p:spPr>
          <a:xfrm>
            <a:off x="280035" y="3346450"/>
            <a:ext cx="4880610" cy="299085"/>
          </a:xfrm>
          <a:prstGeom prst="rect">
            <a:avLst/>
          </a:prstGeom>
          <a:noFill/>
        </p:spPr>
        <p:txBody>
          <a:bodyPr wrap="square" rtlCol="0">
            <a:spAutoFit/>
          </a:bodyPr>
          <a:p>
            <a:r>
              <a:rPr lang="zh-CN" altLang="en-US"/>
              <a:t>问题：华阳路街道四周相连的是什么地方？</a:t>
            </a:r>
            <a:endParaRPr lang="zh-CN" altLang="en-US"/>
          </a:p>
        </p:txBody>
      </p:sp>
      <p:cxnSp>
        <p:nvCxnSpPr>
          <p:cNvPr id="12" name="Straight Connector 11"/>
          <p:cNvCxnSpPr/>
          <p:nvPr/>
        </p:nvCxnSpPr>
        <p:spPr>
          <a:xfrm>
            <a:off x="280035" y="3745865"/>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280035" y="3780155"/>
            <a:ext cx="5224780" cy="499110"/>
          </a:xfrm>
          <a:prstGeom prst="rect">
            <a:avLst/>
          </a:prstGeom>
          <a:noFill/>
        </p:spPr>
        <p:txBody>
          <a:bodyPr wrap="square" rtlCol="0">
            <a:spAutoFit/>
          </a:bodyPr>
          <a:p>
            <a:r>
              <a:rPr lang="zh-CN" altLang="en-US"/>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20" name="Text Box 19"/>
          <p:cNvSpPr txBox="1"/>
          <p:nvPr/>
        </p:nvSpPr>
        <p:spPr>
          <a:xfrm>
            <a:off x="5944870" y="2266950"/>
            <a:ext cx="2477770" cy="506730"/>
          </a:xfrm>
          <a:prstGeom prst="rect">
            <a:avLst/>
          </a:prstGeom>
          <a:noFill/>
        </p:spPr>
        <p:txBody>
          <a:bodyPr wrap="square" rtlCol="0">
            <a:spAutoFit/>
          </a:bodyPr>
          <a:p>
            <a:r>
              <a:rPr lang="zh-CN" altLang="en-US"/>
              <a:t>删除答案所在的句子（构造一个负样本）</a:t>
            </a:r>
            <a:endParaRPr lang="zh-CN" altLang="en-US"/>
          </a:p>
        </p:txBody>
      </p:sp>
      <p:sp>
        <p:nvSpPr>
          <p:cNvPr id="21" name="圆角矩形 8"/>
          <p:cNvSpPr>
            <a:spLocks noChangeArrowheads="1"/>
          </p:cNvSpPr>
          <p:nvPr/>
        </p:nvSpPr>
        <p:spPr bwMode="auto">
          <a:xfrm>
            <a:off x="468503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2" name="Straight Connector 21"/>
          <p:cNvCxnSpPr/>
          <p:nvPr/>
        </p:nvCxnSpPr>
        <p:spPr>
          <a:xfrm>
            <a:off x="468503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Box 22"/>
          <p:cNvSpPr txBox="1"/>
          <p:nvPr/>
        </p:nvSpPr>
        <p:spPr>
          <a:xfrm>
            <a:off x="4704080" y="1028065"/>
            <a:ext cx="4404360" cy="783590"/>
          </a:xfrm>
          <a:prstGeom prst="rect">
            <a:avLst/>
          </a:prstGeom>
          <a:noFill/>
        </p:spPr>
        <p:txBody>
          <a:bodyPr wrap="square" rtlCol="0">
            <a:spAutoFit/>
          </a:bodyPr>
          <a:p>
            <a:r>
              <a:rPr lang="zh-CN" altLang="en-US" sz="900"/>
              <a:t>文本段落：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4" name="Text Box 23"/>
          <p:cNvSpPr txBox="1"/>
          <p:nvPr/>
        </p:nvSpPr>
        <p:spPr>
          <a:xfrm>
            <a:off x="468503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25" name="圆角矩形 8"/>
          <p:cNvSpPr>
            <a:spLocks noChangeArrowheads="1"/>
          </p:cNvSpPr>
          <p:nvPr/>
        </p:nvSpPr>
        <p:spPr bwMode="auto">
          <a:xfrm>
            <a:off x="261620" y="2815590"/>
            <a:ext cx="436880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26" name="Straight Connector 25"/>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299720" y="2815590"/>
            <a:ext cx="4404360" cy="1198880"/>
          </a:xfrm>
          <a:prstGeom prst="rect">
            <a:avLst/>
          </a:prstGeom>
          <a:noFill/>
        </p:spPr>
        <p:txBody>
          <a:bodyPr wrap="square" rtlCol="0">
            <a:spAutoFit/>
          </a:bodyPr>
          <a:p>
            <a:r>
              <a:rPr lang="zh-CN" altLang="en-US" sz="900"/>
              <a:t>文本段落：2008年夏季奥林匹克运动会马术比赛－团体三项赛于2008年8月9日至8月12日在香港的香港奥运马术场举行，团体三项赛是本届马术射击比赛最早举行的小项，亦是开幕式后首个进行的比赛小项，比赛共有来自11个国家或地区的53名运动员参与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28" name="Text Box 27"/>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3" name="Text Box 32"/>
          <p:cNvSpPr txBox="1"/>
          <p:nvPr/>
        </p:nvSpPr>
        <p:spPr>
          <a:xfrm>
            <a:off x="900430" y="4240530"/>
            <a:ext cx="2981325" cy="506730"/>
          </a:xfrm>
          <a:prstGeom prst="rect">
            <a:avLst/>
          </a:prstGeom>
          <a:noFill/>
        </p:spPr>
        <p:txBody>
          <a:bodyPr wrap="square" rtlCol="0">
            <a:spAutoFit/>
          </a:bodyPr>
          <a:p>
            <a:r>
              <a:rPr lang="zh-CN" altLang="en-US"/>
              <a:t>随机选取句子替换掉答案所在的句子，构造</a:t>
            </a:r>
            <a:r>
              <a:rPr lang="en-US" altLang="zh-CN"/>
              <a:t>4</a:t>
            </a:r>
            <a:r>
              <a:rPr lang="zh-CN" altLang="en-US"/>
              <a:t>个负样本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Rounded Rectangle 2"/>
          <p:cNvSpPr/>
          <p:nvPr/>
        </p:nvSpPr>
        <p:spPr>
          <a:xfrm>
            <a:off x="3148965" y="122555"/>
            <a:ext cx="2297430" cy="7226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rPr>
              <a:t>汇报提纲</a:t>
            </a:r>
            <a:endParaRPr lang="zh-CN" altLang="en-US" sz="2400">
              <a:solidFill>
                <a:schemeClr val="tx1"/>
              </a:solidFill>
            </a:endParaRPr>
          </a:p>
        </p:txBody>
      </p:sp>
      <p:sp>
        <p:nvSpPr>
          <p:cNvPr id="5" name="矩形 15"/>
          <p:cNvSpPr/>
          <p:nvPr/>
        </p:nvSpPr>
        <p:spPr>
          <a:xfrm>
            <a:off x="1919605" y="152019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1</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6" name="直接连接符 19"/>
          <p:cNvCxnSpPr/>
          <p:nvPr/>
        </p:nvCxnSpPr>
        <p:spPr>
          <a:xfrm>
            <a:off x="2408714" y="1843049"/>
            <a:ext cx="5310187" cy="9525"/>
          </a:xfrm>
          <a:prstGeom prst="line">
            <a:avLst/>
          </a:prstGeom>
          <a:ln w="25400" cap="flat" cmpd="sng">
            <a:solidFill>
              <a:srgbClr val="828282"/>
            </a:solidFill>
            <a:prstDash val="sysDot"/>
            <a:round/>
            <a:headEnd type="none" w="med" len="med"/>
            <a:tailEnd type="none" w="med" len="med"/>
          </a:ln>
        </p:spPr>
      </p:cxnSp>
      <p:sp>
        <p:nvSpPr>
          <p:cNvPr id="19" name="TextBox 128"/>
          <p:cNvSpPr txBox="1"/>
          <p:nvPr/>
        </p:nvSpPr>
        <p:spPr>
          <a:xfrm>
            <a:off x="2816690" y="147440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前期准备工作</a:t>
            </a:r>
            <a:endParaRPr lang="zh-CN" altLang="en-US" dirty="0">
              <a:solidFill>
                <a:schemeClr val="tx1"/>
              </a:solidFill>
              <a:uFillTx/>
              <a:latin typeface="Arial" panose="020B0604020202020204" pitchFamily="34" charset="0"/>
            </a:endParaRPr>
          </a:p>
        </p:txBody>
      </p:sp>
      <p:sp>
        <p:nvSpPr>
          <p:cNvPr id="23" name="矩形 15"/>
          <p:cNvSpPr/>
          <p:nvPr/>
        </p:nvSpPr>
        <p:spPr>
          <a:xfrm>
            <a:off x="1919605" y="233680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2</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5" name="直接连接符 19"/>
          <p:cNvCxnSpPr/>
          <p:nvPr/>
        </p:nvCxnSpPr>
        <p:spPr>
          <a:xfrm>
            <a:off x="2408714" y="2659659"/>
            <a:ext cx="5310187" cy="9525"/>
          </a:xfrm>
          <a:prstGeom prst="line">
            <a:avLst/>
          </a:prstGeom>
          <a:ln w="25400" cap="flat" cmpd="sng">
            <a:solidFill>
              <a:srgbClr val="828282"/>
            </a:solidFill>
            <a:prstDash val="sysDot"/>
            <a:round/>
            <a:headEnd type="none" w="med" len="med"/>
            <a:tailEnd type="none" w="med" len="med"/>
          </a:ln>
        </p:spPr>
      </p:cxnSp>
      <p:sp>
        <p:nvSpPr>
          <p:cNvPr id="26" name="TextBox 128"/>
          <p:cNvSpPr txBox="1"/>
          <p:nvPr/>
        </p:nvSpPr>
        <p:spPr>
          <a:xfrm>
            <a:off x="2816690" y="229101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选题意义</a:t>
            </a:r>
            <a:endParaRPr lang="zh-CN" altLang="en-US" dirty="0">
              <a:solidFill>
                <a:schemeClr val="tx1"/>
              </a:solidFill>
              <a:uFillTx/>
              <a:latin typeface="Arial" panose="020B0604020202020204" pitchFamily="34" charset="0"/>
            </a:endParaRPr>
          </a:p>
        </p:txBody>
      </p:sp>
      <p:sp>
        <p:nvSpPr>
          <p:cNvPr id="27" name="矩形 15"/>
          <p:cNvSpPr/>
          <p:nvPr/>
        </p:nvSpPr>
        <p:spPr>
          <a:xfrm>
            <a:off x="1919605" y="314325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3</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28" name="直接连接符 19"/>
          <p:cNvCxnSpPr/>
          <p:nvPr/>
        </p:nvCxnSpPr>
        <p:spPr>
          <a:xfrm>
            <a:off x="2408714" y="3466109"/>
            <a:ext cx="5310187" cy="9525"/>
          </a:xfrm>
          <a:prstGeom prst="line">
            <a:avLst/>
          </a:prstGeom>
          <a:ln w="25400" cap="flat" cmpd="sng">
            <a:solidFill>
              <a:srgbClr val="828282"/>
            </a:solidFill>
            <a:prstDash val="sysDot"/>
            <a:round/>
            <a:headEnd type="none" w="med" len="med"/>
            <a:tailEnd type="none" w="med" len="med"/>
          </a:ln>
        </p:spPr>
      </p:cxnSp>
      <p:sp>
        <p:nvSpPr>
          <p:cNvPr id="29" name="TextBox 128"/>
          <p:cNvSpPr txBox="1"/>
          <p:nvPr/>
        </p:nvSpPr>
        <p:spPr>
          <a:xfrm>
            <a:off x="2816690" y="309746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研究内容与方案</a:t>
            </a:r>
            <a:endParaRPr lang="zh-CN" altLang="en-US" dirty="0">
              <a:solidFill>
                <a:schemeClr val="tx1"/>
              </a:solidFill>
              <a:uFillTx/>
              <a:latin typeface="Arial" panose="020B0604020202020204" pitchFamily="34" charset="0"/>
            </a:endParaRPr>
          </a:p>
        </p:txBody>
      </p:sp>
      <p:sp>
        <p:nvSpPr>
          <p:cNvPr id="30" name="矩形 15"/>
          <p:cNvSpPr/>
          <p:nvPr/>
        </p:nvSpPr>
        <p:spPr>
          <a:xfrm>
            <a:off x="1919605" y="3970020"/>
            <a:ext cx="328295" cy="346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smtClean="0">
                <a:solidFill>
                  <a:srgbClr val="FFFFFF"/>
                </a:solidFill>
                <a:uFillTx/>
                <a:latin typeface="Arial" panose="020B0604020202020204" pitchFamily="34" charset="0"/>
                <a:ea typeface="宋体" panose="02010600030101010101" pitchFamily="2" charset="-122"/>
              </a:rPr>
              <a:t>4</a:t>
            </a:r>
            <a:endParaRPr lang="en-US" altLang="zh-CN" sz="2000" dirty="0" smtClean="0">
              <a:solidFill>
                <a:srgbClr val="FFFFFF"/>
              </a:solidFill>
              <a:uFillTx/>
              <a:latin typeface="Arial" panose="020B0604020202020204" pitchFamily="34" charset="0"/>
              <a:ea typeface="宋体" panose="02010600030101010101" pitchFamily="2" charset="-122"/>
            </a:endParaRPr>
          </a:p>
        </p:txBody>
      </p:sp>
      <p:cxnSp>
        <p:nvCxnSpPr>
          <p:cNvPr id="31" name="直接连接符 19"/>
          <p:cNvCxnSpPr/>
          <p:nvPr/>
        </p:nvCxnSpPr>
        <p:spPr>
          <a:xfrm>
            <a:off x="2408714" y="4292879"/>
            <a:ext cx="5310187" cy="9525"/>
          </a:xfrm>
          <a:prstGeom prst="line">
            <a:avLst/>
          </a:prstGeom>
          <a:ln w="25400" cap="flat" cmpd="sng">
            <a:solidFill>
              <a:srgbClr val="828282"/>
            </a:solidFill>
            <a:prstDash val="sysDot"/>
            <a:round/>
            <a:headEnd type="none" w="med" len="med"/>
            <a:tailEnd type="none" w="med" len="med"/>
          </a:ln>
        </p:spPr>
      </p:cxnSp>
      <p:sp>
        <p:nvSpPr>
          <p:cNvPr id="32" name="TextBox 128"/>
          <p:cNvSpPr txBox="1"/>
          <p:nvPr/>
        </p:nvSpPr>
        <p:spPr>
          <a:xfrm>
            <a:off x="2816690" y="3924230"/>
            <a:ext cx="2961025" cy="368300"/>
          </a:xfrm>
          <a:prstGeom prst="rect">
            <a:avLst/>
          </a:prstGeom>
          <a:noFill/>
          <a:ln w="9525">
            <a:noFill/>
          </a:ln>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solidFill>
                <a:uFillTx/>
                <a:latin typeface="Arial" panose="020B0604020202020204" pitchFamily="34" charset="0"/>
              </a:rPr>
              <a:t>预期成果与已完成进度</a:t>
            </a:r>
            <a:endParaRPr lang="zh-CN" altLang="en-US" dirty="0">
              <a:solidFill>
                <a:schemeClr val="tx1"/>
              </a:solidFill>
              <a:uFillTx/>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8" name="圆角矩形 8"/>
          <p:cNvSpPr>
            <a:spLocks noChangeArrowheads="1"/>
          </p:cNvSpPr>
          <p:nvPr/>
        </p:nvSpPr>
        <p:spPr bwMode="auto">
          <a:xfrm>
            <a:off x="261620" y="889635"/>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9" name="Straight Connector 8"/>
          <p:cNvCxnSpPr/>
          <p:nvPr/>
        </p:nvCxnSpPr>
        <p:spPr>
          <a:xfrm>
            <a:off x="261620" y="2037080"/>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280670" y="1028065"/>
            <a:ext cx="4404360" cy="92202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sz="900"/>
          </a:p>
        </p:txBody>
      </p:sp>
      <p:sp>
        <p:nvSpPr>
          <p:cNvPr id="11" name="Text Box 10"/>
          <p:cNvSpPr txBox="1"/>
          <p:nvPr/>
        </p:nvSpPr>
        <p:spPr>
          <a:xfrm>
            <a:off x="261620" y="2037080"/>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8" name="Text Box 17"/>
          <p:cNvSpPr txBox="1"/>
          <p:nvPr/>
        </p:nvSpPr>
        <p:spPr>
          <a:xfrm>
            <a:off x="1488440" y="2266950"/>
            <a:ext cx="1454785" cy="299085"/>
          </a:xfrm>
          <a:prstGeom prst="rect">
            <a:avLst/>
          </a:prstGeom>
          <a:noFill/>
        </p:spPr>
        <p:txBody>
          <a:bodyPr wrap="square" rtlCol="0">
            <a:spAutoFit/>
          </a:bodyPr>
          <a:p>
            <a:r>
              <a:rPr lang="zh-CN" altLang="en-US"/>
              <a:t>正样本</a:t>
            </a:r>
            <a:endParaRPr lang="zh-CN" altLang="en-US"/>
          </a:p>
        </p:txBody>
      </p:sp>
      <p:sp>
        <p:nvSpPr>
          <p:cNvPr id="4" name="圆角矩形 8"/>
          <p:cNvSpPr>
            <a:spLocks noChangeArrowheads="1"/>
          </p:cNvSpPr>
          <p:nvPr/>
        </p:nvSpPr>
        <p:spPr bwMode="auto">
          <a:xfrm>
            <a:off x="4754880" y="889635"/>
            <a:ext cx="4219575"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5" name="Straight Connector 4"/>
          <p:cNvCxnSpPr/>
          <p:nvPr/>
        </p:nvCxnSpPr>
        <p:spPr>
          <a:xfrm>
            <a:off x="4754880" y="2037080"/>
            <a:ext cx="4136390" cy="69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Box 6"/>
          <p:cNvSpPr txBox="1"/>
          <p:nvPr/>
        </p:nvSpPr>
        <p:spPr>
          <a:xfrm>
            <a:off x="4773930" y="1028065"/>
            <a:ext cx="4300855" cy="50673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a:t>
            </a:r>
            <a:endParaRPr lang="zh-CN" altLang="en-US" sz="900"/>
          </a:p>
        </p:txBody>
      </p:sp>
      <p:sp>
        <p:nvSpPr>
          <p:cNvPr id="12" name="Text Box 11"/>
          <p:cNvSpPr txBox="1"/>
          <p:nvPr/>
        </p:nvSpPr>
        <p:spPr>
          <a:xfrm>
            <a:off x="4754880" y="2037080"/>
            <a:ext cx="396176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3" name="Text Box 12"/>
          <p:cNvSpPr txBox="1"/>
          <p:nvPr/>
        </p:nvSpPr>
        <p:spPr>
          <a:xfrm>
            <a:off x="5981700" y="2266950"/>
            <a:ext cx="1421130" cy="299085"/>
          </a:xfrm>
          <a:prstGeom prst="rect">
            <a:avLst/>
          </a:prstGeom>
          <a:noFill/>
        </p:spPr>
        <p:txBody>
          <a:bodyPr wrap="square" rtlCol="0">
            <a:spAutoFit/>
          </a:bodyPr>
          <a:p>
            <a:r>
              <a:rPr lang="zh-CN" altLang="en-US"/>
              <a:t>正样本</a:t>
            </a:r>
            <a:endParaRPr lang="zh-CN" altLang="en-US"/>
          </a:p>
        </p:txBody>
      </p:sp>
      <p:sp>
        <p:nvSpPr>
          <p:cNvPr id="14" name="圆角矩形 8"/>
          <p:cNvSpPr>
            <a:spLocks noChangeArrowheads="1"/>
          </p:cNvSpPr>
          <p:nvPr/>
        </p:nvSpPr>
        <p:spPr bwMode="auto">
          <a:xfrm>
            <a:off x="26162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15" name="Straight Connector 14"/>
          <p:cNvCxnSpPr/>
          <p:nvPr/>
        </p:nvCxnSpPr>
        <p:spPr>
          <a:xfrm>
            <a:off x="26162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280670" y="2954020"/>
            <a:ext cx="4404360" cy="78359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华阳路街道的主要街道长宁路和定西路，构成繁华的中山公园商圈。辖区内的圣约翰大学旧址（今华东政法大学）、中山公园，是愚园路历史文化风貌区的重要组成部分。</a:t>
            </a:r>
            <a:endParaRPr lang="zh-CN" altLang="en-US" sz="900"/>
          </a:p>
        </p:txBody>
      </p:sp>
      <p:sp>
        <p:nvSpPr>
          <p:cNvPr id="17" name="Text Box 16"/>
          <p:cNvSpPr txBox="1"/>
          <p:nvPr/>
        </p:nvSpPr>
        <p:spPr>
          <a:xfrm>
            <a:off x="26162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19" name="Text Box 18"/>
          <p:cNvSpPr txBox="1"/>
          <p:nvPr/>
        </p:nvSpPr>
        <p:spPr>
          <a:xfrm>
            <a:off x="1488440" y="4192905"/>
            <a:ext cx="1454785" cy="299085"/>
          </a:xfrm>
          <a:prstGeom prst="rect">
            <a:avLst/>
          </a:prstGeom>
          <a:noFill/>
        </p:spPr>
        <p:txBody>
          <a:bodyPr wrap="square" rtlCol="0">
            <a:spAutoFit/>
          </a:bodyPr>
          <a:p>
            <a:r>
              <a:rPr lang="zh-CN" altLang="en-US"/>
              <a:t>正样本</a:t>
            </a:r>
            <a:endParaRPr lang="zh-CN" altLang="en-US"/>
          </a:p>
        </p:txBody>
      </p:sp>
      <p:sp>
        <p:nvSpPr>
          <p:cNvPr id="35" name="圆角矩形 8"/>
          <p:cNvSpPr>
            <a:spLocks noChangeArrowheads="1"/>
          </p:cNvSpPr>
          <p:nvPr/>
        </p:nvSpPr>
        <p:spPr bwMode="auto">
          <a:xfrm>
            <a:off x="4686300" y="2815590"/>
            <a:ext cx="4320540" cy="1377315"/>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6" name="Straight Connector 35"/>
          <p:cNvCxnSpPr/>
          <p:nvPr/>
        </p:nvCxnSpPr>
        <p:spPr>
          <a:xfrm>
            <a:off x="4686300" y="3963035"/>
            <a:ext cx="4236720" cy="8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 Box 36"/>
          <p:cNvSpPr txBox="1"/>
          <p:nvPr/>
        </p:nvSpPr>
        <p:spPr>
          <a:xfrm>
            <a:off x="4705350" y="2954020"/>
            <a:ext cx="4404360" cy="645160"/>
          </a:xfrm>
          <a:prstGeom prst="rect">
            <a:avLst/>
          </a:prstGeom>
          <a:noFill/>
        </p:spPr>
        <p:txBody>
          <a:bodyPr wrap="square" rtlCol="0">
            <a:spAutoFit/>
          </a:bodyPr>
          <a:p>
            <a:r>
              <a:rPr lang="zh-CN" altLang="en-US" sz="900"/>
              <a:t>文本段落：华阳路街道是中国上海市长宁区下辖的一个街道办事处，位于长宁区东部，</a:t>
            </a:r>
            <a:r>
              <a:rPr lang="zh-CN" altLang="en-US" sz="900">
                <a:solidFill>
                  <a:srgbClr val="D43C2C"/>
                </a:solidFill>
                <a:uFillTx/>
              </a:rPr>
              <a:t>东到长宁路、安西路、武夷路接邻江苏路街道，北到苏州河接邻普陀区</a:t>
            </a:r>
            <a:r>
              <a:rPr lang="zh-CN" altLang="en-US" sz="900"/>
              <a:t>。面积2.04平方公里，户籍人口7.04万人（2008年），下辖21个居委会。上海市轨道交通二号线、三号线、四号线以该街道辖区的中山公园站为换乘枢纽。</a:t>
            </a:r>
            <a:endParaRPr lang="zh-CN" altLang="en-US" sz="900"/>
          </a:p>
        </p:txBody>
      </p:sp>
      <p:sp>
        <p:nvSpPr>
          <p:cNvPr id="38" name="Text Box 37"/>
          <p:cNvSpPr txBox="1"/>
          <p:nvPr/>
        </p:nvSpPr>
        <p:spPr>
          <a:xfrm>
            <a:off x="4686300" y="3963035"/>
            <a:ext cx="4057015" cy="229870"/>
          </a:xfrm>
          <a:prstGeom prst="rect">
            <a:avLst/>
          </a:prstGeom>
          <a:noFill/>
        </p:spPr>
        <p:txBody>
          <a:bodyPr wrap="square" rtlCol="0">
            <a:spAutoFit/>
          </a:bodyPr>
          <a:p>
            <a:r>
              <a:rPr lang="zh-CN" altLang="en-US" sz="900">
                <a:solidFill>
                  <a:schemeClr val="tx1"/>
                </a:solidFill>
                <a:uFillTx/>
              </a:rPr>
              <a:t>问题：华阳路街道四周相连的是什么地方？</a:t>
            </a:r>
            <a:endParaRPr lang="zh-CN" altLang="en-US" sz="900">
              <a:solidFill>
                <a:schemeClr val="tx1"/>
              </a:solidFill>
              <a:uFillTx/>
            </a:endParaRPr>
          </a:p>
        </p:txBody>
      </p:sp>
      <p:sp>
        <p:nvSpPr>
          <p:cNvPr id="39" name="Text Box 38"/>
          <p:cNvSpPr txBox="1"/>
          <p:nvPr/>
        </p:nvSpPr>
        <p:spPr>
          <a:xfrm>
            <a:off x="5913120" y="4192905"/>
            <a:ext cx="1454785" cy="299085"/>
          </a:xfrm>
          <a:prstGeom prst="rect">
            <a:avLst/>
          </a:prstGeom>
          <a:noFill/>
        </p:spPr>
        <p:txBody>
          <a:bodyPr wrap="square" rtlCol="0">
            <a:spAutoFit/>
          </a:bodyPr>
          <a:p>
            <a:r>
              <a:rPr lang="zh-CN" altLang="en-US"/>
              <a:t>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508635" y="194310"/>
            <a:ext cx="29432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Text Box 5"/>
          <p:cNvSpPr txBox="1"/>
          <p:nvPr/>
        </p:nvSpPr>
        <p:spPr>
          <a:xfrm>
            <a:off x="5195570" y="4758690"/>
            <a:ext cx="3811270" cy="299085"/>
          </a:xfrm>
          <a:prstGeom prst="rect">
            <a:avLst/>
          </a:prstGeom>
          <a:noFill/>
        </p:spPr>
        <p:txBody>
          <a:bodyPr wrap="square" rtlCol="0">
            <a:spAutoFit/>
          </a:bodyPr>
          <a:p>
            <a:r>
              <a:rPr lang="zh-CN" altLang="en-US" b="1">
                <a:sym typeface="+mn-ea"/>
              </a:rPr>
              <a:t>基于阅读理解形式的中文问答系统研究与实现</a:t>
            </a:r>
            <a:endParaRPr lang="en-US"/>
          </a:p>
        </p:txBody>
      </p:sp>
      <p:sp>
        <p:nvSpPr>
          <p:cNvPr id="20" name="Text Box 19"/>
          <p:cNvSpPr txBox="1"/>
          <p:nvPr/>
        </p:nvSpPr>
        <p:spPr>
          <a:xfrm>
            <a:off x="2493010" y="1943735"/>
            <a:ext cx="3373120" cy="299085"/>
          </a:xfrm>
          <a:prstGeom prst="rect">
            <a:avLst/>
          </a:prstGeom>
          <a:noFill/>
        </p:spPr>
        <p:txBody>
          <a:bodyPr wrap="square" rtlCol="0">
            <a:spAutoFit/>
          </a:bodyPr>
          <a:p>
            <a:r>
              <a:rPr lang="zh-CN" altLang="en-US"/>
              <a:t>最后得到的负样本数目：</a:t>
            </a:r>
            <a:r>
              <a:rPr lang="en-US" altLang="zh-CN"/>
              <a:t>430136</a:t>
            </a:r>
            <a:endParaRPr lang="en-US" altLang="zh-CN"/>
          </a:p>
        </p:txBody>
      </p:sp>
      <p:sp>
        <p:nvSpPr>
          <p:cNvPr id="21" name="Text Box 20"/>
          <p:cNvSpPr txBox="1"/>
          <p:nvPr/>
        </p:nvSpPr>
        <p:spPr>
          <a:xfrm>
            <a:off x="2693035" y="2414905"/>
            <a:ext cx="2749550" cy="299085"/>
          </a:xfrm>
          <a:prstGeom prst="rect">
            <a:avLst/>
          </a:prstGeom>
          <a:noFill/>
        </p:spPr>
        <p:txBody>
          <a:bodyPr wrap="square" rtlCol="0">
            <a:spAutoFit/>
          </a:bodyPr>
          <a:p>
            <a:r>
              <a:rPr lang="en-US" altLang="en-US"/>
              <a:t>Pesudo examples: </a:t>
            </a:r>
            <a:r>
              <a:rPr lang="en-US"/>
              <a:t>12716</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2" name="椭圆 61"/>
          <p:cNvSpPr/>
          <p:nvPr/>
        </p:nvSpPr>
        <p:spPr>
          <a:xfrm>
            <a:off x="1351280" y="1398270"/>
            <a:ext cx="312420" cy="2959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mn-ea"/>
              </a:rPr>
              <a:t>1</a:t>
            </a:r>
            <a:endParaRPr lang="en-US" altLang="zh-CN" dirty="0">
              <a:latin typeface="+mn-ea"/>
            </a:endParaRPr>
          </a:p>
        </p:txBody>
      </p:sp>
      <p:sp>
        <p:nvSpPr>
          <p:cNvPr id="9" name="Rounded Rectangle 8"/>
          <p:cNvSpPr/>
          <p:nvPr/>
        </p:nvSpPr>
        <p:spPr>
          <a:xfrm>
            <a:off x="1663700" y="1382395"/>
            <a:ext cx="168846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数据集的构造</a:t>
            </a:r>
            <a:endParaRPr lang="zh-CN" altLang="en-US" sz="1800">
              <a:solidFill>
                <a:schemeClr val="tx1"/>
              </a:solidFill>
            </a:endParaRPr>
          </a:p>
        </p:txBody>
      </p:sp>
      <p:sp>
        <p:nvSpPr>
          <p:cNvPr id="11" name="Rounded Rectangle 10"/>
          <p:cNvSpPr/>
          <p:nvPr/>
        </p:nvSpPr>
        <p:spPr>
          <a:xfrm>
            <a:off x="1217295" y="1928495"/>
            <a:ext cx="681609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选取经典的阅读理解模型如</a:t>
            </a:r>
            <a:r>
              <a:rPr lang="en-US" altLang="zh-CN" sz="1800">
                <a:solidFill>
                  <a:schemeClr val="tx1"/>
                </a:solidFill>
              </a:rPr>
              <a:t>BiDAF</a:t>
            </a:r>
            <a:r>
              <a:rPr lang="zh-CN" altLang="en-US" sz="1800">
                <a:solidFill>
                  <a:schemeClr val="tx1"/>
                </a:solidFill>
              </a:rPr>
              <a:t>、</a:t>
            </a:r>
            <a:r>
              <a:rPr lang="en-US" altLang="zh-CN" sz="1800">
                <a:solidFill>
                  <a:schemeClr val="tx1"/>
                </a:solidFill>
              </a:rPr>
              <a:t>R-Net</a:t>
            </a:r>
            <a:r>
              <a:rPr lang="zh-CN" altLang="en-US" sz="1800">
                <a:solidFill>
                  <a:schemeClr val="tx1"/>
                </a:solidFill>
              </a:rPr>
              <a:t>作为基准实验</a:t>
            </a:r>
            <a:endParaRPr lang="zh-CN" altLang="en-US" sz="1800">
              <a:solidFill>
                <a:schemeClr val="tx1"/>
              </a:solidFill>
            </a:endParaRPr>
          </a:p>
        </p:txBody>
      </p:sp>
      <p:sp>
        <p:nvSpPr>
          <p:cNvPr id="12" name="Oval 11"/>
          <p:cNvSpPr/>
          <p:nvPr/>
        </p:nvSpPr>
        <p:spPr>
          <a:xfrm>
            <a:off x="1351280" y="191706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ounded Rectangle 12"/>
          <p:cNvSpPr/>
          <p:nvPr/>
        </p:nvSpPr>
        <p:spPr>
          <a:xfrm>
            <a:off x="1444625" y="2484755"/>
            <a:ext cx="5272405"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利用中文的预训练模型</a:t>
            </a:r>
            <a:r>
              <a:rPr lang="en-US" altLang="zh-CN" sz="1800">
                <a:solidFill>
                  <a:schemeClr val="tx1"/>
                </a:solidFill>
              </a:rPr>
              <a:t>BERT</a:t>
            </a:r>
            <a:r>
              <a:rPr lang="zh-CN" altLang="en-US" sz="1800">
                <a:solidFill>
                  <a:schemeClr val="tx1"/>
                </a:solidFill>
              </a:rPr>
              <a:t>、</a:t>
            </a:r>
            <a:r>
              <a:rPr lang="en-US" altLang="zh-CN" sz="1800">
                <a:solidFill>
                  <a:schemeClr val="tx1"/>
                </a:solidFill>
              </a:rPr>
              <a:t>RoBERTa</a:t>
            </a:r>
            <a:r>
              <a:rPr lang="zh-CN" altLang="en-US" sz="1800">
                <a:solidFill>
                  <a:schemeClr val="tx1"/>
                </a:solidFill>
              </a:rPr>
              <a:t>实验</a:t>
            </a:r>
            <a:endParaRPr lang="zh-CN" altLang="en-US" sz="1800">
              <a:solidFill>
                <a:schemeClr val="tx1"/>
              </a:solidFill>
            </a:endParaRPr>
          </a:p>
        </p:txBody>
      </p:sp>
      <p:sp>
        <p:nvSpPr>
          <p:cNvPr id="14" name="Oval 13"/>
          <p:cNvSpPr/>
          <p:nvPr/>
        </p:nvSpPr>
        <p:spPr>
          <a:xfrm>
            <a:off x="1351280" y="248475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
        <p:nvSpPr>
          <p:cNvPr id="15" name="Rounded Rectangle 14"/>
          <p:cNvSpPr/>
          <p:nvPr/>
        </p:nvSpPr>
        <p:spPr>
          <a:xfrm>
            <a:off x="1351280" y="3091180"/>
            <a:ext cx="452755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在预训练模型的基础上提出改进方案</a:t>
            </a:r>
            <a:endParaRPr lang="zh-CN" altLang="en-US" sz="1800">
              <a:solidFill>
                <a:schemeClr val="tx1"/>
              </a:solidFill>
            </a:endParaRPr>
          </a:p>
        </p:txBody>
      </p:sp>
      <p:sp>
        <p:nvSpPr>
          <p:cNvPr id="16" name="Oval 15"/>
          <p:cNvSpPr/>
          <p:nvPr/>
        </p:nvSpPr>
        <p:spPr>
          <a:xfrm>
            <a:off x="1351280" y="3091180"/>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4</a:t>
            </a:r>
            <a:endParaRPr lang="en-US"/>
          </a:p>
        </p:txBody>
      </p:sp>
      <p:sp>
        <p:nvSpPr>
          <p:cNvPr id="17" name="Rounded Rectangle 16"/>
          <p:cNvSpPr/>
          <p:nvPr/>
        </p:nvSpPr>
        <p:spPr>
          <a:xfrm>
            <a:off x="1351280" y="3651885"/>
            <a:ext cx="2420620" cy="3117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800">
                <a:solidFill>
                  <a:schemeClr val="tx1"/>
                </a:solidFill>
              </a:rPr>
              <a:t>系统设计与展示</a:t>
            </a:r>
            <a:endParaRPr lang="zh-CN" altLang="en-US" sz="1800">
              <a:solidFill>
                <a:schemeClr val="tx1"/>
              </a:solidFill>
            </a:endParaRPr>
          </a:p>
        </p:txBody>
      </p:sp>
      <p:sp>
        <p:nvSpPr>
          <p:cNvPr id="19" name="Oval 18"/>
          <p:cNvSpPr/>
          <p:nvPr/>
        </p:nvSpPr>
        <p:spPr>
          <a:xfrm>
            <a:off x="1351280" y="3651885"/>
            <a:ext cx="311785" cy="274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5</a:t>
            </a:r>
            <a:endParaRPr lang="en-US"/>
          </a:p>
        </p:txBody>
      </p:sp>
      <p:sp>
        <p:nvSpPr>
          <p:cNvPr id="4" name="Text Box 3"/>
          <p:cNvSpPr txBox="1"/>
          <p:nvPr/>
        </p:nvSpPr>
        <p:spPr>
          <a:xfrm>
            <a:off x="638175" y="614045"/>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拟采取的技术路线</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Text Box 3"/>
          <p:cNvSpPr txBox="1"/>
          <p:nvPr/>
        </p:nvSpPr>
        <p:spPr>
          <a:xfrm>
            <a:off x="3057525" y="262255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汇报结束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Rectangles 4"/>
          <p:cNvSpPr/>
          <p:nvPr/>
        </p:nvSpPr>
        <p:spPr>
          <a:xfrm>
            <a:off x="76200" y="1772285"/>
            <a:ext cx="8991600" cy="2000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sz="3600" b="1">
                <a:solidFill>
                  <a:schemeClr val="tx1"/>
                </a:solidFill>
                <a:uFillTx/>
              </a:rPr>
              <a:t>汇报结束</a:t>
            </a:r>
            <a:endParaRPr lang="zh-CN" altLang="en-US" sz="3600" b="1">
              <a:solidFill>
                <a:schemeClr val="tx1"/>
              </a:solidFill>
              <a:uFillTx/>
            </a:endParaRPr>
          </a:p>
        </p:txBody>
      </p:sp>
      <p:pic>
        <p:nvPicPr>
          <p:cNvPr id="7" name="图片 3"/>
          <p:cNvPicPr>
            <a:picLocks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选题背景及意义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Text Box 22"/>
          <p:cNvSpPr txBox="1"/>
          <p:nvPr/>
        </p:nvSpPr>
        <p:spPr>
          <a:xfrm>
            <a:off x="577215" y="1080135"/>
            <a:ext cx="5546090" cy="398780"/>
          </a:xfrm>
          <a:prstGeom prst="rect">
            <a:avLst/>
          </a:prstGeom>
          <a:noFill/>
        </p:spPr>
        <p:txBody>
          <a:bodyPr wrap="square" rtlCol="0">
            <a:spAutoFit/>
          </a:bodyPr>
          <a:p>
            <a:r>
              <a:rPr lang="zh-CN" altLang="en-US" sz="2000">
                <a:solidFill>
                  <a:schemeClr val="tx1"/>
                </a:solidFill>
                <a:effectLst>
                  <a:outerShdw blurRad="38100" dist="19050" dir="2700000" algn="tl" rotWithShape="0">
                    <a:schemeClr val="dk1">
                      <a:alpha val="40000"/>
                    </a:schemeClr>
                  </a:outerShdw>
                </a:effectLst>
              </a:rPr>
              <a:t>按照答案来源的不同分类：</a:t>
            </a:r>
            <a:endParaRPr lang="zh-CN" altLang="en-US" sz="2000">
              <a:solidFill>
                <a:schemeClr val="tx1"/>
              </a:solidFill>
              <a:effectLst>
                <a:outerShdw blurRad="38100" dist="19050" dir="2700000" algn="tl" rotWithShape="0">
                  <a:schemeClr val="dk1">
                    <a:alpha val="40000"/>
                  </a:schemeClr>
                </a:outerShdw>
              </a:effectLst>
            </a:endParaRPr>
          </a:p>
        </p:txBody>
      </p:sp>
      <p:sp>
        <p:nvSpPr>
          <p:cNvPr id="7" name="Rectangles 6"/>
          <p:cNvSpPr/>
          <p:nvPr/>
        </p:nvSpPr>
        <p:spPr>
          <a:xfrm>
            <a:off x="1155700" y="180276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8" name="Text Box 7"/>
          <p:cNvSpPr txBox="1"/>
          <p:nvPr/>
        </p:nvSpPr>
        <p:spPr>
          <a:xfrm>
            <a:off x="1551305" y="1860550"/>
            <a:ext cx="2845435" cy="368300"/>
          </a:xfrm>
          <a:prstGeom prst="rect">
            <a:avLst/>
          </a:prstGeom>
          <a:noFill/>
        </p:spPr>
        <p:txBody>
          <a:bodyPr wrap="square" rtlCol="0">
            <a:spAutoFit/>
          </a:bodyPr>
          <a:p>
            <a:r>
              <a:rPr lang="zh-CN" altLang="en-US" sz="1800"/>
              <a:t>基于知识库的问答系统</a:t>
            </a:r>
            <a:endParaRPr lang="zh-CN" altLang="en-US" sz="1800"/>
          </a:p>
        </p:txBody>
      </p:sp>
      <p:sp>
        <p:nvSpPr>
          <p:cNvPr id="9" name="Oval 8"/>
          <p:cNvSpPr/>
          <p:nvPr/>
        </p:nvSpPr>
        <p:spPr>
          <a:xfrm>
            <a:off x="935355" y="177990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1</a:t>
            </a:r>
            <a:endParaRPr lang="en-US"/>
          </a:p>
        </p:txBody>
      </p:sp>
      <p:sp>
        <p:nvSpPr>
          <p:cNvPr id="10" name="Rectangles 9"/>
          <p:cNvSpPr/>
          <p:nvPr/>
        </p:nvSpPr>
        <p:spPr>
          <a:xfrm>
            <a:off x="1155700" y="2766695"/>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1" name="Text Box 10"/>
          <p:cNvSpPr txBox="1"/>
          <p:nvPr/>
        </p:nvSpPr>
        <p:spPr>
          <a:xfrm>
            <a:off x="1551305" y="2824480"/>
            <a:ext cx="2845435" cy="368300"/>
          </a:xfrm>
          <a:prstGeom prst="rect">
            <a:avLst/>
          </a:prstGeom>
          <a:noFill/>
        </p:spPr>
        <p:txBody>
          <a:bodyPr wrap="square" rtlCol="0">
            <a:spAutoFit/>
          </a:bodyPr>
          <a:p>
            <a:r>
              <a:rPr lang="zh-CN" altLang="en-US" sz="1800"/>
              <a:t>基于社区的问答系统</a:t>
            </a:r>
            <a:endParaRPr lang="zh-CN" altLang="en-US" sz="1800"/>
          </a:p>
        </p:txBody>
      </p:sp>
      <p:sp>
        <p:nvSpPr>
          <p:cNvPr id="12" name="Oval 11"/>
          <p:cNvSpPr/>
          <p:nvPr/>
        </p:nvSpPr>
        <p:spPr>
          <a:xfrm>
            <a:off x="935355" y="2743835"/>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2</a:t>
            </a:r>
            <a:endParaRPr lang="en-US"/>
          </a:p>
        </p:txBody>
      </p:sp>
      <p:sp>
        <p:nvSpPr>
          <p:cNvPr id="13" name="Rectangles 12"/>
          <p:cNvSpPr/>
          <p:nvPr/>
        </p:nvSpPr>
        <p:spPr>
          <a:xfrm>
            <a:off x="1155700" y="3763010"/>
            <a:ext cx="3902710" cy="42608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endParaRPr lang="en-US">
              <a:gradFill>
                <a:gsLst>
                  <a:gs pos="21000">
                    <a:srgbClr val="53575C"/>
                  </a:gs>
                  <a:gs pos="88000">
                    <a:srgbClr val="C5C7CA"/>
                  </a:gs>
                </a:gsLst>
                <a:lin ang="5400000"/>
              </a:gradFill>
              <a:effectLst/>
            </a:endParaRPr>
          </a:p>
        </p:txBody>
      </p:sp>
      <p:sp>
        <p:nvSpPr>
          <p:cNvPr id="14" name="Text Box 13"/>
          <p:cNvSpPr txBox="1"/>
          <p:nvPr/>
        </p:nvSpPr>
        <p:spPr>
          <a:xfrm>
            <a:off x="1551305" y="3820795"/>
            <a:ext cx="2845435" cy="368300"/>
          </a:xfrm>
          <a:prstGeom prst="rect">
            <a:avLst/>
          </a:prstGeom>
          <a:noFill/>
        </p:spPr>
        <p:txBody>
          <a:bodyPr wrap="square" rtlCol="0">
            <a:spAutoFit/>
          </a:bodyPr>
          <a:p>
            <a:r>
              <a:rPr lang="zh-CN" altLang="en-US" sz="1800"/>
              <a:t>基于</a:t>
            </a:r>
            <a:r>
              <a:rPr lang="en-US" altLang="zh-CN" sz="1800"/>
              <a:t>Web</a:t>
            </a:r>
            <a:r>
              <a:rPr lang="zh-CN" altLang="en-US" sz="1800"/>
              <a:t>的问答系统</a:t>
            </a:r>
            <a:endParaRPr lang="zh-CN" altLang="en-US" sz="1800"/>
          </a:p>
        </p:txBody>
      </p:sp>
      <p:sp>
        <p:nvSpPr>
          <p:cNvPr id="15" name="Oval 14"/>
          <p:cNvSpPr/>
          <p:nvPr/>
        </p:nvSpPr>
        <p:spPr>
          <a:xfrm>
            <a:off x="935355" y="3740150"/>
            <a:ext cx="372745" cy="47180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t>3</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2" name="Text Box 1"/>
          <p:cNvSpPr txBox="1"/>
          <p:nvPr/>
        </p:nvSpPr>
        <p:spPr>
          <a:xfrm>
            <a:off x="5195570" y="4758690"/>
            <a:ext cx="3811270" cy="299085"/>
          </a:xfrm>
          <a:prstGeom prst="rect">
            <a:avLst/>
          </a:prstGeom>
          <a:noFill/>
        </p:spPr>
        <p:txBody>
          <a:bodyPr wrap="square" rtlCol="0">
            <a:spAutoFit/>
          </a:bodyPr>
          <a:p>
            <a:r>
              <a:rPr lang="zh-CN" altLang="en-US" b="1">
                <a:uFillTx/>
                <a:sym typeface="+mn-ea"/>
              </a:rPr>
              <a:t>基于阅读理解形式的中文问答系统研究与实现</a:t>
            </a:r>
            <a:endParaRPr lang="en-US"/>
          </a:p>
        </p:txBody>
      </p:sp>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已完成进度</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Text Box 7"/>
          <p:cNvSpPr txBox="1"/>
          <p:nvPr/>
        </p:nvSpPr>
        <p:spPr>
          <a:xfrm>
            <a:off x="912495" y="848360"/>
            <a:ext cx="7964170" cy="368300"/>
          </a:xfrm>
          <a:prstGeom prst="rect">
            <a:avLst/>
          </a:prstGeom>
          <a:noFill/>
        </p:spPr>
        <p:txBody>
          <a:bodyPr wrap="square" rtlCol="0">
            <a:spAutoFit/>
          </a:bodyPr>
          <a:p>
            <a:r>
              <a:rPr lang="zh-CN" altLang="en-US" sz="1800"/>
              <a:t>已经构建好适合作为阅读理解模块的数据集，目前有样本。</a:t>
            </a:r>
            <a:endParaRPr lang="zh-CN" altLang="en-US" sz="1800"/>
          </a:p>
        </p:txBody>
      </p:sp>
      <p:sp>
        <p:nvSpPr>
          <p:cNvPr id="11" name="Text Box 10"/>
          <p:cNvSpPr txBox="1"/>
          <p:nvPr/>
        </p:nvSpPr>
        <p:spPr>
          <a:xfrm>
            <a:off x="871220" y="1216660"/>
            <a:ext cx="7402195" cy="368300"/>
          </a:xfrm>
          <a:prstGeom prst="rect">
            <a:avLst/>
          </a:prstGeom>
          <a:noFill/>
        </p:spPr>
        <p:txBody>
          <a:bodyPr wrap="square" rtlCol="0">
            <a:spAutoFit/>
          </a:bodyPr>
          <a:p>
            <a:r>
              <a:rPr lang="en-US" altLang="zh-CN" sz="1800"/>
              <a:t> </a:t>
            </a:r>
            <a:r>
              <a:rPr lang="zh-CN" altLang="en-US" sz="1800"/>
              <a:t>已经构造好适合作为文本匹配模块的数据集，目前有样本。</a:t>
            </a:r>
            <a:endParaRPr lang="zh-CN" altLang="en-US" sz="1800"/>
          </a:p>
        </p:txBody>
      </p:sp>
      <p:sp>
        <p:nvSpPr>
          <p:cNvPr id="3" name="Text Box 2"/>
          <p:cNvSpPr txBox="1"/>
          <p:nvPr/>
        </p:nvSpPr>
        <p:spPr>
          <a:xfrm>
            <a:off x="1018540" y="1650365"/>
            <a:ext cx="5986780" cy="299085"/>
          </a:xfrm>
          <a:prstGeom prst="rect">
            <a:avLst/>
          </a:prstGeom>
          <a:noFill/>
        </p:spPr>
        <p:txBody>
          <a:bodyPr wrap="square" rtlCol="0">
            <a:spAutoFit/>
          </a:bodyPr>
          <a:p>
            <a:r>
              <a:rPr lang="zh-CN" altLang="en-US"/>
              <a:t>实现了一个机器阅读理解模型</a:t>
            </a:r>
            <a:r>
              <a:rPr lang="en-US" altLang="zh-CN"/>
              <a:t>BiDAF</a:t>
            </a:r>
            <a:r>
              <a:rPr lang="zh-CN" altLang="en-US"/>
              <a:t>作为阅读理解模块的基线模型</a:t>
            </a:r>
            <a:endParaRPr lang="zh-CN" altLang="en-US"/>
          </a:p>
        </p:txBody>
      </p:sp>
      <p:sp>
        <p:nvSpPr>
          <p:cNvPr id="5" name="Text Box 4"/>
          <p:cNvSpPr txBox="1"/>
          <p:nvPr/>
        </p:nvSpPr>
        <p:spPr>
          <a:xfrm>
            <a:off x="1018540" y="1949450"/>
            <a:ext cx="5507355" cy="299085"/>
          </a:xfrm>
          <a:prstGeom prst="rect">
            <a:avLst/>
          </a:prstGeom>
          <a:noFill/>
        </p:spPr>
        <p:txBody>
          <a:bodyPr wrap="square" rtlCol="0">
            <a:spAutoFit/>
          </a:bodyPr>
          <a:p>
            <a:r>
              <a:rPr lang="zh-CN" altLang="en-US"/>
              <a:t>实现了一个文本匹配模型</a:t>
            </a:r>
            <a:r>
              <a:rPr lang="en-US" altLang="zh-CN"/>
              <a:t>ESIM</a:t>
            </a:r>
            <a:r>
              <a:rPr lang="zh-CN" altLang="en-US"/>
              <a:t>作为文本匹配模块的基线模型</a:t>
            </a:r>
            <a:endParaRPr lang="zh-CN" altLang="en-US"/>
          </a:p>
        </p:txBody>
      </p:sp>
      <p:sp>
        <p:nvSpPr>
          <p:cNvPr id="17" name="Text Box 16"/>
          <p:cNvSpPr txBox="1"/>
          <p:nvPr/>
        </p:nvSpPr>
        <p:spPr>
          <a:xfrm>
            <a:off x="471170" y="2353310"/>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预期研究计划</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Text Box 17"/>
          <p:cNvSpPr txBox="1"/>
          <p:nvPr/>
        </p:nvSpPr>
        <p:spPr>
          <a:xfrm>
            <a:off x="3261995" y="2353310"/>
            <a:ext cx="5614670" cy="2584450"/>
          </a:xfrm>
          <a:prstGeom prst="rect">
            <a:avLst/>
          </a:prstGeom>
          <a:noFill/>
        </p:spPr>
        <p:txBody>
          <a:bodyPr wrap="square" rtlCol="0">
            <a:spAutoFit/>
          </a:bodyPr>
          <a:p>
            <a:r>
              <a:rPr lang="en-US" altLang="zh-CN"/>
              <a:t>1 </a:t>
            </a:r>
            <a:r>
              <a:rPr lang="zh-CN" altLang="en-US"/>
              <a:t>利用数据增强方案扩充阅读理解数据集，通过爬取中小学语文考试阅读理解选择题扩充文本匹配模块的数据集。</a:t>
            </a:r>
            <a:r>
              <a:rPr lang="zh-CN" altLang="en-US">
                <a:sym typeface="+mn-ea"/>
              </a:rPr>
              <a:t>提升阅读理解模块和文本匹配模块的泛化性。</a:t>
            </a:r>
            <a:endParaRPr lang="zh-CN" altLang="en-US">
              <a:sym typeface="+mn-ea"/>
            </a:endParaRPr>
          </a:p>
          <a:p>
            <a:r>
              <a:rPr lang="en-US" altLang="zh-CN">
                <a:sym typeface="+mn-ea"/>
              </a:rPr>
              <a:t>2 </a:t>
            </a:r>
            <a:r>
              <a:rPr lang="zh-CN" altLang="en-US">
                <a:sym typeface="+mn-ea"/>
              </a:rPr>
              <a:t>实现基于知识蒸馏和</a:t>
            </a:r>
            <a:r>
              <a:rPr lang="en-US" altLang="zh-CN">
                <a:sym typeface="+mn-ea"/>
              </a:rPr>
              <a:t>Lattice-Transformer</a:t>
            </a:r>
            <a:r>
              <a:rPr lang="zh-CN" altLang="en-US">
                <a:sym typeface="+mn-ea"/>
              </a:rPr>
              <a:t>多轮交互机制的文本匹配模型，验证模型效果。</a:t>
            </a:r>
            <a:endParaRPr lang="zh-CN" altLang="en-US">
              <a:sym typeface="+mn-ea"/>
            </a:endParaRPr>
          </a:p>
          <a:p>
            <a:r>
              <a:rPr lang="en-US" altLang="zh-CN">
                <a:sym typeface="+mn-ea"/>
              </a:rPr>
              <a:t>3 </a:t>
            </a:r>
            <a:r>
              <a:rPr lang="zh-CN" altLang="en-US">
                <a:sym typeface="+mn-ea"/>
              </a:rPr>
              <a:t>实现基于强化</a:t>
            </a:r>
            <a:r>
              <a:rPr lang="en-US" altLang="zh-CN">
                <a:sym typeface="+mn-ea"/>
              </a:rPr>
              <a:t>BERT</a:t>
            </a:r>
            <a:r>
              <a:rPr lang="zh-CN" altLang="en-US">
                <a:sym typeface="+mn-ea"/>
              </a:rPr>
              <a:t>结合答案验证的阅读理解模型，验证模型效果</a:t>
            </a:r>
            <a:endParaRPr lang="zh-CN" altLang="en-US"/>
          </a:p>
          <a:p>
            <a:r>
              <a:rPr lang="en-US" altLang="zh-CN"/>
              <a:t>4 </a:t>
            </a:r>
            <a:r>
              <a:rPr lang="zh-CN" altLang="en-US"/>
              <a:t>利用强化学习中奖励的机制联合训练阅读理解模块和文本匹配模块，通过阅读理解模块预测的答案的准确性指导文本匹配模块尽可能选择相关度高的文档。</a:t>
            </a:r>
            <a:endParaRPr lang="zh-CN" altLang="en-US"/>
          </a:p>
          <a:p>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88035" y="1040765"/>
            <a:ext cx="2910840" cy="769620"/>
          </a:xfrm>
          <a:prstGeom prst="rect">
            <a:avLst/>
          </a:prstGeom>
        </p:spPr>
      </p:pic>
      <p:sp>
        <p:nvSpPr>
          <p:cNvPr id="5" name="Text Box 4"/>
          <p:cNvSpPr txBox="1"/>
          <p:nvPr/>
        </p:nvSpPr>
        <p:spPr>
          <a:xfrm>
            <a:off x="1079500" y="1988185"/>
            <a:ext cx="1932305" cy="299085"/>
          </a:xfrm>
          <a:prstGeom prst="rect">
            <a:avLst/>
          </a:prstGeom>
          <a:noFill/>
        </p:spPr>
        <p:txBody>
          <a:bodyPr wrap="square" rtlCol="0">
            <a:spAutoFit/>
          </a:bodyPr>
          <a:p>
            <a:r>
              <a:rPr lang="en-US"/>
              <a:t>123433</a:t>
            </a:r>
            <a:r>
              <a:rPr lang="zh-CN" altLang="en-US"/>
              <a:t>个样本</a:t>
            </a:r>
            <a:endParaRPr lang="zh-CN" altLang="en-US"/>
          </a:p>
        </p:txBody>
      </p:sp>
      <p:pic>
        <p:nvPicPr>
          <p:cNvPr id="6" name="Picture 5"/>
          <p:cNvPicPr>
            <a:picLocks noChangeAspect="1"/>
          </p:cNvPicPr>
          <p:nvPr/>
        </p:nvPicPr>
        <p:blipFill>
          <a:blip r:embed="rId2"/>
          <a:stretch>
            <a:fillRect/>
          </a:stretch>
        </p:blipFill>
        <p:spPr>
          <a:xfrm>
            <a:off x="1472565" y="2463800"/>
            <a:ext cx="7446645" cy="2005965"/>
          </a:xfrm>
          <a:prstGeom prst="rect">
            <a:avLst/>
          </a:prstGeom>
        </p:spPr>
      </p:pic>
      <p:pic>
        <p:nvPicPr>
          <p:cNvPr id="7"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9" name="内容占位符 8" descr="2020-11-12 08-27-56 的屏幕截图"/>
          <p:cNvPicPr>
            <a:picLocks noChangeAspect="1"/>
          </p:cNvPicPr>
          <p:nvPr>
            <p:ph idx="1"/>
          </p:nvPr>
        </p:nvPicPr>
        <p:blipFill>
          <a:blip r:embed="rId2"/>
          <a:stretch>
            <a:fillRect/>
          </a:stretch>
        </p:blipFill>
        <p:spPr>
          <a:xfrm>
            <a:off x="1066165" y="1585595"/>
            <a:ext cx="6782435" cy="23679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sp>
        <p:nvSpPr>
          <p:cNvPr id="3" name="Content Placeholder 2"/>
          <p:cNvSpPr/>
          <p:nvPr>
            <p:ph idx="1"/>
          </p:nvPr>
        </p:nvSpPr>
        <p:spPr/>
        <p:txBody>
          <a:bodyPr/>
          <a:p>
            <a:endParaRPr lang="en-US"/>
          </a:p>
        </p:txBody>
      </p:sp>
      <p:pic>
        <p:nvPicPr>
          <p:cNvPr id="5" name="Picture 4" descr="Screenshot from 2020-11-23 08-35-02"/>
          <p:cNvPicPr>
            <a:picLocks noChangeAspect="1"/>
          </p:cNvPicPr>
          <p:nvPr/>
        </p:nvPicPr>
        <p:blipFill>
          <a:blip r:embed="rId2"/>
          <a:stretch>
            <a:fillRect/>
          </a:stretch>
        </p:blipFill>
        <p:spPr>
          <a:xfrm>
            <a:off x="1516380" y="1736090"/>
            <a:ext cx="6111875" cy="2118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0315" y="100330"/>
            <a:ext cx="1467485" cy="490220"/>
          </a:xfrm>
          <a:prstGeom prst="rect">
            <a:avLst/>
          </a:prstGeom>
        </p:spPr>
      </p:pic>
      <p:pic>
        <p:nvPicPr>
          <p:cNvPr id="5" name="Content Placeholder 4"/>
          <p:cNvPicPr>
            <a:picLocks noChangeAspect="1"/>
          </p:cNvPicPr>
          <p:nvPr>
            <p:ph idx="1"/>
          </p:nvPr>
        </p:nvPicPr>
        <p:blipFill>
          <a:blip r:embed="rId2"/>
          <a:stretch>
            <a:fillRect/>
          </a:stretch>
        </p:blipFill>
        <p:spPr>
          <a:xfrm>
            <a:off x="1901190" y="273685"/>
            <a:ext cx="4347845" cy="2479675"/>
          </a:xfrm>
          <a:prstGeom prst="rect">
            <a:avLst/>
          </a:prstGeom>
        </p:spPr>
      </p:pic>
      <p:pic>
        <p:nvPicPr>
          <p:cNvPr id="6" name="Picture 5"/>
          <p:cNvPicPr>
            <a:picLocks noChangeAspect="1"/>
          </p:cNvPicPr>
          <p:nvPr/>
        </p:nvPicPr>
        <p:blipFill>
          <a:blip r:embed="rId3"/>
          <a:stretch>
            <a:fillRect/>
          </a:stretch>
        </p:blipFill>
        <p:spPr>
          <a:xfrm>
            <a:off x="1901190" y="3145790"/>
            <a:ext cx="4348480" cy="1358265"/>
          </a:xfrm>
          <a:prstGeom prst="rect">
            <a:avLst/>
          </a:prstGeom>
        </p:spPr>
      </p:pic>
      <p:sp>
        <p:nvSpPr>
          <p:cNvPr id="8" name="Text Box 7"/>
          <p:cNvSpPr txBox="1"/>
          <p:nvPr/>
        </p:nvSpPr>
        <p:spPr>
          <a:xfrm>
            <a:off x="1362075" y="4639945"/>
            <a:ext cx="6419850" cy="299085"/>
          </a:xfrm>
          <a:prstGeom prst="rect">
            <a:avLst/>
          </a:prstGeom>
          <a:noFill/>
        </p:spPr>
        <p:txBody>
          <a:bodyPr wrap="square" rtlCol="0">
            <a:spAutoFit/>
          </a:bodyPr>
          <a:p>
            <a:r>
              <a:rPr lang="en-US"/>
              <a:t>对文中引用张鷟的话的作用分析正确的</a:t>
            </a:r>
            <a:r>
              <a:rPr lang="zh-CN" altLang="en-US"/>
              <a:t>是生动形象地说明了赵州桥高度的技术水平</a:t>
            </a:r>
            <a:endParaRPr lang="zh-CN" altLang="en-US"/>
          </a:p>
        </p:txBody>
      </p:sp>
      <p:sp>
        <p:nvSpPr>
          <p:cNvPr id="9" name="Text Box 8"/>
          <p:cNvSpPr txBox="1"/>
          <p:nvPr/>
        </p:nvSpPr>
        <p:spPr>
          <a:xfrm>
            <a:off x="6702425" y="1527175"/>
            <a:ext cx="1993265" cy="299085"/>
          </a:xfrm>
          <a:prstGeom prst="rect">
            <a:avLst/>
          </a:prstGeom>
          <a:noFill/>
        </p:spPr>
        <p:txBody>
          <a:bodyPr wrap="square" rtlCol="0">
            <a:spAutoFit/>
          </a:bodyPr>
          <a:p>
            <a:r>
              <a:rPr lang="zh-CN" altLang="en-US"/>
              <a:t>构造正样本</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9" name="Text Box 8"/>
          <p:cNvSpPr txBox="1"/>
          <p:nvPr/>
        </p:nvSpPr>
        <p:spPr>
          <a:xfrm>
            <a:off x="488315"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前期工作</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945" name="圆角矩形 8"/>
          <p:cNvSpPr>
            <a:spLocks noChangeArrowheads="1"/>
          </p:cNvSpPr>
          <p:nvPr/>
        </p:nvSpPr>
        <p:spPr bwMode="auto">
          <a:xfrm>
            <a:off x="264160" y="1697990"/>
            <a:ext cx="4102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2" name="矩形 1"/>
          <p:cNvSpPr/>
          <p:nvPr/>
        </p:nvSpPr>
        <p:spPr>
          <a:xfrm>
            <a:off x="391160" y="1925955"/>
            <a:ext cx="4188460" cy="2799715"/>
          </a:xfrm>
          <a:prstGeom prst="rect">
            <a:avLst/>
          </a:prstGeom>
        </p:spPr>
        <p:txBody>
          <a:bodyPr wrap="square">
            <a:spAutoFit/>
          </a:bodyPr>
          <a:lstStyle/>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命名实体识别</a:t>
            </a:r>
            <a:r>
              <a:rPr lang="en-US" altLang="zh-CN" sz="1600" dirty="0">
                <a:latin typeface="Songti SC" panose="02010600040101010101" pitchFamily="2" charset="-122"/>
                <a:ea typeface="Songti SC" panose="02010600040101010101" pitchFamily="2" charset="-122"/>
              </a:rPr>
              <a:t>(BiLSTM+CRF</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Lattice-LSTM ...)</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文本分类</a:t>
            </a:r>
            <a:r>
              <a:rPr lang="en-US" altLang="zh-CN" sz="1600" dirty="0">
                <a:latin typeface="Songti SC" panose="02010600040101010101" pitchFamily="2" charset="-122"/>
                <a:ea typeface="Songti SC" panose="02010600040101010101" pitchFamily="2" charset="-122"/>
              </a:rPr>
              <a:t>(TextCNN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ID-LSTM ...)</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自然语言推理</a:t>
            </a:r>
            <a:r>
              <a:rPr lang="en-US" altLang="zh-CN" sz="1600" dirty="0">
                <a:latin typeface="Songti SC" panose="02010600040101010101" pitchFamily="2" charset="-122"/>
                <a:ea typeface="Songti SC" panose="02010600040101010101" pitchFamily="2" charset="-122"/>
              </a:rPr>
              <a:t>(EISM</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DRCN</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BiMPM...)</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机器阅读理解</a:t>
            </a:r>
            <a:r>
              <a:rPr lang="en-US" altLang="zh-CN" sz="1600" dirty="0">
                <a:latin typeface="Songti SC" panose="02010600040101010101" pitchFamily="2" charset="-122"/>
                <a:ea typeface="Songti SC" panose="02010600040101010101" pitchFamily="2" charset="-122"/>
              </a:rPr>
              <a:t>(BiDAF</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QANet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R-Net...)</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预训练模型</a:t>
            </a:r>
            <a:r>
              <a:rPr lang="en-US" altLang="zh-CN" sz="1600" dirty="0">
                <a:latin typeface="Songti SC" panose="02010600040101010101" pitchFamily="2" charset="-122"/>
                <a:ea typeface="Songti SC" panose="02010600040101010101" pitchFamily="2" charset="-122"/>
              </a:rPr>
              <a:t>(ELMo</a:t>
            </a:r>
            <a:r>
              <a:rPr lang="zh-CN" altLang="en-US" sz="1600" dirty="0">
                <a:latin typeface="Songti SC" panose="02010600040101010101" pitchFamily="2" charset="-122"/>
                <a:ea typeface="Songti SC" panose="02010600040101010101" pitchFamily="2" charset="-122"/>
              </a:rPr>
              <a:t>、</a:t>
            </a:r>
            <a:r>
              <a:rPr lang="en-US" altLang="zh-CN" sz="1600" dirty="0">
                <a:solidFill>
                  <a:srgbClr val="FF0000"/>
                </a:solidFill>
                <a:latin typeface="Songti SC" panose="02010600040101010101" pitchFamily="2" charset="-122"/>
                <a:ea typeface="Songti SC" panose="02010600040101010101" pitchFamily="2" charset="-122"/>
              </a:rPr>
              <a:t>BERT</a:t>
            </a:r>
            <a:r>
              <a:rPr lang="zh-CN" altLang="en-US" sz="1600" dirty="0">
                <a:latin typeface="Songti SC" panose="02010600040101010101" pitchFamily="2" charset="-122"/>
                <a:ea typeface="Songti SC" panose="02010600040101010101" pitchFamily="2" charset="-122"/>
              </a:rPr>
              <a:t>、</a:t>
            </a:r>
            <a:r>
              <a:rPr lang="en-US" altLang="zh-CN" sz="1600" dirty="0">
                <a:latin typeface="Songti SC" panose="02010600040101010101" pitchFamily="2" charset="-122"/>
                <a:ea typeface="Songti SC" panose="02010600040101010101" pitchFamily="2" charset="-122"/>
              </a:rPr>
              <a:t>ALBERT...)</a:t>
            </a:r>
            <a:endParaRPr lang="en-US"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en-US" sz="1600" dirty="0">
                <a:latin typeface="Songti SC" panose="02010600040101010101" pitchFamily="2" charset="-122"/>
                <a:ea typeface="Songti SC" panose="02010600040101010101" pitchFamily="2" charset="-122"/>
              </a:rPr>
              <a:t>其它方向：如机器翻译、谣言检测、知识图谱嵌入</a:t>
            </a:r>
            <a:r>
              <a:rPr lang="en-US" altLang="zh-CN" sz="1600" dirty="0">
                <a:latin typeface="Songti SC" panose="02010600040101010101" pitchFamily="2" charset="-122"/>
                <a:ea typeface="Songti SC" panose="02010600040101010101" pitchFamily="2" charset="-122"/>
              </a:rPr>
              <a:t>...</a:t>
            </a:r>
            <a:endParaRPr lang="zh-CN" altLang="en-US"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3" name="Oval 2"/>
          <p:cNvSpPr/>
          <p:nvPr/>
        </p:nvSpPr>
        <p:spPr>
          <a:xfrm>
            <a:off x="1575435" y="879475"/>
            <a:ext cx="1290955" cy="96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文献阅读</a:t>
            </a:r>
            <a:endParaRPr lang="zh-CN" altLang="en-US"/>
          </a:p>
        </p:txBody>
      </p:sp>
      <p:sp>
        <p:nvSpPr>
          <p:cNvPr id="8" name="圆角矩形 8"/>
          <p:cNvSpPr>
            <a:spLocks noChangeArrowheads="1"/>
          </p:cNvSpPr>
          <p:nvPr/>
        </p:nvSpPr>
        <p:spPr bwMode="auto">
          <a:xfrm>
            <a:off x="4638675" y="1697990"/>
            <a:ext cx="390969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sp>
        <p:nvSpPr>
          <p:cNvPr id="10" name="矩形 1"/>
          <p:cNvSpPr/>
          <p:nvPr/>
        </p:nvSpPr>
        <p:spPr>
          <a:xfrm>
            <a:off x="4793615" y="1925955"/>
            <a:ext cx="4144010" cy="1568450"/>
          </a:xfrm>
          <a:prstGeom prst="rect">
            <a:avLst/>
          </a:prstGeom>
        </p:spPr>
        <p:txBody>
          <a:bodyPr wrap="square">
            <a:spAutoFit/>
          </a:bodyPr>
          <a:lstStyle/>
          <a:p>
            <a:pPr indent="0">
              <a:buFont typeface="Symbol" panose="05050102010706020507" pitchFamily="18" charset="2"/>
              <a:buNone/>
            </a:pP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solidFill>
                  <a:schemeClr val="tx1"/>
                </a:solidFill>
                <a:latin typeface="Songti SC" panose="02010600040101010101" pitchFamily="2" charset="-122"/>
                <a:ea typeface="Songti SC" panose="02010600040101010101" pitchFamily="2" charset="-122"/>
              </a:rPr>
              <a:t>中兴捧月算法师挑战赛</a:t>
            </a:r>
            <a:endParaRPr lang="zh-CN" altLang="zh-CN" sz="1600" dirty="0">
              <a:solidFill>
                <a:srgbClr val="FF0000"/>
              </a:solidFill>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百度人工智能开源大赛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r>
              <a:rPr lang="zh-CN" altLang="zh-CN" sz="1600" dirty="0">
                <a:latin typeface="Songti SC" panose="02010600040101010101" pitchFamily="2" charset="-122"/>
                <a:ea typeface="Songti SC" panose="02010600040101010101" pitchFamily="2" charset="-122"/>
              </a:rPr>
              <a:t>中国法研杯机器阅读理解比赛</a:t>
            </a: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zh-CN" sz="1600" dirty="0">
              <a:latin typeface="Songti SC" panose="02010600040101010101" pitchFamily="2" charset="-122"/>
              <a:ea typeface="Songti SC" panose="02010600040101010101" pitchFamily="2" charset="-122"/>
            </a:endParaRPr>
          </a:p>
          <a:p>
            <a:pPr marL="214630" indent="-214630">
              <a:buFont typeface="Symbol" panose="05050102010706020507" pitchFamily="18" charset="2"/>
              <a:buChar char="·"/>
            </a:pPr>
            <a:endParaRPr lang="zh-CN" altLang="en-US" sz="1600" i="1" spc="-1" dirty="0">
              <a:solidFill>
                <a:srgbClr val="343232"/>
              </a:solidFill>
              <a:latin typeface="宋体" panose="02010600030101010101" pitchFamily="2" charset="-122"/>
              <a:ea typeface="宋体" panose="02010600030101010101" pitchFamily="2" charset="-122"/>
              <a:cs typeface="Calibri" panose="020F0502020204030204" charset="0"/>
            </a:endParaRPr>
          </a:p>
        </p:txBody>
      </p:sp>
      <p:sp>
        <p:nvSpPr>
          <p:cNvPr id="11" name="Oval 10"/>
          <p:cNvSpPr/>
          <p:nvPr/>
        </p:nvSpPr>
        <p:spPr>
          <a:xfrm>
            <a:off x="5977890" y="879475"/>
            <a:ext cx="1230630" cy="968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参加竞赛</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Text Box 3"/>
          <p:cNvSpPr txBox="1"/>
          <p:nvPr/>
        </p:nvSpPr>
        <p:spPr>
          <a:xfrm>
            <a:off x="2228215" y="1551305"/>
            <a:ext cx="6374765" cy="506730"/>
          </a:xfrm>
          <a:prstGeom prst="rect">
            <a:avLst/>
          </a:prstGeom>
          <a:noFill/>
        </p:spPr>
        <p:txBody>
          <a:bodyPr wrap="square" rtlCol="0">
            <a:spAutoFit/>
          </a:bodyPr>
          <a:p>
            <a:r>
              <a:rPr lang="zh-CN" altLang="en-US"/>
              <a:t>机器阅读理解是问答系统的核心模块，通过理解用户问题、理解相关文档，返还给用户精准的答案。</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选题意义</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1"/>
          </p:cNvPicPr>
          <p:nvPr/>
        </p:nvPicPr>
        <p:blipFill>
          <a:blip r:embed="rId2"/>
          <a:stretch>
            <a:fillRect/>
          </a:stretch>
        </p:blipFill>
        <p:spPr>
          <a:xfrm>
            <a:off x="5313680" y="2373630"/>
            <a:ext cx="3106420" cy="2520315"/>
          </a:xfrm>
          <a:prstGeom prst="rect">
            <a:avLst/>
          </a:prstGeom>
        </p:spPr>
      </p:pic>
      <p:pic>
        <p:nvPicPr>
          <p:cNvPr id="9" name="Picture 8"/>
          <p:cNvPicPr>
            <a:picLocks noChangeAspect="1"/>
          </p:cNvPicPr>
          <p:nvPr/>
        </p:nvPicPr>
        <p:blipFill>
          <a:blip r:embed="rId3"/>
          <a:stretch>
            <a:fillRect/>
          </a:stretch>
        </p:blipFill>
        <p:spPr>
          <a:xfrm>
            <a:off x="314325" y="2384425"/>
            <a:ext cx="3256280" cy="2509520"/>
          </a:xfrm>
          <a:prstGeom prst="rect">
            <a:avLst/>
          </a:prstGeom>
        </p:spPr>
      </p:pic>
      <p:sp>
        <p:nvSpPr>
          <p:cNvPr id="10" name="Text Box 9"/>
          <p:cNvSpPr txBox="1"/>
          <p:nvPr/>
        </p:nvSpPr>
        <p:spPr>
          <a:xfrm>
            <a:off x="640080" y="1000125"/>
            <a:ext cx="8256905" cy="583565"/>
          </a:xfrm>
          <a:prstGeom prst="rect">
            <a:avLst/>
          </a:prstGeom>
          <a:noFill/>
        </p:spPr>
        <p:txBody>
          <a:bodyPr wrap="square" rtlCol="0">
            <a:spAutoFit/>
          </a:bodyPr>
          <a:p>
            <a:r>
              <a:rPr lang="zh-CN" altLang="en-US" sz="1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搜索引擎：</a:t>
            </a:r>
            <a:r>
              <a:rPr lang="zh-CN" altLang="en-US" sz="1600">
                <a:ln/>
                <a:solidFill>
                  <a:schemeClr val="tx1"/>
                </a:solidFill>
                <a:effectLst>
                  <a:outerShdw blurRad="38100" dist="19050" dir="2700000" algn="tl" rotWithShape="0">
                    <a:schemeClr val="dk1">
                      <a:alpha val="40000"/>
                    </a:schemeClr>
                  </a:outerShdw>
                </a:effectLst>
              </a:rPr>
              <a:t>基于关键词的检索方式，返回排序的文档结果，</a:t>
            </a:r>
            <a:r>
              <a:rPr lang="zh-CN" altLang="en-US" sz="1600">
                <a:effectLst>
                  <a:outerShdw blurRad="38100" dist="19050" dir="2700000" algn="tl" rotWithShape="0">
                    <a:schemeClr val="dk1">
                      <a:alpha val="40000"/>
                    </a:schemeClr>
                  </a:outerShdw>
                </a:effectLst>
                <a:sym typeface="+mn-ea"/>
              </a:rPr>
              <a:t>缺乏对问题语义的理解</a:t>
            </a:r>
            <a:r>
              <a:rPr lang="zh-CN" altLang="en-US" sz="1600">
                <a:ln/>
                <a:solidFill>
                  <a:schemeClr val="tx1"/>
                </a:solidFill>
                <a:effectLst>
                  <a:outerShdw blurRad="38100" dist="19050" dir="2700000" algn="tl" rotWithShape="0">
                    <a:schemeClr val="dk1">
                      <a:alpha val="40000"/>
                    </a:schemeClr>
                  </a:outerShdw>
                </a:effectLst>
              </a:rPr>
              <a:t>。</a:t>
            </a:r>
            <a:endParaRPr lang="zh-CN" altLang="en-US" sz="1600">
              <a:ln/>
              <a:solidFill>
                <a:schemeClr val="tx1"/>
              </a:solidFill>
              <a:effectLst>
                <a:outerShdw blurRad="38100" dist="19050" dir="2700000" algn="tl" rotWithShape="0">
                  <a:schemeClr val="dk1">
                    <a:alpha val="40000"/>
                  </a:schemeClr>
                </a:outerShdw>
              </a:effectLst>
            </a:endParaRPr>
          </a:p>
          <a:p>
            <a:r>
              <a:rPr lang="zh-CN" altLang="en-US" sz="1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问答系统：</a:t>
            </a:r>
            <a:r>
              <a:rPr lang="zh-CN" altLang="en-US" sz="1600">
                <a:ln/>
                <a:solidFill>
                  <a:schemeClr val="tx1"/>
                </a:solidFill>
                <a:effectLst>
                  <a:outerShdw blurRad="38100" dist="19050" dir="2700000" algn="tl" rotWithShape="0">
                    <a:schemeClr val="dk1">
                      <a:alpha val="40000"/>
                    </a:schemeClr>
                  </a:outerShdw>
                </a:effectLst>
              </a:rPr>
              <a:t>深层次语义分析问题，通过检索知识库或问答库，经过推理给出细粒度的答案</a:t>
            </a:r>
            <a:endParaRPr lang="zh-CN" altLang="en-US" sz="1600">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问答系统分类</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39942"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460171" y="4758361"/>
            <a:ext cx="3087275"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9"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2928563" y="47456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0" name="Picture 57"/>
          <p:cNvPicPr>
            <a:picLocks noChangeAspect="1" noChangeArrowheads="1"/>
          </p:cNvPicPr>
          <p:nvPr/>
        </p:nvPicPr>
        <p:blipFill>
          <a:blip r:embed="rId2">
            <a:lum bright="24000"/>
            <a:extLst>
              <a:ext uri="{28A0092B-C50C-407E-A947-70E740481C1C}">
                <a14:useLocalDpi xmlns:a14="http://schemas.microsoft.com/office/drawing/2010/main" val="0"/>
              </a:ext>
            </a:extLst>
          </a:blip>
          <a:srcRect t="50449" r="-420"/>
          <a:stretch>
            <a:fillRect/>
          </a:stretch>
        </p:blipFill>
        <p:spPr bwMode="auto">
          <a:xfrm>
            <a:off x="5513591" y="4732961"/>
            <a:ext cx="3088466" cy="15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434715" y="1075055"/>
            <a:ext cx="3901440" cy="1188720"/>
          </a:xfrm>
          <a:prstGeom prst="rect">
            <a:avLst/>
          </a:prstGeom>
        </p:spPr>
      </p:pic>
      <p:sp>
        <p:nvSpPr>
          <p:cNvPr id="5" name="椭圆 15"/>
          <p:cNvSpPr>
            <a:spLocks noChangeArrowheads="1"/>
          </p:cNvSpPr>
          <p:nvPr/>
        </p:nvSpPr>
        <p:spPr bwMode="auto">
          <a:xfrm>
            <a:off x="892175" y="1179830"/>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6" name="Text Box 5"/>
          <p:cNvSpPr txBox="1"/>
          <p:nvPr/>
        </p:nvSpPr>
        <p:spPr>
          <a:xfrm>
            <a:off x="892175" y="1416685"/>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基于知识库的问答系统</a:t>
            </a:r>
            <a:endParaRPr lang="zh-CN" altLang="en-US">
              <a:solidFill>
                <a:schemeClr val="tx1"/>
              </a:solidFill>
              <a:effectLst>
                <a:outerShdw blurRad="38100" dist="19050" dir="2700000" algn="tl" rotWithShape="0">
                  <a:schemeClr val="dk1">
                    <a:alpha val="40000"/>
                  </a:schemeClr>
                </a:outerShdw>
              </a:effectLst>
            </a:endParaRPr>
          </a:p>
        </p:txBody>
      </p:sp>
      <p:sp>
        <p:nvSpPr>
          <p:cNvPr id="9" name="椭圆 15"/>
          <p:cNvSpPr>
            <a:spLocks noChangeArrowheads="1"/>
          </p:cNvSpPr>
          <p:nvPr/>
        </p:nvSpPr>
        <p:spPr bwMode="auto">
          <a:xfrm>
            <a:off x="892175" y="3155315"/>
            <a:ext cx="1055370" cy="981075"/>
          </a:xfrm>
          <a:prstGeom prst="ellipse">
            <a:avLst/>
          </a:prstGeom>
          <a:pattFill prst="pct10">
            <a:fgClr>
              <a:srgbClr val="FFFF00"/>
            </a:fgClr>
            <a:bgClr>
              <a:schemeClr val="bg1"/>
            </a:bgClr>
          </a:pattFill>
        </p:spPr>
        <p:style>
          <a:lnRef idx="0">
            <a:schemeClr val="accent1"/>
          </a:lnRef>
          <a:fillRef idx="3">
            <a:schemeClr val="accent1"/>
          </a:fillRef>
          <a:effectRef idx="3">
            <a:schemeClr val="accent1"/>
          </a:effectRef>
          <a:fontRef idx="minor">
            <a:schemeClr val="lt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chemeClr val="tx1"/>
              </a:solidFill>
            </a:endParaRPr>
          </a:p>
        </p:txBody>
      </p:sp>
      <p:sp>
        <p:nvSpPr>
          <p:cNvPr id="10" name="Text Box 9"/>
          <p:cNvSpPr txBox="1"/>
          <p:nvPr/>
        </p:nvSpPr>
        <p:spPr>
          <a:xfrm>
            <a:off x="892175" y="3392170"/>
            <a:ext cx="1163955" cy="506730"/>
          </a:xfrm>
          <a:prstGeom prst="rect">
            <a:avLst/>
          </a:prstGeom>
          <a:noFill/>
        </p:spPr>
        <p:txBody>
          <a:bodyPr wrap="square" rtlCol="0">
            <a:spAutoFit/>
          </a:bodyPr>
          <a:p>
            <a:r>
              <a:rPr lang="zh-CN" altLang="en-US">
                <a:solidFill>
                  <a:schemeClr val="tx1"/>
                </a:solidFill>
                <a:effectLst>
                  <a:outerShdw blurRad="38100" dist="19050" dir="2700000" algn="tl" rotWithShape="0">
                    <a:schemeClr val="dk1">
                      <a:alpha val="40000"/>
                    </a:schemeClr>
                  </a:outerShdw>
                </a:effectLst>
              </a:rPr>
              <a:t>基于问答对的问答系统</a:t>
            </a:r>
            <a:endParaRPr lang="zh-CN" altLang="en-US">
              <a:solidFill>
                <a:schemeClr val="tx1"/>
              </a:solidFill>
              <a:effectLst>
                <a:outerShdw blurRad="38100" dist="19050" dir="2700000" algn="tl" rotWithShape="0">
                  <a:schemeClr val="dk1">
                    <a:alpha val="40000"/>
                  </a:schemeClr>
                </a:outerShdw>
              </a:effectLst>
            </a:endParaRPr>
          </a:p>
        </p:txBody>
      </p:sp>
      <p:cxnSp>
        <p:nvCxnSpPr>
          <p:cNvPr id="11" name="Straight Arrow Connector 10"/>
          <p:cNvCxnSpPr>
            <a:stCxn id="10" idx="3"/>
          </p:cNvCxnSpPr>
          <p:nvPr/>
        </p:nvCxnSpPr>
        <p:spPr>
          <a:xfrm flipV="1">
            <a:off x="2056130" y="3643630"/>
            <a:ext cx="781050" cy="190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3434715" y="2752725"/>
            <a:ext cx="3901440" cy="1630680"/>
          </a:xfrm>
          <a:prstGeom prst="rect">
            <a:avLst/>
          </a:prstGeom>
        </p:spPr>
      </p:pic>
      <p:sp>
        <p:nvSpPr>
          <p:cNvPr id="14" name="Text Box 13"/>
          <p:cNvSpPr txBox="1"/>
          <p:nvPr/>
        </p:nvSpPr>
        <p:spPr>
          <a:xfrm>
            <a:off x="5069840" y="4495165"/>
            <a:ext cx="3921125" cy="506730"/>
          </a:xfrm>
          <a:prstGeom prst="rect">
            <a:avLst/>
          </a:prstGeom>
          <a:noFill/>
        </p:spPr>
        <p:txBody>
          <a:bodyPr wrap="square" rtlCol="0" anchor="t">
            <a:spAutoFit/>
          </a:bodyPr>
          <a:p>
            <a:pPr marL="285750" indent="-285750">
              <a:buFont typeface="Wingdings" panose="05000000000000000000" charset="0"/>
              <a:buChar char="Ø"/>
            </a:pPr>
            <a:r>
              <a:rPr lang="zh-CN" altLang="en-US">
                <a:sym typeface="+mn-ea"/>
              </a:rPr>
              <a:t>可以回答的问题数量有限，</a:t>
            </a:r>
            <a:r>
              <a:rPr lang="zh-CN" altLang="en-US">
                <a:sym typeface="+mn-ea"/>
              </a:rPr>
              <a:t>极度依赖于数据集</a:t>
            </a:r>
            <a:endParaRPr lang="zh-CN" altLang="en-US">
              <a:sym typeface="+mn-ea"/>
            </a:endParaRPr>
          </a:p>
          <a:p>
            <a:pPr marL="285750" indent="-285750">
              <a:buFont typeface="Wingdings" panose="05000000000000000000" charset="0"/>
              <a:buChar char="Ø"/>
            </a:pPr>
            <a:r>
              <a:rPr lang="zh-CN" altLang="en-US">
                <a:sym typeface="+mn-ea"/>
              </a:rPr>
              <a:t>返回的答案形式单一，不具有多样性</a:t>
            </a:r>
            <a:endParaRPr lang="en-US"/>
          </a:p>
        </p:txBody>
      </p:sp>
      <p:sp>
        <p:nvSpPr>
          <p:cNvPr id="17" name="Text Box 16"/>
          <p:cNvSpPr txBox="1"/>
          <p:nvPr/>
        </p:nvSpPr>
        <p:spPr>
          <a:xfrm>
            <a:off x="6209665" y="2212975"/>
            <a:ext cx="2781300" cy="299085"/>
          </a:xfrm>
          <a:prstGeom prst="rect">
            <a:avLst/>
          </a:prstGeom>
          <a:noFill/>
        </p:spPr>
        <p:txBody>
          <a:bodyPr wrap="square" rtlCol="0" anchor="t">
            <a:spAutoFit/>
          </a:bodyPr>
          <a:p>
            <a:r>
              <a:rPr lang="zh-CN" altLang="en-US">
                <a:sym typeface="+mn-ea"/>
              </a:rPr>
              <a:t>需要预先构建大规模的知识库。</a:t>
            </a:r>
            <a:endParaRPr lang="en-US"/>
          </a:p>
        </p:txBody>
      </p:sp>
      <p:cxnSp>
        <p:nvCxnSpPr>
          <p:cNvPr id="13" name="Straight Arrow Connector 12"/>
          <p:cNvCxnSpPr/>
          <p:nvPr/>
        </p:nvCxnSpPr>
        <p:spPr>
          <a:xfrm flipV="1">
            <a:off x="2056130" y="1579880"/>
            <a:ext cx="781050" cy="1905"/>
          </a:xfrm>
          <a:prstGeom prst="straightConnector1">
            <a:avLst/>
          </a:prstGeom>
          <a:ln w="508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8195" y="2586355"/>
            <a:ext cx="8192770" cy="0"/>
          </a:xfrm>
          <a:prstGeom prst="line">
            <a:avLst/>
          </a:prstGeom>
          <a:ln w="38100" cmpd="sng">
            <a:solidFill>
              <a:srgbClr val="002060"/>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8" name="圆角矩形 8"/>
          <p:cNvSpPr>
            <a:spLocks noChangeArrowheads="1"/>
          </p:cNvSpPr>
          <p:nvPr/>
        </p:nvSpPr>
        <p:spPr bwMode="auto">
          <a:xfrm>
            <a:off x="1377950" y="1156970"/>
            <a:ext cx="5118735" cy="2917190"/>
          </a:xfrm>
          <a:prstGeom prst="roundRect">
            <a:avLst>
              <a:gd name="adj" fmla="val 4324"/>
            </a:avLst>
          </a:prstGeom>
          <a:solidFill>
            <a:srgbClr val="F2F2F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350">
              <a:solidFill>
                <a:srgbClr val="C4261D"/>
              </a:solidFill>
            </a:endParaRPr>
          </a:p>
        </p:txBody>
      </p:sp>
      <p:cxnSp>
        <p:nvCxnSpPr>
          <p:cNvPr id="3" name="Straight Connector 2"/>
          <p:cNvCxnSpPr/>
          <p:nvPr/>
        </p:nvCxnSpPr>
        <p:spPr>
          <a:xfrm>
            <a:off x="1358265" y="306451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 Box 4"/>
          <p:cNvSpPr txBox="1"/>
          <p:nvPr/>
        </p:nvSpPr>
        <p:spPr>
          <a:xfrm>
            <a:off x="1383665" y="1247140"/>
            <a:ext cx="5113020" cy="1753235"/>
          </a:xfrm>
          <a:prstGeom prst="rect">
            <a:avLst/>
          </a:prstGeom>
          <a:noFill/>
        </p:spPr>
        <p:txBody>
          <a:bodyPr wrap="square" rtlCol="0">
            <a:spAutoFit/>
          </a:bodyPr>
          <a:p>
            <a:r>
              <a:rPr lang="zh-CN" altLang="en-US">
                <a:ln/>
                <a:solidFill>
                  <a:schemeClr val="tx1"/>
                </a:solidFill>
                <a:effectLst>
                  <a:outerShdw blurRad="38100" dist="19050" dir="2700000" algn="tl" rotWithShape="0">
                    <a:schemeClr val="dk1">
                      <a:alpha val="40000"/>
                    </a:schemeClr>
                  </a:outerShdw>
                </a:effectLst>
              </a:rPr>
              <a:t>文章：</a:t>
            </a:r>
            <a:r>
              <a:rPr lang="zh-CN" altLang="en-US"/>
              <a:t>华阳路街道是中国上海市长宁区下辖的一个街道办事处，位于长宁区东部，</a:t>
            </a:r>
            <a:r>
              <a:rPr lang="zh-CN" altLang="en-US" sz="1300">
                <a:solidFill>
                  <a:srgbClr val="D43C2C"/>
                </a:solidFill>
                <a:uFillTx/>
              </a:rPr>
              <a:t>东到长宁路、安西路、武夷路接邻江苏路街道，北到苏州河接邻普陀区</a:t>
            </a:r>
            <a:r>
              <a:rPr lang="zh-CN" altLang="en-US"/>
              <a:t>。面积2.04平方公里，户籍人口7.04万人（2008年），下辖21个居委会。华阳路街道的主要街道长宁路和定西路，构成繁华的中山公园商圈。辖区内的圣约翰大学旧址（今华东政法大学）、中山公园，是愚园路历史文化风貌区的重要组成部分。上海市轨道交通二号线、三号线、四号线以该街道辖区的中山公园站为换乘枢纽。</a:t>
            </a:r>
            <a:endParaRPr lang="zh-CN" altLang="en-US"/>
          </a:p>
        </p:txBody>
      </p:sp>
      <p:sp>
        <p:nvSpPr>
          <p:cNvPr id="7" name="Text Box 6"/>
          <p:cNvSpPr txBox="1"/>
          <p:nvPr/>
        </p:nvSpPr>
        <p:spPr>
          <a:xfrm>
            <a:off x="1391920" y="3133725"/>
            <a:ext cx="4880610" cy="299085"/>
          </a:xfrm>
          <a:prstGeom prst="rect">
            <a:avLst/>
          </a:prstGeom>
          <a:noFill/>
        </p:spPr>
        <p:txBody>
          <a:bodyPr wrap="square" rtlCol="0">
            <a:spAutoFit/>
          </a:bodyPr>
          <a:p>
            <a:r>
              <a:rPr lang="zh-CN" altLang="en-US">
                <a:ln/>
                <a:solidFill>
                  <a:schemeClr val="tx1"/>
                </a:solidFill>
                <a:effectLst>
                  <a:outerShdw blurRad="38100" dist="19050" dir="2700000" algn="tl" rotWithShape="0">
                    <a:schemeClr val="dk1">
                      <a:alpha val="40000"/>
                    </a:schemeClr>
                  </a:outerShdw>
                </a:effectLst>
              </a:rPr>
              <a:t>问题：</a:t>
            </a:r>
            <a:r>
              <a:rPr lang="zh-CN" altLang="en-US"/>
              <a:t>华阳路街道四周相连的是什么地方？</a:t>
            </a:r>
            <a:endParaRPr lang="zh-CN" altLang="en-US"/>
          </a:p>
        </p:txBody>
      </p:sp>
      <p:cxnSp>
        <p:nvCxnSpPr>
          <p:cNvPr id="9" name="Straight Connector 8"/>
          <p:cNvCxnSpPr/>
          <p:nvPr/>
        </p:nvCxnSpPr>
        <p:spPr>
          <a:xfrm>
            <a:off x="1391920" y="3533140"/>
            <a:ext cx="5138420" cy="76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1391920" y="3567430"/>
            <a:ext cx="5224780" cy="499110"/>
          </a:xfrm>
          <a:prstGeom prst="rect">
            <a:avLst/>
          </a:prstGeom>
          <a:noFill/>
        </p:spPr>
        <p:txBody>
          <a:bodyPr wrap="square" rtlCol="0">
            <a:spAutoFit/>
          </a:bodyPr>
          <a:p>
            <a:r>
              <a:rPr lang="zh-CN" altLang="en-US">
                <a:ln/>
                <a:solidFill>
                  <a:schemeClr val="tx1"/>
                </a:solidFill>
                <a:effectLst>
                  <a:outerShdw blurRad="38100" dist="19050" dir="2700000" algn="tl" rotWithShape="0">
                    <a:schemeClr val="dk1">
                      <a:alpha val="40000"/>
                    </a:schemeClr>
                  </a:outerShdw>
                </a:effectLst>
              </a:rPr>
              <a:t>答案：</a:t>
            </a:r>
            <a:r>
              <a:rPr lang="zh-CN" altLang="en-US" sz="1300">
                <a:solidFill>
                  <a:schemeClr val="tx1"/>
                </a:solidFill>
                <a:uFillTx/>
                <a:sym typeface="+mn-ea"/>
              </a:rPr>
              <a:t>东到长宁路、安西路、武夷路接邻江苏路街道，北到苏州河接邻普陀区</a:t>
            </a:r>
            <a:endParaRPr lang="zh-CN" altLang="en-US" sz="1300">
              <a:solidFill>
                <a:schemeClr val="tx1"/>
              </a:solidFill>
              <a:uFillTx/>
              <a:sym typeface="+mn-ea"/>
            </a:endParaRPr>
          </a:p>
        </p:txBody>
      </p:sp>
      <p:sp>
        <p:nvSpPr>
          <p:cNvPr id="11" name="Text Box 10"/>
          <p:cNvSpPr txBox="1"/>
          <p:nvPr/>
        </p:nvSpPr>
        <p:spPr>
          <a:xfrm>
            <a:off x="471170" y="217805"/>
            <a:ext cx="399351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机器阅读理解</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1"/>
          <a:stretch>
            <a:fillRect/>
          </a:stretch>
        </p:blipFill>
        <p:spPr>
          <a:xfrm>
            <a:off x="1875790" y="1065530"/>
            <a:ext cx="5026660" cy="3404870"/>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6" name="Text Box 5"/>
          <p:cNvSpPr txBox="1"/>
          <p:nvPr/>
        </p:nvSpPr>
        <p:spPr>
          <a:xfrm>
            <a:off x="5921375" y="3521710"/>
            <a:ext cx="2918460" cy="714375"/>
          </a:xfrm>
          <a:prstGeom prst="rect">
            <a:avLst/>
          </a:prstGeom>
          <a:noFill/>
        </p:spPr>
        <p:txBody>
          <a:bodyPr wrap="square" rtlCol="0">
            <a:spAutoFit/>
          </a:bodyPr>
          <a:p>
            <a:pPr marL="285750" indent="-285750">
              <a:buFont typeface="Wingdings" panose="05000000000000000000" charset="0"/>
              <a:buChar char="Ø"/>
            </a:pPr>
            <a:r>
              <a:rPr lang="zh-CN" altLang="en-US"/>
              <a:t>不需要构建大规模知识库</a:t>
            </a:r>
            <a:endParaRPr lang="zh-CN" altLang="en-US"/>
          </a:p>
          <a:p>
            <a:pPr marL="285750" indent="-285750">
              <a:buFont typeface="Wingdings" panose="05000000000000000000" charset="0"/>
              <a:buChar char="Ø"/>
            </a:pPr>
            <a:r>
              <a:rPr lang="zh-CN" altLang="en-US"/>
              <a:t>不依赖于已有数据集</a:t>
            </a:r>
            <a:endParaRPr lang="zh-CN" altLang="en-US"/>
          </a:p>
          <a:p>
            <a:pPr marL="285750" indent="-285750">
              <a:buFont typeface="Wingdings" panose="05000000000000000000" charset="0"/>
              <a:buChar char="Ø"/>
            </a:pPr>
            <a:r>
              <a:rPr lang="zh-CN" altLang="en-US"/>
              <a:t>答案形式多样</a:t>
            </a:r>
            <a:endParaRPr lang="zh-CN" altLang="en-US"/>
          </a:p>
        </p:txBody>
      </p:sp>
      <p:sp>
        <p:nvSpPr>
          <p:cNvPr id="11" name="Text Box 10"/>
          <p:cNvSpPr txBox="1"/>
          <p:nvPr/>
        </p:nvSpPr>
        <p:spPr>
          <a:xfrm>
            <a:off x="471170" y="217805"/>
            <a:ext cx="5801360"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基于机器阅读理解的问答系统</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6" name="矩形: 圆角 105"/>
          <p:cNvSpPr/>
          <p:nvPr/>
        </p:nvSpPr>
        <p:spPr>
          <a:xfrm>
            <a:off x="1530350" y="135509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sp>
        <p:nvSpPr>
          <p:cNvPr id="3" name="Text Box 2"/>
          <p:cNvSpPr txBox="1"/>
          <p:nvPr/>
        </p:nvSpPr>
        <p:spPr>
          <a:xfrm>
            <a:off x="622935" y="408305"/>
            <a:ext cx="201612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应用场景</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Diamond 6"/>
          <p:cNvSpPr/>
          <p:nvPr/>
        </p:nvSpPr>
        <p:spPr>
          <a:xfrm>
            <a:off x="1574165" y="146685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1893570" y="141668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t>搜索引擎中的智能问答</a:t>
            </a:r>
            <a:endParaRPr lang="zh-CN" altLang="en-US" sz="2000"/>
          </a:p>
        </p:txBody>
      </p:sp>
      <p:sp useBgFill="1">
        <p:nvSpPr>
          <p:cNvPr id="5" name="矩形: 圆角 105"/>
          <p:cNvSpPr/>
          <p:nvPr/>
        </p:nvSpPr>
        <p:spPr>
          <a:xfrm>
            <a:off x="1530350" y="212979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6" name="Diamond 5"/>
          <p:cNvSpPr/>
          <p:nvPr/>
        </p:nvSpPr>
        <p:spPr>
          <a:xfrm>
            <a:off x="1574165" y="224155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14" name="Text Box 13"/>
          <p:cNvSpPr txBox="1"/>
          <p:nvPr/>
        </p:nvSpPr>
        <p:spPr>
          <a:xfrm>
            <a:off x="1893570" y="219138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sym typeface="+mn-ea"/>
              </a:rPr>
              <a:t>电商领域中的智能客服</a:t>
            </a:r>
            <a:endParaRPr lang="zh-CN" altLang="en-US" sz="2000"/>
          </a:p>
        </p:txBody>
      </p:sp>
      <p:sp useBgFill="1">
        <p:nvSpPr>
          <p:cNvPr id="16" name="矩形: 圆角 105"/>
          <p:cNvSpPr/>
          <p:nvPr/>
        </p:nvSpPr>
        <p:spPr>
          <a:xfrm>
            <a:off x="1530985" y="288798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18" name="Diamond 17"/>
          <p:cNvSpPr/>
          <p:nvPr/>
        </p:nvSpPr>
        <p:spPr>
          <a:xfrm>
            <a:off x="1574800" y="299974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0" name="Text Box 19"/>
          <p:cNvSpPr txBox="1"/>
          <p:nvPr/>
        </p:nvSpPr>
        <p:spPr>
          <a:xfrm>
            <a:off x="1894205" y="294957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sym typeface="+mn-ea"/>
              </a:rPr>
              <a:t>教育领域中自动作文批阅</a:t>
            </a:r>
            <a:endParaRPr lang="zh-CN" altLang="en-US" sz="2000"/>
          </a:p>
        </p:txBody>
      </p:sp>
      <p:sp useBgFill="1">
        <p:nvSpPr>
          <p:cNvPr id="21" name="矩形: 圆角 105"/>
          <p:cNvSpPr/>
          <p:nvPr/>
        </p:nvSpPr>
        <p:spPr>
          <a:xfrm>
            <a:off x="1530350" y="3623310"/>
            <a:ext cx="4211955" cy="536575"/>
          </a:xfrm>
          <a:prstGeom prst="roundRect">
            <a:avLst>
              <a:gd name="adj" fmla="val 131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mn-ea"/>
            </a:endParaRPr>
          </a:p>
        </p:txBody>
      </p:sp>
      <p:sp>
        <p:nvSpPr>
          <p:cNvPr id="24" name="Diamond 23"/>
          <p:cNvSpPr/>
          <p:nvPr/>
        </p:nvSpPr>
        <p:spPr>
          <a:xfrm>
            <a:off x="1574165" y="3735070"/>
            <a:ext cx="320040" cy="313055"/>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25" name="Text Box 24"/>
          <p:cNvSpPr txBox="1"/>
          <p:nvPr/>
        </p:nvSpPr>
        <p:spPr>
          <a:xfrm>
            <a:off x="1893570" y="3684905"/>
            <a:ext cx="3848735" cy="39878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square" rtlCol="0">
            <a:spAutoFit/>
          </a:bodyPr>
          <a:p>
            <a:r>
              <a:rPr lang="zh-CN" altLang="en-US" sz="2000">
                <a:sym typeface="+mn-ea"/>
              </a:rPr>
              <a:t>司法、医疗等领域</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608408" y="122473"/>
            <a:ext cx="1467011" cy="491720"/>
          </a:xfrm>
          <a:prstGeom prst="rect">
            <a:avLst/>
          </a:prstGeom>
        </p:spPr>
      </p:pic>
      <p:pic>
        <p:nvPicPr>
          <p:cNvPr id="4" name="Picture 3"/>
          <p:cNvPicPr>
            <a:picLocks noChangeAspect="1"/>
          </p:cNvPicPr>
          <p:nvPr/>
        </p:nvPicPr>
        <p:blipFill>
          <a:blip r:embed="rId2"/>
          <a:stretch>
            <a:fillRect/>
          </a:stretch>
        </p:blipFill>
        <p:spPr>
          <a:xfrm>
            <a:off x="1760220" y="1214755"/>
            <a:ext cx="6065520" cy="3429000"/>
          </a:xfrm>
          <a:prstGeom prst="rect">
            <a:avLst/>
          </a:prstGeom>
        </p:spPr>
      </p:pic>
      <p:sp>
        <p:nvSpPr>
          <p:cNvPr id="5" name="Text Box 4"/>
          <p:cNvSpPr txBox="1"/>
          <p:nvPr/>
        </p:nvSpPr>
        <p:spPr>
          <a:xfrm>
            <a:off x="508635" y="218440"/>
            <a:ext cx="3674745" cy="583565"/>
          </a:xfrm>
          <a:prstGeom prst="rect">
            <a:avLst/>
          </a:prstGeom>
          <a:noFill/>
        </p:spPr>
        <p:txBody>
          <a:bodyPr wrap="square" rtlCol="0">
            <a:spAutoFit/>
          </a:bodyPr>
          <a:p>
            <a:r>
              <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主要研究内容</a:t>
            </a:r>
            <a:endParaRPr lang="zh-CN" altLang="en-US" sz="32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思源黑体 CN Normal"/>
        <a:cs typeface=""/>
      </a:majorFont>
      <a:minorFont>
        <a:latin typeface="Arial"/>
        <a:ea typeface="思源黑体 CN Normal"/>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4125</Words>
  <Application>WPS Presentation</Application>
  <PresentationFormat>全屏显示(16:9)</PresentationFormat>
  <Paragraphs>419</Paragraphs>
  <Slides>31</Slides>
  <Notes>25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宋体</vt:lpstr>
      <vt:lpstr>Wingdings</vt:lpstr>
      <vt:lpstr>Agency FB</vt:lpstr>
      <vt:lpstr>Symbol</vt:lpstr>
      <vt:lpstr>Songti SC</vt:lpstr>
      <vt:lpstr>Calibri</vt:lpstr>
      <vt:lpstr>微软雅黑</vt:lpstr>
      <vt:lpstr>思源黑体 CN Normal</vt:lpstr>
      <vt:lpstr>黑体</vt:lpstr>
      <vt:lpstr>Arial Unicode MS</vt:lpstr>
      <vt:lpstr>Wingdings</vt:lpstr>
      <vt:lpstr>Kartika</vt:lpstr>
      <vt:lpstr>PMingLiU-ExtB</vt:lpstr>
      <vt:lpstr>华文隶书</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33257</dc:title>
  <dc:creator>Administrator</dc:creator>
  <cp:lastModifiedBy>Tony Sun</cp:lastModifiedBy>
  <cp:revision>226</cp:revision>
  <dcterms:created xsi:type="dcterms:W3CDTF">2020-11-23T11:12:00Z</dcterms:created>
  <dcterms:modified xsi:type="dcterms:W3CDTF">2020-11-23T13:08:35Z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