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11" r:id="rId5"/>
    <p:sldId id="433" r:id="rId6"/>
    <p:sldId id="361" r:id="rId7"/>
    <p:sldId id="453" r:id="rId8"/>
    <p:sldId id="456" r:id="rId9"/>
    <p:sldId id="475" r:id="rId10"/>
    <p:sldId id="457" r:id="rId11"/>
    <p:sldId id="458" r:id="rId12"/>
    <p:sldId id="264" r:id="rId13"/>
    <p:sldId id="362" r:id="rId14"/>
    <p:sldId id="459" r:id="rId15"/>
    <p:sldId id="460" r:id="rId16"/>
    <p:sldId id="477" r:id="rId17"/>
    <p:sldId id="413" r:id="rId18"/>
    <p:sldId id="497" r:id="rId19"/>
    <p:sldId id="461" r:id="rId20"/>
    <p:sldId id="494" r:id="rId21"/>
    <p:sldId id="499" r:id="rId22"/>
    <p:sldId id="501" r:id="rId23"/>
    <p:sldId id="396" r:id="rId24"/>
    <p:sldId id="397" r:id="rId25"/>
    <p:sldId id="454" r:id="rId26"/>
    <p:sldId id="398" r:id="rId27"/>
    <p:sldId id="399" r:id="rId28"/>
    <p:sldId id="404" r:id="rId29"/>
    <p:sldId id="407" r:id="rId30"/>
    <p:sldId id="406" r:id="rId31"/>
    <p:sldId id="403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15A75"/>
    <a:srgbClr val="008080"/>
    <a:srgbClr val="F17445"/>
    <a:srgbClr val="E94744"/>
    <a:srgbClr val="009999"/>
    <a:srgbClr val="C34A3D"/>
    <a:srgbClr val="015A74"/>
    <a:srgbClr val="01495F"/>
    <a:srgbClr val="006666"/>
    <a:srgbClr val="D4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2993" autoAdjust="0"/>
  </p:normalViewPr>
  <p:slideViewPr>
    <p:cSldViewPr snapToGrid="0">
      <p:cViewPr>
        <p:scale>
          <a:sx n="100" d="100"/>
          <a:sy n="100" d="100"/>
        </p:scale>
        <p:origin x="834" y="960"/>
      </p:cViewPr>
      <p:guideLst>
        <p:guide orient="horz" pos="1614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1EF6B-984B-46B6-AB1F-932A13F20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A252-8979-4908-8138-C8EC2530AE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121-70C2-4F51-8E6A-85BDEC1299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87"/>
          <p:cNvSpPr txBox="1"/>
          <p:nvPr/>
        </p:nvSpPr>
        <p:spPr>
          <a:xfrm>
            <a:off x="6603050" y="3955886"/>
            <a:ext cx="191202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rPr>
              <a:t>孙相会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10845" y="2263775"/>
            <a:ext cx="8458835" cy="10572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uFillTx/>
              </a:rPr>
              <a:t>基于阅读理解形式的中文问答系统研究与实现</a:t>
            </a:r>
            <a:endParaRPr lang="zh-CN" altLang="en-US" sz="2400" b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175" y="614045"/>
            <a:ext cx="201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应用场景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6" name="矩形: 圆角 105"/>
          <p:cNvSpPr/>
          <p:nvPr/>
        </p:nvSpPr>
        <p:spPr>
          <a:xfrm>
            <a:off x="1530350" y="135509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673225" y="145986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94205" y="1416685"/>
            <a:ext cx="3848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搜索引擎中的智能问答</a:t>
            </a:r>
            <a:endParaRPr lang="zh-CN" altLang="en-US" sz="2000"/>
          </a:p>
        </p:txBody>
      </p:sp>
      <p:sp>
        <p:nvSpPr>
          <p:cNvPr id="9" name="矩形: 圆角 105"/>
          <p:cNvSpPr/>
          <p:nvPr/>
        </p:nvSpPr>
        <p:spPr>
          <a:xfrm>
            <a:off x="1530350" y="2204720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1673225" y="2309495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94205" y="2273935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司法领域中的智能审判</a:t>
            </a:r>
            <a:endParaRPr lang="zh-CN" altLang="en-US" sz="2000"/>
          </a:p>
        </p:txBody>
      </p:sp>
      <p:sp>
        <p:nvSpPr>
          <p:cNvPr id="12" name="矩形: 圆角 105"/>
          <p:cNvSpPr/>
          <p:nvPr/>
        </p:nvSpPr>
        <p:spPr>
          <a:xfrm>
            <a:off x="1496060" y="303212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1638935" y="313690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59915" y="310134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教育领域中自动作文批阅</a:t>
            </a:r>
            <a:endParaRPr lang="zh-CN" altLang="en-US" sz="2000"/>
          </a:p>
        </p:txBody>
      </p:sp>
      <p:sp>
        <p:nvSpPr>
          <p:cNvPr id="19" name="矩形: 圆角 105"/>
          <p:cNvSpPr/>
          <p:nvPr/>
        </p:nvSpPr>
        <p:spPr>
          <a:xfrm>
            <a:off x="1530350" y="3790315"/>
            <a:ext cx="4211955" cy="536575"/>
          </a:xfrm>
          <a:prstGeom prst="roundRect">
            <a:avLst>
              <a:gd name="adj" fmla="val 13138"/>
            </a:avLst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673225" y="3895090"/>
            <a:ext cx="320040" cy="31305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1894205" y="3859530"/>
            <a:ext cx="391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电商领域中的智能客服</a:t>
            </a:r>
            <a:endParaRPr lang="zh-CN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864870"/>
            <a:ext cx="6210300" cy="3413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1620361" y="1357684"/>
            <a:ext cx="4763583" cy="5662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zh-CN" b="1" dirty="0"/>
              <a:t>问题检索模块</a:t>
            </a:r>
            <a:endParaRPr lang="zh-CN" altLang="zh-CN" b="1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620361" y="2747699"/>
            <a:ext cx="4763583" cy="5662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zh-CN" b="1" dirty="0"/>
              <a:t>阅读理解模块</a:t>
            </a:r>
            <a:endParaRPr lang="zh-CN" altLang="zh-CN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508635" y="21844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主要研究内容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1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1">
            <a:spLocks noChangeArrowheads="1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1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1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1">
            <a:spLocks noChangeArrowheads="1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1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93765" y="1059180"/>
            <a:ext cx="233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拟解决方案</a:t>
            </a:r>
            <a:endParaRPr lang="zh-CN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610225" y="1680845"/>
            <a:ext cx="26174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利用阅读理解数据集构造（问题，文档）对，作为文本匹配的训练数据集。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从浏览器检索出的若干文档中利用匹配模型选择出相似度较高的</a:t>
            </a:r>
            <a:r>
              <a:rPr lang="en-US" altLang="zh-CN"/>
              <a:t>K</a:t>
            </a:r>
            <a:r>
              <a:rPr lang="zh-CN" altLang="en-US"/>
              <a:t>个文档。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将用户的问题与数据库中存储的问题做相似度计算，选择出</a:t>
            </a:r>
            <a:r>
              <a:rPr lang="en-US" altLang="zh-CN"/>
              <a:t>K</a:t>
            </a:r>
            <a:r>
              <a:rPr lang="zh-CN" altLang="en-US"/>
              <a:t>个相似的问题，将</a:t>
            </a:r>
            <a:r>
              <a:rPr lang="en-US" altLang="zh-CN"/>
              <a:t>K</a:t>
            </a:r>
            <a:r>
              <a:rPr lang="zh-CN" altLang="en-US"/>
              <a:t>个相似的问题对应的文档返回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1395730" y="1687195"/>
          <a:ext cx="73266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788"/>
                <a:gridCol w="1220787"/>
                <a:gridCol w="1222375"/>
                <a:gridCol w="1220788"/>
                <a:gridCol w="1220787"/>
              </a:tblGrid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发布时间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文章来源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语言类型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答案类型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CNN&amp;Daily Mail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2015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SQuAD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RACE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英语考试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多项选择式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TriviaQA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网页搜索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NewsQA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新闻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HotpotQA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MS MARCO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2016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DuReader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搜索引擎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NarrativeQA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2017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小说和电影剧本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英语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自由答案式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CMRC2018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2018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百度百科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CJRC2019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法律法案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DRCD</a:t>
                      </a:r>
                      <a:endParaRPr lang="en-US" sz="12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2019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中文维基百科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繁体中文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片段抽取式</a:t>
                      </a:r>
                      <a:endParaRPr 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470535" y="51498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机器阅读理解相关数据集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0535" y="514985"/>
            <a:ext cx="5209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典型的机器阅读理解模型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1256665"/>
            <a:ext cx="2476500" cy="31483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65605" y="4541520"/>
            <a:ext cx="10267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BiDAF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840" y="1256665"/>
            <a:ext cx="2865755" cy="314833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481320" y="4459605"/>
            <a:ext cx="10267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R-Net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阅读理解模型的设计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" y="1924050"/>
            <a:ext cx="7562850" cy="139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文本匹配模型的设计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48" name="矩形 47"/>
          <p:cNvSpPr/>
          <p:nvPr/>
        </p:nvSpPr>
        <p:spPr bwMode="auto">
          <a:xfrm>
            <a:off x="1634490" y="1369695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TF-IDF</a:t>
            </a:r>
            <a:r>
              <a:rPr lang="zh-CN" altLang="en-US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、词袋模型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Doc2Vec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9957" name="椭圆 21"/>
          <p:cNvSpPr>
            <a:spLocks noChangeArrowheads="1"/>
          </p:cNvSpPr>
          <p:nvPr/>
        </p:nvSpPr>
        <p:spPr bwMode="auto">
          <a:xfrm>
            <a:off x="763270" y="1315720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1">
            <a:spLocks noChangeArrowheads="1"/>
          </p:cNvSpPr>
          <p:nvPr/>
        </p:nvSpPr>
        <p:spPr bwMode="auto">
          <a:xfrm>
            <a:off x="796911" y="1519823"/>
            <a:ext cx="868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无监督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47"/>
          <p:cNvSpPr/>
          <p:nvPr/>
        </p:nvSpPr>
        <p:spPr bwMode="auto">
          <a:xfrm>
            <a:off x="1634490" y="2645410"/>
            <a:ext cx="3103880" cy="66738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8F8F8"/>
            </a:solidFill>
            <a:round/>
          </a:ln>
        </p:spPr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DSSM</a:t>
            </a:r>
            <a:endParaRPr lang="zh-CN" altLang="en-US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Songti SC" panose="02010600040101010101" pitchFamily="2" charset="-122"/>
                <a:ea typeface="Songti SC" panose="02010600040101010101" pitchFamily="2" charset="-122"/>
              </a:rPr>
              <a:t>ESIM</a:t>
            </a:r>
            <a:endParaRPr lang="en-US" altLang="zh-CN" sz="1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9" name="椭圆 21"/>
          <p:cNvSpPr>
            <a:spLocks noChangeArrowheads="1"/>
          </p:cNvSpPr>
          <p:nvPr/>
        </p:nvSpPr>
        <p:spPr bwMode="auto">
          <a:xfrm>
            <a:off x="763270" y="2591435"/>
            <a:ext cx="935355" cy="7747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911211" y="2795538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监督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93765" y="1059180"/>
            <a:ext cx="2335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拟解决方案</a:t>
            </a:r>
            <a:endParaRPr lang="zh-CN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5610225" y="1680845"/>
            <a:ext cx="261747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利用阅读理解数据集构造（问题，文档）对，作为文本匹配的训练数据集。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从浏览器检索出的若干文档中利用匹配模型选择出相似度较高的</a:t>
            </a:r>
            <a:r>
              <a:rPr lang="en-US" altLang="zh-CN"/>
              <a:t>K</a:t>
            </a:r>
            <a:r>
              <a:rPr lang="zh-CN" altLang="en-US"/>
              <a:t>个文档。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将用户的问题与数据库中存储的问题做相似度计算，选择出</a:t>
            </a:r>
            <a:r>
              <a:rPr lang="en-US" altLang="zh-CN"/>
              <a:t>K</a:t>
            </a:r>
            <a:r>
              <a:rPr lang="zh-CN" altLang="en-US"/>
              <a:t>个相似的问题，将</a:t>
            </a:r>
            <a:r>
              <a:rPr lang="en-US" altLang="zh-CN"/>
              <a:t>K</a:t>
            </a:r>
            <a:r>
              <a:rPr lang="zh-CN" altLang="en-US"/>
              <a:t>个相似的问题对应的文档返回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已完成进度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48330" y="122555"/>
            <a:ext cx="2297430" cy="7226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汇报提纲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5" name="矩形 15"/>
          <p:cNvSpPr/>
          <p:nvPr/>
        </p:nvSpPr>
        <p:spPr>
          <a:xfrm>
            <a:off x="1919605" y="152019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19"/>
          <p:cNvCxnSpPr/>
          <p:nvPr/>
        </p:nvCxnSpPr>
        <p:spPr>
          <a:xfrm>
            <a:off x="2408714" y="184304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9" name="TextBox 128"/>
          <p:cNvSpPr txBox="1"/>
          <p:nvPr/>
        </p:nvSpPr>
        <p:spPr>
          <a:xfrm>
            <a:off x="2816690" y="147440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前期准备工作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3" name="矩形 15"/>
          <p:cNvSpPr/>
          <p:nvPr/>
        </p:nvSpPr>
        <p:spPr>
          <a:xfrm>
            <a:off x="1919605" y="233680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19"/>
          <p:cNvCxnSpPr/>
          <p:nvPr/>
        </p:nvCxnSpPr>
        <p:spPr>
          <a:xfrm>
            <a:off x="2408714" y="265965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6" name="TextBox 128"/>
          <p:cNvSpPr txBox="1"/>
          <p:nvPr/>
        </p:nvSpPr>
        <p:spPr>
          <a:xfrm>
            <a:off x="2816690" y="229101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选题背景与意义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7" name="矩形 15"/>
          <p:cNvSpPr/>
          <p:nvPr/>
        </p:nvSpPr>
        <p:spPr>
          <a:xfrm>
            <a:off x="1919605" y="314325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8" name="直接连接符 19"/>
          <p:cNvCxnSpPr/>
          <p:nvPr/>
        </p:nvCxnSpPr>
        <p:spPr>
          <a:xfrm>
            <a:off x="2408714" y="346610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29" name="TextBox 128"/>
          <p:cNvSpPr txBox="1"/>
          <p:nvPr/>
        </p:nvSpPr>
        <p:spPr>
          <a:xfrm>
            <a:off x="2816690" y="309746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研究内容与方案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30" name="矩形 15"/>
          <p:cNvSpPr/>
          <p:nvPr/>
        </p:nvSpPr>
        <p:spPr>
          <a:xfrm>
            <a:off x="1919605" y="3970020"/>
            <a:ext cx="328295" cy="346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170" tIns="46990" rIns="90170" bIns="469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FFFF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 smtClean="0">
              <a:solidFill>
                <a:srgbClr val="FFFFFF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1" name="直接连接符 19"/>
          <p:cNvCxnSpPr/>
          <p:nvPr/>
        </p:nvCxnSpPr>
        <p:spPr>
          <a:xfrm>
            <a:off x="2408714" y="4292879"/>
            <a:ext cx="5310187" cy="9525"/>
          </a:xfrm>
          <a:prstGeom prst="line">
            <a:avLst/>
          </a:prstGeom>
          <a:ln w="25400" cap="flat" cmpd="sng">
            <a:solidFill>
              <a:srgbClr val="828282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32" name="TextBox 128"/>
          <p:cNvSpPr txBox="1"/>
          <p:nvPr/>
        </p:nvSpPr>
        <p:spPr>
          <a:xfrm>
            <a:off x="2816690" y="3924230"/>
            <a:ext cx="2961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预期成果与已完成进度</a:t>
            </a:r>
            <a:endParaRPr lang="zh-CN" altLang="en-US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8635" y="218440"/>
            <a:ext cx="4229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预期研究成果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5610340" y="1369746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62" name="椭圆 61"/>
          <p:cNvSpPr/>
          <p:nvPr/>
        </p:nvSpPr>
        <p:spPr>
          <a:xfrm>
            <a:off x="1351280" y="1398270"/>
            <a:ext cx="312420" cy="295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en-US" altLang="zh-CN" dirty="0">
                <a:latin typeface="+mn-ea"/>
              </a:rPr>
              <a:t>1</a:t>
            </a:r>
            <a:endParaRPr lang="en-US" altLang="zh-CN" dirty="0">
              <a:latin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63700" y="1382395"/>
            <a:ext cx="168846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数据集的构造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7295" y="1928495"/>
            <a:ext cx="681609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选取经典的阅读理解模型如</a:t>
            </a:r>
            <a:r>
              <a:rPr lang="en-US" altLang="zh-CN" sz="1800">
                <a:solidFill>
                  <a:schemeClr val="tx1"/>
                </a:solidFill>
              </a:rPr>
              <a:t>BiDAF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R-Net</a:t>
            </a:r>
            <a:r>
              <a:rPr lang="zh-CN" altLang="en-US" sz="1800">
                <a:solidFill>
                  <a:schemeClr val="tx1"/>
                </a:solidFill>
              </a:rPr>
              <a:t>作为基准实验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1280" y="191706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444625" y="2484755"/>
            <a:ext cx="5272405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利用中文的预训练模型</a:t>
            </a:r>
            <a:r>
              <a:rPr lang="en-US" altLang="zh-CN" sz="1800">
                <a:solidFill>
                  <a:schemeClr val="tx1"/>
                </a:solidFill>
              </a:rPr>
              <a:t>BERT</a:t>
            </a:r>
            <a:r>
              <a:rPr lang="zh-CN" altLang="en-US" sz="1800">
                <a:solidFill>
                  <a:schemeClr val="tx1"/>
                </a:solidFill>
              </a:rPr>
              <a:t>、</a:t>
            </a:r>
            <a:r>
              <a:rPr lang="en-US" altLang="zh-CN" sz="1800">
                <a:solidFill>
                  <a:schemeClr val="tx1"/>
                </a:solidFill>
              </a:rPr>
              <a:t>RoBERTa</a:t>
            </a:r>
            <a:r>
              <a:rPr lang="zh-CN" altLang="en-US" sz="1800">
                <a:solidFill>
                  <a:schemeClr val="tx1"/>
                </a:solidFill>
              </a:rPr>
              <a:t>实验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51280" y="248475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351280" y="3091180"/>
            <a:ext cx="452755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在预训练模型的基础上提出改进方案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51280" y="3091180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351280" y="3651885"/>
            <a:ext cx="2420620" cy="3117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</a:rPr>
              <a:t>系统设计与展示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51280" y="3651885"/>
            <a:ext cx="311785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38175" y="614045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拟采取的技术路线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57525" y="2622550"/>
            <a:ext cx="367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汇报结束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76200" y="1772285"/>
            <a:ext cx="8991600" cy="2000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  <a:uFillTx/>
              </a:rPr>
              <a:t>汇报结束</a:t>
            </a:r>
            <a:endParaRPr lang="zh-CN" altLang="en-US" sz="3600" b="1">
              <a:solidFill>
                <a:schemeClr val="tx1"/>
              </a:solidFill>
              <a:uFillTx/>
            </a:endParaRPr>
          </a:p>
        </p:txBody>
      </p:sp>
      <p:pic>
        <p:nvPicPr>
          <p:cNvPr id="7" name="图片 3"/>
          <p:cNvPicPr>
            <a:picLocks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选题背景及意义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77215" y="1080135"/>
            <a:ext cx="5546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按照答案来源的不同分类：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155700" y="1802765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51305" y="1860550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基于知识库的问答系统</a:t>
            </a:r>
            <a:endParaRPr lang="zh-CN" altLang="en-US" sz="1800"/>
          </a:p>
        </p:txBody>
      </p:sp>
      <p:sp>
        <p:nvSpPr>
          <p:cNvPr id="9" name="Oval 8"/>
          <p:cNvSpPr/>
          <p:nvPr/>
        </p:nvSpPr>
        <p:spPr>
          <a:xfrm>
            <a:off x="935355" y="1779905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155700" y="2766695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51305" y="2824480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基于社区的问答系统</a:t>
            </a:r>
            <a:endParaRPr lang="zh-CN" altLang="en-US" sz="1800"/>
          </a:p>
        </p:txBody>
      </p:sp>
      <p:sp>
        <p:nvSpPr>
          <p:cNvPr id="12" name="Oval 11"/>
          <p:cNvSpPr/>
          <p:nvPr/>
        </p:nvSpPr>
        <p:spPr>
          <a:xfrm>
            <a:off x="935355" y="2743835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155700" y="3763010"/>
            <a:ext cx="3902710" cy="426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551305" y="382079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</a:t>
            </a:r>
            <a:r>
              <a:rPr lang="en-US" altLang="zh-CN" sz="1800"/>
              <a:t>Web</a:t>
            </a:r>
            <a:r>
              <a:rPr lang="zh-CN" altLang="en-US" sz="1800"/>
              <a:t>的问答系统</a:t>
            </a:r>
            <a:endParaRPr lang="zh-CN" altLang="en-US" sz="1800"/>
          </a:p>
        </p:txBody>
      </p:sp>
      <p:sp>
        <p:nvSpPr>
          <p:cNvPr id="15" name="Oval 14"/>
          <p:cNvSpPr/>
          <p:nvPr/>
        </p:nvSpPr>
        <p:spPr>
          <a:xfrm>
            <a:off x="935355" y="3740150"/>
            <a:ext cx="372745" cy="471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035" y="1040765"/>
            <a:ext cx="2910840" cy="7696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79500" y="1988185"/>
            <a:ext cx="19323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123433</a:t>
            </a:r>
            <a:r>
              <a:rPr lang="zh-CN" altLang="en-US"/>
              <a:t>个样本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2463800"/>
            <a:ext cx="7446645" cy="2005965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25" y="735330"/>
            <a:ext cx="8693150" cy="3434080"/>
          </a:xfrm>
          <a:prstGeom prst="rect">
            <a:avLst/>
          </a:prstGeom>
        </p:spPr>
      </p:pic>
      <p:pic>
        <p:nvPicPr>
          <p:cNvPr id="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9" name="内容占位符 8" descr="2020-11-12 08-27-56 的屏幕截图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165" y="1585595"/>
            <a:ext cx="6782435" cy="2367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8-09 的屏幕截图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610" y="1638935"/>
            <a:ext cx="6784340" cy="240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15" y="100330"/>
            <a:ext cx="1467485" cy="490220"/>
          </a:xfrm>
          <a:prstGeom prst="rect">
            <a:avLst/>
          </a:prstGeom>
        </p:spPr>
      </p:pic>
      <p:pic>
        <p:nvPicPr>
          <p:cNvPr id="4" name="内容占位符 3" descr="2020-11-12 08-27-24 的屏幕截图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925" y="1774825"/>
            <a:ext cx="6603365" cy="230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前期工作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9945" name="圆角矩形 8"/>
          <p:cNvSpPr>
            <a:spLocks noChangeArrowheads="1"/>
          </p:cNvSpPr>
          <p:nvPr/>
        </p:nvSpPr>
        <p:spPr bwMode="auto">
          <a:xfrm>
            <a:off x="264160" y="1697990"/>
            <a:ext cx="4102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12" name="矩形 1"/>
          <p:cNvSpPr/>
          <p:nvPr/>
        </p:nvSpPr>
        <p:spPr>
          <a:xfrm>
            <a:off x="391160" y="1925955"/>
            <a:ext cx="434848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命名实体识别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(BiLSTM+CRF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Lattice-LSTM ...)</a:t>
            </a:r>
            <a:endParaRPr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文本分类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(TextCNN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ID-LSTM 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自然语言推理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(ESIM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DRCN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BiMPM...)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机器阅读理解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(BiDAF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QANet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R-Net...)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预训练模型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(ELMo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BERT</a:t>
            </a: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ALBERT...)</a:t>
            </a:r>
            <a:endParaRPr lang="en-US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机器翻译、谣言检测、知识图谱嵌入</a:t>
            </a:r>
            <a:r>
              <a:rPr lang="en-US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...</a:t>
            </a:r>
            <a:endParaRPr lang="zh-CN" altLang="en-US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en-US" sz="1600" i="1" spc="-1" dirty="0">
              <a:solidFill>
                <a:srgbClr val="343232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575435" y="879475"/>
            <a:ext cx="1290955" cy="9683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文献阅读</a:t>
            </a:r>
            <a:endParaRPr lang="zh-CN" altLang="en-US"/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4666615" y="1697990"/>
            <a:ext cx="390969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10" name="矩形 1"/>
          <p:cNvSpPr/>
          <p:nvPr/>
        </p:nvSpPr>
        <p:spPr>
          <a:xfrm>
            <a:off x="4793615" y="1925955"/>
            <a:ext cx="414401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en-US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东北大学建龙钢铁挑战赛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中兴捧月算法师挑战赛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百度人工智能开源大赛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r>
              <a:rPr lang="zh-CN" altLang="zh-CN" sz="1600" dirty="0">
                <a:latin typeface="Songti SC" panose="02010600040101010101" pitchFamily="2" charset="-122"/>
                <a:ea typeface="Songti SC" panose="02010600040101010101" pitchFamily="2" charset="-122"/>
              </a:rPr>
              <a:t>中国法研杯阅读理解比赛</a:t>
            </a: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zh-CN" sz="1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14630" indent="-214630">
              <a:buFont typeface="Symbol" panose="05050102010706020507" pitchFamily="18" charset="2"/>
              <a:buChar char="·"/>
            </a:pPr>
            <a:endParaRPr lang="zh-CN" altLang="en-US" sz="1600" i="1" spc="-1" dirty="0">
              <a:solidFill>
                <a:srgbClr val="343232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77890" y="879475"/>
            <a:ext cx="1230630" cy="9683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参加竞赛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选题背景及意义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5" y="2092960"/>
            <a:ext cx="1169670" cy="765175"/>
          </a:xfrm>
          <a:prstGeom prst="rect">
            <a:avLst/>
          </a:prstGeom>
        </p:spPr>
      </p:pic>
      <p:pic>
        <p:nvPicPr>
          <p:cNvPr id="21" name="Picture 20" descr="timg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985" y="2093595"/>
            <a:ext cx="1169035" cy="764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840" y="2092960"/>
            <a:ext cx="1169670" cy="76454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531495" y="1019175"/>
            <a:ext cx="810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问答系统：用户将以自然语言表述的问题提交到系统中，系统自动理解用户问题并产生答案。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32130" y="2239645"/>
            <a:ext cx="36734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搜索引擎很大程度上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基于关键词的字符串匹配</a:t>
            </a:r>
            <a:r>
              <a:rPr lang="zh-CN" altLang="en-US" sz="1600">
                <a:sym typeface="+mn-ea"/>
              </a:rPr>
              <a:t>，问答系统能更好地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理解用户提问的真实意图</a:t>
            </a:r>
            <a:r>
              <a:rPr lang="zh-CN" altLang="en-US" sz="1600">
                <a:sym typeface="+mn-ea"/>
              </a:rPr>
              <a:t>，返回不是排序的文档结果，而是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细粒度的答案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/>
          </a:p>
          <a:p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85" y="1590675"/>
            <a:ext cx="4243705" cy="31680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搜索引擎</a:t>
            </a:r>
            <a:r>
              <a:rPr lang="en-US" altLang="zh-CN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vs</a:t>
            </a:r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圆角矩形 6"/>
          <p:cNvSpPr>
            <a:spLocks noChangeArrowheads="1"/>
          </p:cNvSpPr>
          <p:nvPr/>
        </p:nvSpPr>
        <p:spPr bwMode="auto">
          <a:xfrm>
            <a:off x="780415" y="1735455"/>
            <a:ext cx="2320925" cy="227838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5" name="圆角矩形 8"/>
          <p:cNvSpPr>
            <a:spLocks noChangeArrowheads="1"/>
          </p:cNvSpPr>
          <p:nvPr/>
        </p:nvSpPr>
        <p:spPr bwMode="auto">
          <a:xfrm>
            <a:off x="3372485" y="1765935"/>
            <a:ext cx="2322195" cy="224790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7" name="圆角矩形 10"/>
          <p:cNvSpPr>
            <a:spLocks noChangeArrowheads="1"/>
          </p:cNvSpPr>
          <p:nvPr/>
        </p:nvSpPr>
        <p:spPr bwMode="auto">
          <a:xfrm>
            <a:off x="6017260" y="1704340"/>
            <a:ext cx="2322195" cy="230949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pic>
        <p:nvPicPr>
          <p:cNvPr id="39949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椭圆 15"/>
          <p:cNvSpPr>
            <a:spLocks noChangeArrowheads="1"/>
          </p:cNvSpPr>
          <p:nvPr/>
        </p:nvSpPr>
        <p:spPr bwMode="auto">
          <a:xfrm>
            <a:off x="1294474" y="983564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3" name="TextBox 16"/>
          <p:cNvSpPr txBox="1">
            <a:spLocks noChangeArrowheads="1"/>
          </p:cNvSpPr>
          <p:nvPr/>
        </p:nvSpPr>
        <p:spPr bwMode="auto">
          <a:xfrm>
            <a:off x="1409497" y="136715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问题角度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57" name="椭圆 21"/>
          <p:cNvSpPr>
            <a:spLocks noChangeArrowheads="1"/>
          </p:cNvSpPr>
          <p:nvPr/>
        </p:nvSpPr>
        <p:spPr bwMode="auto">
          <a:xfrm>
            <a:off x="3864029" y="951445"/>
            <a:ext cx="1292514" cy="12913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1">
            <a:spLocks noChangeArrowheads="1"/>
          </p:cNvSpPr>
          <p:nvPr/>
        </p:nvSpPr>
        <p:spPr bwMode="auto">
          <a:xfrm>
            <a:off x="3984611" y="133503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数据角度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2" name="椭圆 26"/>
          <p:cNvSpPr>
            <a:spLocks noChangeArrowheads="1"/>
          </p:cNvSpPr>
          <p:nvPr/>
        </p:nvSpPr>
        <p:spPr bwMode="auto">
          <a:xfrm>
            <a:off x="6401450" y="972898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dirty="0">
              <a:solidFill>
                <a:srgbClr val="C4261D"/>
              </a:solidFill>
              <a:highlight>
                <a:srgbClr val="FFFF00"/>
              </a:highlight>
            </a:endParaRPr>
          </a:p>
        </p:txBody>
      </p:sp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6500610" y="1357681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980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特定领域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开放领域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35318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结构数据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文本数据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" name="矩形 36"/>
          <p:cNvSpPr/>
          <p:nvPr/>
        </p:nvSpPr>
        <p:spPr>
          <a:xfrm>
            <a:off x="62242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抽取式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生成式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1170" y="217805"/>
            <a:ext cx="3993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问答系统分类</a:t>
            </a:r>
            <a:endParaRPr lang="zh-CN" altLang="en-US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39942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460171" y="4758361"/>
            <a:ext cx="3087275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圆角矩形 6"/>
          <p:cNvSpPr>
            <a:spLocks noChangeArrowheads="1"/>
          </p:cNvSpPr>
          <p:nvPr/>
        </p:nvSpPr>
        <p:spPr bwMode="auto">
          <a:xfrm>
            <a:off x="780415" y="1735455"/>
            <a:ext cx="2320925" cy="227838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5" name="圆角矩形 8"/>
          <p:cNvSpPr>
            <a:spLocks noChangeArrowheads="1"/>
          </p:cNvSpPr>
          <p:nvPr/>
        </p:nvSpPr>
        <p:spPr bwMode="auto">
          <a:xfrm>
            <a:off x="3372485" y="1765935"/>
            <a:ext cx="2322195" cy="224790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47" name="圆角矩形 10"/>
          <p:cNvSpPr>
            <a:spLocks noChangeArrowheads="1"/>
          </p:cNvSpPr>
          <p:nvPr/>
        </p:nvSpPr>
        <p:spPr bwMode="auto">
          <a:xfrm>
            <a:off x="6017260" y="1704340"/>
            <a:ext cx="2322195" cy="2309495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pic>
        <p:nvPicPr>
          <p:cNvPr id="39949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2928563" y="47456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0" name="Picture 57"/>
          <p:cNvPicPr>
            <a:picLocks noChangeAspect="1" noChangeArrowheads="1"/>
          </p:cNvPicPr>
          <p:nvPr/>
        </p:nvPicPr>
        <p:blipFill>
          <a:blip r:embed="rId3">
            <a:lum brigh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 r="-420"/>
          <a:stretch>
            <a:fillRect/>
          </a:stretch>
        </p:blipFill>
        <p:spPr bwMode="auto">
          <a:xfrm>
            <a:off x="5513591" y="4732961"/>
            <a:ext cx="3088466" cy="15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2" name="椭圆 15"/>
          <p:cNvSpPr>
            <a:spLocks noChangeArrowheads="1"/>
          </p:cNvSpPr>
          <p:nvPr/>
        </p:nvSpPr>
        <p:spPr bwMode="auto">
          <a:xfrm>
            <a:off x="1294474" y="983564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3" name="TextBox 16"/>
          <p:cNvSpPr txBox="1">
            <a:spLocks noChangeArrowheads="1"/>
          </p:cNvSpPr>
          <p:nvPr/>
        </p:nvSpPr>
        <p:spPr bwMode="auto">
          <a:xfrm>
            <a:off x="1409497" y="136715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问题角度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57" name="椭圆 21"/>
          <p:cNvSpPr>
            <a:spLocks noChangeArrowheads="1"/>
          </p:cNvSpPr>
          <p:nvPr/>
        </p:nvSpPr>
        <p:spPr bwMode="auto">
          <a:xfrm>
            <a:off x="3864029" y="951445"/>
            <a:ext cx="1292514" cy="129132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sp>
        <p:nvSpPr>
          <p:cNvPr id="39958" name="TextBox 22"/>
          <p:cNvSpPr txBox="1">
            <a:spLocks noChangeArrowheads="1"/>
          </p:cNvSpPr>
          <p:nvPr/>
        </p:nvSpPr>
        <p:spPr bwMode="auto">
          <a:xfrm>
            <a:off x="3984611" y="1335038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数据角度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962" name="椭圆 26"/>
          <p:cNvSpPr>
            <a:spLocks noChangeArrowheads="1"/>
          </p:cNvSpPr>
          <p:nvPr/>
        </p:nvSpPr>
        <p:spPr bwMode="auto">
          <a:xfrm>
            <a:off x="6401450" y="972898"/>
            <a:ext cx="1292514" cy="1292514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rgbClr val="FFFFFF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 dirty="0">
              <a:solidFill>
                <a:srgbClr val="C4261D"/>
              </a:solidFill>
              <a:highlight>
                <a:srgbClr val="FFFF00"/>
              </a:highlight>
            </a:endParaRPr>
          </a:p>
        </p:txBody>
      </p:sp>
      <p:sp>
        <p:nvSpPr>
          <p:cNvPr id="39963" name="TextBox 27"/>
          <p:cNvSpPr txBox="1">
            <a:spLocks noChangeArrowheads="1"/>
          </p:cNvSpPr>
          <p:nvPr/>
        </p:nvSpPr>
        <p:spPr bwMode="auto">
          <a:xfrm>
            <a:off x="6500610" y="1357681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8F8F8"/>
                </a:solidFill>
                <a:latin typeface="微软雅黑" panose="020B0503020204020204" charset="-122"/>
                <a:ea typeface="微软雅黑" panose="020B0503020204020204" charset="-122"/>
              </a:rPr>
              <a:t>答案角度</a:t>
            </a:r>
            <a:endParaRPr lang="zh-CN" altLang="en-US" sz="1800" dirty="0">
              <a:solidFill>
                <a:srgbClr val="F8F8F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980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特定领域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开放领域</a:t>
            </a:r>
            <a:endParaRPr lang="zh-CN" altLang="en-US" sz="1600" spc="-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矩形 36"/>
          <p:cNvSpPr/>
          <p:nvPr/>
        </p:nvSpPr>
        <p:spPr>
          <a:xfrm>
            <a:off x="35318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结构数据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文本数据</a:t>
            </a:r>
            <a:endParaRPr lang="zh-CN" altLang="en-US" sz="1600" spc="-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" name="矩形 36"/>
          <p:cNvSpPr/>
          <p:nvPr/>
        </p:nvSpPr>
        <p:spPr>
          <a:xfrm>
            <a:off x="6224274" y="2435968"/>
            <a:ext cx="2162522" cy="559435"/>
          </a:xfrm>
          <a:prstGeom prst="rect">
            <a:avLst/>
          </a:prstGeom>
        </p:spPr>
        <p:txBody>
          <a:bodyPr wrap="square" lIns="68556" tIns="34279" rIns="68556" bIns="34279">
            <a:spAutoFit/>
          </a:bodyPr>
          <a:lstStyle/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CN" altLang="en-US" sz="1600" spc="-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抽取式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128905" indent="-128905">
              <a:buFont typeface="Symbol" panose="05050102010706020507" pitchFamily="18" charset="2"/>
              <a:buChar char="·"/>
            </a:pPr>
            <a:r>
              <a:rPr lang="zh-CN" altLang="en-US" sz="1600" spc="-1" dirty="0">
                <a:solidFill>
                  <a:srgbClr val="34323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生成式</a:t>
            </a:r>
            <a:endParaRPr lang="zh-CN" altLang="en-US" sz="1600" spc="-1" dirty="0">
              <a:solidFill>
                <a:srgbClr val="343232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516255" y="554990"/>
            <a:ext cx="6975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FAQ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Frequently Asked Questions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）形式的问答：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3" name="Table 12"/>
          <p:cNvGraphicFramePr/>
          <p:nvPr/>
        </p:nvGraphicFramePr>
        <p:xfrm>
          <a:off x="516255" y="1866900"/>
          <a:ext cx="24130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/>
                <a:gridCol w="12065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</a:t>
                      </a:r>
                      <a:r>
                        <a:rPr lang="zh-CN" altLang="en-US"/>
                        <a:t>问题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  </a:t>
                      </a:r>
                      <a:r>
                        <a:rPr lang="zh-CN" altLang="en-US"/>
                        <a:t>答案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...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...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Qn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An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05" y="1265555"/>
            <a:ext cx="5166360" cy="202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08" y="122473"/>
            <a:ext cx="1467011" cy="4917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95570" y="4758690"/>
            <a:ext cx="38112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uFillTx/>
                <a:sym typeface="+mn-ea"/>
              </a:rPr>
              <a:t>基于阅读理解形式的中文问答系统研究与实现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94970" y="554990"/>
            <a:ext cx="5546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基于阅读理解形式的问答：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8"/>
          <p:cNvSpPr>
            <a:spLocks noChangeArrowheads="1"/>
          </p:cNvSpPr>
          <p:nvPr/>
        </p:nvSpPr>
        <p:spPr bwMode="auto">
          <a:xfrm>
            <a:off x="2886710" y="1560830"/>
            <a:ext cx="5118735" cy="2917190"/>
          </a:xfrm>
          <a:prstGeom prst="roundRect">
            <a:avLst>
              <a:gd name="adj" fmla="val 4324"/>
            </a:avLst>
          </a:prstGeom>
          <a:solidFill>
            <a:srgbClr val="F2F2F2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>
              <a:solidFill>
                <a:srgbClr val="C4261D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86710" y="3468370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988945" y="1642745"/>
            <a:ext cx="5113020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球的前身是14世纪流行於法国宫廷的一种叫「掌球戏」的游戏。规则是两名玩家隔著一条绳子，使用手掌将被布包著头髮製成的球互相对打。其后这种游戏经过发展和改良，用网代替绳子，并将以手击球改为用木製球拍，随后木拍更拉上弦线。由18世纪开始，欧洲民间也开始出现这种游戏，并且於19世纪盛行於欧洲。现代的网球则於1873年12月由</a:t>
            </a:r>
            <a:r>
              <a:rPr lang="zh-CN" altLang="en-US">
                <a:solidFill>
                  <a:srgbClr val="FF0000"/>
                </a:solidFill>
              </a:rPr>
              <a:t>华尔特·科洛普顿·温菲尔德</a:t>
            </a:r>
            <a:r>
              <a:rPr lang="zh-CN" altLang="en-US"/>
              <a:t>少校在英国发明，当时这个游戏是用来在后院的派对中取悦客人。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997200" y="3529330"/>
            <a:ext cx="30346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</a:t>
            </a:r>
            <a:r>
              <a:rPr lang="en-US"/>
              <a:t>是谁让现代网球诞生了</a:t>
            </a:r>
            <a:r>
              <a:rPr lang="zh-CN" altLang="en-US"/>
              <a:t>？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86710" y="3899535"/>
            <a:ext cx="5138420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2997200" y="4036695"/>
            <a:ext cx="30346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答案：华尔特·科洛普顿·温菲尔德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Normal"/>
        <a:cs typeface=""/>
      </a:majorFont>
      <a:minorFont>
        <a:latin typeface="Arial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2246</Words>
  <Application>WPS Presentation</Application>
  <PresentationFormat>全屏显示(16:9)</PresentationFormat>
  <Paragraphs>420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Agency FB</vt:lpstr>
      <vt:lpstr>Symbol</vt:lpstr>
      <vt:lpstr>Songti SC</vt:lpstr>
      <vt:lpstr>Calibri</vt:lpstr>
      <vt:lpstr>微软雅黑</vt:lpstr>
      <vt:lpstr>思源黑体 CN Normal</vt:lpstr>
      <vt:lpstr>黑体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33257</dc:title>
  <dc:creator>Administrator</dc:creator>
  <cp:lastModifiedBy>Tony Sun</cp:lastModifiedBy>
  <cp:revision>164</cp:revision>
  <dcterms:created xsi:type="dcterms:W3CDTF">2020-11-12T00:30:00Z</dcterms:created>
  <dcterms:modified xsi:type="dcterms:W3CDTF">2020-11-15T06:51:37Z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