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635" r:id="rId5"/>
    <p:sldId id="361" r:id="rId6"/>
    <p:sldId id="534" r:id="rId7"/>
    <p:sldId id="458" r:id="rId8"/>
    <p:sldId id="601" r:id="rId9"/>
    <p:sldId id="264" r:id="rId10"/>
    <p:sldId id="636" r:id="rId11"/>
    <p:sldId id="362" r:id="rId12"/>
    <p:sldId id="477" r:id="rId13"/>
    <p:sldId id="576" r:id="rId14"/>
    <p:sldId id="558" r:id="rId15"/>
    <p:sldId id="560" r:id="rId16"/>
    <p:sldId id="580" r:id="rId17"/>
    <p:sldId id="637" r:id="rId18"/>
    <p:sldId id="413" r:id="rId19"/>
    <p:sldId id="499" r:id="rId20"/>
    <p:sldId id="642" r:id="rId21"/>
    <p:sldId id="643" r:id="rId22"/>
    <p:sldId id="511" r:id="rId23"/>
    <p:sldId id="641" r:id="rId24"/>
    <p:sldId id="670" r:id="rId25"/>
    <p:sldId id="597" r:id="rId26"/>
    <p:sldId id="666" r:id="rId27"/>
    <p:sldId id="579" r:id="rId28"/>
    <p:sldId id="535" r:id="rId29"/>
    <p:sldId id="668" r:id="rId30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E94744"/>
    <a:srgbClr val="015A75"/>
    <a:srgbClr val="008080"/>
    <a:srgbClr val="F17445"/>
    <a:srgbClr val="009999"/>
    <a:srgbClr val="C34A3D"/>
    <a:srgbClr val="015A74"/>
    <a:srgbClr val="01495F"/>
    <a:srgbClr val="006666"/>
    <a:srgbClr val="D43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23" autoAdjust="0"/>
    <p:restoredTop sz="92993" autoAdjust="0"/>
  </p:normalViewPr>
  <p:slideViewPr>
    <p:cSldViewPr snapToGrid="0">
      <p:cViewPr>
        <p:scale>
          <a:sx n="100" d="100"/>
          <a:sy n="100" d="100"/>
        </p:scale>
        <p:origin x="834" y="960"/>
      </p:cViewPr>
      <p:guideLst>
        <p:guide orient="horz" pos="1640"/>
        <p:guide pos="27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commentAuthors" Target="commentAuthors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1EF6B-984B-46B6-AB1F-932A13F201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s 1"/>
          <p:cNvSpPr/>
          <p:nvPr/>
        </p:nvSpPr>
        <p:spPr>
          <a:xfrm>
            <a:off x="524510" y="1082675"/>
            <a:ext cx="8550275" cy="890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888" y="122473"/>
            <a:ext cx="1467011" cy="491720"/>
          </a:xfrm>
          <a:prstGeom prst="rect">
            <a:avLst/>
          </a:prstGeom>
        </p:spPr>
      </p:pic>
      <p:grpSp>
        <p:nvGrpSpPr>
          <p:cNvPr id="5" name="组合 2"/>
          <p:cNvGrpSpPr/>
          <p:nvPr/>
        </p:nvGrpSpPr>
        <p:grpSpPr>
          <a:xfrm>
            <a:off x="524281" y="1236086"/>
            <a:ext cx="8430895" cy="3062282"/>
            <a:chOff x="1176954" y="4238028"/>
            <a:chExt cx="11241193" cy="4083045"/>
          </a:xfrm>
        </p:grpSpPr>
        <p:sp>
          <p:nvSpPr>
            <p:cNvPr id="9" name="文本框 8"/>
            <p:cNvSpPr txBox="1"/>
            <p:nvPr/>
          </p:nvSpPr>
          <p:spPr>
            <a:xfrm>
              <a:off x="1176954" y="4238028"/>
              <a:ext cx="11241193" cy="77808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p>
              <a:r>
                <a:rPr lang="zh-CN" altLang="en-US" sz="320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基于机器阅读理解的中文问答系统研究与实现</a:t>
              </a:r>
              <a:endParaRPr lang="zh-CN" altLang="en-US" sz="32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7512932" y="7368572"/>
              <a:ext cx="4101253" cy="9525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dist">
                <a:lnSpc>
                  <a:spcPct val="150000"/>
                </a:lnSpc>
              </a:pPr>
              <a:r>
                <a:rPr lang="zh-CN" altLang="en-US" sz="135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Kartika" panose="02020503030404060203" pitchFamily="18" charset="0"/>
                </a:rPr>
                <a:t>答辩人：孙相会</a:t>
              </a:r>
              <a:r>
                <a:rPr lang="en-US" altLang="zh-CN" sz="135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Kartika" panose="02020503030404060203" pitchFamily="18" charset="0"/>
                </a:rPr>
                <a:t>     </a:t>
              </a:r>
              <a:r>
                <a:rPr lang="zh-CN" altLang="en-US" sz="135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Kartika" panose="02020503030404060203" pitchFamily="18" charset="0"/>
                </a:rPr>
                <a:t>指导老师： 张天成</a:t>
              </a:r>
              <a:endParaRPr lang="en-US" altLang="zh-CN" sz="13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Kartika" panose="02020503030404060203" pitchFamily="18" charset="0"/>
              </a:endParaRPr>
            </a:p>
            <a:p>
              <a:pPr algn="dist">
                <a:lnSpc>
                  <a:spcPct val="150000"/>
                </a:lnSpc>
              </a:pPr>
              <a:r>
                <a:rPr lang="zh-CN" altLang="en-US" sz="135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Kartika" panose="02020503030404060203" pitchFamily="18" charset="0"/>
                </a:rPr>
                <a:t>学号：</a:t>
              </a:r>
              <a:r>
                <a:rPr lang="en-US" altLang="zh-CN" sz="135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Kartika" panose="02020503030404060203" pitchFamily="18" charset="0"/>
                </a:rPr>
                <a:t>1971654</a:t>
              </a:r>
              <a:r>
                <a:rPr lang="zh-CN" altLang="en-US" sz="135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Kartika" panose="02020503030404060203" pitchFamily="18" charset="0"/>
                </a:rPr>
                <a:t>      专业：计算机技术</a:t>
              </a:r>
              <a:endParaRPr lang="zh-CN" altLang="en-US" sz="13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Kartika" panose="02020503030404060203" pitchFamily="18" charset="0"/>
              </a:endParaRPr>
            </a:p>
          </p:txBody>
        </p:sp>
      </p:grpSp>
      <p:grpSp>
        <p:nvGrpSpPr>
          <p:cNvPr id="6" name="组合 1"/>
          <p:cNvGrpSpPr/>
          <p:nvPr/>
        </p:nvGrpSpPr>
        <p:grpSpPr>
          <a:xfrm>
            <a:off x="-1851769" y="2119420"/>
            <a:ext cx="5035271" cy="6646100"/>
            <a:chOff x="9305941" y="-3123718"/>
            <a:chExt cx="6713695" cy="8861466"/>
          </a:xfrm>
        </p:grpSpPr>
        <p:sp>
          <p:nvSpPr>
            <p:cNvPr id="10" name="矩形 6"/>
            <p:cNvSpPr/>
            <p:nvPr/>
          </p:nvSpPr>
          <p:spPr>
            <a:xfrm rot="2700000">
              <a:off x="8232056" y="-2049833"/>
              <a:ext cx="8861466" cy="6713695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  <a:effectLst>
              <a:outerShdw blurRad="127000" dist="127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  <p:sp>
          <p:nvSpPr>
            <p:cNvPr id="14" name="矩形 7"/>
            <p:cNvSpPr/>
            <p:nvPr/>
          </p:nvSpPr>
          <p:spPr>
            <a:xfrm rot="2700000">
              <a:off x="8837999" y="-1247258"/>
              <a:ext cx="7228933" cy="5080358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ffectLst>
              <a:outerShdw blurRad="127000" dist="127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  <p:grpSp>
          <p:nvGrpSpPr>
            <p:cNvPr id="15" name="Group 4"/>
            <p:cNvGrpSpPr>
              <a:grpSpLocks noChangeAspect="1"/>
            </p:cNvGrpSpPr>
            <p:nvPr/>
          </p:nvGrpSpPr>
          <p:grpSpPr bwMode="auto">
            <a:xfrm>
              <a:off x="12474697" y="-925016"/>
              <a:ext cx="1846377" cy="1719613"/>
              <a:chOff x="6206" y="-1387"/>
              <a:chExt cx="3219" cy="2998"/>
            </a:xfrm>
            <a:solidFill>
              <a:schemeClr val="bg1"/>
            </a:solidFill>
            <a:effectLst/>
          </p:grpSpPr>
          <p:sp>
            <p:nvSpPr>
              <p:cNvPr id="16" name="Freeform 6"/>
              <p:cNvSpPr/>
              <p:nvPr/>
            </p:nvSpPr>
            <p:spPr bwMode="auto">
              <a:xfrm>
                <a:off x="6206" y="-13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p>
                <a:endParaRPr lang="zh-HK" altLang="en-US" sz="1350" dirty="0"/>
              </a:p>
            </p:txBody>
          </p:sp>
          <p:sp>
            <p:nvSpPr>
              <p:cNvPr id="18" name="Freeform 7"/>
              <p:cNvSpPr/>
              <p:nvPr/>
            </p:nvSpPr>
            <p:spPr bwMode="auto">
              <a:xfrm>
                <a:off x="6888" y="1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p>
                <a:endParaRPr lang="zh-HK" altLang="en-US" sz="1350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08635" y="218440"/>
            <a:ext cx="42297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研究方案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252855"/>
            <a:ext cx="2026920" cy="28956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08635" y="4468495"/>
            <a:ext cx="29965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典型的文本匹配模型框架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905" y="741680"/>
            <a:ext cx="2026920" cy="34067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835525" y="4468495"/>
            <a:ext cx="30041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典型的阅读理解模型框架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8296275" y="1654175"/>
            <a:ext cx="63944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0 or 1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015" y="1122680"/>
            <a:ext cx="7414260" cy="150114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73990" y="3689350"/>
            <a:ext cx="60699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Lattice</a:t>
            </a:r>
            <a:r>
              <a:rPr lang="zh-CN" alt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结构可以同时考虑字与词的信息</a:t>
            </a:r>
            <a:endParaRPr lang="zh-CN" altLang="en-US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conv</a:t>
            </a:r>
            <a:r>
              <a:rPr lang="zh-CN" alt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卷积用来提取局部特征</a:t>
            </a:r>
            <a:endParaRPr lang="zh-CN" altLang="en-US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Transformer</a:t>
            </a:r>
            <a:r>
              <a:rPr lang="zh-CN" alt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中的</a:t>
            </a:r>
            <a:r>
              <a: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self-attention</a:t>
            </a:r>
            <a:r>
              <a:rPr lang="zh-CN" alt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用来提取全局特征</a:t>
            </a:r>
            <a:endParaRPr lang="zh-CN" altLang="en-US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多轮交互机制可以增强问题和文章之间的交互语义信息</a:t>
            </a:r>
            <a:endParaRPr lang="zh-CN" altLang="en-US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73990" y="3211830"/>
            <a:ext cx="453453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多轮交互机制下的基于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conv-Transformer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Lattice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结构</a:t>
            </a:r>
            <a:endParaRPr lang="zh-CN" altLang="en-US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303530" y="218440"/>
            <a:ext cx="63042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文本匹配模块的拟设计方案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105" y="3019425"/>
            <a:ext cx="3680460" cy="12954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3726815" y="2540635"/>
            <a:ext cx="1430655" cy="123253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03530" y="218440"/>
            <a:ext cx="63042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文本匹配模块的拟设计方案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610" y="1303020"/>
            <a:ext cx="7002780" cy="253746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09270" y="4153535"/>
            <a:ext cx="84670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为了更好的提升文本匹配模块的性能，加快文本匹配模块的训练，拟采用知识蒸馏的方法，将</a:t>
            </a:r>
            <a:r>
              <a:rPr lang="zh-CN" altLang="en-US" sz="1600">
                <a:solidFill>
                  <a:srgbClr val="FF0000"/>
                </a:solidFill>
              </a:rPr>
              <a:t>教师模型（</a:t>
            </a:r>
            <a:r>
              <a:rPr lang="en-US" altLang="zh-CN" sz="1600">
                <a:solidFill>
                  <a:srgbClr val="FF0000"/>
                </a:solidFill>
              </a:rPr>
              <a:t>BERT</a:t>
            </a:r>
            <a:r>
              <a:rPr lang="zh-CN" altLang="en-US" sz="1600">
                <a:solidFill>
                  <a:srgbClr val="FF0000"/>
                </a:solidFill>
              </a:rPr>
              <a:t>）</a:t>
            </a:r>
            <a:r>
              <a:rPr lang="zh-CN" altLang="en-US" sz="1600"/>
              <a:t>输出的概率分布作为标签指导</a:t>
            </a:r>
            <a:r>
              <a:rPr lang="zh-CN" altLang="en-US" sz="1600">
                <a:solidFill>
                  <a:srgbClr val="FF0000"/>
                </a:solidFill>
              </a:rPr>
              <a:t>学生模型（</a:t>
            </a:r>
            <a:r>
              <a:rPr lang="en-US" altLang="zh-CN" sz="1600">
                <a:solidFill>
                  <a:srgbClr val="FF0000"/>
                </a:solidFill>
              </a:rPr>
              <a:t>Lattice conv-Transformer</a:t>
            </a:r>
            <a:r>
              <a:rPr lang="zh-CN" altLang="en-US" sz="1600">
                <a:solidFill>
                  <a:srgbClr val="FF0000"/>
                </a:solidFill>
              </a:rPr>
              <a:t>）</a:t>
            </a:r>
            <a:endParaRPr lang="zh-CN" alt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73990" y="248920"/>
            <a:ext cx="53086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阅读理解模块的拟设计方案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960" y="1620520"/>
            <a:ext cx="4596765" cy="339280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40995" y="1113790"/>
            <a:ext cx="61912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持续阅读模块：使得模型对文章足够理解的前提下预测答案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答案验证模块：评估预测的答案与问题的相关度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08635" y="218440"/>
            <a:ext cx="44418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联合训练两个模块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405" y="1395730"/>
            <a:ext cx="3528060" cy="363474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40080" y="1064895"/>
            <a:ext cx="449580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利用阅读理解模块预测的答案与真实答案之间的</a:t>
            </a:r>
            <a:r>
              <a:rPr lang="zh-CN" altLang="en-US" sz="16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误差作为奖励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反馈给文本匹配模块，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指导文本匹配模块预测出的</a:t>
            </a:r>
            <a:r>
              <a:rPr lang="zh-CN" altLang="en-US" sz="16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文档中尽可能包含问题的答案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2" name="矩形 4"/>
          <p:cNvSpPr/>
          <p:nvPr/>
        </p:nvSpPr>
        <p:spPr>
          <a:xfrm>
            <a:off x="1931670" y="1216025"/>
            <a:ext cx="6250305" cy="645795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TextBox 53"/>
          <p:cNvSpPr txBox="1"/>
          <p:nvPr/>
        </p:nvSpPr>
        <p:spPr>
          <a:xfrm>
            <a:off x="2113915" y="1216660"/>
            <a:ext cx="61614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      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选题背景与意义</a:t>
            </a:r>
            <a:endParaRPr lang="zh-CN" altLang="en-US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Verdana" panose="020B060403050404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71170" y="217805"/>
            <a:ext cx="39935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汇报提纲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5" name="矩形 4"/>
          <p:cNvSpPr/>
          <p:nvPr/>
        </p:nvSpPr>
        <p:spPr>
          <a:xfrm>
            <a:off x="1931670" y="2164715"/>
            <a:ext cx="6250305" cy="645795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TextBox 53"/>
          <p:cNvSpPr txBox="1"/>
          <p:nvPr/>
        </p:nvSpPr>
        <p:spPr>
          <a:xfrm>
            <a:off x="2113915" y="2165350"/>
            <a:ext cx="61614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          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研究内容与方案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17" name="矩形 4"/>
          <p:cNvSpPr/>
          <p:nvPr/>
        </p:nvSpPr>
        <p:spPr>
          <a:xfrm>
            <a:off x="1931670" y="3115310"/>
            <a:ext cx="6250305" cy="645795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TextBox 53"/>
          <p:cNvSpPr txBox="1"/>
          <p:nvPr/>
        </p:nvSpPr>
        <p:spPr>
          <a:xfrm>
            <a:off x="2113915" y="3115945"/>
            <a:ext cx="61614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☞</a:t>
            </a:r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    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前期准备工作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20" name="矩形 4"/>
          <p:cNvSpPr/>
          <p:nvPr/>
        </p:nvSpPr>
        <p:spPr>
          <a:xfrm>
            <a:off x="1931670" y="4028440"/>
            <a:ext cx="6250305" cy="645795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TextBox 53"/>
          <p:cNvSpPr txBox="1"/>
          <p:nvPr/>
        </p:nvSpPr>
        <p:spPr>
          <a:xfrm>
            <a:off x="2113915" y="4029075"/>
            <a:ext cx="61614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      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预期研究计划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graphicFrame>
        <p:nvGraphicFramePr>
          <p:cNvPr id="2" name="Table 1"/>
          <p:cNvGraphicFramePr/>
          <p:nvPr/>
        </p:nvGraphicFramePr>
        <p:xfrm>
          <a:off x="1395730" y="1687195"/>
          <a:ext cx="732663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0788"/>
                <a:gridCol w="1220787"/>
                <a:gridCol w="1222375"/>
                <a:gridCol w="1220788"/>
                <a:gridCol w="1220787"/>
              </a:tblGrid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数据集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发布时间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文章来源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语言类型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答案类型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CNN&amp;Daily Mail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2015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新闻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英语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填空式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SQuAD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2016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维基百科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英语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片段抽取式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RACE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2018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英语考试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英语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多项选择式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TriviaQA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2017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网页搜索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英语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片段抽取式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NewsQA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2017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新闻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英语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片段抽取式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HotpotQA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2018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维基百科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英语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片段抽取式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MS MARCO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2016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搜索引擎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英语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自由答案式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DuReader</a:t>
                      </a:r>
                      <a:endParaRPr lang="en-US" sz="12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2018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搜索引擎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中文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自由答案式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NarrativeQA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2017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小说和电影剧本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英语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自由答案式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CMRC2018</a:t>
                      </a:r>
                      <a:endParaRPr lang="en-US" sz="12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2018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百度百科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中文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片段抽取式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CJRC2019</a:t>
                      </a:r>
                      <a:endParaRPr lang="en-US" sz="12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2019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法律法案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中文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片段抽取式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DRCD</a:t>
                      </a:r>
                      <a:endParaRPr lang="en-US" sz="12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2019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中文维基百科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繁体中文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片段抽取式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409575" y="339725"/>
            <a:ext cx="52095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阅读理解数据集的构建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052445" y="4153535"/>
            <a:ext cx="343090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机器阅读理解常用的数据集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9963" name="TextBox 27"/>
          <p:cNvSpPr txBox="1">
            <a:spLocks noChangeArrowheads="1"/>
          </p:cNvSpPr>
          <p:nvPr/>
        </p:nvSpPr>
        <p:spPr bwMode="auto">
          <a:xfrm>
            <a:off x="5610340" y="1369746"/>
            <a:ext cx="10972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rgbClr val="F8F8F8"/>
                </a:solidFill>
                <a:latin typeface="微软雅黑" panose="020B0503020204020204" charset="-122"/>
                <a:ea typeface="微软雅黑" panose="020B0503020204020204" charset="-122"/>
              </a:rPr>
              <a:t>答案角度</a:t>
            </a:r>
            <a:endParaRPr lang="zh-CN" altLang="en-US" sz="1800" dirty="0">
              <a:solidFill>
                <a:srgbClr val="F8F8F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Picture 3" descr="Screenshot from 2020-11-18 20-26-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55" y="176530"/>
            <a:ext cx="3072130" cy="59563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14655" y="1036320"/>
            <a:ext cx="4598035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共有</a:t>
            </a:r>
            <a:r>
              <a:rPr lang="en-US" altLang="zh-CN"/>
              <a:t>152241</a:t>
            </a:r>
            <a:r>
              <a:rPr lang="zh-CN" altLang="en-US"/>
              <a:t>个样本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每一个样本都是（文章，问题，答案）形式三元组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答案是从原文中抽取出的某段连续文本</a:t>
            </a:r>
            <a:endParaRPr lang="zh-CN" altLang="en-US"/>
          </a:p>
        </p:txBody>
      </p:sp>
      <p:sp>
        <p:nvSpPr>
          <p:cNvPr id="8" name="圆角矩形 8"/>
          <p:cNvSpPr>
            <a:spLocks noChangeArrowheads="1"/>
          </p:cNvSpPr>
          <p:nvPr/>
        </p:nvSpPr>
        <p:spPr bwMode="auto">
          <a:xfrm>
            <a:off x="3797935" y="1857375"/>
            <a:ext cx="5118735" cy="2917190"/>
          </a:xfrm>
          <a:prstGeom prst="roundRect">
            <a:avLst>
              <a:gd name="adj" fmla="val 4324"/>
            </a:avLst>
          </a:prstGeom>
          <a:solidFill>
            <a:srgbClr val="F2F2F2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778250" y="3764915"/>
            <a:ext cx="5138420" cy="76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3803650" y="1947545"/>
            <a:ext cx="51130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文本段落：</a:t>
            </a:r>
            <a:r>
              <a:rPr lang="zh-CN" altLang="en-US"/>
              <a:t>华阳路街道是中国上海市长宁区下辖的一个街道办事处，位于长宁区东部，</a:t>
            </a:r>
            <a:r>
              <a:rPr lang="zh-CN" altLang="en-US" sz="1300">
                <a:solidFill>
                  <a:srgbClr val="D43C2C"/>
                </a:solidFill>
                <a:uFillTx/>
              </a:rPr>
              <a:t>东到长宁路、安西路、武夷路接邻江苏路街道，北到苏州河接邻普陀区</a:t>
            </a:r>
            <a:r>
              <a:rPr lang="zh-CN" altLang="en-US"/>
              <a:t>。面积2.04平方公里，户籍人口7.04万人（2008年），下辖21个居委会。华阳路街道的主要街道长宁路和定西路，构成繁华的中山公园商圈。辖区内的圣约翰大学旧址（今华东政法大学）、中山公园，是愚园路历史文化风貌区的重要组成部分。上海市轨道交通二号线、三号线、四号线以该街道辖区的中山公园站为换乘枢纽。</a:t>
            </a:r>
            <a:endParaRPr lang="zh-CN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3811905" y="3834130"/>
            <a:ext cx="488061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问题：华阳路街道四周相连的是什么地方？</a:t>
            </a:r>
            <a:endParaRPr lang="zh-CN" alt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3811905" y="4233545"/>
            <a:ext cx="5138420" cy="76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3811905" y="4267835"/>
            <a:ext cx="5224780" cy="499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答案：</a:t>
            </a:r>
            <a:r>
              <a:rPr lang="zh-CN" altLang="en-US" sz="1300">
                <a:solidFill>
                  <a:schemeClr val="tx1"/>
                </a:solidFill>
                <a:uFillTx/>
                <a:sym typeface="+mn-ea"/>
              </a:rPr>
              <a:t>东到长宁路、安西路、武夷路接邻江苏路街道，北到苏州河接邻普陀区</a:t>
            </a:r>
            <a:endParaRPr lang="zh-CN" altLang="en-US" sz="1300">
              <a:solidFill>
                <a:schemeClr val="tx1"/>
              </a:solidFill>
              <a:uFillTx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545" y="342265"/>
            <a:ext cx="6761480" cy="637540"/>
          </a:xfrm>
        </p:spPr>
        <p:txBody>
          <a:bodyPr>
            <a:normAutofit/>
          </a:bodyPr>
          <a:p>
            <a:r>
              <a:rPr lang="zh-CN" altLang="en-US" sz="2665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复现经典阅读理解模型</a:t>
            </a:r>
            <a:r>
              <a:rPr lang="en-US" altLang="zh-CN" sz="2665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BiDAF</a:t>
            </a:r>
            <a:r>
              <a:rPr lang="zh-CN" altLang="en-US" sz="2665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的效果</a:t>
            </a:r>
            <a:endParaRPr lang="zh-CN" altLang="en-US" sz="2665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315" y="100330"/>
            <a:ext cx="1467485" cy="4902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430" y="2589530"/>
            <a:ext cx="5754370" cy="2180590"/>
          </a:xfrm>
          <a:prstGeom prst="rect">
            <a:avLst/>
          </a:prstGeom>
        </p:spPr>
      </p:pic>
      <p:sp>
        <p:nvSpPr>
          <p:cNvPr id="4" name="Content Placeholder 3"/>
          <p:cNvSpPr/>
          <p:nvPr>
            <p:ph idx="1"/>
          </p:nvPr>
        </p:nvSpPr>
        <p:spPr>
          <a:xfrm>
            <a:off x="613410" y="927735"/>
            <a:ext cx="5631815" cy="555625"/>
          </a:xfrm>
        </p:spPr>
        <p:txBody>
          <a:bodyPr/>
          <a:p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613410" y="1528445"/>
            <a:ext cx="75615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/>
              <a:t>em</a:t>
            </a:r>
            <a:r>
              <a:rPr lang="zh-CN" altLang="en-US"/>
              <a:t>代表精确匹配</a:t>
            </a:r>
            <a:r>
              <a:rPr lang="en-US" altLang="zh-CN"/>
              <a:t>(Exact Match)</a:t>
            </a:r>
            <a:r>
              <a:rPr lang="zh-CN" altLang="en-US"/>
              <a:t>，指的是预测答案的位置是否与真实答案位置完全一致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/>
              <a:t>f1</a:t>
            </a:r>
            <a:r>
              <a:rPr lang="zh-CN" altLang="en-US"/>
              <a:t>代表</a:t>
            </a:r>
            <a:r>
              <a:rPr lang="en-US" altLang="zh-CN"/>
              <a:t>f1</a:t>
            </a:r>
            <a:r>
              <a:rPr lang="zh-CN" altLang="en-US"/>
              <a:t>分数（模糊匹配），指的是预测答案中的单词与真实答案中的单词重叠数目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取</a:t>
            </a:r>
            <a:r>
              <a:rPr lang="en-US" altLang="zh-CN"/>
              <a:t>132241</a:t>
            </a:r>
            <a:r>
              <a:rPr lang="zh-CN" altLang="en-US"/>
              <a:t>个样本训练，</a:t>
            </a:r>
            <a:r>
              <a:rPr lang="en-US" altLang="zh-CN"/>
              <a:t>20000</a:t>
            </a:r>
            <a:r>
              <a:rPr lang="zh-CN" altLang="en-US"/>
              <a:t>个样本作为测试集</a:t>
            </a:r>
            <a:r>
              <a:rPr lang="en-US" altLang="zh-CN"/>
              <a:t>.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模型效果不是很好，有过拟合的问题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在</a:t>
            </a:r>
            <a:r>
              <a:rPr lang="en-US" altLang="zh-CN"/>
              <a:t>BERT</a:t>
            </a:r>
            <a:r>
              <a:rPr lang="zh-CN" altLang="en-US"/>
              <a:t>上微调的结果</a:t>
            </a:r>
            <a:endParaRPr lang="zh-CN" altLang="en-US"/>
          </a:p>
        </p:txBody>
      </p:sp>
      <p:pic>
        <p:nvPicPr>
          <p:cNvPr id="7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315" y="100330"/>
            <a:ext cx="1467485" cy="490220"/>
          </a:xfrm>
          <a:prstGeom prst="rect">
            <a:avLst/>
          </a:prstGeom>
        </p:spPr>
      </p:pic>
      <p:pic>
        <p:nvPicPr>
          <p:cNvPr id="4" name="Content Placeholder 3" descr="Screenshot from 2020-11-24 14-27-02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8975" y="2553970"/>
            <a:ext cx="5777865" cy="206248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13410" y="1528445"/>
            <a:ext cx="75615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/>
              <a:t>em</a:t>
            </a:r>
            <a:r>
              <a:rPr lang="zh-CN" altLang="en-US"/>
              <a:t>代表精确匹配</a:t>
            </a:r>
            <a:r>
              <a:rPr lang="en-US" altLang="zh-CN"/>
              <a:t>(Exact Match)</a:t>
            </a:r>
            <a:r>
              <a:rPr lang="zh-CN" altLang="en-US"/>
              <a:t>，指的是预测答案的位置是否与真实答案位置完全一致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/>
              <a:t>f1</a:t>
            </a:r>
            <a:r>
              <a:rPr lang="zh-CN" altLang="en-US"/>
              <a:t>代表</a:t>
            </a:r>
            <a:r>
              <a:rPr lang="en-US" altLang="zh-CN"/>
              <a:t>f1</a:t>
            </a:r>
            <a:r>
              <a:rPr lang="zh-CN" altLang="en-US"/>
              <a:t>分数（模糊匹配），指的是预测答案中的单词与真实答案中的单词重叠数目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取</a:t>
            </a:r>
            <a:r>
              <a:rPr lang="en-US" altLang="zh-CN"/>
              <a:t>10000</a:t>
            </a:r>
            <a:r>
              <a:rPr lang="zh-CN" altLang="en-US"/>
              <a:t>个样本训练，</a:t>
            </a:r>
            <a:r>
              <a:rPr lang="en-US" altLang="zh-CN"/>
              <a:t>3000</a:t>
            </a:r>
            <a:r>
              <a:rPr lang="zh-CN" altLang="en-US"/>
              <a:t>个样本测试。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仅用了很小的一部分数据集，效果已经显著优于</a:t>
            </a:r>
            <a:r>
              <a:rPr lang="en-US" altLang="zh-CN"/>
              <a:t>BiDAF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2" name="矩形 4"/>
          <p:cNvSpPr/>
          <p:nvPr/>
        </p:nvSpPr>
        <p:spPr>
          <a:xfrm>
            <a:off x="1931670" y="1216025"/>
            <a:ext cx="6250305" cy="645795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TextBox 53"/>
          <p:cNvSpPr txBox="1"/>
          <p:nvPr/>
        </p:nvSpPr>
        <p:spPr>
          <a:xfrm>
            <a:off x="2113915" y="1216660"/>
            <a:ext cx="616140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36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☞</a:t>
            </a:r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  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选题背景与意义</a:t>
            </a:r>
            <a:endParaRPr lang="zh-CN" altLang="en-US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Verdana" panose="020B060403050404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71170" y="217805"/>
            <a:ext cx="39935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汇报提纲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5" name="矩形 4"/>
          <p:cNvSpPr/>
          <p:nvPr/>
        </p:nvSpPr>
        <p:spPr>
          <a:xfrm>
            <a:off x="1931670" y="2164715"/>
            <a:ext cx="6250305" cy="645795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TextBox 53"/>
          <p:cNvSpPr txBox="1"/>
          <p:nvPr/>
        </p:nvSpPr>
        <p:spPr>
          <a:xfrm>
            <a:off x="2113915" y="2165350"/>
            <a:ext cx="61614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      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研究内容与方案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17" name="矩形 4"/>
          <p:cNvSpPr/>
          <p:nvPr/>
        </p:nvSpPr>
        <p:spPr>
          <a:xfrm>
            <a:off x="1931670" y="3115310"/>
            <a:ext cx="6250305" cy="645795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TextBox 53"/>
          <p:cNvSpPr txBox="1"/>
          <p:nvPr/>
        </p:nvSpPr>
        <p:spPr>
          <a:xfrm>
            <a:off x="2113915" y="3115945"/>
            <a:ext cx="61614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      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前期准备工作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20" name="矩形 4"/>
          <p:cNvSpPr/>
          <p:nvPr/>
        </p:nvSpPr>
        <p:spPr>
          <a:xfrm>
            <a:off x="1931670" y="4028440"/>
            <a:ext cx="6250305" cy="645795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TextBox 53"/>
          <p:cNvSpPr txBox="1"/>
          <p:nvPr/>
        </p:nvSpPr>
        <p:spPr>
          <a:xfrm>
            <a:off x="2113915" y="4029075"/>
            <a:ext cx="61614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      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预期研究计划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08635" y="194310"/>
            <a:ext cx="46316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文本匹配数据集的构建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8" name="圆角矩形 8"/>
          <p:cNvSpPr>
            <a:spLocks noChangeArrowheads="1"/>
          </p:cNvSpPr>
          <p:nvPr/>
        </p:nvSpPr>
        <p:spPr bwMode="auto">
          <a:xfrm>
            <a:off x="2345690" y="1558925"/>
            <a:ext cx="4320540" cy="1377315"/>
          </a:xfrm>
          <a:prstGeom prst="roundRect">
            <a:avLst>
              <a:gd name="adj" fmla="val 4324"/>
            </a:avLst>
          </a:prstGeom>
          <a:solidFill>
            <a:srgbClr val="F2F2F2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345690" y="2706370"/>
            <a:ext cx="4236720" cy="82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2364740" y="1697355"/>
            <a:ext cx="44043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/>
              <a:t>文本段落：华阳路街道是中国上海市长宁区下辖的一个街道办事处，位于长宁区东部，</a:t>
            </a:r>
            <a:r>
              <a:rPr lang="zh-CN" altLang="en-US" sz="900">
                <a:solidFill>
                  <a:srgbClr val="D43C2C"/>
                </a:solidFill>
                <a:uFillTx/>
              </a:rPr>
              <a:t>东到长宁路、安西路、武夷路接邻江苏路街道，北到苏州河接邻普陀区</a:t>
            </a:r>
            <a:r>
              <a:rPr lang="zh-CN" altLang="en-US" sz="900"/>
              <a:t>。面积2.04平方公里，户籍人口7.04万人（2008年），下辖21个居委会。华阳路街道的主要街道长宁路和定西路，构成繁华的中山公园商圈。辖区内的圣约翰大学旧址（今华东政法大学）、中山公园，是愚园路历史文化风貌区的重要组成部分。上海市轨道交通二号线、三号线、四号线以该街道辖区的中山公园站为换乘枢纽。</a:t>
            </a:r>
            <a:endParaRPr lang="zh-CN" altLang="en-US" sz="900"/>
          </a:p>
        </p:txBody>
      </p:sp>
      <p:sp>
        <p:nvSpPr>
          <p:cNvPr id="11" name="Text Box 10"/>
          <p:cNvSpPr txBox="1"/>
          <p:nvPr/>
        </p:nvSpPr>
        <p:spPr>
          <a:xfrm>
            <a:off x="2345690" y="2706370"/>
            <a:ext cx="40570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>
                <a:solidFill>
                  <a:schemeClr val="tx1"/>
                </a:solidFill>
                <a:uFillTx/>
              </a:rPr>
              <a:t>问题：华阳路街道四周相连的是什么地方？</a:t>
            </a:r>
            <a:endParaRPr lang="zh-CN" altLang="en-US" sz="900">
              <a:solidFill>
                <a:schemeClr val="tx1"/>
              </a:solidFill>
              <a:uFillTx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3844925" y="3164840"/>
            <a:ext cx="145478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正样本</a:t>
            </a:r>
            <a:endParaRPr lang="zh-CN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073785" y="935990"/>
            <a:ext cx="434276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基于阅读理解数据集构造文本匹配数据集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08635" y="194310"/>
            <a:ext cx="46316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文本匹配数据集的构建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5" name="圆角矩形 8"/>
          <p:cNvSpPr>
            <a:spLocks noChangeArrowheads="1"/>
          </p:cNvSpPr>
          <p:nvPr/>
        </p:nvSpPr>
        <p:spPr bwMode="auto">
          <a:xfrm>
            <a:off x="93980" y="2350770"/>
            <a:ext cx="4368800" cy="1377315"/>
          </a:xfrm>
          <a:prstGeom prst="roundRect">
            <a:avLst>
              <a:gd name="adj" fmla="val 4324"/>
            </a:avLst>
          </a:prstGeom>
          <a:solidFill>
            <a:srgbClr val="F2F2F2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93980" y="3498215"/>
            <a:ext cx="4236720" cy="82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132080" y="2350770"/>
            <a:ext cx="44043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/>
              <a:t>文本段落：</a:t>
            </a:r>
            <a:r>
              <a:rPr lang="zh-CN" altLang="en-US" sz="900">
                <a:solidFill>
                  <a:srgbClr val="FF0000"/>
                </a:solidFill>
              </a:rPr>
              <a:t>2008年夏季奥林匹克运动会马术比赛－团体三项赛于2008年8月9日至8月12日在香港的香港奥运马术场举行，团体三项赛是本届马术射击比赛最早举行的小项，亦是开幕式后首个进行的比赛小项，比赛共有来自11个国家或地区的53名运动员参与</a:t>
            </a:r>
            <a:r>
              <a:rPr lang="zh-CN" altLang="en-US" sz="900"/>
              <a:t>。面积2.04平方公里，户籍人口7.04万人（2008年），下辖21个居委会。华阳路街道的主要街道长宁路和定西路，构成繁华的中山公园商圈。辖区内的圣约翰大学旧址（今华东政法大学）、中山公园，是愚园路历史文化风貌区的重要组成部分。上海市轨道交通二号线、三号线、四号线以该街道辖区的中山公园站为换乘枢纽。</a:t>
            </a:r>
            <a:endParaRPr lang="zh-CN" altLang="en-US" sz="900"/>
          </a:p>
        </p:txBody>
      </p:sp>
      <p:sp>
        <p:nvSpPr>
          <p:cNvPr id="28" name="Text Box 27"/>
          <p:cNvSpPr txBox="1"/>
          <p:nvPr/>
        </p:nvSpPr>
        <p:spPr>
          <a:xfrm>
            <a:off x="93980" y="3498215"/>
            <a:ext cx="40570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>
                <a:solidFill>
                  <a:schemeClr val="tx1"/>
                </a:solidFill>
                <a:uFillTx/>
              </a:rPr>
              <a:t>问题：华阳路街道四周相连的是什么地方？</a:t>
            </a:r>
            <a:endParaRPr lang="zh-CN" altLang="en-US" sz="900">
              <a:solidFill>
                <a:schemeClr val="tx1"/>
              </a:solidFill>
              <a:uFillTx/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93980" y="1211580"/>
            <a:ext cx="396176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删除掉答案所在的句子，</a:t>
            </a:r>
            <a:endParaRPr lang="zh-CN" altLang="en-US"/>
          </a:p>
          <a:p>
            <a:r>
              <a:rPr lang="zh-CN" altLang="en-US"/>
              <a:t>或者随机选取句子替换掉答案所在的句子。</a:t>
            </a:r>
            <a:endParaRPr lang="zh-CN" alt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696085" y="1696085"/>
            <a:ext cx="0" cy="525145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1217295" y="3728085"/>
            <a:ext cx="145478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负样本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08635" y="194310"/>
            <a:ext cx="46316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文本匹配数据集的构建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5" name="圆角矩形 8"/>
          <p:cNvSpPr>
            <a:spLocks noChangeArrowheads="1"/>
          </p:cNvSpPr>
          <p:nvPr/>
        </p:nvSpPr>
        <p:spPr bwMode="auto">
          <a:xfrm>
            <a:off x="93980" y="2350770"/>
            <a:ext cx="4368800" cy="1377315"/>
          </a:xfrm>
          <a:prstGeom prst="roundRect">
            <a:avLst>
              <a:gd name="adj" fmla="val 4324"/>
            </a:avLst>
          </a:prstGeom>
          <a:solidFill>
            <a:srgbClr val="F2F2F2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93980" y="3498215"/>
            <a:ext cx="4236720" cy="82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132080" y="2350770"/>
            <a:ext cx="44043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/>
              <a:t>文本段落：</a:t>
            </a:r>
            <a:r>
              <a:rPr lang="zh-CN" altLang="en-US" sz="900">
                <a:solidFill>
                  <a:srgbClr val="FF0000"/>
                </a:solidFill>
              </a:rPr>
              <a:t>2008年夏季奥林匹克运动会马术比赛－团体三项赛于2008年8月9日至8月12日在香港的香港奥运马术场举行，团体三项赛是本届马术射击比赛最早举行的小项，亦是开幕式后首个进行的比赛小项，比赛共有来自11个国家或地区的53名运动员参与</a:t>
            </a:r>
            <a:r>
              <a:rPr lang="zh-CN" altLang="en-US" sz="900"/>
              <a:t>。面积2.04平方公里，户籍人口7.04万人（2008年），下辖21个居委会。华阳路街道的主要街道长宁路和定西路，构成繁华的中山公园商圈。辖区内的圣约翰大学旧址（今华东政法大学）、中山公园，是愚园路历史文化风貌区的重要组成部分。上海市轨道交通二号线、三号线、四号线以该街道辖区的中山公园站为换乘枢纽。</a:t>
            </a:r>
            <a:endParaRPr lang="zh-CN" altLang="en-US" sz="900"/>
          </a:p>
        </p:txBody>
      </p:sp>
      <p:sp>
        <p:nvSpPr>
          <p:cNvPr id="28" name="Text Box 27"/>
          <p:cNvSpPr txBox="1"/>
          <p:nvPr/>
        </p:nvSpPr>
        <p:spPr>
          <a:xfrm>
            <a:off x="93980" y="3498215"/>
            <a:ext cx="40570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>
                <a:solidFill>
                  <a:schemeClr val="tx1"/>
                </a:solidFill>
                <a:uFillTx/>
              </a:rPr>
              <a:t>问题：华阳路街道四周相连的是什么地方？</a:t>
            </a:r>
            <a:endParaRPr lang="zh-CN" altLang="en-US" sz="900">
              <a:solidFill>
                <a:schemeClr val="tx1"/>
              </a:solidFill>
              <a:uFillTx/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93980" y="1211580"/>
            <a:ext cx="396176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删除掉答案所在的句子，</a:t>
            </a:r>
            <a:endParaRPr lang="zh-CN" altLang="en-US"/>
          </a:p>
          <a:p>
            <a:r>
              <a:rPr lang="zh-CN" altLang="en-US"/>
              <a:t>或者随机选取句子替换掉答案所在的句子。</a:t>
            </a:r>
            <a:endParaRPr lang="zh-CN" alt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696085" y="1696085"/>
            <a:ext cx="0" cy="525145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8"/>
          <p:cNvSpPr>
            <a:spLocks noChangeArrowheads="1"/>
          </p:cNvSpPr>
          <p:nvPr/>
        </p:nvSpPr>
        <p:spPr bwMode="auto">
          <a:xfrm>
            <a:off x="4671060" y="2350770"/>
            <a:ext cx="4320540" cy="1377315"/>
          </a:xfrm>
          <a:prstGeom prst="roundRect">
            <a:avLst>
              <a:gd name="adj" fmla="val 4324"/>
            </a:avLst>
          </a:prstGeom>
          <a:solidFill>
            <a:srgbClr val="F2F2F2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671060" y="3498215"/>
            <a:ext cx="4236720" cy="82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36"/>
          <p:cNvSpPr txBox="1"/>
          <p:nvPr/>
        </p:nvSpPr>
        <p:spPr>
          <a:xfrm>
            <a:off x="4690110" y="2489200"/>
            <a:ext cx="44043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/>
              <a:t>文本段落：华阳路街道是中国上海市长宁区下辖的一个街道办事处，位于长宁区东部，</a:t>
            </a:r>
            <a:r>
              <a:rPr lang="zh-CN" altLang="en-US" sz="900">
                <a:solidFill>
                  <a:srgbClr val="D43C2C"/>
                </a:solidFill>
                <a:uFillTx/>
              </a:rPr>
              <a:t>东到长宁路、安西路、武夷路接邻江苏路街道，北到苏州河接邻普陀区</a:t>
            </a:r>
            <a:r>
              <a:rPr lang="zh-CN" altLang="en-US" sz="900"/>
              <a:t>。面积2.04平方公里，户籍人口7.04万人（2008年），下辖21个居委会。上海市轨道交通二号线、三号线、四号线以该街道辖区的中山公园站为换乘枢纽。</a:t>
            </a:r>
            <a:endParaRPr lang="zh-CN" altLang="en-US" sz="900"/>
          </a:p>
        </p:txBody>
      </p:sp>
      <p:sp>
        <p:nvSpPr>
          <p:cNvPr id="7" name="Text Box 6"/>
          <p:cNvSpPr txBox="1"/>
          <p:nvPr/>
        </p:nvSpPr>
        <p:spPr>
          <a:xfrm>
            <a:off x="4671060" y="3498215"/>
            <a:ext cx="40570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>
                <a:solidFill>
                  <a:schemeClr val="tx1"/>
                </a:solidFill>
                <a:uFillTx/>
              </a:rPr>
              <a:t>问题：华阳路街道四周相连的是什么地方？</a:t>
            </a:r>
            <a:endParaRPr lang="zh-CN" altLang="en-US" sz="900">
              <a:solidFill>
                <a:schemeClr val="tx1"/>
              </a:solidFill>
              <a:uFillTx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897880" y="3728085"/>
            <a:ext cx="145478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正样本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1217295" y="3728085"/>
            <a:ext cx="145478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负样本</a:t>
            </a:r>
            <a:endParaRPr lang="zh-CN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4718685" y="1211580"/>
            <a:ext cx="396176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删除掉距离答案所在句子较远的单词或句子。</a:t>
            </a:r>
            <a:endParaRPr lang="zh-CN" alt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699885" y="1718310"/>
            <a:ext cx="0" cy="525145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2371090" y="4180205"/>
            <a:ext cx="337312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最后得到的负样本数目：</a:t>
            </a:r>
            <a:r>
              <a:rPr lang="en-US" altLang="zh-CN"/>
              <a:t>430136</a:t>
            </a:r>
            <a:endParaRPr lang="en-US" altLang="zh-CN"/>
          </a:p>
        </p:txBody>
      </p:sp>
      <p:sp>
        <p:nvSpPr>
          <p:cNvPr id="21" name="Text Box 20"/>
          <p:cNvSpPr txBox="1"/>
          <p:nvPr/>
        </p:nvSpPr>
        <p:spPr>
          <a:xfrm>
            <a:off x="3261360" y="4479290"/>
            <a:ext cx="274955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正样本数目</a:t>
            </a:r>
            <a:r>
              <a:rPr lang="en-US" altLang="en-US"/>
              <a:t>: </a:t>
            </a:r>
            <a:r>
              <a:rPr lang="en-US"/>
              <a:t>164957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在</a:t>
            </a:r>
            <a:r>
              <a:rPr lang="en-US" altLang="zh-CN"/>
              <a:t>BERT</a:t>
            </a:r>
            <a:r>
              <a:rPr lang="zh-CN" altLang="en-US"/>
              <a:t>上微调的结果</a:t>
            </a:r>
            <a:endParaRPr lang="zh-CN" altLang="en-US"/>
          </a:p>
        </p:txBody>
      </p:sp>
      <p:pic>
        <p:nvPicPr>
          <p:cNvPr id="7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315" y="100330"/>
            <a:ext cx="1467485" cy="490220"/>
          </a:xfrm>
          <a:prstGeom prst="rect">
            <a:avLst/>
          </a:prstGeom>
        </p:spPr>
      </p:pic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5" name="Picture 4" descr="Screenshot from 2020-11-23 08-35-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130" y="2513330"/>
            <a:ext cx="5678805" cy="202120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13410" y="1528445"/>
            <a:ext cx="7561580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/>
              <a:t>acc</a:t>
            </a:r>
            <a:r>
              <a:rPr lang="zh-CN" altLang="en-US"/>
              <a:t>指的是准确率（</a:t>
            </a:r>
            <a:r>
              <a:rPr lang="en-US" altLang="zh-CN"/>
              <a:t>accuracy</a:t>
            </a:r>
            <a:r>
              <a:rPr lang="zh-CN" altLang="en-US"/>
              <a:t>）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/>
              <a:t>80%</a:t>
            </a:r>
            <a:r>
              <a:rPr lang="zh-CN" altLang="en-US"/>
              <a:t>作为训练集，</a:t>
            </a:r>
            <a:r>
              <a:rPr lang="en-US" altLang="zh-CN"/>
              <a:t>20%</a:t>
            </a:r>
            <a:r>
              <a:rPr lang="zh-CN" altLang="en-US"/>
              <a:t>作为测试集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训练集和测试集上的准确率都很高，反映出数据集的构建方式过于简单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2" name="矩形 4"/>
          <p:cNvSpPr/>
          <p:nvPr/>
        </p:nvSpPr>
        <p:spPr>
          <a:xfrm>
            <a:off x="1931670" y="1216025"/>
            <a:ext cx="6250305" cy="645795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TextBox 53"/>
          <p:cNvSpPr txBox="1"/>
          <p:nvPr/>
        </p:nvSpPr>
        <p:spPr>
          <a:xfrm>
            <a:off x="2113915" y="1216660"/>
            <a:ext cx="61614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      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选题背景与意义</a:t>
            </a:r>
            <a:endParaRPr lang="zh-CN" altLang="en-US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Verdana" panose="020B060403050404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71170" y="217805"/>
            <a:ext cx="39935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汇报提纲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5" name="矩形 4"/>
          <p:cNvSpPr/>
          <p:nvPr/>
        </p:nvSpPr>
        <p:spPr>
          <a:xfrm>
            <a:off x="1931670" y="2164715"/>
            <a:ext cx="6250305" cy="645795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TextBox 53"/>
          <p:cNvSpPr txBox="1"/>
          <p:nvPr/>
        </p:nvSpPr>
        <p:spPr>
          <a:xfrm>
            <a:off x="2113915" y="2165350"/>
            <a:ext cx="61614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          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研究内容与方案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17" name="矩形 4"/>
          <p:cNvSpPr/>
          <p:nvPr/>
        </p:nvSpPr>
        <p:spPr>
          <a:xfrm>
            <a:off x="1931670" y="3115310"/>
            <a:ext cx="6250305" cy="645795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TextBox 53"/>
          <p:cNvSpPr txBox="1"/>
          <p:nvPr/>
        </p:nvSpPr>
        <p:spPr>
          <a:xfrm>
            <a:off x="2113915" y="3115945"/>
            <a:ext cx="61614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</a:t>
            </a:r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    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前期准备工作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20" name="矩形 4"/>
          <p:cNvSpPr/>
          <p:nvPr/>
        </p:nvSpPr>
        <p:spPr>
          <a:xfrm>
            <a:off x="1931670" y="4028440"/>
            <a:ext cx="6250305" cy="645795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TextBox 53"/>
          <p:cNvSpPr txBox="1"/>
          <p:nvPr/>
        </p:nvSpPr>
        <p:spPr>
          <a:xfrm>
            <a:off x="2113915" y="4029075"/>
            <a:ext cx="61614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☞</a:t>
            </a:r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   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预期研究计划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Rectangles 24"/>
          <p:cNvSpPr/>
          <p:nvPr/>
        </p:nvSpPr>
        <p:spPr>
          <a:xfrm>
            <a:off x="60325" y="1047750"/>
            <a:ext cx="4511040" cy="1741805"/>
          </a:xfrm>
          <a:prstGeom prst="rect">
            <a:avLst/>
          </a:prstGeom>
          <a:ln w="38100">
            <a:solidFill>
              <a:srgbClr val="009999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Rectangles 23"/>
          <p:cNvSpPr/>
          <p:nvPr/>
        </p:nvSpPr>
        <p:spPr>
          <a:xfrm>
            <a:off x="60325" y="3331845"/>
            <a:ext cx="4511040" cy="1741805"/>
          </a:xfrm>
          <a:prstGeom prst="rect">
            <a:avLst/>
          </a:prstGeom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7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315" y="100330"/>
            <a:ext cx="1467485" cy="49022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5730" y="970280"/>
            <a:ext cx="3792855" cy="21634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315" y="3133725"/>
            <a:ext cx="3811270" cy="119062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588125" y="4364990"/>
            <a:ext cx="247967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https://www.szxuexiao.com/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342900" y="1335405"/>
            <a:ext cx="376491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/>
              <a:t>通过爬取中小学语文考试阅读理解选择题，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rgbClr val="E94744"/>
                </a:solidFill>
              </a:rPr>
              <a:t>增强数据集中负样本的识别难度</a:t>
            </a:r>
            <a:endParaRPr lang="zh-CN" altLang="en-US">
              <a:solidFill>
                <a:srgbClr val="E94744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71170" y="217805"/>
            <a:ext cx="51269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文本匹配数据集的增强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471170" y="1942465"/>
            <a:ext cx="3012440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</a:t>
            </a:r>
            <a:r>
              <a:rPr lang="zh-CN" altLang="en-US"/>
              <a:t>问题</a:t>
            </a:r>
            <a:r>
              <a:rPr lang="en-US" altLang="zh-CN"/>
              <a:t>+A</a:t>
            </a:r>
            <a:r>
              <a:rPr lang="zh-CN" altLang="en-US"/>
              <a:t>，文章）负样本</a:t>
            </a:r>
            <a:endParaRPr lang="zh-CN" altLang="en-US"/>
          </a:p>
          <a:p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问题</a:t>
            </a:r>
            <a:r>
              <a:rPr lang="en-US" altLang="zh-CN">
                <a:sym typeface="+mn-ea"/>
              </a:rPr>
              <a:t>+B</a:t>
            </a:r>
            <a:r>
              <a:rPr lang="zh-CN" altLang="en-US">
                <a:sym typeface="+mn-ea"/>
              </a:rPr>
              <a:t>，文章）负样本</a:t>
            </a:r>
            <a:endParaRPr lang="zh-CN" altLang="en-US"/>
          </a:p>
          <a:p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问题</a:t>
            </a:r>
            <a:r>
              <a:rPr lang="en-US" altLang="zh-CN">
                <a:sym typeface="+mn-ea"/>
              </a:rPr>
              <a:t>+D</a:t>
            </a:r>
            <a:r>
              <a:rPr lang="zh-CN" altLang="en-US">
                <a:sym typeface="+mn-ea"/>
              </a:rPr>
              <a:t>，文章）负样本</a:t>
            </a:r>
            <a:endParaRPr lang="zh-CN" altLang="en-US"/>
          </a:p>
        </p:txBody>
      </p:sp>
      <p:sp>
        <p:nvSpPr>
          <p:cNvPr id="13" name="Rectangles 12"/>
          <p:cNvSpPr/>
          <p:nvPr/>
        </p:nvSpPr>
        <p:spPr>
          <a:xfrm>
            <a:off x="1238885" y="4519930"/>
            <a:ext cx="1351915" cy="486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问题生成模型</a:t>
            </a:r>
            <a:endParaRPr lang="zh-CN" alt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22935" y="4656455"/>
            <a:ext cx="615950" cy="762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22935" y="4920615"/>
            <a:ext cx="615950" cy="762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149225" y="4519930"/>
            <a:ext cx="59372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文章</a:t>
            </a:r>
            <a:endParaRPr lang="zh-CN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149225" y="4774565"/>
            <a:ext cx="53086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答案</a:t>
            </a:r>
            <a:endParaRPr lang="zh-CN" altLang="en-US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590800" y="4766945"/>
            <a:ext cx="615950" cy="762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3187700" y="4613275"/>
            <a:ext cx="138366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 or N</a:t>
            </a:r>
            <a:r>
              <a:rPr lang="zh-CN" altLang="en-US"/>
              <a:t>个问题</a:t>
            </a:r>
            <a:endParaRPr lang="zh-CN" altLang="en-US"/>
          </a:p>
        </p:txBody>
      </p:sp>
      <p:sp>
        <p:nvSpPr>
          <p:cNvPr id="22" name="Text Box 21"/>
          <p:cNvSpPr txBox="1"/>
          <p:nvPr/>
        </p:nvSpPr>
        <p:spPr>
          <a:xfrm>
            <a:off x="149225" y="3493135"/>
            <a:ext cx="3902710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利用问题生成方案</a:t>
            </a:r>
            <a:r>
              <a:rPr lang="zh-CN" altLang="en-US">
                <a:solidFill>
                  <a:srgbClr val="E94744"/>
                </a:solidFill>
                <a:sym typeface="+mn-ea"/>
              </a:rPr>
              <a:t>增加正样本数量</a:t>
            </a:r>
            <a:r>
              <a:rPr lang="zh-CN" altLang="en-US">
                <a:sym typeface="+mn-ea"/>
              </a:rPr>
              <a:t>，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提升文本匹配模块的泛化性。</a:t>
            </a:r>
            <a:endParaRPr lang="zh-CN" altLang="en-US"/>
          </a:p>
          <a:p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3902075" y="1558925"/>
            <a:ext cx="1202055" cy="15240"/>
          </a:xfrm>
          <a:prstGeom prst="straightConnector1">
            <a:avLst/>
          </a:prstGeom>
          <a:ln w="31750">
            <a:solidFill>
              <a:schemeClr val="tx1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151765" y="320675"/>
            <a:ext cx="39935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研究计划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684530" y="904240"/>
            <a:ext cx="834453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实现在知识蒸馏引导下，基于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conv-Transformer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的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Lattice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结构文本匹配模块，并且在经过数据增强的文本匹配数据集上训练。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实现所提出的阅读理解模型，即：在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BERT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的基础上引入持续阅读模块和答案验证模块。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分别实现上述两个模块后，利用强化学习联合训练两个模块，最终实现问答系统。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52400" y="2311400"/>
            <a:ext cx="39935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差异性分析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684530" y="3032125"/>
            <a:ext cx="79946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基于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conv-Transformer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的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Lattice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结构的提出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在中文问答系统中的检索匹配模块采用知识蒸馏技术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基于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BERT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结合持续阅读和答案验证结构的提出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377592" y="-1089216"/>
            <a:ext cx="3776453" cy="4984575"/>
            <a:chOff x="9305941" y="-3079384"/>
            <a:chExt cx="6713695" cy="8861466"/>
          </a:xfrm>
        </p:grpSpPr>
        <p:sp>
          <p:nvSpPr>
            <p:cNvPr id="7" name="矩形 6"/>
            <p:cNvSpPr/>
            <p:nvPr/>
          </p:nvSpPr>
          <p:spPr>
            <a:xfrm rot="2700000">
              <a:off x="8232056" y="-2005499"/>
              <a:ext cx="8861466" cy="6713695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  <a:effectLst>
              <a:outerShdw blurRad="127000" dist="127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8" name="矩形 7"/>
            <p:cNvSpPr/>
            <p:nvPr/>
          </p:nvSpPr>
          <p:spPr>
            <a:xfrm rot="2700000">
              <a:off x="8837999" y="-1158592"/>
              <a:ext cx="7228933" cy="5080358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ffectLst>
              <a:outerShdw blurRad="127000" dist="127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grpSp>
          <p:nvGrpSpPr>
            <p:cNvPr id="11" name="Group 4"/>
            <p:cNvGrpSpPr>
              <a:grpSpLocks noChangeAspect="1"/>
            </p:cNvGrpSpPr>
            <p:nvPr/>
          </p:nvGrpSpPr>
          <p:grpSpPr bwMode="auto">
            <a:xfrm>
              <a:off x="9582673" y="264612"/>
              <a:ext cx="1846377" cy="1719618"/>
              <a:chOff x="1164" y="687"/>
              <a:chExt cx="3219" cy="2998"/>
            </a:xfrm>
            <a:solidFill>
              <a:schemeClr val="bg1"/>
            </a:solidFill>
            <a:effectLst/>
          </p:grpSpPr>
          <p:sp>
            <p:nvSpPr>
              <p:cNvPr id="12" name="Freeform 6"/>
              <p:cNvSpPr/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51435" tIns="25717" rIns="51435" bIns="25717" numCol="1" anchor="t" anchorCtr="0" compatLnSpc="1"/>
              <a:lstStyle/>
              <a:p>
                <a:endParaRPr lang="zh-HK" altLang="en-US" sz="1015"/>
              </a:p>
            </p:txBody>
          </p:sp>
          <p:sp>
            <p:nvSpPr>
              <p:cNvPr id="13" name="Freeform 7"/>
              <p:cNvSpPr/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51435" tIns="25717" rIns="51435" bIns="25717" numCol="1" anchor="t" anchorCtr="0" compatLnSpc="1"/>
              <a:lstStyle/>
              <a:p>
                <a:endParaRPr lang="zh-HK" altLang="en-US" sz="1015"/>
              </a:p>
            </p:txBody>
          </p:sp>
        </p:grpSp>
      </p:grpSp>
      <p:sp>
        <p:nvSpPr>
          <p:cNvPr id="9" name="文本框 8"/>
          <p:cNvSpPr txBox="1"/>
          <p:nvPr/>
        </p:nvSpPr>
        <p:spPr>
          <a:xfrm>
            <a:off x="1680869" y="2425573"/>
            <a:ext cx="4774523" cy="6108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337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感谢各位老师！</a:t>
            </a:r>
            <a:endParaRPr lang="zh-CN" altLang="en-US" sz="3375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0" name="直接连接符 29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rot="5400000">
            <a:off x="2956885" y="1765352"/>
            <a:ext cx="0" cy="3240000"/>
          </a:xfrm>
          <a:prstGeom prst="line">
            <a:avLst/>
          </a:prstGeom>
          <a:ln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667935" y="3644953"/>
            <a:ext cx="3075940" cy="714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dist">
              <a:lnSpc>
                <a:spcPct val="150000"/>
              </a:lnSpc>
            </a:pPr>
            <a:r>
              <a:rPr lang="zh-CN" altLang="en-US" sz="13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Kartika" panose="02020503030404060203" pitchFamily="18" charset="0"/>
              </a:rPr>
              <a:t>答辩人：孙相会</a:t>
            </a:r>
            <a:r>
              <a:rPr lang="en-US" altLang="zh-CN" sz="13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Kartika" panose="02020503030404060203" pitchFamily="18" charset="0"/>
              </a:rPr>
              <a:t>     </a:t>
            </a:r>
            <a:r>
              <a:rPr lang="zh-CN" altLang="en-US" sz="13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Kartika" panose="02020503030404060203" pitchFamily="18" charset="0"/>
              </a:rPr>
              <a:t>指导老师： 张天成</a:t>
            </a:r>
            <a:endParaRPr lang="en-US" altLang="zh-CN" sz="135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Kartika" panose="02020503030404060203" pitchFamily="18" charset="0"/>
            </a:endParaRPr>
          </a:p>
          <a:p>
            <a:pPr algn="dist">
              <a:lnSpc>
                <a:spcPct val="150000"/>
              </a:lnSpc>
            </a:pPr>
            <a:r>
              <a:rPr lang="zh-CN" altLang="en-US" sz="13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Kartika" panose="02020503030404060203" pitchFamily="18" charset="0"/>
              </a:rPr>
              <a:t>学号：</a:t>
            </a:r>
            <a:r>
              <a:rPr lang="en-US" altLang="zh-CN" sz="13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Kartika" panose="02020503030404060203" pitchFamily="18" charset="0"/>
              </a:rPr>
              <a:t>1971654</a:t>
            </a:r>
            <a:r>
              <a:rPr lang="zh-CN" altLang="en-US" sz="13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Kartika" panose="02020503030404060203" pitchFamily="18" charset="0"/>
              </a:rPr>
              <a:t>      专业：计算机技术</a:t>
            </a:r>
            <a:endParaRPr lang="zh-CN" altLang="en-US" sz="135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Kartika" panose="020205030304040602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71170" y="217805"/>
            <a:ext cx="39935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选题背景与意义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320" y="2004695"/>
            <a:ext cx="3106420" cy="24187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0" y="2004695"/>
            <a:ext cx="3256280" cy="241871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4464685" y="882015"/>
            <a:ext cx="42176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问答系统：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5245" y="1179830"/>
            <a:ext cx="43605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对互联网上数以万计的网页文档中的关键词建立索引库</a:t>
            </a:r>
            <a:endParaRPr lang="zh-CN" altLang="en-US" sz="1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根据用户输入的问题，基于关键词的检索方式，所有页面中包含关键词的网页作为搜索结果检索出来</a:t>
            </a:r>
            <a:endParaRPr lang="zh-CN" altLang="en-US" sz="1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经过排序算法后，按照相关度由高到低的顺序返回网页文档</a:t>
            </a:r>
            <a:endParaRPr lang="zh-CN" altLang="en-US" sz="1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2225" y="882015"/>
            <a:ext cx="15138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  <a:t>搜索引擎：</a:t>
            </a:r>
            <a:endParaRPr lang="en-US" sz="1600"/>
          </a:p>
        </p:txBody>
      </p:sp>
      <p:sp>
        <p:nvSpPr>
          <p:cNvPr id="11" name="Rectangles 10"/>
          <p:cNvSpPr/>
          <p:nvPr/>
        </p:nvSpPr>
        <p:spPr>
          <a:xfrm>
            <a:off x="22225" y="882015"/>
            <a:ext cx="4465320" cy="3667125"/>
          </a:xfrm>
          <a:prstGeom prst="rect">
            <a:avLst/>
          </a:prstGeom>
          <a:noFill/>
          <a:ln w="28575" cmpd="thickThin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4487545" y="882015"/>
            <a:ext cx="4587240" cy="3667125"/>
          </a:xfrm>
          <a:prstGeom prst="rect">
            <a:avLst/>
          </a:prstGeom>
          <a:noFill/>
          <a:ln w="28575" cmpd="thickThin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4601210" y="1219200"/>
            <a:ext cx="43605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基于关键词的检索方式，缺乏对用户问题语义的理解</a:t>
            </a:r>
            <a:endParaRPr lang="zh-CN" altLang="en-US" sz="1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返回的是排序的网页文档，仍需要再次筛选答案</a:t>
            </a:r>
            <a:endParaRPr lang="zh-CN" altLang="en-US" sz="1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4600575" y="1543050"/>
            <a:ext cx="43605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v"/>
            </a:pPr>
            <a:r>
              <a:rPr lang="zh-CN" altLang="en-US" sz="10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利用自然语言处理技术，对问题进行深层次语义分析</a:t>
            </a:r>
            <a:endParaRPr lang="zh-CN" altLang="en-US" sz="1000" b="1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zh-CN" altLang="en-US" sz="10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通过检索、推理等返回精确的答案，不需要再次筛选</a:t>
            </a:r>
            <a:endParaRPr lang="zh-CN" altLang="en-US" sz="1000" b="1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2354580" y="4716145"/>
            <a:ext cx="443547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charset="-122"/>
                <a:ea typeface="华文细黑" panose="02010600040101010101" charset="-122"/>
              </a:rPr>
              <a:t>从互联网的海量数据中快速准确的获取需要的答案</a:t>
            </a:r>
            <a:endParaRPr lang="zh-CN" altLang="en-US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细黑" panose="02010600040101010101" charset="-122"/>
              <a:ea typeface="华文细黑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471170" y="217805"/>
            <a:ext cx="39935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问答系统分类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39942" name="Picture 57"/>
          <p:cNvPicPr>
            <a:picLocks noChangeAspect="1" noChangeArrowheads="1"/>
          </p:cNvPicPr>
          <p:nvPr/>
        </p:nvPicPr>
        <p:blipFill>
          <a:blip r:embed="rId2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49" r="-420"/>
          <a:stretch>
            <a:fillRect/>
          </a:stretch>
        </p:blipFill>
        <p:spPr bwMode="auto">
          <a:xfrm>
            <a:off x="460171" y="4758361"/>
            <a:ext cx="3087275" cy="152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9" name="Picture 57"/>
          <p:cNvPicPr>
            <a:picLocks noChangeAspect="1" noChangeArrowheads="1"/>
          </p:cNvPicPr>
          <p:nvPr/>
        </p:nvPicPr>
        <p:blipFill>
          <a:blip r:embed="rId2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49" r="-420"/>
          <a:stretch>
            <a:fillRect/>
          </a:stretch>
        </p:blipFill>
        <p:spPr bwMode="auto">
          <a:xfrm>
            <a:off x="2928563" y="4745661"/>
            <a:ext cx="3088466" cy="152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50" name="Picture 57"/>
          <p:cNvPicPr>
            <a:picLocks noChangeAspect="1" noChangeArrowheads="1"/>
          </p:cNvPicPr>
          <p:nvPr/>
        </p:nvPicPr>
        <p:blipFill>
          <a:blip r:embed="rId2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49" r="-420"/>
          <a:stretch>
            <a:fillRect/>
          </a:stretch>
        </p:blipFill>
        <p:spPr bwMode="auto">
          <a:xfrm>
            <a:off x="5513591" y="4732961"/>
            <a:ext cx="3088466" cy="152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715" y="1075055"/>
            <a:ext cx="3901440" cy="1188720"/>
          </a:xfrm>
          <a:prstGeom prst="rect">
            <a:avLst/>
          </a:prstGeom>
        </p:spPr>
      </p:pic>
      <p:sp>
        <p:nvSpPr>
          <p:cNvPr id="5" name="椭圆 15"/>
          <p:cNvSpPr>
            <a:spLocks noChangeArrowheads="1"/>
          </p:cNvSpPr>
          <p:nvPr/>
        </p:nvSpPr>
        <p:spPr bwMode="auto">
          <a:xfrm>
            <a:off x="892175" y="1179830"/>
            <a:ext cx="1055370" cy="981075"/>
          </a:xfrm>
          <a:prstGeom prst="ellipse">
            <a:avLst/>
          </a:prstGeom>
          <a:pattFill prst="pct10">
            <a:fgClr>
              <a:srgbClr val="FFFF00"/>
            </a:fgClr>
            <a:bgClr>
              <a:schemeClr val="bg1"/>
            </a:bgClr>
          </a:patt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892175" y="1416685"/>
            <a:ext cx="116395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基于知识库的问答系统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椭圆 15"/>
          <p:cNvSpPr>
            <a:spLocks noChangeArrowheads="1"/>
          </p:cNvSpPr>
          <p:nvPr/>
        </p:nvSpPr>
        <p:spPr bwMode="auto">
          <a:xfrm>
            <a:off x="892175" y="3155315"/>
            <a:ext cx="1055370" cy="981075"/>
          </a:xfrm>
          <a:prstGeom prst="ellipse">
            <a:avLst/>
          </a:prstGeom>
          <a:pattFill prst="pct10">
            <a:fgClr>
              <a:srgbClr val="FFFF00"/>
            </a:fgClr>
            <a:bgClr>
              <a:schemeClr val="bg1"/>
            </a:bgClr>
          </a:patt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92175" y="3392170"/>
            <a:ext cx="116395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基于问答对的问答系统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>
          <a:xfrm flipV="1">
            <a:off x="2056130" y="3643630"/>
            <a:ext cx="781050" cy="1905"/>
          </a:xfrm>
          <a:prstGeom prst="straightConnector1">
            <a:avLst/>
          </a:prstGeom>
          <a:ln w="508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4715" y="2752725"/>
            <a:ext cx="3901440" cy="1630680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5069840" y="4495165"/>
            <a:ext cx="392112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>
                <a:sym typeface="+mn-ea"/>
              </a:rPr>
              <a:t>可以回答的问题数量有限，极度依赖于数据集。</a:t>
            </a: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>
                <a:sym typeface="+mn-ea"/>
              </a:rPr>
              <a:t>返回的答案形式单一，不具有多样性。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6209665" y="2212975"/>
            <a:ext cx="2781300" cy="299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>
                <a:sym typeface="+mn-ea"/>
              </a:rPr>
              <a:t>需要预先构建大规模的知识库。</a:t>
            </a:r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056130" y="1579880"/>
            <a:ext cx="781050" cy="1905"/>
          </a:xfrm>
          <a:prstGeom prst="straightConnector1">
            <a:avLst/>
          </a:prstGeom>
          <a:ln w="508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98195" y="2586355"/>
            <a:ext cx="8192770" cy="0"/>
          </a:xfrm>
          <a:prstGeom prst="line">
            <a:avLst/>
          </a:prstGeom>
          <a:ln w="38100" cmpd="sng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8" name="圆角矩形 8"/>
          <p:cNvSpPr>
            <a:spLocks noChangeArrowheads="1"/>
          </p:cNvSpPr>
          <p:nvPr/>
        </p:nvSpPr>
        <p:spPr bwMode="auto">
          <a:xfrm>
            <a:off x="3736340" y="1963420"/>
            <a:ext cx="5118735" cy="2917190"/>
          </a:xfrm>
          <a:prstGeom prst="roundRect">
            <a:avLst>
              <a:gd name="adj" fmla="val 4324"/>
            </a:avLst>
          </a:prstGeom>
          <a:solidFill>
            <a:srgbClr val="F2F2F2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716655" y="3870960"/>
            <a:ext cx="5138420" cy="76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3742055" y="2053590"/>
            <a:ext cx="51130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文章：</a:t>
            </a:r>
            <a:r>
              <a:rPr lang="zh-CN" altLang="en-US"/>
              <a:t>华阳路街道是中国上海市长宁区下辖的一个街道办事处，位于长宁区东部，</a:t>
            </a:r>
            <a:r>
              <a:rPr lang="zh-CN" altLang="en-US" sz="1300">
                <a:solidFill>
                  <a:srgbClr val="D43C2C"/>
                </a:solidFill>
                <a:uFillTx/>
              </a:rPr>
              <a:t>东到长宁路、安西路、武夷路接邻江苏路街道，北到苏州河接邻普陀区</a:t>
            </a:r>
            <a:r>
              <a:rPr lang="zh-CN" altLang="en-US"/>
              <a:t>。面积2.04平方公里，户籍人口7.04万人（2008年），下辖21个居委会。华阳路街道的主要街道长宁路和定西路，构成繁华的中山公园商圈。辖区内的圣约翰大学旧址（今华东政法大学）、中山公园，是愚园路历史文化风貌区的重要组成部分。上海市轨道交通二号线、三号线、四号线以该街道辖区的中山公园站为换乘枢纽。</a:t>
            </a:r>
            <a:endParaRPr lang="zh-CN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3750310" y="3940175"/>
            <a:ext cx="488061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问题：</a:t>
            </a:r>
            <a:r>
              <a:rPr lang="zh-CN" altLang="en-US"/>
              <a:t>华阳路街道四周相连的是什么地方？</a:t>
            </a:r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3750310" y="4339590"/>
            <a:ext cx="5138420" cy="76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3750310" y="4373880"/>
            <a:ext cx="5224780" cy="499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答案：</a:t>
            </a:r>
            <a:r>
              <a:rPr lang="zh-CN" altLang="en-US" sz="1300">
                <a:solidFill>
                  <a:schemeClr val="tx1"/>
                </a:solidFill>
                <a:uFillTx/>
                <a:sym typeface="+mn-ea"/>
              </a:rPr>
              <a:t>东到长宁路、安西路、武夷路接邻江苏路街道，北到苏州河接邻普陀区</a:t>
            </a:r>
            <a:endParaRPr lang="zh-CN" altLang="en-US" sz="1300">
              <a:solidFill>
                <a:schemeClr val="tx1"/>
              </a:solidFill>
              <a:uFillTx/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471170" y="217805"/>
            <a:ext cx="39935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机器阅读理解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52475" y="931545"/>
            <a:ext cx="48748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给定问题和与问题相关的一篇或多篇文章，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机器通过阅读文章之后，从这些文章中给出答案。</a:t>
            </a:r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Oval 1"/>
          <p:cNvSpPr/>
          <p:nvPr/>
        </p:nvSpPr>
        <p:spPr>
          <a:xfrm>
            <a:off x="357505" y="4239260"/>
            <a:ext cx="1148715" cy="6921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生成式</a:t>
            </a:r>
            <a:endParaRPr lang="zh-CN" altLang="en-US"/>
          </a:p>
        </p:txBody>
      </p:sp>
      <p:sp>
        <p:nvSpPr>
          <p:cNvPr id="12" name="Oval 11"/>
          <p:cNvSpPr/>
          <p:nvPr/>
        </p:nvSpPr>
        <p:spPr>
          <a:xfrm>
            <a:off x="1833245" y="4239260"/>
            <a:ext cx="1148715" cy="692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抽取式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5790" y="1065530"/>
            <a:ext cx="3856355" cy="34048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445635" y="3552190"/>
            <a:ext cx="414909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不需要构建大规模知识库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不依赖于数据集，同一篇文档可以回答多个问题</a:t>
            </a:r>
            <a:endParaRPr lang="zh-CN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471170" y="217805"/>
            <a:ext cx="58013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基于机器阅读理解的问答系统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矩形: 圆角 105"/>
          <p:cNvSpPr/>
          <p:nvPr/>
        </p:nvSpPr>
        <p:spPr>
          <a:xfrm>
            <a:off x="1530350" y="1355090"/>
            <a:ext cx="4211955" cy="536575"/>
          </a:xfrm>
          <a:prstGeom prst="roundRect">
            <a:avLst>
              <a:gd name="adj" fmla="val 1313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latin typeface="+mn-ea"/>
            </a:endParaRPr>
          </a:p>
        </p:txBody>
      </p:sp>
      <p:pic>
        <p:nvPicPr>
          <p:cNvPr id="2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22935" y="408305"/>
            <a:ext cx="58502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机器阅读理解技术的应用场景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7" name="Diamond 6"/>
          <p:cNvSpPr/>
          <p:nvPr/>
        </p:nvSpPr>
        <p:spPr>
          <a:xfrm>
            <a:off x="1574165" y="1466850"/>
            <a:ext cx="320040" cy="31305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893570" y="1416685"/>
            <a:ext cx="3848735" cy="398780"/>
          </a:xfrm>
          <a:prstGeom prst="rect">
            <a:avLst/>
          </a:prstGeom>
          <a:gradFill flip="none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p>
            <a:r>
              <a:rPr lang="zh-CN" altLang="en-US" sz="2000"/>
              <a:t>搜索引擎中的智能问答</a:t>
            </a:r>
            <a:endParaRPr lang="zh-CN" altLang="en-US" sz="2000"/>
          </a:p>
        </p:txBody>
      </p:sp>
      <p:sp useBgFill="1">
        <p:nvSpPr>
          <p:cNvPr id="5" name="矩形: 圆角 105"/>
          <p:cNvSpPr/>
          <p:nvPr/>
        </p:nvSpPr>
        <p:spPr>
          <a:xfrm>
            <a:off x="1530350" y="2129790"/>
            <a:ext cx="4211955" cy="536575"/>
          </a:xfrm>
          <a:prstGeom prst="roundRect">
            <a:avLst>
              <a:gd name="adj" fmla="val 1313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6" name="Diamond 5"/>
          <p:cNvSpPr/>
          <p:nvPr/>
        </p:nvSpPr>
        <p:spPr>
          <a:xfrm>
            <a:off x="1574165" y="2241550"/>
            <a:ext cx="320040" cy="31305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1893570" y="2191385"/>
            <a:ext cx="3848735" cy="398780"/>
          </a:xfrm>
          <a:prstGeom prst="rect">
            <a:avLst/>
          </a:prstGeom>
          <a:gradFill flip="none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p>
            <a:r>
              <a:rPr lang="zh-CN" altLang="en-US" sz="2000">
                <a:sym typeface="+mn-ea"/>
              </a:rPr>
              <a:t>电商领域中的智能客服</a:t>
            </a:r>
            <a:endParaRPr lang="zh-CN" altLang="en-US" sz="2000"/>
          </a:p>
        </p:txBody>
      </p:sp>
      <p:sp useBgFill="1">
        <p:nvSpPr>
          <p:cNvPr id="16" name="矩形: 圆角 105"/>
          <p:cNvSpPr/>
          <p:nvPr/>
        </p:nvSpPr>
        <p:spPr>
          <a:xfrm>
            <a:off x="1530985" y="2887980"/>
            <a:ext cx="4211955" cy="536575"/>
          </a:xfrm>
          <a:prstGeom prst="roundRect">
            <a:avLst>
              <a:gd name="adj" fmla="val 1313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8" name="Diamond 17"/>
          <p:cNvSpPr/>
          <p:nvPr/>
        </p:nvSpPr>
        <p:spPr>
          <a:xfrm>
            <a:off x="1574800" y="2999740"/>
            <a:ext cx="320040" cy="31305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1894205" y="2949575"/>
            <a:ext cx="3848735" cy="398780"/>
          </a:xfrm>
          <a:prstGeom prst="rect">
            <a:avLst/>
          </a:prstGeom>
          <a:gradFill flip="none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p>
            <a:r>
              <a:rPr lang="zh-CN" altLang="en-US" sz="2000">
                <a:sym typeface="+mn-ea"/>
              </a:rPr>
              <a:t>教育领域中自动作文批阅</a:t>
            </a:r>
            <a:endParaRPr lang="zh-CN" altLang="en-US" sz="2000"/>
          </a:p>
        </p:txBody>
      </p:sp>
      <p:sp useBgFill="1">
        <p:nvSpPr>
          <p:cNvPr id="21" name="矩形: 圆角 105"/>
          <p:cNvSpPr/>
          <p:nvPr/>
        </p:nvSpPr>
        <p:spPr>
          <a:xfrm>
            <a:off x="1530350" y="3623310"/>
            <a:ext cx="4211955" cy="536575"/>
          </a:xfrm>
          <a:prstGeom prst="roundRect">
            <a:avLst>
              <a:gd name="adj" fmla="val 1313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4" name="Diamond 23"/>
          <p:cNvSpPr/>
          <p:nvPr/>
        </p:nvSpPr>
        <p:spPr>
          <a:xfrm>
            <a:off x="1574165" y="3735070"/>
            <a:ext cx="320040" cy="31305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1893570" y="3684905"/>
            <a:ext cx="3848735" cy="398780"/>
          </a:xfrm>
          <a:prstGeom prst="rect">
            <a:avLst/>
          </a:prstGeom>
          <a:gradFill flip="none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p>
            <a:r>
              <a:rPr lang="zh-CN" altLang="en-US" sz="2000">
                <a:sym typeface="+mn-ea"/>
              </a:rPr>
              <a:t>司法、医疗等领域</a:t>
            </a:r>
            <a:endParaRPr lang="zh-CN" altLang="en-US" sz="20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2" name="矩形 4"/>
          <p:cNvSpPr/>
          <p:nvPr/>
        </p:nvSpPr>
        <p:spPr>
          <a:xfrm>
            <a:off x="1931670" y="1216025"/>
            <a:ext cx="6250305" cy="645795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TextBox 53"/>
          <p:cNvSpPr txBox="1"/>
          <p:nvPr/>
        </p:nvSpPr>
        <p:spPr>
          <a:xfrm>
            <a:off x="2113915" y="1216660"/>
            <a:ext cx="61614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      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选题背景与意义</a:t>
            </a:r>
            <a:endParaRPr lang="zh-CN" altLang="en-US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Verdana" panose="020B060403050404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71170" y="217805"/>
            <a:ext cx="39935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汇报提纲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5" name="矩形 4"/>
          <p:cNvSpPr/>
          <p:nvPr/>
        </p:nvSpPr>
        <p:spPr>
          <a:xfrm>
            <a:off x="1931670" y="2164715"/>
            <a:ext cx="6250305" cy="645795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TextBox 53"/>
          <p:cNvSpPr txBox="1"/>
          <p:nvPr/>
        </p:nvSpPr>
        <p:spPr>
          <a:xfrm>
            <a:off x="2113915" y="2165350"/>
            <a:ext cx="61614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 ☞       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研究内容与方案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17" name="矩形 4"/>
          <p:cNvSpPr/>
          <p:nvPr/>
        </p:nvSpPr>
        <p:spPr>
          <a:xfrm>
            <a:off x="1931670" y="3115310"/>
            <a:ext cx="6250305" cy="645795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TextBox 53"/>
          <p:cNvSpPr txBox="1"/>
          <p:nvPr/>
        </p:nvSpPr>
        <p:spPr>
          <a:xfrm>
            <a:off x="2113915" y="3115945"/>
            <a:ext cx="61614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      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前期准备工作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20" name="矩形 4"/>
          <p:cNvSpPr/>
          <p:nvPr/>
        </p:nvSpPr>
        <p:spPr>
          <a:xfrm>
            <a:off x="1931670" y="4028440"/>
            <a:ext cx="6250305" cy="645795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TextBox 53"/>
          <p:cNvSpPr txBox="1"/>
          <p:nvPr/>
        </p:nvSpPr>
        <p:spPr>
          <a:xfrm>
            <a:off x="2113915" y="4029075"/>
            <a:ext cx="61614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      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预期研究计划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960" y="1677670"/>
            <a:ext cx="5077460" cy="285877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08635" y="218440"/>
            <a:ext cx="3674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主要研究内容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63245" y="859155"/>
            <a:ext cx="68522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charset="-122"/>
                <a:ea typeface="华文中宋" panose="02010600040101010101" charset="-122"/>
              </a:rPr>
              <a:t>设计并实现一个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charset="-122"/>
                <a:ea typeface="华文中宋" panose="02010600040101010101" charset="-122"/>
              </a:rPr>
              <a:t>端到端形式的机器</a:t>
            </a:r>
            <a: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charset="-122"/>
                <a:ea typeface="华文中宋" panose="02010600040101010101" charset="-122"/>
              </a:rPr>
              <a:t>阅读理解型问答系统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charset="-122"/>
                <a:ea typeface="华文中宋" panose="02010600040101010101" charset="-122"/>
              </a:rPr>
              <a:t>；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中宋" panose="02010600040101010101" charset="-122"/>
              <a:ea typeface="华文中宋" panose="0201060004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charset="-122"/>
                <a:ea typeface="华文中宋" panose="02010600040101010101" charset="-122"/>
              </a:rPr>
              <a:t>对问答系统中的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charset="-122"/>
                <a:ea typeface="华文中宋" panose="02010600040101010101" charset="-122"/>
              </a:rPr>
              <a:t>两个关键部分</a:t>
            </a:r>
            <a: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charset="-122"/>
                <a:ea typeface="华文中宋" panose="02010600040101010101" charset="-122"/>
              </a:rPr>
              <a:t>进行深入研究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charset="-122"/>
                <a:ea typeface="华文中宋" panose="02010600040101010101" charset="-122"/>
              </a:rPr>
              <a:t>；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28270" y="4256405"/>
            <a:ext cx="6282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+mj-lt"/>
              <a:buAutoNum type="arabicPeriod"/>
            </a:pP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将用户问题传输到搜索引擎接口。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从搜索引擎检索出来的网页链接文档中匹配出与问题相关度较高的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篇文档。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阅读这些文档，寻找最精确的答案。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思源黑体 CN Normal"/>
        <a:cs typeface=""/>
      </a:majorFont>
      <a:minorFont>
        <a:latin typeface="Arial"/>
        <a:ea typeface="思源黑体 CN Normal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4174</Words>
  <Application>WPS Presentation</Application>
  <PresentationFormat>全屏显示(16:9)</PresentationFormat>
  <Paragraphs>395</Paragraphs>
  <Slides>27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2" baseType="lpstr">
      <vt:lpstr>Arial</vt:lpstr>
      <vt:lpstr>宋体</vt:lpstr>
      <vt:lpstr>Wingdings</vt:lpstr>
      <vt:lpstr>微软雅黑</vt:lpstr>
      <vt:lpstr>Kartika</vt:lpstr>
      <vt:lpstr>PMingLiU-ExtB</vt:lpstr>
      <vt:lpstr>Verdana</vt:lpstr>
      <vt:lpstr>Wingdings</vt:lpstr>
      <vt:lpstr>华文细黑</vt:lpstr>
      <vt:lpstr>华文中宋</vt:lpstr>
      <vt:lpstr>Arial Unicode MS</vt:lpstr>
      <vt:lpstr>思源黑体 CN Normal</vt:lpstr>
      <vt:lpstr>黑体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复现经典阅读理解模型BiDAF的效果</vt:lpstr>
      <vt:lpstr>在BERT上微调的结果</vt:lpstr>
      <vt:lpstr>PowerPoint 演示文稿</vt:lpstr>
      <vt:lpstr>PowerPoint 演示文稿</vt:lpstr>
      <vt:lpstr>PowerPoint 演示文稿</vt:lpstr>
      <vt:lpstr>在BERT上微调的结果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33257</dc:title>
  <dc:creator>Administrator</dc:creator>
  <cp:lastModifiedBy>Tony Sun</cp:lastModifiedBy>
  <cp:revision>322</cp:revision>
  <dcterms:created xsi:type="dcterms:W3CDTF">2020-11-24T06:37:00Z</dcterms:created>
  <dcterms:modified xsi:type="dcterms:W3CDTF">2020-11-25T08:51:45Z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1033-11.2.0.9669</vt:lpwstr>
  </property>
</Properties>
</file>