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61" r:id="rId5"/>
    <p:sldId id="391" r:id="rId6"/>
    <p:sldId id="392" r:id="rId7"/>
    <p:sldId id="393" r:id="rId8"/>
    <p:sldId id="264" r:id="rId9"/>
    <p:sldId id="330" r:id="rId10"/>
    <p:sldId id="359" r:id="rId11"/>
    <p:sldId id="388" r:id="rId12"/>
    <p:sldId id="362" r:id="rId13"/>
    <p:sldId id="396" r:id="rId14"/>
    <p:sldId id="397" r:id="rId15"/>
    <p:sldId id="398" r:id="rId16"/>
    <p:sldId id="399" r:id="rId17"/>
    <p:sldId id="404" r:id="rId18"/>
    <p:sldId id="403" r:id="rId19"/>
  </p:sldIdLst>
  <p:sldSz cx="9144000" cy="5143500" type="screen16x9"/>
  <p:notesSz cx="6858000" cy="9144000"/>
  <p:custDataLst>
    <p:tags r:id="rId24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15A75"/>
    <a:srgbClr val="008080"/>
    <a:srgbClr val="F17445"/>
    <a:srgbClr val="E94744"/>
    <a:srgbClr val="009999"/>
    <a:srgbClr val="C34A3D"/>
    <a:srgbClr val="015A74"/>
    <a:srgbClr val="01495F"/>
    <a:srgbClr val="006666"/>
    <a:srgbClr val="D43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23" autoAdjust="0"/>
    <p:restoredTop sz="92993" autoAdjust="0"/>
  </p:normalViewPr>
  <p:slideViewPr>
    <p:cSldViewPr snapToGrid="0">
      <p:cViewPr>
        <p:scale>
          <a:sx n="100" d="100"/>
          <a:sy n="100" d="100"/>
        </p:scale>
        <p:origin x="834" y="960"/>
      </p:cViewPr>
      <p:guideLst>
        <p:guide orient="horz" pos="159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1EF6B-984B-46B6-AB1F-932A13F201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87"/>
          <p:cNvSpPr txBox="1"/>
          <p:nvPr/>
        </p:nvSpPr>
        <p:spPr>
          <a:xfrm>
            <a:off x="6603050" y="3955886"/>
            <a:ext cx="191202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孙相会</a:t>
            </a:r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410845" y="2263775"/>
            <a:ext cx="8458835" cy="10572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tx1"/>
                </a:solidFill>
                <a:uFillTx/>
              </a:rPr>
              <a:t>中文机器阅读理解系统设计</a:t>
            </a:r>
            <a:endParaRPr lang="zh-CN" altLang="en-US" sz="2400" b="1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38175" y="614045"/>
            <a:ext cx="3674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主要研究内容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48080" y="1657985"/>
            <a:ext cx="62909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以片段抽取型的中文阅读理解任务为研究目标，复现经典阅读理解模型作为基准，并在此基础上进行优化。对阅读理解模型中的关键方法，如交互注意力机制、自注意力机制、指针网络等方法对模型的作用进行深入研究。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62" name="椭圆 61"/>
          <p:cNvSpPr/>
          <p:nvPr/>
        </p:nvSpPr>
        <p:spPr>
          <a:xfrm>
            <a:off x="1351280" y="1398270"/>
            <a:ext cx="312420" cy="2959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dirty="0">
                <a:latin typeface="+mn-ea"/>
              </a:rPr>
              <a:t>1</a:t>
            </a:r>
            <a:endParaRPr lang="en-US" altLang="zh-CN" dirty="0">
              <a:latin typeface="+mn-ea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663700" y="1382395"/>
            <a:ext cx="1688465" cy="3117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>
                <a:solidFill>
                  <a:schemeClr val="tx1"/>
                </a:solidFill>
              </a:rPr>
              <a:t>数据集的构造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17295" y="1928495"/>
            <a:ext cx="6816090" cy="3117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>
                <a:solidFill>
                  <a:schemeClr val="tx1"/>
                </a:solidFill>
              </a:rPr>
              <a:t>选取经典的阅读理解模型如</a:t>
            </a:r>
            <a:r>
              <a:rPr lang="en-US" altLang="zh-CN" sz="1800">
                <a:solidFill>
                  <a:schemeClr val="tx1"/>
                </a:solidFill>
              </a:rPr>
              <a:t>BiDAF</a:t>
            </a:r>
            <a:r>
              <a:rPr lang="zh-CN" altLang="en-US" sz="1800">
                <a:solidFill>
                  <a:schemeClr val="tx1"/>
                </a:solidFill>
              </a:rPr>
              <a:t>、</a:t>
            </a:r>
            <a:r>
              <a:rPr lang="en-US" altLang="zh-CN" sz="1800">
                <a:solidFill>
                  <a:schemeClr val="tx1"/>
                </a:solidFill>
              </a:rPr>
              <a:t>R-Net</a:t>
            </a:r>
            <a:r>
              <a:rPr lang="zh-CN" altLang="en-US" sz="1800">
                <a:solidFill>
                  <a:schemeClr val="tx1"/>
                </a:solidFill>
              </a:rPr>
              <a:t>作为基准实验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351280" y="1917065"/>
            <a:ext cx="311785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444625" y="2484755"/>
            <a:ext cx="5272405" cy="3117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>
                <a:solidFill>
                  <a:schemeClr val="tx1"/>
                </a:solidFill>
              </a:rPr>
              <a:t>利用中文的预训练模型</a:t>
            </a:r>
            <a:r>
              <a:rPr lang="en-US" altLang="zh-CN" sz="1800">
                <a:solidFill>
                  <a:schemeClr val="tx1"/>
                </a:solidFill>
              </a:rPr>
              <a:t>BERT</a:t>
            </a:r>
            <a:r>
              <a:rPr lang="zh-CN" altLang="en-US" sz="1800">
                <a:solidFill>
                  <a:schemeClr val="tx1"/>
                </a:solidFill>
              </a:rPr>
              <a:t>、</a:t>
            </a:r>
            <a:r>
              <a:rPr lang="en-US" altLang="zh-CN" sz="1800">
                <a:solidFill>
                  <a:schemeClr val="tx1"/>
                </a:solidFill>
              </a:rPr>
              <a:t>RoBERTa</a:t>
            </a:r>
            <a:r>
              <a:rPr lang="zh-CN" altLang="en-US" sz="1800">
                <a:solidFill>
                  <a:schemeClr val="tx1"/>
                </a:solidFill>
              </a:rPr>
              <a:t>实验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51280" y="2484755"/>
            <a:ext cx="311785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351280" y="3091180"/>
            <a:ext cx="4527550" cy="3117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>
                <a:solidFill>
                  <a:schemeClr val="tx1"/>
                </a:solidFill>
              </a:rPr>
              <a:t>在预训练模型的基础上提出改进方案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351280" y="3091180"/>
            <a:ext cx="311785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351280" y="3651885"/>
            <a:ext cx="2420620" cy="3117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>
                <a:solidFill>
                  <a:schemeClr val="tx1"/>
                </a:solidFill>
              </a:rPr>
              <a:t>系统设计与展示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351280" y="3651885"/>
            <a:ext cx="311785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5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38175" y="614045"/>
            <a:ext cx="3674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拟采取的技术路线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057525" y="2622550"/>
            <a:ext cx="3674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汇报结束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76200" y="1772285"/>
            <a:ext cx="8991600" cy="2000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>
                <a:solidFill>
                  <a:schemeClr val="tx1"/>
                </a:solidFill>
                <a:uFillTx/>
              </a:rPr>
              <a:t>汇报结束</a:t>
            </a:r>
            <a:endParaRPr lang="zh-CN" altLang="en-US" sz="3600" b="1">
              <a:solidFill>
                <a:schemeClr val="tx1"/>
              </a:solidFill>
              <a:uFillTx/>
            </a:endParaRPr>
          </a:p>
        </p:txBody>
      </p:sp>
      <p:pic>
        <p:nvPicPr>
          <p:cNvPr id="7" name="图片 3"/>
          <p:cNvPicPr>
            <a:picLocks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035" y="1040765"/>
            <a:ext cx="2910840" cy="7696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79500" y="1988185"/>
            <a:ext cx="193230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123433</a:t>
            </a:r>
            <a:r>
              <a:rPr lang="zh-CN" altLang="en-US"/>
              <a:t>个样本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565" y="2463800"/>
            <a:ext cx="7446645" cy="2005965"/>
          </a:xfrm>
          <a:prstGeom prst="rect">
            <a:avLst/>
          </a:prstGeom>
        </p:spPr>
      </p:pic>
      <p:pic>
        <p:nvPicPr>
          <p:cNvPr id="7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25" y="735330"/>
            <a:ext cx="8693150" cy="3434080"/>
          </a:xfrm>
          <a:prstGeom prst="rect">
            <a:avLst/>
          </a:prstGeom>
        </p:spPr>
      </p:pic>
      <p:pic>
        <p:nvPicPr>
          <p:cNvPr id="7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394460"/>
            <a:ext cx="3208020" cy="2354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105" y="1409700"/>
            <a:ext cx="3246120" cy="2339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38175" y="614045"/>
            <a:ext cx="20161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选题意义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98195" y="1922780"/>
            <a:ext cx="31273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机器阅读理解是自然语言处理领域最热门的方向之一，目的是利用自然语言处理技术使计算机理解文章语义，并且能够推理得出问题的答案。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5285740" y="1134745"/>
            <a:ext cx="3789680" cy="34524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727700" y="3795395"/>
            <a:ext cx="2921000" cy="762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6578600" y="3810000"/>
            <a:ext cx="1870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计算智能</a:t>
            </a:r>
            <a:endParaRPr lang="zh-CN" altLang="en-US" sz="2000"/>
          </a:p>
        </p:txBody>
      </p:sp>
      <p:sp>
        <p:nvSpPr>
          <p:cNvPr id="10" name="Text Box 9"/>
          <p:cNvSpPr txBox="1"/>
          <p:nvPr/>
        </p:nvSpPr>
        <p:spPr>
          <a:xfrm>
            <a:off x="6663690" y="4208780"/>
            <a:ext cx="186436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计算，存储</a:t>
            </a:r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214110" y="2905760"/>
            <a:ext cx="1932305" cy="1524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6578600" y="2905760"/>
            <a:ext cx="1870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感知智能</a:t>
            </a:r>
            <a:endParaRPr lang="zh-CN" altLang="en-US" sz="2000"/>
          </a:p>
        </p:txBody>
      </p:sp>
      <p:sp>
        <p:nvSpPr>
          <p:cNvPr id="13" name="Text Box 12"/>
          <p:cNvSpPr txBox="1"/>
          <p:nvPr/>
        </p:nvSpPr>
        <p:spPr>
          <a:xfrm>
            <a:off x="6502400" y="3304540"/>
            <a:ext cx="186436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听，说，看，认</a:t>
            </a:r>
            <a:endParaRPr lang="zh-CN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6578600" y="1922780"/>
            <a:ext cx="1870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认知智能</a:t>
            </a:r>
            <a:endParaRPr lang="zh-CN" altLang="en-US" sz="2000"/>
          </a:p>
        </p:txBody>
      </p:sp>
      <p:sp>
        <p:nvSpPr>
          <p:cNvPr id="16" name="Text Box 15"/>
          <p:cNvSpPr txBox="1"/>
          <p:nvPr/>
        </p:nvSpPr>
        <p:spPr>
          <a:xfrm>
            <a:off x="6663690" y="2376805"/>
            <a:ext cx="186436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理解，推理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38175" y="614045"/>
            <a:ext cx="20161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任务概述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87120" y="1201420"/>
            <a:ext cx="45561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机器阅读理解可以用三元组</a:t>
            </a: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&lt;D,Q,A&gt;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表示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代表文章</a:t>
            </a: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Document;</a:t>
            </a:r>
            <a:endParaRPr lang="en-US" altLang="zh-CN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代表问题</a:t>
            </a: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Question;</a:t>
            </a:r>
            <a:endParaRPr lang="en-US" altLang="zh-CN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代表答案</a:t>
            </a: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Answer;</a:t>
            </a:r>
            <a:endParaRPr lang="en-US" altLang="zh-CN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38175" y="614045"/>
            <a:ext cx="20161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任务概述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87120" y="1201420"/>
            <a:ext cx="45561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机器阅读理解可以用三元组</a:t>
            </a: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&lt;D,Q,A&gt;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表示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代表文章</a:t>
            </a: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Document;</a:t>
            </a:r>
            <a:endParaRPr lang="en-US" altLang="zh-CN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代表问题</a:t>
            </a: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Question;</a:t>
            </a:r>
            <a:endParaRPr lang="en-US" altLang="zh-CN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代表答案</a:t>
            </a: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Answer;</a:t>
            </a:r>
            <a:endParaRPr lang="en-US" altLang="zh-CN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087120" y="2783840"/>
            <a:ext cx="53022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按照答案形式的不同，可将阅读理解任务分成四类：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  <a:p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（</a:t>
            </a: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1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）填空型阅读理解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  <a:p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（</a:t>
            </a: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2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）多项选择型阅读理解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  <a:p>
            <a:r>
              <a:rPr lang="zh-CN" altLang="en-US" sz="1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</a:rPr>
              <a:t>（</a:t>
            </a:r>
            <a:r>
              <a:rPr lang="en-US" altLang="zh-CN" sz="1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</a:rPr>
              <a:t>3</a:t>
            </a:r>
            <a:r>
              <a:rPr lang="zh-CN" altLang="en-US" sz="1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</a:rPr>
              <a:t>）片段抽取型阅读理解</a:t>
            </a:r>
            <a:endParaRPr lang="zh-CN" altLang="en-US" sz="1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FillTx/>
            </a:endParaRPr>
          </a:p>
          <a:p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（</a:t>
            </a: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4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）自由答案型阅读理解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38175" y="614045"/>
            <a:ext cx="42824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片段抽取型阅读理解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60" y="1702435"/>
            <a:ext cx="7446645" cy="200596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38175" y="3905885"/>
            <a:ext cx="36747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评估指标：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值，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F1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分数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38175" y="614045"/>
            <a:ext cx="20161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应用场景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6" name="矩形: 圆角 105"/>
          <p:cNvSpPr/>
          <p:nvPr/>
        </p:nvSpPr>
        <p:spPr>
          <a:xfrm>
            <a:off x="1530350" y="1355090"/>
            <a:ext cx="4211955" cy="536575"/>
          </a:xfrm>
          <a:prstGeom prst="roundRect">
            <a:avLst>
              <a:gd name="adj" fmla="val 13138"/>
            </a:avLst>
          </a:prstGeom>
          <a:pattFill prst="pct3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Diamond 6"/>
          <p:cNvSpPr/>
          <p:nvPr/>
        </p:nvSpPr>
        <p:spPr>
          <a:xfrm>
            <a:off x="1673225" y="1459865"/>
            <a:ext cx="320040" cy="31305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894205" y="1416685"/>
            <a:ext cx="3848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搜索引擎中的智能问答</a:t>
            </a:r>
            <a:endParaRPr lang="zh-CN" altLang="en-US" sz="2000"/>
          </a:p>
        </p:txBody>
      </p:sp>
      <p:sp>
        <p:nvSpPr>
          <p:cNvPr id="9" name="矩形: 圆角 105"/>
          <p:cNvSpPr/>
          <p:nvPr/>
        </p:nvSpPr>
        <p:spPr>
          <a:xfrm>
            <a:off x="1530350" y="2204720"/>
            <a:ext cx="4211955" cy="536575"/>
          </a:xfrm>
          <a:prstGeom prst="roundRect">
            <a:avLst>
              <a:gd name="adj" fmla="val 13138"/>
            </a:avLst>
          </a:prstGeom>
          <a:pattFill prst="pct3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" name="Diamond 9"/>
          <p:cNvSpPr/>
          <p:nvPr/>
        </p:nvSpPr>
        <p:spPr>
          <a:xfrm>
            <a:off x="1673225" y="2309495"/>
            <a:ext cx="320040" cy="31305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894205" y="2273935"/>
            <a:ext cx="39173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司法领域中的智能审判</a:t>
            </a:r>
            <a:endParaRPr lang="zh-CN" altLang="en-US" sz="2000"/>
          </a:p>
        </p:txBody>
      </p:sp>
      <p:sp>
        <p:nvSpPr>
          <p:cNvPr id="12" name="矩形: 圆角 105"/>
          <p:cNvSpPr/>
          <p:nvPr/>
        </p:nvSpPr>
        <p:spPr>
          <a:xfrm>
            <a:off x="1496060" y="3032125"/>
            <a:ext cx="4211955" cy="536575"/>
          </a:xfrm>
          <a:prstGeom prst="roundRect">
            <a:avLst>
              <a:gd name="adj" fmla="val 13138"/>
            </a:avLst>
          </a:prstGeom>
          <a:pattFill prst="pct3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3" name="Diamond 12"/>
          <p:cNvSpPr/>
          <p:nvPr/>
        </p:nvSpPr>
        <p:spPr>
          <a:xfrm>
            <a:off x="1638935" y="3136900"/>
            <a:ext cx="320040" cy="31305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859915" y="3101340"/>
            <a:ext cx="39173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教育领域中自动作文批阅</a:t>
            </a:r>
            <a:endParaRPr lang="zh-CN" altLang="en-US" sz="2000"/>
          </a:p>
        </p:txBody>
      </p:sp>
      <p:sp>
        <p:nvSpPr>
          <p:cNvPr id="19" name="矩形: 圆角 105"/>
          <p:cNvSpPr/>
          <p:nvPr/>
        </p:nvSpPr>
        <p:spPr>
          <a:xfrm>
            <a:off x="1530350" y="3790315"/>
            <a:ext cx="4211955" cy="536575"/>
          </a:xfrm>
          <a:prstGeom prst="roundRect">
            <a:avLst>
              <a:gd name="adj" fmla="val 13138"/>
            </a:avLst>
          </a:prstGeom>
          <a:pattFill prst="pct3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2" name="Diamond 21"/>
          <p:cNvSpPr/>
          <p:nvPr/>
        </p:nvSpPr>
        <p:spPr>
          <a:xfrm>
            <a:off x="1673225" y="3895090"/>
            <a:ext cx="320040" cy="31305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1894205" y="3859530"/>
            <a:ext cx="39173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电商领域中的智能客服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1314450"/>
            <a:ext cx="8663940" cy="2514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38175" y="614045"/>
            <a:ext cx="3674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国内外研究现状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1391285" y="1452245"/>
            <a:ext cx="351155" cy="3727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742440" y="1408430"/>
            <a:ext cx="2411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国外研究现状：</a:t>
            </a:r>
            <a:endParaRPr lang="zh-CN" altLang="en-US" sz="24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380" y="1868805"/>
            <a:ext cx="5817870" cy="1217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38175" y="614045"/>
            <a:ext cx="3674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国内外研究现状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1391285" y="1452245"/>
            <a:ext cx="351155" cy="3727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742440" y="1408430"/>
            <a:ext cx="2411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国外研究现状：</a:t>
            </a:r>
            <a:endParaRPr lang="zh-CN" altLang="en-US" sz="24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380" y="1868805"/>
            <a:ext cx="5817870" cy="1217930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1391285" y="3275965"/>
            <a:ext cx="351155" cy="3727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1742440" y="3232150"/>
            <a:ext cx="2411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国内研究现状：</a:t>
            </a:r>
            <a:endParaRPr lang="zh-CN" altLang="en-US" sz="240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380" y="3747770"/>
            <a:ext cx="3947160" cy="1059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PRING_PRESENTATION_TITLE" val="33257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思源黑体 CN Normal"/>
        <a:cs typeface=""/>
      </a:majorFont>
      <a:minorFont>
        <a:latin typeface="Arial"/>
        <a:ea typeface="思源黑体 CN Normal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626</Words>
  <Application>WPS Presentation</Application>
  <PresentationFormat>全屏显示(16:9)</PresentationFormat>
  <Paragraphs>96</Paragraphs>
  <Slides>16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Agency FB</vt:lpstr>
      <vt:lpstr>思源黑体 CN Normal</vt:lpstr>
      <vt:lpstr>黑体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33257</dc:title>
  <dc:creator>Administrator</dc:creator>
  <cp:lastModifiedBy>Tony Sun</cp:lastModifiedBy>
  <cp:revision>115</cp:revision>
  <dcterms:created xsi:type="dcterms:W3CDTF">2016-07-02T02:53:00Z</dcterms:created>
  <dcterms:modified xsi:type="dcterms:W3CDTF">2020-11-08T00:43:18Z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