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534" r:id="rId8"/>
    <p:sldId id="458" r:id="rId9"/>
    <p:sldId id="264" r:id="rId10"/>
    <p:sldId id="362" r:id="rId11"/>
    <p:sldId id="459" r:id="rId12"/>
    <p:sldId id="460" r:id="rId13"/>
    <p:sldId id="477" r:id="rId14"/>
    <p:sldId id="413" r:id="rId15"/>
    <p:sldId id="497" r:id="rId16"/>
    <p:sldId id="576" r:id="rId17"/>
    <p:sldId id="558" r:id="rId18"/>
    <p:sldId id="560" r:id="rId19"/>
    <p:sldId id="580" r:id="rId20"/>
    <p:sldId id="494" r:id="rId21"/>
    <p:sldId id="499" r:id="rId22"/>
    <p:sldId id="511" r:id="rId23"/>
    <p:sldId id="521" r:id="rId24"/>
    <p:sldId id="522" r:id="rId25"/>
    <p:sldId id="396" r:id="rId26"/>
    <p:sldId id="397" r:id="rId27"/>
    <p:sldId id="454" r:id="rId28"/>
    <p:sldId id="535" r:id="rId29"/>
    <p:sldId id="398" r:id="rId30"/>
    <p:sldId id="404" r:id="rId31"/>
    <p:sldId id="597" r:id="rId32"/>
    <p:sldId id="579" r:id="rId33"/>
    <p:sldId id="403" r:id="rId34"/>
    <p:sldId id="578" r:id="rId3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76"/>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Content Placeholder 2"/>
          <p:cNvSpPr>
            <a:spLocks noGrp="true"/>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true"/>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true"/>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true"/>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true"/>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true"/>
          </p:cNvSpPr>
          <p:nvPr>
            <p:ph type="ftr" sz="quarter" idx="11"/>
          </p:nvPr>
        </p:nvSpPr>
        <p:spPr/>
        <p:txBody>
          <a:bodyPr/>
          <a:lstStyle/>
          <a:p>
            <a:endParaRPr lang="zh-CN" altLang="en-US"/>
          </a:p>
        </p:txBody>
      </p:sp>
      <p:sp>
        <p:nvSpPr>
          <p:cNvPr id="5" name="Slide Number Placeholder 4"/>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true"/>
          </p:cNvSpPr>
          <p:nvPr>
            <p:ph type="ftr" sz="quarter" idx="11"/>
          </p:nvPr>
        </p:nvSpPr>
        <p:spPr/>
        <p:txBody>
          <a:bodyPr/>
          <a:lstStyle/>
          <a:p>
            <a:endParaRPr lang="zh-CN" altLang="en-US"/>
          </a:p>
        </p:txBody>
      </p:sp>
      <p:sp>
        <p:nvSpPr>
          <p:cNvPr id="4" name="Slide Number Placeholder 3"/>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true"/>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true"/>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true"/>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true"/>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true"/>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true"/>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true"/>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387"/>
          <p:cNvSpPr txBox="true"/>
          <p:nvPr/>
        </p:nvSpPr>
        <p:spPr>
          <a:xfrm>
            <a:off x="2679065" y="3587750"/>
            <a:ext cx="2973705" cy="953135"/>
          </a:xfrm>
          <a:prstGeom prst="rect">
            <a:avLst/>
          </a:prstGeom>
          <a:noFill/>
        </p:spPr>
        <p:txBody>
          <a:bodyPr wrap="square" rtlCol="0">
            <a:spAutoFit/>
          </a:bodyPr>
          <a:lstStyle/>
          <a:p>
            <a:pPr algn="ctr"/>
            <a:r>
              <a:rPr lang="zh-CN" altLang="en-US"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rPr>
              <a:t>汇报人：孙相会</a:t>
            </a:r>
            <a:r>
              <a:rPr lang="en-US" altLang="zh-CN"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rPr>
              <a:t> </a:t>
            </a:r>
            <a:endParaRPr lang="en-US" altLang="zh-CN"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endParaRPr>
          </a:p>
          <a:p>
            <a:pPr algn="ctr"/>
            <a:r>
              <a:rPr lang="en-US" altLang="zh-CN"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rPr>
              <a:t> </a:t>
            </a:r>
            <a:endParaRPr lang="en-US" altLang="zh-CN"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endParaRPr>
          </a:p>
          <a:p>
            <a:pPr algn="ctr"/>
            <a:r>
              <a:rPr lang="zh-CN" altLang="en-US"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rPr>
              <a:t>指导教师：张天成</a:t>
            </a:r>
            <a:endParaRPr lang="zh-CN" altLang="en-US"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endParaRPr>
          </a:p>
          <a:p>
            <a:pPr algn="ctr"/>
            <a:endParaRPr lang="zh-CN" altLang="en-US" sz="1400" dirty="0" smtClean="0">
              <a:ln/>
              <a:solidFill>
                <a:schemeClr val="tx1"/>
              </a:solidFill>
              <a:effectLst>
                <a:outerShdw blurRad="38100" dist="19050" dir="2700000" algn="tl" rotWithShape="0">
                  <a:schemeClr val="dk1">
                    <a:alpha val="40000"/>
                  </a:schemeClr>
                </a:outerShdw>
              </a:effectLst>
              <a:latin typeface="Agency FB" panose="020B0503020202020204" pitchFamily="34" charset="0"/>
              <a:cs typeface="+mn-ea"/>
              <a:sym typeface="+mn-lt"/>
            </a:endParaRPr>
          </a:p>
        </p:txBody>
      </p:sp>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Rectangles 1"/>
          <p:cNvSpPr/>
          <p:nvPr/>
        </p:nvSpPr>
        <p:spPr>
          <a:xfrm>
            <a:off x="450850" y="2043430"/>
            <a:ext cx="8458835" cy="1057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b="1">
                <a:solidFill>
                  <a:schemeClr val="tx1"/>
                </a:solidFill>
                <a:uFillTx/>
              </a:rPr>
              <a:t>基于机器阅读理解的中文问答系统研究与实现</a:t>
            </a:r>
            <a:endParaRPr lang="zh-CN" altLang="en-US" sz="2400" b="1">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true"/>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39958" name="TextBox 22"/>
          <p:cNvSpPr txBox="true">
            <a:spLocks noChangeArrowheads="true"/>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true"/>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20" name="TextBox 22"/>
          <p:cNvSpPr txBox="true">
            <a:spLocks noChangeArrowheads="true"/>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true"/>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39958" name="TextBox 22"/>
          <p:cNvSpPr txBox="true">
            <a:spLocks noChangeArrowheads="true"/>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true"/>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20" name="TextBox 22"/>
          <p:cNvSpPr txBox="true">
            <a:spLocks noChangeArrowheads="true"/>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true"/>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true"/>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true" bandRow="true">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itchFamily="2" charset="-122"/>
                          <a:ea typeface="宋体" pitchFamily="2" charset="-122"/>
                          <a:cs typeface="宋体" pitchFamily="2" charset="-122"/>
                        </a:rPr>
                        <a:t>数据集</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发布时间</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文章来源</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语言类型</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答案类型</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CNN&amp;Daily Mail</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2015</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新闻</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填空式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SQuAD</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2016</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RACE</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英语考试</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多项选择式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TriviaQA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网页搜索</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NewsQA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新闻</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HotpotQA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MS MARCO</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2016</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搜索引擎</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itchFamily="2" charset="-122"/>
                          <a:ea typeface="宋体" pitchFamily="2" charset="-122"/>
                          <a:cs typeface="宋体" pitchFamily="2" charset="-122"/>
                        </a:rPr>
                        <a:t>DuReader</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搜索引擎</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itchFamily="2" charset="-122"/>
                          <a:ea typeface="宋体" pitchFamily="2" charset="-122"/>
                          <a:cs typeface="宋体" pitchFamily="2" charset="-122"/>
                        </a:rPr>
                        <a:t>NarrativeQA</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2017</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小说和电影剧本</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英语</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自由答案式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CMRC2018</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2018</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百度百科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CJRC2019</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2019</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法律法案</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itchFamily="2" charset="-122"/>
                          <a:ea typeface="宋体" pitchFamily="2" charset="-122"/>
                          <a:cs typeface="宋体" pitchFamily="2" charset="-122"/>
                        </a:rPr>
                        <a:t>DRCD</a:t>
                      </a:r>
                      <a:endParaRPr lang="en-US" sz="1200" b="0">
                        <a:solidFill>
                          <a:srgbClr val="FF0000"/>
                        </a:solidFill>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2019</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中文维基百科</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繁体中文</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itchFamily="2" charset="-122"/>
                          <a:ea typeface="宋体" pitchFamily="2" charset="-122"/>
                          <a:cs typeface="宋体" pitchFamily="2" charset="-122"/>
                        </a:rPr>
                        <a:t>片段抽取式</a:t>
                      </a:r>
                      <a:endParaRPr lang="en-US" sz="1200" b="0">
                        <a:latin typeface="宋体" pitchFamily="2" charset="-122"/>
                        <a:ea typeface="宋体" pitchFamily="2" charset="-122"/>
                        <a:cs typeface="宋体"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true"/>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7" name="Text Box 6"/>
          <p:cNvSpPr txBox="true"/>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典型的机器阅读理解模型</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3" name="Picture 2"/>
          <p:cNvPicPr>
            <a:picLocks noChangeAspect="true"/>
          </p:cNvPicPr>
          <p:nvPr/>
        </p:nvPicPr>
        <p:blipFill>
          <a:blip r:embed="rId2"/>
          <a:stretch>
            <a:fillRect/>
          </a:stretch>
        </p:blipFill>
        <p:spPr>
          <a:xfrm>
            <a:off x="953135" y="1256665"/>
            <a:ext cx="2476500" cy="3148330"/>
          </a:xfrm>
          <a:prstGeom prst="rect">
            <a:avLst/>
          </a:prstGeom>
        </p:spPr>
      </p:pic>
      <p:sp>
        <p:nvSpPr>
          <p:cNvPr id="5" name="Text Box 4"/>
          <p:cNvSpPr txBox="true"/>
          <p:nvPr/>
        </p:nvSpPr>
        <p:spPr>
          <a:xfrm>
            <a:off x="1665605" y="4541520"/>
            <a:ext cx="1026795" cy="299085"/>
          </a:xfrm>
          <a:prstGeom prst="rect">
            <a:avLst/>
          </a:prstGeom>
          <a:noFill/>
        </p:spPr>
        <p:txBody>
          <a:bodyPr wrap="square" rtlCol="0">
            <a:spAutoFit/>
          </a:bodyPr>
          <a:p>
            <a:r>
              <a:rPr lang="en-US"/>
              <a:t>BiDAF</a:t>
            </a:r>
            <a:endParaRPr lang="en-US"/>
          </a:p>
        </p:txBody>
      </p:sp>
      <p:pic>
        <p:nvPicPr>
          <p:cNvPr id="8" name="Picture 7"/>
          <p:cNvPicPr>
            <a:picLocks noChangeAspect="true"/>
          </p:cNvPicPr>
          <p:nvPr/>
        </p:nvPicPr>
        <p:blipFill>
          <a:blip r:embed="rId3"/>
          <a:stretch>
            <a:fillRect/>
          </a:stretch>
        </p:blipFill>
        <p:spPr>
          <a:xfrm>
            <a:off x="4561840" y="1256665"/>
            <a:ext cx="2865755" cy="3148330"/>
          </a:xfrm>
          <a:prstGeom prst="rect">
            <a:avLst/>
          </a:prstGeom>
        </p:spPr>
      </p:pic>
      <p:sp>
        <p:nvSpPr>
          <p:cNvPr id="10" name="Text Box 9"/>
          <p:cNvSpPr txBox="true"/>
          <p:nvPr/>
        </p:nvSpPr>
        <p:spPr>
          <a:xfrm>
            <a:off x="5481320" y="4459605"/>
            <a:ext cx="1026795" cy="299085"/>
          </a:xfrm>
          <a:prstGeom prst="rect">
            <a:avLst/>
          </a:prstGeom>
          <a:noFill/>
        </p:spPr>
        <p:txBody>
          <a:bodyPr wrap="square" rtlCol="0">
            <a:spAutoFit/>
          </a:bodyPr>
          <a:p>
            <a:r>
              <a:rPr lang="en-US"/>
              <a:t>R-Net</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6122670" cy="583565"/>
          </a:xfrm>
          <a:prstGeom prst="rect">
            <a:avLst/>
          </a:prstGeom>
          <a:noFill/>
        </p:spPr>
        <p:txBody>
          <a:bodyPr wrap="square" rtlCol="0">
            <a:spAutoFit/>
          </a:bodyPr>
          <a:p>
            <a:r>
              <a:rPr lang="en-US" altLang="zh-CN"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Lattice-Transformer Block</a:t>
            </a:r>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true"/>
          </p:cNvPicPr>
          <p:nvPr/>
        </p:nvPicPr>
        <p:blipFill>
          <a:blip r:embed="rId2"/>
          <a:stretch>
            <a:fillRect/>
          </a:stretch>
        </p:blipFill>
        <p:spPr>
          <a:xfrm>
            <a:off x="899160" y="1882140"/>
            <a:ext cx="7345680" cy="1379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11" name="Picture 10"/>
          <p:cNvPicPr>
            <a:picLocks noChangeAspect="true"/>
          </p:cNvPicPr>
          <p:nvPr/>
        </p:nvPicPr>
        <p:blipFill>
          <a:blip r:embed="rId2"/>
          <a:stretch>
            <a:fillRect/>
          </a:stretch>
        </p:blipFill>
        <p:spPr>
          <a:xfrm>
            <a:off x="1154430" y="1170305"/>
            <a:ext cx="7002780" cy="2803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true"/>
          </p:cNvPicPr>
          <p:nvPr/>
        </p:nvPicPr>
        <p:blipFill>
          <a:blip r:embed="rId2"/>
          <a:stretch>
            <a:fillRect/>
          </a:stretch>
        </p:blipFill>
        <p:spPr>
          <a:xfrm>
            <a:off x="2016125" y="868045"/>
            <a:ext cx="5681980"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联合训练两个模块</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true"/>
          </p:cNvPicPr>
          <p:nvPr/>
        </p:nvPicPr>
        <p:blipFill>
          <a:blip r:embed="rId2"/>
          <a:stretch>
            <a:fillRect/>
          </a:stretch>
        </p:blipFill>
        <p:spPr>
          <a:xfrm>
            <a:off x="2807970" y="899160"/>
            <a:ext cx="3528060" cy="363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true"/>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39958" name="TextBox 22"/>
          <p:cNvSpPr txBox="true">
            <a:spLocks noChangeArrowheads="true"/>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true"/>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20" name="TextBox 22"/>
          <p:cNvSpPr txBox="true">
            <a:spLocks noChangeArrowheads="true"/>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true"/>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true"/>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39963" name="TextBox 27"/>
          <p:cNvSpPr txBox="true">
            <a:spLocks noChangeArrowheads="true"/>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true"/>
          </p:cNvPicPr>
          <p:nvPr/>
        </p:nvPicPr>
        <p:blipFill>
          <a:blip r:embed="rId2"/>
          <a:stretch>
            <a:fillRect/>
          </a:stretch>
        </p:blipFill>
        <p:spPr>
          <a:xfrm>
            <a:off x="5824855" y="1530985"/>
            <a:ext cx="3072130" cy="595630"/>
          </a:xfrm>
          <a:prstGeom prst="rect">
            <a:avLst/>
          </a:prstGeom>
        </p:spPr>
      </p:pic>
      <p:sp>
        <p:nvSpPr>
          <p:cNvPr id="5" name="Text Box 4"/>
          <p:cNvSpPr txBox="true"/>
          <p:nvPr/>
        </p:nvSpPr>
        <p:spPr>
          <a:xfrm>
            <a:off x="5774055" y="3980180"/>
            <a:ext cx="2145665" cy="299085"/>
          </a:xfrm>
          <a:prstGeom prst="rect">
            <a:avLst/>
          </a:prstGeom>
          <a:noFill/>
        </p:spPr>
        <p:txBody>
          <a:bodyPr wrap="square" rtlCol="0">
            <a:spAutoFit/>
          </a:bodyPr>
          <a:p>
            <a:r>
              <a:rPr lang="zh-CN" altLang="en-US"/>
              <a:t>共有</a:t>
            </a:r>
            <a:r>
              <a:rPr lang="en-US" altLang="zh-CN"/>
              <a:t>152241</a:t>
            </a:r>
            <a:r>
              <a:rPr lang="zh-CN" altLang="en-US"/>
              <a:t>个样本</a:t>
            </a:r>
            <a:endParaRPr lang="zh-CN" altLang="en-US"/>
          </a:p>
        </p:txBody>
      </p:sp>
      <p:sp>
        <p:nvSpPr>
          <p:cNvPr id="8" name="圆角矩形 8"/>
          <p:cNvSpPr>
            <a:spLocks noChangeArrowheads="true"/>
          </p:cNvSpPr>
          <p:nvPr/>
        </p:nvSpPr>
        <p:spPr bwMode="auto">
          <a:xfrm>
            <a:off x="266065" y="136969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46380" y="32772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71780" y="145986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true"/>
          <p:nvPr/>
        </p:nvSpPr>
        <p:spPr>
          <a:xfrm>
            <a:off x="280035" y="334645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280035" y="374586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true"/>
          <p:nvPr/>
        </p:nvSpPr>
        <p:spPr>
          <a:xfrm>
            <a:off x="280035" y="378015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Rounded Rectangle 2"/>
          <p:cNvSpPr/>
          <p:nvPr/>
        </p:nvSpPr>
        <p:spPr>
          <a:xfrm>
            <a:off x="3148330" y="122555"/>
            <a:ext cx="2297430" cy="72263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1</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true"/>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前期准备工作</a:t>
            </a:r>
            <a:endParaRPr lang="zh-CN" altLang="en-US" dirty="0">
              <a:solidFill>
                <a:schemeClr val="tx1"/>
              </a:solidFill>
              <a:uFillTx/>
              <a:latin typeface="Arial" panose="02080604020202020204" pitchFamily="34" charset="0"/>
            </a:endParaRPr>
          </a:p>
        </p:txBody>
      </p:sp>
      <p:sp>
        <p:nvSpPr>
          <p:cNvPr id="23" name="矩形 15"/>
          <p:cNvSpPr/>
          <p:nvPr/>
        </p:nvSpPr>
        <p:spPr>
          <a:xfrm>
            <a:off x="1919605" y="233680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2</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true"/>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选题背景与意义</a:t>
            </a:r>
            <a:endParaRPr lang="zh-CN" altLang="en-US" dirty="0">
              <a:solidFill>
                <a:schemeClr val="tx1"/>
              </a:solidFill>
              <a:uFillTx/>
              <a:latin typeface="Arial" panose="02080604020202020204" pitchFamily="34" charset="0"/>
            </a:endParaRPr>
          </a:p>
        </p:txBody>
      </p:sp>
      <p:sp>
        <p:nvSpPr>
          <p:cNvPr id="27" name="矩形 15"/>
          <p:cNvSpPr/>
          <p:nvPr/>
        </p:nvSpPr>
        <p:spPr>
          <a:xfrm>
            <a:off x="1919605" y="314325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3</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true"/>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研究内容与方案</a:t>
            </a:r>
            <a:endParaRPr lang="zh-CN" altLang="en-US" dirty="0">
              <a:solidFill>
                <a:schemeClr val="tx1"/>
              </a:solidFill>
              <a:uFillTx/>
              <a:latin typeface="Arial" panose="02080604020202020204" pitchFamily="34" charset="0"/>
            </a:endParaRPr>
          </a:p>
        </p:txBody>
      </p:sp>
      <p:sp>
        <p:nvSpPr>
          <p:cNvPr id="30" name="矩形 15"/>
          <p:cNvSpPr/>
          <p:nvPr/>
        </p:nvSpPr>
        <p:spPr>
          <a:xfrm>
            <a:off x="1919605" y="3970020"/>
            <a:ext cx="328295" cy="3460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80604020202020204" pitchFamily="34" charset="0"/>
                <a:ea typeface="宋体" pitchFamily="2" charset="-122"/>
              </a:rPr>
              <a:t>4</a:t>
            </a:r>
            <a:endParaRPr lang="en-US" altLang="zh-CN" sz="2000" dirty="0" smtClean="0">
              <a:solidFill>
                <a:srgbClr val="FFFFFF"/>
              </a:solidFill>
              <a:uFillTx/>
              <a:latin typeface="Arial" panose="02080604020202020204" pitchFamily="34" charset="0"/>
              <a:ea typeface="宋体"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true"/>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80604020202020204" pitchFamily="34" charset="0"/>
              </a:rPr>
              <a:t>预期成果与已完成进度</a:t>
            </a:r>
            <a:endParaRPr lang="zh-CN" altLang="en-US" dirty="0">
              <a:solidFill>
                <a:schemeClr val="tx1"/>
              </a:solidFill>
              <a:uFillTx/>
              <a:latin typeface="Arial" panose="02080604020202020204" pitchFamily="34" charset="0"/>
            </a:endParaRPr>
          </a:p>
        </p:txBody>
      </p:sp>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true"/>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true"/>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true"/>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20" name="Text Box 19"/>
          <p:cNvSpPr txBox="true"/>
          <p:nvPr/>
        </p:nvSpPr>
        <p:spPr>
          <a:xfrm>
            <a:off x="5944870" y="2266950"/>
            <a:ext cx="2477770" cy="506730"/>
          </a:xfrm>
          <a:prstGeom prst="rect">
            <a:avLst/>
          </a:prstGeom>
          <a:noFill/>
        </p:spPr>
        <p:txBody>
          <a:bodyPr wrap="square" rtlCol="0">
            <a:spAutoFit/>
          </a:bodyPr>
          <a:p>
            <a:r>
              <a:rPr lang="zh-CN" altLang="en-US"/>
              <a:t>删除答案所在的句子（构造一个负样本）</a:t>
            </a:r>
            <a:endParaRPr lang="zh-CN" altLang="en-US"/>
          </a:p>
        </p:txBody>
      </p:sp>
      <p:sp>
        <p:nvSpPr>
          <p:cNvPr id="21" name="圆角矩形 8"/>
          <p:cNvSpPr>
            <a:spLocks noChangeArrowheads="true"/>
          </p:cNvSpPr>
          <p:nvPr/>
        </p:nvSpPr>
        <p:spPr bwMode="auto">
          <a:xfrm>
            <a:off x="468503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22" name="Straight Connector 21"/>
          <p:cNvCxnSpPr/>
          <p:nvPr/>
        </p:nvCxnSpPr>
        <p:spPr>
          <a:xfrm>
            <a:off x="468503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22"/>
          <p:cNvSpPr txBox="true"/>
          <p:nvPr/>
        </p:nvSpPr>
        <p:spPr>
          <a:xfrm>
            <a:off x="4704080" y="1028065"/>
            <a:ext cx="4404360" cy="783590"/>
          </a:xfrm>
          <a:prstGeom prst="rect">
            <a:avLst/>
          </a:prstGeom>
          <a:noFill/>
        </p:spPr>
        <p:txBody>
          <a:bodyPr wrap="square" rtlCol="0">
            <a:spAutoFit/>
          </a:bodyPr>
          <a:p>
            <a:r>
              <a:rPr lang="zh-CN" altLang="en-US" sz="900"/>
              <a:t>文本段落：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4" name="Text Box 23"/>
          <p:cNvSpPr txBox="true"/>
          <p:nvPr/>
        </p:nvSpPr>
        <p:spPr>
          <a:xfrm>
            <a:off x="468503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5" name="圆角矩形 8"/>
          <p:cNvSpPr>
            <a:spLocks noChangeArrowheads="true"/>
          </p:cNvSpPr>
          <p:nvPr/>
        </p:nvSpPr>
        <p:spPr bwMode="auto">
          <a:xfrm>
            <a:off x="26162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true"/>
          <p:nvPr/>
        </p:nvSpPr>
        <p:spPr>
          <a:xfrm>
            <a:off x="299720" y="2815590"/>
            <a:ext cx="4404360" cy="1198880"/>
          </a:xfrm>
          <a:prstGeom prst="rect">
            <a:avLst/>
          </a:prstGeom>
          <a:noFill/>
        </p:spPr>
        <p:txBody>
          <a:bodyPr wrap="square" rtlCol="0">
            <a:spAutoFit/>
          </a:bodyPr>
          <a:p>
            <a:r>
              <a:rPr lang="zh-CN" altLang="en-US" sz="900"/>
              <a:t>文本段落：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true"/>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true"/>
          <p:nvPr/>
        </p:nvSpPr>
        <p:spPr>
          <a:xfrm>
            <a:off x="900430" y="4240530"/>
            <a:ext cx="2981325" cy="506730"/>
          </a:xfrm>
          <a:prstGeom prst="rect">
            <a:avLst/>
          </a:prstGeom>
          <a:noFill/>
        </p:spPr>
        <p:txBody>
          <a:bodyPr wrap="square" rtlCol="0">
            <a:spAutoFit/>
          </a:bodyPr>
          <a:p>
            <a:r>
              <a:rPr lang="zh-CN" altLang="en-US"/>
              <a:t>随机选取句子替换掉答案所在的句子，构造</a:t>
            </a:r>
            <a:r>
              <a:rPr lang="en-US" altLang="zh-CN"/>
              <a:t>4</a:t>
            </a:r>
            <a:r>
              <a:rPr lang="zh-CN" altLang="en-US"/>
              <a:t>个负样本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true"/>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true"/>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true"/>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4" name="圆角矩形 8"/>
          <p:cNvSpPr>
            <a:spLocks noChangeArrowheads="true"/>
          </p:cNvSpPr>
          <p:nvPr/>
        </p:nvSpPr>
        <p:spPr bwMode="auto">
          <a:xfrm>
            <a:off x="4754880" y="889635"/>
            <a:ext cx="4219575"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5" name="Straight Connector 4"/>
          <p:cNvCxnSpPr/>
          <p:nvPr/>
        </p:nvCxnSpPr>
        <p:spPr>
          <a:xfrm>
            <a:off x="4754880" y="2037080"/>
            <a:ext cx="4136390" cy="6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Box 6"/>
          <p:cNvSpPr txBox="true"/>
          <p:nvPr/>
        </p:nvSpPr>
        <p:spPr>
          <a:xfrm>
            <a:off x="4773930" y="1028065"/>
            <a:ext cx="4300855" cy="50673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a:t>
            </a:r>
            <a:endParaRPr lang="zh-CN" altLang="en-US" sz="900"/>
          </a:p>
        </p:txBody>
      </p:sp>
      <p:sp>
        <p:nvSpPr>
          <p:cNvPr id="12" name="Text Box 11"/>
          <p:cNvSpPr txBox="true"/>
          <p:nvPr/>
        </p:nvSpPr>
        <p:spPr>
          <a:xfrm>
            <a:off x="4754880" y="2037080"/>
            <a:ext cx="396176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3" name="Text Box 12"/>
          <p:cNvSpPr txBox="true"/>
          <p:nvPr/>
        </p:nvSpPr>
        <p:spPr>
          <a:xfrm>
            <a:off x="5981700" y="2266950"/>
            <a:ext cx="1421130" cy="299085"/>
          </a:xfrm>
          <a:prstGeom prst="rect">
            <a:avLst/>
          </a:prstGeom>
          <a:noFill/>
        </p:spPr>
        <p:txBody>
          <a:bodyPr wrap="square" rtlCol="0">
            <a:spAutoFit/>
          </a:bodyPr>
          <a:p>
            <a:r>
              <a:rPr lang="zh-CN" altLang="en-US"/>
              <a:t>正样本</a:t>
            </a:r>
            <a:endParaRPr lang="zh-CN" altLang="en-US"/>
          </a:p>
        </p:txBody>
      </p:sp>
      <p:sp>
        <p:nvSpPr>
          <p:cNvPr id="14" name="圆角矩形 8"/>
          <p:cNvSpPr>
            <a:spLocks noChangeArrowheads="true"/>
          </p:cNvSpPr>
          <p:nvPr/>
        </p:nvSpPr>
        <p:spPr bwMode="auto">
          <a:xfrm>
            <a:off x="26162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15" name="Straight Connector 14"/>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true"/>
          <p:nvPr/>
        </p:nvSpPr>
        <p:spPr>
          <a:xfrm>
            <a:off x="280670" y="2954020"/>
            <a:ext cx="4404360" cy="78359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a:t>
            </a:r>
            <a:endParaRPr lang="zh-CN" altLang="en-US" sz="900"/>
          </a:p>
        </p:txBody>
      </p:sp>
      <p:sp>
        <p:nvSpPr>
          <p:cNvPr id="17" name="Text Box 16"/>
          <p:cNvSpPr txBox="true"/>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9" name="Text Box 18"/>
          <p:cNvSpPr txBox="true"/>
          <p:nvPr/>
        </p:nvSpPr>
        <p:spPr>
          <a:xfrm>
            <a:off x="1488440" y="4192905"/>
            <a:ext cx="1454785" cy="299085"/>
          </a:xfrm>
          <a:prstGeom prst="rect">
            <a:avLst/>
          </a:prstGeom>
          <a:noFill/>
        </p:spPr>
        <p:txBody>
          <a:bodyPr wrap="square" rtlCol="0">
            <a:spAutoFit/>
          </a:bodyPr>
          <a:p>
            <a:r>
              <a:rPr lang="zh-CN" altLang="en-US"/>
              <a:t>正样本</a:t>
            </a:r>
            <a:endParaRPr lang="zh-CN" altLang="en-US"/>
          </a:p>
        </p:txBody>
      </p:sp>
      <p:sp>
        <p:nvSpPr>
          <p:cNvPr id="35" name="圆角矩形 8"/>
          <p:cNvSpPr>
            <a:spLocks noChangeArrowheads="true"/>
          </p:cNvSpPr>
          <p:nvPr/>
        </p:nvSpPr>
        <p:spPr bwMode="auto">
          <a:xfrm>
            <a:off x="468630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36" name="Straight Connector 35"/>
          <p:cNvCxnSpPr/>
          <p:nvPr/>
        </p:nvCxnSpPr>
        <p:spPr>
          <a:xfrm>
            <a:off x="468630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true"/>
          <p:nvPr/>
        </p:nvSpPr>
        <p:spPr>
          <a:xfrm>
            <a:off x="4705350" y="295402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38" name="Text Box 37"/>
          <p:cNvSpPr txBox="true"/>
          <p:nvPr/>
        </p:nvSpPr>
        <p:spPr>
          <a:xfrm>
            <a:off x="468630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9" name="Text Box 38"/>
          <p:cNvSpPr txBox="true"/>
          <p:nvPr/>
        </p:nvSpPr>
        <p:spPr>
          <a:xfrm>
            <a:off x="5913120" y="4192905"/>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true"/>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20" name="Text Box 19"/>
          <p:cNvSpPr txBox="true"/>
          <p:nvPr/>
        </p:nvSpPr>
        <p:spPr>
          <a:xfrm>
            <a:off x="2493010" y="194373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true"/>
          <p:nvPr/>
        </p:nvSpPr>
        <p:spPr>
          <a:xfrm>
            <a:off x="2693035" y="2414905"/>
            <a:ext cx="2749550" cy="299085"/>
          </a:xfrm>
          <a:prstGeom prst="rect">
            <a:avLst/>
          </a:prstGeom>
          <a:noFill/>
        </p:spPr>
        <p:txBody>
          <a:bodyPr wrap="square" rtlCol="0">
            <a:spAutoFit/>
          </a:bodyPr>
          <a:p>
            <a:r>
              <a:rPr lang="en-US" altLang="en-US"/>
              <a:t>Pesudo examples: </a:t>
            </a:r>
            <a:r>
              <a:rPr lang="en-US"/>
              <a:t>12716</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true"/>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4" name="Text Box 3"/>
          <p:cNvSpPr txBox="true"/>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true"/>
          </p:cNvPicPr>
          <p:nvPr>
            <p:ph idx="1"/>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true"/>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true"/>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true"/>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true"/>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true"/>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true"/>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true"/>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true"/>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true"/>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true"/>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788035" y="1040765"/>
            <a:ext cx="2910840" cy="769620"/>
          </a:xfrm>
          <a:prstGeom prst="rect">
            <a:avLst/>
          </a:prstGeom>
        </p:spPr>
      </p:pic>
      <p:sp>
        <p:nvSpPr>
          <p:cNvPr id="5" name="Text Box 4"/>
          <p:cNvSpPr txBox="true"/>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true"/>
          </p:cNvPicPr>
          <p:nvPr/>
        </p:nvPicPr>
        <p:blipFill>
          <a:blip r:embed="rId2"/>
          <a:stretch>
            <a:fillRect/>
          </a:stretch>
        </p:blipFill>
        <p:spPr>
          <a:xfrm>
            <a:off x="1472565" y="2463800"/>
            <a:ext cx="7446645" cy="2005965"/>
          </a:xfrm>
          <a:prstGeom prst="rect">
            <a:avLst/>
          </a:prstGeom>
        </p:spPr>
      </p:pic>
      <p:pic>
        <p:nvPicPr>
          <p:cNvPr id="7" name="图片 3"/>
          <p:cNvPicPr>
            <a:picLocks noChangeAspect="true"/>
          </p:cNvPicPr>
          <p:nvPr/>
        </p:nvPicPr>
        <p:blipFill>
          <a:blip r:embed="rId3"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true"/>
          </p:cNvPicPr>
          <p:nvPr>
            <p:ph idx="1"/>
          </p:nvPr>
        </p:nvPicPr>
        <p:blipFill>
          <a:blip r:embed="rId2"/>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sp>
        <p:nvSpPr>
          <p:cNvPr id="3" name="Content Placeholder 2"/>
          <p:cNvSpPr/>
          <p:nvPr>
            <p:ph idx="1"/>
          </p:nvPr>
        </p:nvSpPr>
        <p:spPr/>
        <p:txBody>
          <a:bodyPr/>
          <a:p>
            <a:endParaRPr lang="en-US"/>
          </a:p>
        </p:txBody>
      </p:sp>
      <p:pic>
        <p:nvPicPr>
          <p:cNvPr id="5" name="Picture 4" descr="Screenshot from 2020-11-23 08-35-02"/>
          <p:cNvPicPr>
            <a:picLocks noChangeAspect="true"/>
          </p:cNvPicPr>
          <p:nvPr/>
        </p:nvPicPr>
        <p:blipFill>
          <a:blip r:embed="rId2"/>
          <a:stretch>
            <a:fillRect/>
          </a:stretch>
        </p:blipFill>
        <p:spPr>
          <a:xfrm>
            <a:off x="1516380" y="1736090"/>
            <a:ext cx="6111875" cy="211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9" name="Text Box 8"/>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true"/>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188460" cy="279971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(EISM</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其它方向：如机器翻译、谣言检测、知识图谱嵌入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itchFamily="2" charset="-122"/>
              <a:ea typeface="宋体"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true"/>
          </p:cNvSpPr>
          <p:nvPr/>
        </p:nvSpPr>
        <p:spPr bwMode="auto">
          <a:xfrm>
            <a:off x="463867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indent="0">
              <a:buFont typeface="Symbol" panose="05050102010706020507" pitchFamily="18" charset="2"/>
              <a:buNone/>
            </a:pP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solidFill>
                  <a:schemeClr val="tx1"/>
                </a:solidFill>
                <a:latin typeface="Songti SC" panose="02010600040101010101" pitchFamily="2" charset="-122"/>
                <a:ea typeface="Songti SC" panose="02010600040101010101" pitchFamily="2" charset="-122"/>
              </a:rPr>
              <a:t>中兴捧月算法师挑战赛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中国法研杯机器阅读理解比赛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itchFamily="2" charset="-122"/>
              <a:ea typeface="宋体"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参加竞赛</a:t>
            </a:r>
            <a:endParaRPr lang="zh-CN" altLang="en-US"/>
          </a:p>
        </p:txBody>
      </p:sp>
      <p:sp>
        <p:nvSpPr>
          <p:cNvPr id="5" name="Text Box 4"/>
          <p:cNvSpPr txBox="true"/>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7"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0315" y="100330"/>
            <a:ext cx="1467485" cy="490220"/>
          </a:xfrm>
          <a:prstGeom prst="rect">
            <a:avLst/>
          </a:prstGeom>
        </p:spPr>
      </p:pic>
      <p:pic>
        <p:nvPicPr>
          <p:cNvPr id="5" name="Content Placeholder 4"/>
          <p:cNvPicPr>
            <a:picLocks noChangeAspect="true"/>
          </p:cNvPicPr>
          <p:nvPr>
            <p:ph idx="1"/>
          </p:nvPr>
        </p:nvPicPr>
        <p:blipFill>
          <a:blip r:embed="rId2"/>
          <a:stretch>
            <a:fillRect/>
          </a:stretch>
        </p:blipFill>
        <p:spPr>
          <a:xfrm>
            <a:off x="1901190" y="273685"/>
            <a:ext cx="4347845" cy="2479675"/>
          </a:xfrm>
          <a:prstGeom prst="rect">
            <a:avLst/>
          </a:prstGeom>
        </p:spPr>
      </p:pic>
      <p:pic>
        <p:nvPicPr>
          <p:cNvPr id="6" name="Picture 5"/>
          <p:cNvPicPr>
            <a:picLocks noChangeAspect="true"/>
          </p:cNvPicPr>
          <p:nvPr/>
        </p:nvPicPr>
        <p:blipFill>
          <a:blip r:embed="rId3"/>
          <a:stretch>
            <a:fillRect/>
          </a:stretch>
        </p:blipFill>
        <p:spPr>
          <a:xfrm>
            <a:off x="1901190" y="3145790"/>
            <a:ext cx="4348480" cy="1358265"/>
          </a:xfrm>
          <a:prstGeom prst="rect">
            <a:avLst/>
          </a:prstGeom>
        </p:spPr>
      </p:pic>
      <p:sp>
        <p:nvSpPr>
          <p:cNvPr id="8" name="Text Box 7"/>
          <p:cNvSpPr txBox="true"/>
          <p:nvPr/>
        </p:nvSpPr>
        <p:spPr>
          <a:xfrm>
            <a:off x="1362075" y="4639945"/>
            <a:ext cx="6419850" cy="299085"/>
          </a:xfrm>
          <a:prstGeom prst="rect">
            <a:avLst/>
          </a:prstGeom>
          <a:noFill/>
        </p:spPr>
        <p:txBody>
          <a:bodyPr wrap="square" rtlCol="0">
            <a:spAutoFit/>
          </a:bodyPr>
          <a:p>
            <a:r>
              <a:rPr lang="en-US"/>
              <a:t>对文中引用张鷟的话的作用分析正确的</a:t>
            </a:r>
            <a:r>
              <a:rPr lang="zh-CN" altLang="en-US"/>
              <a:t>是生动形象地说明了赵州桥高度的技术水平</a:t>
            </a:r>
            <a:endParaRPr lang="zh-CN" altLang="en-US"/>
          </a:p>
        </p:txBody>
      </p:sp>
      <p:sp>
        <p:nvSpPr>
          <p:cNvPr id="9" name="Text Box 8"/>
          <p:cNvSpPr txBox="true"/>
          <p:nvPr/>
        </p:nvSpPr>
        <p:spPr>
          <a:xfrm>
            <a:off x="6702425" y="1527175"/>
            <a:ext cx="1993265" cy="299085"/>
          </a:xfrm>
          <a:prstGeom prst="rect">
            <a:avLst/>
          </a:prstGeom>
          <a:noFill/>
        </p:spPr>
        <p:txBody>
          <a:bodyPr wrap="square" rtlCol="0">
            <a:spAutoFit/>
          </a:bodyPr>
          <a:p>
            <a:r>
              <a:rPr lang="zh-CN" altLang="en-US"/>
              <a:t>构造正样本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endParaRPr lang="en-US"/>
          </a:p>
        </p:txBody>
      </p:sp>
      <p:sp>
        <p:nvSpPr>
          <p:cNvPr id="4" name="Text Box 3"/>
          <p:cNvSpPr txBox="true"/>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endParaRPr lang="en-US"/>
          </a:p>
        </p:txBody>
      </p:sp>
      <p:sp>
        <p:nvSpPr>
          <p:cNvPr id="4" name="Text Box 3"/>
          <p:cNvSpPr txBox="true"/>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true"/>
          <p:nvPr/>
        </p:nvSpPr>
        <p:spPr>
          <a:xfrm>
            <a:off x="4617720" y="3771265"/>
            <a:ext cx="438912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rPr>
              <a:t>利用多种</a:t>
            </a:r>
            <a:r>
              <a:rPr lang="zh-CN" altLang="en-US" sz="1600">
                <a:solidFill>
                  <a:srgbClr val="FF0000"/>
                </a:solidFill>
                <a:effectLst>
                  <a:outerShdw blurRad="38100" dist="19050" dir="2700000" algn="tl" rotWithShape="0">
                    <a:schemeClr val="dk1">
                      <a:alpha val="40000"/>
                    </a:schemeClr>
                  </a:outerShdw>
                </a:effectLst>
              </a:rPr>
              <a:t>自然语言处理技术</a:t>
            </a:r>
            <a:r>
              <a:rPr lang="zh-CN" altLang="en-US" sz="1600">
                <a:solidFill>
                  <a:schemeClr val="tx1"/>
                </a:solidFill>
                <a:effectLst>
                  <a:outerShdw blurRad="38100" dist="19050" dir="2700000" algn="tl" rotWithShape="0">
                    <a:schemeClr val="dk1">
                      <a:alpha val="40000"/>
                    </a:schemeClr>
                  </a:outerShdw>
                </a:effectLst>
              </a:rPr>
              <a:t>理解用户问题，</a:t>
            </a:r>
            <a:endParaRPr lang="zh-CN" altLang="en-US" sz="1600">
              <a:solidFill>
                <a:schemeClr val="tx1"/>
              </a:solidFill>
              <a:effectLst>
                <a:outerShdw blurRad="38100" dist="19050" dir="2700000" algn="tl" rotWithShape="0">
                  <a:schemeClr val="dk1">
                    <a:alpha val="40000"/>
                  </a:schemeClr>
                </a:outerShdw>
              </a:effectLst>
            </a:endParaRPr>
          </a:p>
          <a:p>
            <a:r>
              <a:rPr lang="zh-CN" altLang="en-US" sz="1600">
                <a:solidFill>
                  <a:schemeClr val="tx1"/>
                </a:solidFill>
                <a:effectLst>
                  <a:outerShdw blurRad="38100" dist="19050" dir="2700000" algn="tl" rotWithShape="0">
                    <a:schemeClr val="dk1">
                      <a:alpha val="40000"/>
                    </a:schemeClr>
                  </a:outerShdw>
                </a:effectLst>
              </a:rPr>
              <a:t>返回</a:t>
            </a:r>
            <a:r>
              <a:rPr lang="zh-CN" altLang="en-US" sz="1600">
                <a:solidFill>
                  <a:srgbClr val="FF0000"/>
                </a:solidFill>
                <a:effectLst>
                  <a:outerShdw blurRad="38100" dist="19050" dir="2700000" algn="tl" rotWithShape="0">
                    <a:schemeClr val="dk1">
                      <a:alpha val="40000"/>
                    </a:schemeClr>
                  </a:outerShdw>
                </a:effectLst>
              </a:rPr>
              <a:t>细粒度的答案</a:t>
            </a:r>
            <a:r>
              <a:rPr lang="zh-CN" altLang="en-US" sz="1600">
                <a:solidFill>
                  <a:schemeClr val="tx1"/>
                </a:solidFill>
                <a:effectLst>
                  <a:outerShdw blurRad="38100" dist="19050" dir="2700000" algn="tl" rotWithShape="0">
                    <a:schemeClr val="dk1">
                      <a:alpha val="40000"/>
                    </a:schemeClr>
                  </a:outerShdw>
                </a:effectLst>
              </a:rPr>
              <a:t>。</a:t>
            </a:r>
            <a:endParaRPr lang="zh-CN" altLang="en-US" sz="1600">
              <a:solidFill>
                <a:schemeClr val="tx1"/>
              </a:solidFill>
              <a:effectLst>
                <a:outerShdw blurRad="38100" dist="19050" dir="2700000" algn="tl" rotWithShape="0">
                  <a:schemeClr val="dk1">
                    <a:alpha val="40000"/>
                  </a:schemeClr>
                </a:outerShdw>
              </a:effectLst>
            </a:endParaRPr>
          </a:p>
        </p:txBody>
      </p:sp>
      <p:sp>
        <p:nvSpPr>
          <p:cNvPr id="3" name="Text Box 2"/>
          <p:cNvSpPr txBox="true"/>
          <p:nvPr/>
        </p:nvSpPr>
        <p:spPr>
          <a:xfrm>
            <a:off x="5195570" y="4758690"/>
            <a:ext cx="3811270" cy="299085"/>
          </a:xfrm>
          <a:prstGeom prst="rect">
            <a:avLst/>
          </a:prstGeom>
          <a:noFill/>
        </p:spPr>
        <p:txBody>
          <a:bodyPr wrap="square" rtlCol="0">
            <a:spAutoFit/>
          </a:bodyPr>
          <a:p>
            <a:r>
              <a:rPr lang="zh-CN" altLang="en-US" b="1">
                <a:uFillTx/>
                <a:sym typeface="+mn-ea"/>
              </a:rPr>
              <a:t>基于机器阅读理解的中文问答系统研究与实现</a:t>
            </a:r>
            <a:endParaRPr lang="en-US"/>
          </a:p>
        </p:txBody>
      </p:sp>
      <p:pic>
        <p:nvPicPr>
          <p:cNvPr id="8" name="Picture 7"/>
          <p:cNvPicPr>
            <a:picLocks noChangeAspect="true"/>
          </p:cNvPicPr>
          <p:nvPr/>
        </p:nvPicPr>
        <p:blipFill>
          <a:blip r:embed="rId2"/>
          <a:stretch>
            <a:fillRect/>
          </a:stretch>
        </p:blipFill>
        <p:spPr>
          <a:xfrm>
            <a:off x="5419725" y="1387475"/>
            <a:ext cx="2718435" cy="2205355"/>
          </a:xfrm>
          <a:prstGeom prst="rect">
            <a:avLst/>
          </a:prstGeom>
        </p:spPr>
      </p:pic>
      <p:pic>
        <p:nvPicPr>
          <p:cNvPr id="9" name="Picture 8"/>
          <p:cNvPicPr>
            <a:picLocks noChangeAspect="true"/>
          </p:cNvPicPr>
          <p:nvPr/>
        </p:nvPicPr>
        <p:blipFill>
          <a:blip r:embed="rId3"/>
          <a:stretch>
            <a:fillRect/>
          </a:stretch>
        </p:blipFill>
        <p:spPr>
          <a:xfrm>
            <a:off x="641350" y="1387475"/>
            <a:ext cx="2861310" cy="2205355"/>
          </a:xfrm>
          <a:prstGeom prst="rect">
            <a:avLst/>
          </a:prstGeom>
        </p:spPr>
      </p:pic>
      <p:sp>
        <p:nvSpPr>
          <p:cNvPr id="10" name="Text Box 9"/>
          <p:cNvSpPr txBox="true"/>
          <p:nvPr/>
        </p:nvSpPr>
        <p:spPr>
          <a:xfrm>
            <a:off x="821690" y="3723640"/>
            <a:ext cx="2499995" cy="829945"/>
          </a:xfrm>
          <a:prstGeom prst="rect">
            <a:avLst/>
          </a:prstGeom>
          <a:noFill/>
        </p:spPr>
        <p:txBody>
          <a:bodyPr wrap="square" rtlCol="0">
            <a:spAutoFit/>
          </a:bodyPr>
          <a:p>
            <a:r>
              <a:rPr lang="zh-CN" altLang="en-US" sz="1600">
                <a:solidFill>
                  <a:srgbClr val="FF0000"/>
                </a:solidFill>
                <a:sym typeface="+mn-ea"/>
              </a:rPr>
              <a:t>基于关键词匹配等技术</a:t>
            </a:r>
            <a:r>
              <a:rPr lang="zh-CN" altLang="en-US" sz="1600">
                <a:sym typeface="+mn-ea"/>
              </a:rPr>
              <a:t>，返回排序的文档结果。</a:t>
            </a:r>
            <a:endParaRPr lang="zh-CN" altLang="en-US" sz="1600"/>
          </a:p>
          <a:p>
            <a:endParaRPr lang="en-US" sz="1600"/>
          </a:p>
        </p:txBody>
      </p:sp>
      <p:sp>
        <p:nvSpPr>
          <p:cNvPr id="2" name="Text Box 1"/>
          <p:cNvSpPr txBox="true"/>
          <p:nvPr/>
        </p:nvSpPr>
        <p:spPr>
          <a:xfrm>
            <a:off x="2836545" y="832485"/>
            <a:ext cx="3277235" cy="299085"/>
          </a:xfrm>
          <a:prstGeom prst="rect">
            <a:avLst/>
          </a:prstGeom>
          <a:noFill/>
        </p:spPr>
        <p:txBody>
          <a:bodyPr wrap="square" rtlCol="0">
            <a:spAutoFit/>
          </a:bodyPr>
          <a:p>
            <a:r>
              <a:rPr lang="zh-CN" altLang="en-US"/>
              <a:t>搜索引擎不能返回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 name="Text Box 2"/>
          <p:cNvSpPr txBox="true"/>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true" noChangeArrowheads="true"/>
          </p:cNvPicPr>
          <p:nvPr/>
        </p:nvPicPr>
        <p:blipFill>
          <a:blip r:embed="rId2">
            <a:lum bright="24000"/>
            <a:extLst>
              <a:ext uri="{28A0092B-C50C-407E-A947-70E740481C1C}">
                <a14:useLocalDpi xmlns:a14="http://schemas.microsoft.com/office/drawing/2010/main" val="false"/>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true"/>
          </p:cNvPicPr>
          <p:nvPr/>
        </p:nvPicPr>
        <p:blipFill>
          <a:blip r:embed="rId3"/>
          <a:stretch>
            <a:fillRect/>
          </a:stretch>
        </p:blipFill>
        <p:spPr>
          <a:xfrm>
            <a:off x="3434715" y="1075055"/>
            <a:ext cx="3901440" cy="1188720"/>
          </a:xfrm>
          <a:prstGeom prst="rect">
            <a:avLst/>
          </a:prstGeom>
        </p:spPr>
      </p:pic>
      <p:sp>
        <p:nvSpPr>
          <p:cNvPr id="5" name="椭圆 15"/>
          <p:cNvSpPr>
            <a:spLocks noChangeArrowheads="true"/>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chemeClr val="tx1"/>
              </a:solidFill>
            </a:endParaRPr>
          </a:p>
        </p:txBody>
      </p:sp>
      <p:sp>
        <p:nvSpPr>
          <p:cNvPr id="6" name="Text Box 5"/>
          <p:cNvSpPr txBox="true"/>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6" idx="3"/>
            <a:endCxn id="7" idx="1"/>
          </p:cNvCxnSpPr>
          <p:nvPr/>
        </p:nvCxnSpPr>
        <p:spPr>
          <a:xfrm flipV="true">
            <a:off x="2056130" y="1669415"/>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椭圆 15"/>
          <p:cNvSpPr>
            <a:spLocks noChangeArrowheads="true"/>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chemeClr val="tx1"/>
              </a:solidFill>
            </a:endParaRPr>
          </a:p>
        </p:txBody>
      </p:sp>
      <p:sp>
        <p:nvSpPr>
          <p:cNvPr id="10" name="Text Box 9"/>
          <p:cNvSpPr txBox="true"/>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基于检索式的问答系统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true">
            <a:off x="2056130" y="3644900"/>
            <a:ext cx="1378585" cy="63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true"/>
          </p:cNvPicPr>
          <p:nvPr/>
        </p:nvPicPr>
        <p:blipFill>
          <a:blip r:embed="rId4"/>
          <a:stretch>
            <a:fillRect/>
          </a:stretch>
        </p:blipFill>
        <p:spPr>
          <a:xfrm>
            <a:off x="3434715" y="2752725"/>
            <a:ext cx="3901440" cy="1630680"/>
          </a:xfrm>
          <a:prstGeom prst="rect">
            <a:avLst/>
          </a:prstGeom>
        </p:spPr>
      </p:pic>
      <p:sp>
        <p:nvSpPr>
          <p:cNvPr id="14" name="Text Box 13"/>
          <p:cNvSpPr txBox="true"/>
          <p:nvPr/>
        </p:nvSpPr>
        <p:spPr>
          <a:xfrm>
            <a:off x="7418705" y="2837815"/>
            <a:ext cx="1320800" cy="1545590"/>
          </a:xfrm>
          <a:prstGeom prst="rect">
            <a:avLst/>
          </a:prstGeom>
          <a:noFill/>
        </p:spPr>
        <p:txBody>
          <a:bodyPr wrap="square" rtlCol="0" anchor="t">
            <a:spAutoFit/>
          </a:bodyPr>
          <a:p>
            <a:r>
              <a:rPr lang="zh-CN" altLang="en-US">
                <a:sym typeface="+mn-ea"/>
              </a:rPr>
              <a:t>可以回答的问题数量有限，返回的答案形式单一，不具有多样性，极度依赖于已有数据集。</a:t>
            </a:r>
            <a:endParaRPr lang="en-US"/>
          </a:p>
        </p:txBody>
      </p:sp>
      <p:sp>
        <p:nvSpPr>
          <p:cNvPr id="17" name="Text Box 16"/>
          <p:cNvSpPr txBox="true"/>
          <p:nvPr/>
        </p:nvSpPr>
        <p:spPr>
          <a:xfrm>
            <a:off x="7359015" y="1416050"/>
            <a:ext cx="1647825" cy="506730"/>
          </a:xfrm>
          <a:prstGeom prst="rect">
            <a:avLst/>
          </a:prstGeom>
          <a:noFill/>
        </p:spPr>
        <p:txBody>
          <a:bodyPr wrap="square" rtlCol="0" anchor="t">
            <a:spAutoFit/>
          </a:bodyPr>
          <a:p>
            <a:r>
              <a:rPr lang="zh-CN" altLang="en-US">
                <a:sym typeface="+mn-ea"/>
              </a:rPr>
              <a:t>需要预先构建大规模的知识库。</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2" name="Text Box 1"/>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23" name="Text Box 22"/>
          <p:cNvSpPr txBox="true"/>
          <p:nvPr/>
        </p:nvSpPr>
        <p:spPr>
          <a:xfrm>
            <a:off x="394970" y="554990"/>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基于阅读理解形式的问答：</a:t>
            </a:r>
            <a:endParaRPr lang="zh-CN" altLang="en-US" sz="2000">
              <a:solidFill>
                <a:schemeClr val="tx1"/>
              </a:solidFill>
              <a:effectLst>
                <a:outerShdw blurRad="38100" dist="19050" dir="2700000" algn="tl" rotWithShape="0">
                  <a:schemeClr val="dk1">
                    <a:alpha val="40000"/>
                  </a:schemeClr>
                </a:outerShdw>
              </a:effectLst>
            </a:endParaRPr>
          </a:p>
        </p:txBody>
      </p:sp>
      <p:sp>
        <p:nvSpPr>
          <p:cNvPr id="8" name="圆角矩形 8"/>
          <p:cNvSpPr>
            <a:spLocks noChangeArrowheads="true"/>
          </p:cNvSpPr>
          <p:nvPr/>
        </p:nvSpPr>
        <p:spPr bwMode="auto">
          <a:xfrm>
            <a:off x="2983230" y="155257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2963545" y="346011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true"/>
          <p:nvPr/>
        </p:nvSpPr>
        <p:spPr>
          <a:xfrm>
            <a:off x="2988945" y="1642745"/>
            <a:ext cx="5113020" cy="1753235"/>
          </a:xfrm>
          <a:prstGeom prst="rect">
            <a:avLst/>
          </a:prstGeom>
          <a:noFill/>
        </p:spPr>
        <p:txBody>
          <a:bodyPr wrap="square" rtlCol="0">
            <a:spAutoFit/>
          </a:bodyPr>
          <a:p>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true"/>
          <p:nvPr/>
        </p:nvSpPr>
        <p:spPr>
          <a:xfrm>
            <a:off x="2997200" y="352933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9" name="Straight Connector 8"/>
          <p:cNvCxnSpPr/>
          <p:nvPr/>
        </p:nvCxnSpPr>
        <p:spPr>
          <a:xfrm>
            <a:off x="2997200" y="392874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true"/>
          <p:nvPr/>
        </p:nvSpPr>
        <p:spPr>
          <a:xfrm>
            <a:off x="2997200" y="396303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6" name="Text Box 5"/>
          <p:cNvSpPr txBox="true"/>
          <p:nvPr/>
        </p:nvSpPr>
        <p:spPr>
          <a:xfrm>
            <a:off x="593090" y="2681605"/>
            <a:ext cx="2259965" cy="714375"/>
          </a:xfrm>
          <a:prstGeom prst="rect">
            <a:avLst/>
          </a:prstGeom>
          <a:noFill/>
        </p:spPr>
        <p:txBody>
          <a:bodyPr wrap="square" rtlCol="0">
            <a:spAutoFit/>
          </a:bodyPr>
          <a:p>
            <a:r>
              <a:rPr lang="zh-CN" altLang="en-US"/>
              <a:t>不需要构建大规模知识库；</a:t>
            </a:r>
            <a:endParaRPr lang="zh-CN" altLang="en-US"/>
          </a:p>
          <a:p>
            <a:r>
              <a:rPr lang="zh-CN" altLang="en-US"/>
              <a:t>不依赖于已有数据集；</a:t>
            </a:r>
            <a:endParaRPr lang="zh-CN" altLang="en-US"/>
          </a:p>
          <a:p>
            <a:r>
              <a:rPr lang="zh-CN" altLang="en-US"/>
              <a:t>答案形式多样；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3" name="Text Box 2"/>
          <p:cNvSpPr txBox="true"/>
          <p:nvPr/>
        </p:nvSpPr>
        <p:spPr>
          <a:xfrm>
            <a:off x="638175" y="61404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6" name="矩形: 圆角 105"/>
          <p:cNvSpPr/>
          <p:nvPr/>
        </p:nvSpPr>
        <p:spPr>
          <a:xfrm>
            <a:off x="1530350" y="135509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7" name="Diamond 6"/>
          <p:cNvSpPr/>
          <p:nvPr/>
        </p:nvSpPr>
        <p:spPr>
          <a:xfrm>
            <a:off x="1673225" y="145986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true"/>
          <p:nvPr/>
        </p:nvSpPr>
        <p:spPr>
          <a:xfrm>
            <a:off x="1894205" y="1416685"/>
            <a:ext cx="3848735" cy="398780"/>
          </a:xfrm>
          <a:prstGeom prst="rect">
            <a:avLst/>
          </a:prstGeom>
          <a:noFill/>
        </p:spPr>
        <p:txBody>
          <a:bodyPr wrap="square" rtlCol="0">
            <a:spAutoFit/>
          </a:bodyPr>
          <a:p>
            <a:r>
              <a:rPr lang="zh-CN" altLang="en-US" sz="2000"/>
              <a:t>搜索引擎中的智能问答</a:t>
            </a:r>
            <a:endParaRPr lang="zh-CN" altLang="en-US" sz="2000"/>
          </a:p>
        </p:txBody>
      </p:sp>
      <p:sp>
        <p:nvSpPr>
          <p:cNvPr id="9" name="矩形: 圆角 105"/>
          <p:cNvSpPr/>
          <p:nvPr/>
        </p:nvSpPr>
        <p:spPr>
          <a:xfrm>
            <a:off x="1530350" y="2204720"/>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10" name="Diamond 9"/>
          <p:cNvSpPr/>
          <p:nvPr/>
        </p:nvSpPr>
        <p:spPr>
          <a:xfrm>
            <a:off x="1673225" y="2309495"/>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Text Box 10"/>
          <p:cNvSpPr txBox="true"/>
          <p:nvPr/>
        </p:nvSpPr>
        <p:spPr>
          <a:xfrm>
            <a:off x="1894205" y="2273935"/>
            <a:ext cx="3917315" cy="398780"/>
          </a:xfrm>
          <a:prstGeom prst="rect">
            <a:avLst/>
          </a:prstGeom>
          <a:noFill/>
        </p:spPr>
        <p:txBody>
          <a:bodyPr wrap="square" rtlCol="0">
            <a:spAutoFit/>
          </a:bodyPr>
          <a:p>
            <a:r>
              <a:rPr lang="zh-CN" altLang="en-US" sz="2000"/>
              <a:t>司法领域中的智能审判</a:t>
            </a:r>
            <a:endParaRPr lang="zh-CN" altLang="en-US" sz="2000"/>
          </a:p>
        </p:txBody>
      </p:sp>
      <p:sp>
        <p:nvSpPr>
          <p:cNvPr id="12" name="矩形: 圆角 105"/>
          <p:cNvSpPr/>
          <p:nvPr/>
        </p:nvSpPr>
        <p:spPr>
          <a:xfrm>
            <a:off x="1496060" y="303212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13" name="Diamond 12"/>
          <p:cNvSpPr/>
          <p:nvPr/>
        </p:nvSpPr>
        <p:spPr>
          <a:xfrm>
            <a:off x="1638935" y="313690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7" name="Text Box 16"/>
          <p:cNvSpPr txBox="true"/>
          <p:nvPr/>
        </p:nvSpPr>
        <p:spPr>
          <a:xfrm>
            <a:off x="1859915" y="3101340"/>
            <a:ext cx="3917315" cy="398780"/>
          </a:xfrm>
          <a:prstGeom prst="rect">
            <a:avLst/>
          </a:prstGeom>
          <a:noFill/>
        </p:spPr>
        <p:txBody>
          <a:bodyPr wrap="square" rtlCol="0">
            <a:spAutoFit/>
          </a:bodyPr>
          <a:p>
            <a:r>
              <a:rPr lang="zh-CN" altLang="en-US" sz="2000"/>
              <a:t>教育领域中自动作文批阅</a:t>
            </a:r>
            <a:endParaRPr lang="zh-CN" altLang="en-US" sz="2000"/>
          </a:p>
        </p:txBody>
      </p:sp>
      <p:sp>
        <p:nvSpPr>
          <p:cNvPr id="19" name="矩形: 圆角 105"/>
          <p:cNvSpPr/>
          <p:nvPr/>
        </p:nvSpPr>
        <p:spPr>
          <a:xfrm>
            <a:off x="1530350" y="3790315"/>
            <a:ext cx="4211955" cy="536575"/>
          </a:xfrm>
          <a:prstGeom prst="roundRect">
            <a:avLst>
              <a:gd name="adj" fmla="val 13138"/>
            </a:avLst>
          </a:prstGeom>
          <a:pattFill prst="pct3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p>
            <a:pPr algn="ctr"/>
            <a:endParaRPr lang="zh-CN" altLang="en-US">
              <a:latin typeface="+mn-ea"/>
            </a:endParaRPr>
          </a:p>
        </p:txBody>
      </p:sp>
      <p:sp>
        <p:nvSpPr>
          <p:cNvPr id="22" name="Diamond 21"/>
          <p:cNvSpPr/>
          <p:nvPr/>
        </p:nvSpPr>
        <p:spPr>
          <a:xfrm>
            <a:off x="1673225" y="389509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3" name="Text Box 22"/>
          <p:cNvSpPr txBox="true"/>
          <p:nvPr/>
        </p:nvSpPr>
        <p:spPr>
          <a:xfrm>
            <a:off x="1894205" y="3859530"/>
            <a:ext cx="3917315" cy="398780"/>
          </a:xfrm>
          <a:prstGeom prst="rect">
            <a:avLst/>
          </a:prstGeom>
          <a:noFill/>
        </p:spPr>
        <p:txBody>
          <a:bodyPr wrap="square" rtlCol="0">
            <a:spAutoFit/>
          </a:bodyPr>
          <a:p>
            <a:r>
              <a:rPr lang="zh-CN" altLang="en-US" sz="2000"/>
              <a:t>电商领域中的智能客服</a:t>
            </a:r>
            <a:endParaRPr lang="zh-CN" altLang="en-US" sz="2000"/>
          </a:p>
        </p:txBody>
      </p:sp>
      <p:sp>
        <p:nvSpPr>
          <p:cNvPr id="4" name="Text Box 3"/>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pic>
        <p:nvPicPr>
          <p:cNvPr id="4" name="Picture 3"/>
          <p:cNvPicPr>
            <a:picLocks noChangeAspect="true"/>
          </p:cNvPicPr>
          <p:nvPr/>
        </p:nvPicPr>
        <p:blipFill>
          <a:blip r:embed="rId2"/>
          <a:stretch>
            <a:fillRect/>
          </a:stretch>
        </p:blipFill>
        <p:spPr>
          <a:xfrm>
            <a:off x="1539240" y="857250"/>
            <a:ext cx="6065520"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true"/>
          </p:cNvPicPr>
          <p:nvPr/>
        </p:nvPicPr>
        <p:blipFill>
          <a:blip r:embed="rId1" cstate="print">
            <a:extLst>
              <a:ext uri="{28A0092B-C50C-407E-A947-70E740481C1C}">
                <a14:useLocalDpi xmlns:a14="http://schemas.microsoft.com/office/drawing/2010/main" val="false"/>
              </a:ext>
            </a:extLst>
          </a:blip>
          <a:stretch>
            <a:fillRect/>
          </a:stretch>
        </p:blipFill>
        <p:spPr>
          <a:xfrm>
            <a:off x="7608408" y="122473"/>
            <a:ext cx="1467011" cy="491720"/>
          </a:xfrm>
          <a:prstGeom prst="rect">
            <a:avLst/>
          </a:prstGeom>
        </p:spPr>
      </p:pic>
      <p:sp>
        <p:nvSpPr>
          <p:cNvPr id="6" name="Text Box 5"/>
          <p:cNvSpPr txBox="true"/>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32" name="矩形 3"/>
          <p:cNvSpPr>
            <a:spLocks noChangeArrowheads="true"/>
          </p:cNvSpPr>
          <p:nvPr/>
        </p:nvSpPr>
        <p:spPr bwMode="auto">
          <a:xfrm>
            <a:off x="1620361" y="1357684"/>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true"/>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lvl="0"/>
            <a:r>
              <a:rPr lang="zh-CN" altLang="zh-CN" b="1" dirty="0"/>
              <a:t>文本匹配模块</a:t>
            </a:r>
            <a:endParaRPr lang="zh-CN" altLang="zh-CN" b="1" dirty="0"/>
          </a:p>
        </p:txBody>
      </p:sp>
      <p:sp>
        <p:nvSpPr>
          <p:cNvPr id="4" name="矩形 3"/>
          <p:cNvSpPr>
            <a:spLocks noChangeArrowheads="true"/>
          </p:cNvSpPr>
          <p:nvPr/>
        </p:nvSpPr>
        <p:spPr bwMode="auto">
          <a:xfrm>
            <a:off x="1620361" y="2747699"/>
            <a:ext cx="4763583" cy="566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nchorCtr="true"/>
          <a:lstStyle>
            <a:lvl1pPr eaLnBrk="0" hangingPunct="0">
              <a:defRPr>
                <a:solidFill>
                  <a:schemeClr val="tx1"/>
                </a:solidFill>
                <a:latin typeface="Arial" panose="02080604020202020204" pitchFamily="34" charset="0"/>
                <a:ea typeface="宋体" pitchFamily="2" charset="-122"/>
              </a:defRPr>
            </a:lvl1pPr>
            <a:lvl2pPr eaLnBrk="0" hangingPunct="0">
              <a:defRPr>
                <a:solidFill>
                  <a:schemeClr val="tx1"/>
                </a:solidFill>
                <a:latin typeface="Arial" panose="02080604020202020204" pitchFamily="34" charset="0"/>
                <a:ea typeface="宋体" pitchFamily="2" charset="-122"/>
              </a:defRPr>
            </a:lvl2pPr>
            <a:lvl3pPr eaLnBrk="0" hangingPunct="0">
              <a:defRPr>
                <a:solidFill>
                  <a:schemeClr val="tx1"/>
                </a:solidFill>
                <a:latin typeface="Arial" panose="02080604020202020204" pitchFamily="34" charset="0"/>
                <a:ea typeface="宋体" pitchFamily="2" charset="-122"/>
              </a:defRPr>
            </a:lvl3pPr>
            <a:lvl4pPr eaLnBrk="0" hangingPunct="0">
              <a:defRPr>
                <a:solidFill>
                  <a:schemeClr val="tx1"/>
                </a:solidFill>
                <a:latin typeface="Arial" panose="02080604020202020204" pitchFamily="34" charset="0"/>
                <a:ea typeface="宋体" pitchFamily="2" charset="-122"/>
              </a:defRPr>
            </a:lvl4pPr>
            <a:lvl5pPr eaLnBrk="0" hangingPunct="0">
              <a:defRPr>
                <a:solidFill>
                  <a:schemeClr val="tx1"/>
                </a:solidFill>
                <a:latin typeface="Arial" panose="02080604020202020204" pitchFamily="34" charset="0"/>
                <a:ea typeface="宋体" pitchFamily="2" charset="-122"/>
              </a:defRPr>
            </a:lvl5pPr>
            <a:lvl6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6pPr>
            <a:lvl7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7pPr>
            <a:lvl8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8pPr>
            <a:lvl9pPr eaLnBrk="0" fontAlgn="base" hangingPunct="0">
              <a:spcBef>
                <a:spcPct val="0"/>
              </a:spcBef>
              <a:spcAft>
                <a:spcPct val="0"/>
              </a:spcAft>
              <a:buFont typeface="Arial" panose="02080604020202020204" pitchFamily="34" charset="0"/>
              <a:defRPr>
                <a:solidFill>
                  <a:schemeClr val="tx1"/>
                </a:solidFill>
                <a:latin typeface="Arial" panose="02080604020202020204" pitchFamily="34" charset="0"/>
                <a:ea typeface="宋体" pitchFamily="2" charset="-122"/>
              </a:defRPr>
            </a:lvl9pPr>
          </a:lstStyle>
          <a:p>
            <a:pPr lvl="0"/>
            <a:r>
              <a:rPr lang="zh-CN" altLang="zh-CN" b="1" dirty="0"/>
              <a:t>阅读理解模块</a:t>
            </a:r>
            <a:endParaRPr lang="zh-CN" altLang="zh-CN" b="1" dirty="0"/>
          </a:p>
        </p:txBody>
      </p:sp>
      <p:sp>
        <p:nvSpPr>
          <p:cNvPr id="5" name="Text Box 4"/>
          <p:cNvSpPr txBox="true"/>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4500</Words>
  <Application>WPS Presentation</Application>
  <PresentationFormat>全屏显示(16:9)</PresentationFormat>
  <Paragraphs>477</Paragraphs>
  <Slides>32</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宋体</vt:lpstr>
      <vt:lpstr>Wingdings</vt:lpstr>
      <vt:lpstr>DejaVu Sans</vt:lpstr>
      <vt:lpstr>Agency FB</vt:lpstr>
      <vt:lpstr>FreeSans</vt:lpstr>
      <vt:lpstr>Droid Sans Fallback</vt:lpstr>
      <vt:lpstr>Symbol</vt:lpstr>
      <vt:lpstr>Standard Symbols PS [URW ]</vt:lpstr>
      <vt:lpstr>Songti SC</vt:lpstr>
      <vt:lpstr>Calibri</vt:lpstr>
      <vt:lpstr>微软雅黑</vt:lpstr>
      <vt:lpstr>思源黑体 CN Normal</vt:lpstr>
      <vt:lpstr>宋体</vt:lpstr>
      <vt:lpstr>Arial Unicode MS</vt:lpstr>
      <vt:lpstr>AR PL KaitiM GB</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xhsun</cp:lastModifiedBy>
  <cp:revision>211</cp:revision>
  <dcterms:created xsi:type="dcterms:W3CDTF">2020-11-23T11:12:02Z</dcterms:created>
  <dcterms:modified xsi:type="dcterms:W3CDTF">2020-11-23T11:12:02Z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