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11" r:id="rId5"/>
    <p:sldId id="433" r:id="rId6"/>
    <p:sldId id="361" r:id="rId7"/>
    <p:sldId id="534" r:id="rId8"/>
    <p:sldId id="458" r:id="rId9"/>
    <p:sldId id="601" r:id="rId10"/>
    <p:sldId id="264" r:id="rId11"/>
    <p:sldId id="362" r:id="rId12"/>
    <p:sldId id="477" r:id="rId13"/>
    <p:sldId id="576" r:id="rId14"/>
    <p:sldId id="558" r:id="rId15"/>
    <p:sldId id="413" r:id="rId16"/>
    <p:sldId id="497" r:id="rId17"/>
    <p:sldId id="560" r:id="rId18"/>
    <p:sldId id="580" r:id="rId19"/>
    <p:sldId id="494" r:id="rId20"/>
    <p:sldId id="499" r:id="rId21"/>
    <p:sldId id="511" r:id="rId22"/>
    <p:sldId id="521" r:id="rId23"/>
    <p:sldId id="522" r:id="rId24"/>
    <p:sldId id="396" r:id="rId25"/>
    <p:sldId id="397" r:id="rId26"/>
    <p:sldId id="454" r:id="rId27"/>
    <p:sldId id="535" r:id="rId28"/>
    <p:sldId id="398" r:id="rId29"/>
    <p:sldId id="404" r:id="rId30"/>
    <p:sldId id="597" r:id="rId31"/>
    <p:sldId id="626" r:id="rId32"/>
    <p:sldId id="579" r:id="rId33"/>
    <p:sldId id="403" r:id="rId34"/>
    <p:sldId id="578" r:id="rId3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676"/>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Content Placeholder 2"/>
          <p:cNvSpPr>
            <a:spLocks noGrp="true"/>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true"/>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Content Placeholder 2"/>
          <p:cNvSpPr>
            <a:spLocks noGrp="true"/>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true"/>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true"/>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true"/>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true"/>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true"/>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true"/>
          </p:cNvSpPr>
          <p:nvPr>
            <p:ph type="ftr" sz="quarter" idx="11"/>
          </p:nvPr>
        </p:nvSpPr>
        <p:spPr/>
        <p:txBody>
          <a:bodyPr/>
          <a:lstStyle/>
          <a:p>
            <a:endParaRPr lang="zh-CN" altLang="en-US"/>
          </a:p>
        </p:txBody>
      </p:sp>
      <p:sp>
        <p:nvSpPr>
          <p:cNvPr id="9" name="Slide Number Placeholder 8"/>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Date Placeholder 2"/>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true"/>
          </p:cNvSpPr>
          <p:nvPr>
            <p:ph type="ftr" sz="quarter" idx="11"/>
          </p:nvPr>
        </p:nvSpPr>
        <p:spPr/>
        <p:txBody>
          <a:bodyPr/>
          <a:lstStyle/>
          <a:p>
            <a:endParaRPr lang="zh-CN" altLang="en-US"/>
          </a:p>
        </p:txBody>
      </p:sp>
      <p:sp>
        <p:nvSpPr>
          <p:cNvPr id="5" name="Slide Number Placeholder 4"/>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true"/>
          </p:cNvSpPr>
          <p:nvPr>
            <p:ph type="ftr" sz="quarter" idx="11"/>
          </p:nvPr>
        </p:nvSpPr>
        <p:spPr/>
        <p:txBody>
          <a:bodyPr/>
          <a:lstStyle/>
          <a:p>
            <a:endParaRPr lang="zh-CN" altLang="en-US"/>
          </a:p>
        </p:txBody>
      </p:sp>
      <p:sp>
        <p:nvSpPr>
          <p:cNvPr id="4" name="Slide Number Placeholder 3"/>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true"/>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true"/>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true" noChangeAspect="true"/>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true"/>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true"/>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true"/>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38888" y="122473"/>
            <a:ext cx="1467011" cy="491720"/>
          </a:xfrm>
          <a:prstGeom prst="rect">
            <a:avLst/>
          </a:prstGeom>
        </p:spPr>
      </p:pic>
      <p:grpSp>
        <p:nvGrpSpPr>
          <p:cNvPr id="5" name="组合 2"/>
          <p:cNvGrpSpPr/>
          <p:nvPr/>
        </p:nvGrpSpPr>
        <p:grpSpPr>
          <a:xfrm>
            <a:off x="524281" y="1236086"/>
            <a:ext cx="8430895" cy="3062282"/>
            <a:chOff x="1176954" y="4238028"/>
            <a:chExt cx="11241193" cy="4083045"/>
          </a:xfrm>
        </p:grpSpPr>
        <p:sp>
          <p:nvSpPr>
            <p:cNvPr id="9" name="文本框 8"/>
            <p:cNvSpPr txBox="true"/>
            <p:nvPr/>
          </p:nvSpPr>
          <p:spPr>
            <a:xfrm>
              <a:off x="1176954" y="4238028"/>
              <a:ext cx="11241193" cy="778087"/>
            </a:xfrm>
            <a:prstGeom prst="rect">
              <a:avLst/>
            </a:prstGeom>
            <a:noFill/>
            <a:effectLst/>
          </p:spPr>
          <p:txBody>
            <a:bodyPr wrap="square" rtlCol="0">
              <a:spAutoFit/>
            </a:bodyPr>
            <a:p>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基于机器阅读理解的中文问答系统研究与实现</a:t>
              </a:r>
              <a:endPar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9" name="文本框 28"/>
            <p:cNvSpPr txBox="true"/>
            <p:nvPr/>
          </p:nvSpPr>
          <p:spPr>
            <a:xfrm>
              <a:off x="7490072" y="7368572"/>
              <a:ext cx="4146973" cy="952501"/>
            </a:xfrm>
            <a:prstGeom prst="rect">
              <a:avLst/>
            </a:prstGeom>
            <a:noFill/>
          </p:spPr>
          <p:txBody>
            <a:bodyPr wrap="none" rtlCol="0">
              <a:spAutoFit/>
            </a:bodyPr>
            <a:p>
              <a:pPr algn="dist">
                <a:lnSpc>
                  <a:spcPct val="150000"/>
                </a:lnSpc>
              </a:pPr>
              <a:r>
                <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答辩人：孙相会</a:t>
              </a:r>
              <a:r>
                <a:rPr lang="en-US" altLang="zh-CN"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     </a:t>
              </a:r>
              <a:r>
                <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指导老师：  张天成</a:t>
              </a:r>
              <a:endParaRPr lang="en-US" altLang="zh-CN"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endParaRPr>
            </a:p>
            <a:p>
              <a:pPr algn="dist">
                <a:lnSpc>
                  <a:spcPct val="150000"/>
                </a:lnSpc>
              </a:pPr>
              <a:r>
                <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学号：</a:t>
              </a:r>
              <a:r>
                <a:rPr lang="en-US" altLang="zh-CN"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1971654</a:t>
              </a:r>
              <a:r>
                <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      专业：计算机技术</a:t>
              </a:r>
              <a:endParaRPr lang="zh-CN" altLang="en-US" sz="135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endParaRPr>
            </a:p>
          </p:txBody>
        </p:sp>
      </p:grpSp>
      <p:grpSp>
        <p:nvGrpSpPr>
          <p:cNvPr id="6" name="组合 1"/>
          <p:cNvGrpSpPr/>
          <p:nvPr/>
        </p:nvGrpSpPr>
        <p:grpSpPr>
          <a:xfrm>
            <a:off x="-1851769" y="2119420"/>
            <a:ext cx="5035271" cy="6646100"/>
            <a:chOff x="9305941" y="-3123718"/>
            <a:chExt cx="6713695" cy="8861466"/>
          </a:xfrm>
        </p:grpSpPr>
        <p:sp>
          <p:nvSpPr>
            <p:cNvPr id="10" name="矩形 6"/>
            <p:cNvSpPr/>
            <p:nvPr/>
          </p:nvSpPr>
          <p:spPr>
            <a:xfrm rot="2700000">
              <a:off x="8232056" y="-2049833"/>
              <a:ext cx="8861466" cy="6713695"/>
            </a:xfrm>
            <a:prstGeom prst="rect">
              <a:avLst/>
            </a:prstGeom>
            <a:solidFill>
              <a:srgbClr val="2E75B5"/>
            </a:solidFill>
            <a:ln>
              <a:noFill/>
            </a:ln>
            <a:effectLst>
              <a:outerShdw blurRad="127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4" name="矩形 7"/>
            <p:cNvSpPr/>
            <p:nvPr/>
          </p:nvSpPr>
          <p:spPr>
            <a:xfrm rot="2700000">
              <a:off x="8837999" y="-1247258"/>
              <a:ext cx="7228933" cy="5080358"/>
            </a:xfrm>
            <a:prstGeom prst="rect">
              <a:avLst/>
            </a:prstGeom>
            <a:solidFill>
              <a:srgbClr val="5B9BD5"/>
            </a:solidFill>
            <a:ln>
              <a:noFill/>
            </a:ln>
            <a:effectLst>
              <a:outerShdw blurRad="127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grpSp>
          <p:nvGrpSpPr>
            <p:cNvPr id="15" name="Group 4"/>
            <p:cNvGrpSpPr>
              <a:grpSpLocks noChangeAspect="true"/>
            </p:cNvGrpSpPr>
            <p:nvPr/>
          </p:nvGrpSpPr>
          <p:grpSpPr bwMode="auto">
            <a:xfrm>
              <a:off x="12474697" y="-925016"/>
              <a:ext cx="1846377" cy="1719613"/>
              <a:chOff x="6206" y="-1387"/>
              <a:chExt cx="3219" cy="2998"/>
            </a:xfrm>
            <a:solidFill>
              <a:schemeClr val="bg1"/>
            </a:solidFill>
            <a:effectLst/>
          </p:grpSpPr>
          <p:sp>
            <p:nvSpPr>
              <p:cNvPr id="16" name="Freeform 6"/>
              <p:cNvSpPr/>
              <p:nvPr/>
            </p:nvSpPr>
            <p:spPr bwMode="auto">
              <a:xfrm>
                <a:off x="6206" y="-13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68580" tIns="34290" rIns="68580" bIns="34290" numCol="1" anchor="t" anchorCtr="false" compatLnSpc="true"/>
              <a:p>
                <a:endParaRPr lang="zh-HK" altLang="en-US" sz="1350" dirty="0"/>
              </a:p>
            </p:txBody>
          </p:sp>
          <p:sp>
            <p:nvSpPr>
              <p:cNvPr id="18" name="Freeform 7"/>
              <p:cNvSpPr/>
              <p:nvPr/>
            </p:nvSpPr>
            <p:spPr bwMode="auto">
              <a:xfrm>
                <a:off x="6888" y="1"/>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68580" tIns="34290" rIns="68580" bIns="34290" numCol="1" anchor="t" anchorCtr="false" compatLnSpc="true"/>
              <a:p>
                <a:endParaRPr lang="zh-HK" altLang="en-US" sz="1350"/>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Picture 7"/>
          <p:cNvPicPr>
            <a:picLocks noChangeAspect="true"/>
          </p:cNvPicPr>
          <p:nvPr/>
        </p:nvPicPr>
        <p:blipFill>
          <a:blip r:embed="rId2"/>
          <a:stretch>
            <a:fillRect/>
          </a:stretch>
        </p:blipFill>
        <p:spPr>
          <a:xfrm>
            <a:off x="4318635" y="1200150"/>
            <a:ext cx="2026920" cy="2895600"/>
          </a:xfrm>
          <a:prstGeom prst="rect">
            <a:avLst/>
          </a:prstGeom>
        </p:spPr>
      </p:pic>
      <p:sp>
        <p:nvSpPr>
          <p:cNvPr id="9" name="Text Box 8"/>
          <p:cNvSpPr txBox="true"/>
          <p:nvPr/>
        </p:nvSpPr>
        <p:spPr>
          <a:xfrm>
            <a:off x="4318635" y="4498975"/>
            <a:ext cx="2632075"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典型的文本匹配框架</a:t>
            </a:r>
            <a:endParaRPr lang="zh-CN" alt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242570" y="218440"/>
            <a:ext cx="7100570" cy="460375"/>
          </a:xfrm>
          <a:prstGeom prst="rect">
            <a:avLst/>
          </a:prstGeom>
          <a:noFill/>
        </p:spPr>
        <p:txBody>
          <a:bodyPr wrap="square" rtlCol="0">
            <a:spAutoFit/>
          </a:bodyPr>
          <a:p>
            <a:r>
              <a:rPr lang="zh-C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基于多轮交互机制的</a:t>
            </a:r>
            <a:r>
              <a:rPr lang="en-US" altLang="zh-CN"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Lattice conv-Transformer</a:t>
            </a:r>
            <a:r>
              <a:rPr lang="zh-C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设计</a:t>
            </a:r>
            <a:endParaRPr lang="zh-C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true"/>
          <p:nvPr/>
        </p:nvSpPr>
        <p:spPr>
          <a:xfrm>
            <a:off x="8279130" y="2353945"/>
            <a:ext cx="639445" cy="299085"/>
          </a:xfrm>
          <a:prstGeom prst="rect">
            <a:avLst/>
          </a:prstGeom>
          <a:noFill/>
        </p:spPr>
        <p:txBody>
          <a:bodyPr wrap="square" rtlCol="0">
            <a:spAutoFit/>
          </a:bodyPr>
          <a:p>
            <a:r>
              <a:rPr lang="en-US"/>
              <a:t>0 or 1</a:t>
            </a:r>
            <a:endParaRPr lang="en-US"/>
          </a:p>
        </p:txBody>
      </p:sp>
      <p:pic>
        <p:nvPicPr>
          <p:cNvPr id="9" name="Picture 8"/>
          <p:cNvPicPr>
            <a:picLocks noChangeAspect="true"/>
          </p:cNvPicPr>
          <p:nvPr/>
        </p:nvPicPr>
        <p:blipFill>
          <a:blip r:embed="rId2"/>
          <a:stretch>
            <a:fillRect/>
          </a:stretch>
        </p:blipFill>
        <p:spPr>
          <a:xfrm>
            <a:off x="864870" y="1821180"/>
            <a:ext cx="7414260" cy="1501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4" name="Picture 3"/>
          <p:cNvPicPr>
            <a:picLocks noChangeAspect="true"/>
          </p:cNvPicPr>
          <p:nvPr/>
        </p:nvPicPr>
        <p:blipFill>
          <a:blip r:embed="rId2"/>
          <a:stretch>
            <a:fillRect/>
          </a:stretch>
        </p:blipFill>
        <p:spPr>
          <a:xfrm>
            <a:off x="1070610" y="1303020"/>
            <a:ext cx="7002780" cy="2537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true" bandRow="true">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itchFamily="2" charset="-122"/>
                          <a:ea typeface="宋体" pitchFamily="2" charset="-122"/>
                          <a:cs typeface="宋体" pitchFamily="2" charset="-122"/>
                        </a:rPr>
                        <a:t>数据集</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发布时间</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文章来源</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语言类型</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答案类型</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CNN&amp;Daily Mail</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2015</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新闻</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填空式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SQuAD</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2016</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RACE</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英语考试</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多项选择式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TriviaQA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网页搜索</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NewsQA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新闻</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HotpotQA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MS MARCO</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2016</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搜索引擎</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itchFamily="2" charset="-122"/>
                          <a:ea typeface="宋体" pitchFamily="2" charset="-122"/>
                          <a:cs typeface="宋体" pitchFamily="2" charset="-122"/>
                        </a:rPr>
                        <a:t>DuReader</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搜索引擎</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NarrativeQA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小说和电影剧本</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CMRC2018</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百度百科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CJRC2019</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2019</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法律法案</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DRCD</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2019</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繁体中文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true"/>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机器阅读理解相关数据集</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7" name="Text Box 6"/>
          <p:cNvSpPr txBox="true"/>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典型的机器阅读理解模型</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3" name="Picture 2"/>
          <p:cNvPicPr>
            <a:picLocks noChangeAspect="true"/>
          </p:cNvPicPr>
          <p:nvPr/>
        </p:nvPicPr>
        <p:blipFill>
          <a:blip r:embed="rId2"/>
          <a:stretch>
            <a:fillRect/>
          </a:stretch>
        </p:blipFill>
        <p:spPr>
          <a:xfrm>
            <a:off x="953135" y="1256665"/>
            <a:ext cx="2476500" cy="3148330"/>
          </a:xfrm>
          <a:prstGeom prst="rect">
            <a:avLst/>
          </a:prstGeom>
        </p:spPr>
      </p:pic>
      <p:sp>
        <p:nvSpPr>
          <p:cNvPr id="5" name="Text Box 4"/>
          <p:cNvSpPr txBox="true"/>
          <p:nvPr/>
        </p:nvSpPr>
        <p:spPr>
          <a:xfrm>
            <a:off x="1665605" y="4541520"/>
            <a:ext cx="1026795" cy="299085"/>
          </a:xfrm>
          <a:prstGeom prst="rect">
            <a:avLst/>
          </a:prstGeom>
          <a:noFill/>
        </p:spPr>
        <p:txBody>
          <a:bodyPr wrap="square" rtlCol="0">
            <a:spAutoFit/>
          </a:bodyPr>
          <a:p>
            <a:r>
              <a:rPr lang="en-US"/>
              <a:t>BiDAF</a:t>
            </a:r>
            <a:endParaRPr lang="en-US"/>
          </a:p>
        </p:txBody>
      </p:sp>
      <p:pic>
        <p:nvPicPr>
          <p:cNvPr id="8" name="Picture 7"/>
          <p:cNvPicPr>
            <a:picLocks noChangeAspect="true"/>
          </p:cNvPicPr>
          <p:nvPr/>
        </p:nvPicPr>
        <p:blipFill>
          <a:blip r:embed="rId3"/>
          <a:stretch>
            <a:fillRect/>
          </a:stretch>
        </p:blipFill>
        <p:spPr>
          <a:xfrm>
            <a:off x="4561840" y="1256665"/>
            <a:ext cx="2865755" cy="3148330"/>
          </a:xfrm>
          <a:prstGeom prst="rect">
            <a:avLst/>
          </a:prstGeom>
        </p:spPr>
      </p:pic>
      <p:sp>
        <p:nvSpPr>
          <p:cNvPr id="10" name="Text Box 9"/>
          <p:cNvSpPr txBox="true"/>
          <p:nvPr/>
        </p:nvSpPr>
        <p:spPr>
          <a:xfrm>
            <a:off x="5481320" y="4459605"/>
            <a:ext cx="1026795" cy="299085"/>
          </a:xfrm>
          <a:prstGeom prst="rect">
            <a:avLst/>
          </a:prstGeom>
          <a:noFill/>
        </p:spPr>
        <p:txBody>
          <a:bodyPr wrap="square" rtlCol="0">
            <a:spAutoFit/>
          </a:bodyPr>
          <a:p>
            <a:r>
              <a:rPr lang="en-US"/>
              <a:t>R-Net</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true"/>
          </p:cNvPicPr>
          <p:nvPr/>
        </p:nvPicPr>
        <p:blipFill>
          <a:blip r:embed="rId2"/>
          <a:stretch>
            <a:fillRect/>
          </a:stretch>
        </p:blipFill>
        <p:spPr>
          <a:xfrm>
            <a:off x="2016125" y="868045"/>
            <a:ext cx="5681980" cy="371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联合训练两个模块</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4" name="Picture 3"/>
          <p:cNvPicPr>
            <a:picLocks noChangeAspect="true"/>
          </p:cNvPicPr>
          <p:nvPr/>
        </p:nvPicPr>
        <p:blipFill>
          <a:blip r:embed="rId2"/>
          <a:stretch>
            <a:fillRect/>
          </a:stretch>
        </p:blipFill>
        <p:spPr>
          <a:xfrm>
            <a:off x="2807970" y="899160"/>
            <a:ext cx="3528060" cy="363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true"/>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39958" name="TextBox 22"/>
          <p:cNvSpPr txBox="true">
            <a:spLocks noChangeArrowheads="true"/>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true"/>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20" name="TextBox 22"/>
          <p:cNvSpPr txBox="true">
            <a:spLocks noChangeArrowheads="true"/>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true"/>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true"/>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pic>
        <p:nvPicPr>
          <p:cNvPr id="4" name="Picture 3" descr="Screenshot from 2020-11-18 20-26-37"/>
          <p:cNvPicPr>
            <a:picLocks noChangeAspect="true"/>
          </p:cNvPicPr>
          <p:nvPr/>
        </p:nvPicPr>
        <p:blipFill>
          <a:blip r:embed="rId2"/>
          <a:stretch>
            <a:fillRect/>
          </a:stretch>
        </p:blipFill>
        <p:spPr>
          <a:xfrm>
            <a:off x="5824855" y="1530985"/>
            <a:ext cx="3072130" cy="595630"/>
          </a:xfrm>
          <a:prstGeom prst="rect">
            <a:avLst/>
          </a:prstGeom>
        </p:spPr>
      </p:pic>
      <p:sp>
        <p:nvSpPr>
          <p:cNvPr id="5" name="Text Box 4"/>
          <p:cNvSpPr txBox="true"/>
          <p:nvPr/>
        </p:nvSpPr>
        <p:spPr>
          <a:xfrm>
            <a:off x="5774055" y="3980180"/>
            <a:ext cx="2145665" cy="299085"/>
          </a:xfrm>
          <a:prstGeom prst="rect">
            <a:avLst/>
          </a:prstGeom>
          <a:noFill/>
        </p:spPr>
        <p:txBody>
          <a:bodyPr wrap="square" rtlCol="0">
            <a:spAutoFit/>
          </a:bodyPr>
          <a:p>
            <a:r>
              <a:rPr lang="zh-CN" altLang="en-US"/>
              <a:t>共有</a:t>
            </a:r>
            <a:r>
              <a:rPr lang="en-US" altLang="zh-CN"/>
              <a:t>152241</a:t>
            </a:r>
            <a:r>
              <a:rPr lang="zh-CN" altLang="en-US"/>
              <a:t>个样本</a:t>
            </a:r>
            <a:endParaRPr lang="zh-CN" altLang="en-US"/>
          </a:p>
        </p:txBody>
      </p:sp>
      <p:sp>
        <p:nvSpPr>
          <p:cNvPr id="8" name="圆角矩形 8"/>
          <p:cNvSpPr>
            <a:spLocks noChangeArrowheads="true"/>
          </p:cNvSpPr>
          <p:nvPr/>
        </p:nvSpPr>
        <p:spPr bwMode="auto">
          <a:xfrm>
            <a:off x="266065" y="136969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46380" y="327723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71780" y="1459865"/>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文本段落：</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11" name="Text Box 10"/>
          <p:cNvSpPr txBox="true"/>
          <p:nvPr/>
        </p:nvSpPr>
        <p:spPr>
          <a:xfrm>
            <a:off x="280035" y="334645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12" name="Straight Connector 11"/>
          <p:cNvCxnSpPr/>
          <p:nvPr/>
        </p:nvCxnSpPr>
        <p:spPr>
          <a:xfrm>
            <a:off x="280035" y="374586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true"/>
          <p:nvPr/>
        </p:nvSpPr>
        <p:spPr>
          <a:xfrm>
            <a:off x="280035" y="378015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true"/>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true"/>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true"/>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20" name="Text Box 19"/>
          <p:cNvSpPr txBox="true"/>
          <p:nvPr/>
        </p:nvSpPr>
        <p:spPr>
          <a:xfrm>
            <a:off x="5944870" y="2266950"/>
            <a:ext cx="2477770" cy="506730"/>
          </a:xfrm>
          <a:prstGeom prst="rect">
            <a:avLst/>
          </a:prstGeom>
          <a:noFill/>
        </p:spPr>
        <p:txBody>
          <a:bodyPr wrap="square" rtlCol="0">
            <a:spAutoFit/>
          </a:bodyPr>
          <a:p>
            <a:r>
              <a:rPr lang="zh-CN" altLang="en-US"/>
              <a:t>删除答案所在的句子（构造一个负样本）</a:t>
            </a:r>
            <a:endParaRPr lang="zh-CN" altLang="en-US"/>
          </a:p>
        </p:txBody>
      </p:sp>
      <p:sp>
        <p:nvSpPr>
          <p:cNvPr id="21" name="圆角矩形 8"/>
          <p:cNvSpPr>
            <a:spLocks noChangeArrowheads="true"/>
          </p:cNvSpPr>
          <p:nvPr/>
        </p:nvSpPr>
        <p:spPr bwMode="auto">
          <a:xfrm>
            <a:off x="468503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22" name="Straight Connector 21"/>
          <p:cNvCxnSpPr/>
          <p:nvPr/>
        </p:nvCxnSpPr>
        <p:spPr>
          <a:xfrm>
            <a:off x="468503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22"/>
          <p:cNvSpPr txBox="true"/>
          <p:nvPr/>
        </p:nvSpPr>
        <p:spPr>
          <a:xfrm>
            <a:off x="4704080" y="1028065"/>
            <a:ext cx="4404360" cy="783590"/>
          </a:xfrm>
          <a:prstGeom prst="rect">
            <a:avLst/>
          </a:prstGeom>
          <a:noFill/>
        </p:spPr>
        <p:txBody>
          <a:bodyPr wrap="square" rtlCol="0">
            <a:spAutoFit/>
          </a:bodyPr>
          <a:p>
            <a:r>
              <a:rPr lang="zh-CN" altLang="en-US" sz="900"/>
              <a:t>文本段落：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4" name="Text Box 23"/>
          <p:cNvSpPr txBox="true"/>
          <p:nvPr/>
        </p:nvSpPr>
        <p:spPr>
          <a:xfrm>
            <a:off x="468503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5" name="圆角矩形 8"/>
          <p:cNvSpPr>
            <a:spLocks noChangeArrowheads="true"/>
          </p:cNvSpPr>
          <p:nvPr/>
        </p:nvSpPr>
        <p:spPr bwMode="auto">
          <a:xfrm>
            <a:off x="26162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true"/>
          <p:nvPr/>
        </p:nvSpPr>
        <p:spPr>
          <a:xfrm>
            <a:off x="299720" y="2815590"/>
            <a:ext cx="4404360" cy="1198880"/>
          </a:xfrm>
          <a:prstGeom prst="rect">
            <a:avLst/>
          </a:prstGeom>
          <a:noFill/>
        </p:spPr>
        <p:txBody>
          <a:bodyPr wrap="square" rtlCol="0">
            <a:spAutoFit/>
          </a:bodyPr>
          <a:p>
            <a:r>
              <a:rPr lang="zh-CN" altLang="en-US" sz="900"/>
              <a:t>文本段落：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true"/>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true"/>
          <p:nvPr/>
        </p:nvSpPr>
        <p:spPr>
          <a:xfrm>
            <a:off x="900430" y="4240530"/>
            <a:ext cx="2981325" cy="506730"/>
          </a:xfrm>
          <a:prstGeom prst="rect">
            <a:avLst/>
          </a:prstGeom>
          <a:noFill/>
        </p:spPr>
        <p:txBody>
          <a:bodyPr wrap="square" rtlCol="0">
            <a:spAutoFit/>
          </a:bodyPr>
          <a:p>
            <a:r>
              <a:rPr lang="zh-CN" altLang="en-US"/>
              <a:t>随机选取句子替换掉答案所在的句子，构造</a:t>
            </a:r>
            <a:r>
              <a:rPr lang="en-US" altLang="zh-CN"/>
              <a:t>4</a:t>
            </a:r>
            <a:r>
              <a:rPr lang="zh-CN" altLang="en-US"/>
              <a:t>个负样本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Rounded Rectangle 2"/>
          <p:cNvSpPr/>
          <p:nvPr/>
        </p:nvSpPr>
        <p:spPr>
          <a:xfrm>
            <a:off x="3148965" y="122555"/>
            <a:ext cx="2297430" cy="722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汇报提纲</a:t>
            </a:r>
            <a:endParaRPr lang="zh-CN" altLang="en-US" sz="2400">
              <a:solidFill>
                <a:schemeClr val="tx1"/>
              </a:solidFill>
            </a:endParaRPr>
          </a:p>
        </p:txBody>
      </p:sp>
      <p:sp>
        <p:nvSpPr>
          <p:cNvPr id="5" name="矩形 15"/>
          <p:cNvSpPr/>
          <p:nvPr/>
        </p:nvSpPr>
        <p:spPr>
          <a:xfrm>
            <a:off x="1919605" y="1520190"/>
            <a:ext cx="32829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1</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6" name="直接连接符 19"/>
          <p:cNvCxnSpPr/>
          <p:nvPr/>
        </p:nvCxnSpPr>
        <p:spPr>
          <a:xfrm>
            <a:off x="2408714" y="1843049"/>
            <a:ext cx="5310187" cy="9525"/>
          </a:xfrm>
          <a:prstGeom prst="line">
            <a:avLst/>
          </a:prstGeom>
          <a:ln w="25400" cap="flat" cmpd="sng">
            <a:solidFill>
              <a:srgbClr val="828282"/>
            </a:solidFill>
            <a:prstDash val="sysDot"/>
            <a:round/>
            <a:headEnd type="none" w="med" len="med"/>
            <a:tailEnd type="none" w="med" len="med"/>
          </a:ln>
        </p:spPr>
      </p:cxnSp>
      <p:sp>
        <p:nvSpPr>
          <p:cNvPr id="19" name="TextBox 128"/>
          <p:cNvSpPr txBox="true"/>
          <p:nvPr/>
        </p:nvSpPr>
        <p:spPr>
          <a:xfrm>
            <a:off x="2816690" y="147440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前期准备工作</a:t>
            </a:r>
            <a:endParaRPr lang="zh-CN" altLang="en-US" dirty="0">
              <a:solidFill>
                <a:schemeClr val="tx1"/>
              </a:solidFill>
              <a:uFillTx/>
              <a:latin typeface="Arial" panose="02080604020202020204" pitchFamily="34" charset="0"/>
            </a:endParaRPr>
          </a:p>
        </p:txBody>
      </p:sp>
      <p:sp>
        <p:nvSpPr>
          <p:cNvPr id="23" name="矩形 15"/>
          <p:cNvSpPr/>
          <p:nvPr/>
        </p:nvSpPr>
        <p:spPr>
          <a:xfrm>
            <a:off x="1919605" y="2336800"/>
            <a:ext cx="32829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2</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25" name="直接连接符 19"/>
          <p:cNvCxnSpPr/>
          <p:nvPr/>
        </p:nvCxnSpPr>
        <p:spPr>
          <a:xfrm>
            <a:off x="2408714" y="2659659"/>
            <a:ext cx="5310187" cy="9525"/>
          </a:xfrm>
          <a:prstGeom prst="line">
            <a:avLst/>
          </a:prstGeom>
          <a:ln w="25400" cap="flat" cmpd="sng">
            <a:solidFill>
              <a:srgbClr val="828282"/>
            </a:solidFill>
            <a:prstDash val="sysDot"/>
            <a:round/>
            <a:headEnd type="none" w="med" len="med"/>
            <a:tailEnd type="none" w="med" len="med"/>
          </a:ln>
        </p:spPr>
      </p:cxnSp>
      <p:sp>
        <p:nvSpPr>
          <p:cNvPr id="26" name="TextBox 128"/>
          <p:cNvSpPr txBox="true"/>
          <p:nvPr/>
        </p:nvSpPr>
        <p:spPr>
          <a:xfrm>
            <a:off x="2816690" y="229101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选题意义</a:t>
            </a:r>
            <a:endParaRPr lang="zh-CN" altLang="en-US" dirty="0">
              <a:solidFill>
                <a:schemeClr val="tx1"/>
              </a:solidFill>
              <a:uFillTx/>
              <a:latin typeface="Arial" panose="02080604020202020204" pitchFamily="34" charset="0"/>
            </a:endParaRPr>
          </a:p>
        </p:txBody>
      </p:sp>
      <p:sp>
        <p:nvSpPr>
          <p:cNvPr id="27" name="矩形 15"/>
          <p:cNvSpPr/>
          <p:nvPr/>
        </p:nvSpPr>
        <p:spPr>
          <a:xfrm>
            <a:off x="1919605" y="3143250"/>
            <a:ext cx="32829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3</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28" name="直接连接符 19"/>
          <p:cNvCxnSpPr/>
          <p:nvPr/>
        </p:nvCxnSpPr>
        <p:spPr>
          <a:xfrm>
            <a:off x="2408714" y="3466109"/>
            <a:ext cx="5310187" cy="9525"/>
          </a:xfrm>
          <a:prstGeom prst="line">
            <a:avLst/>
          </a:prstGeom>
          <a:ln w="25400" cap="flat" cmpd="sng">
            <a:solidFill>
              <a:srgbClr val="828282"/>
            </a:solidFill>
            <a:prstDash val="sysDot"/>
            <a:round/>
            <a:headEnd type="none" w="med" len="med"/>
            <a:tailEnd type="none" w="med" len="med"/>
          </a:ln>
        </p:spPr>
      </p:cxnSp>
      <p:sp>
        <p:nvSpPr>
          <p:cNvPr id="29" name="TextBox 128"/>
          <p:cNvSpPr txBox="true"/>
          <p:nvPr/>
        </p:nvSpPr>
        <p:spPr>
          <a:xfrm>
            <a:off x="2816690" y="309746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研究内容与方案</a:t>
            </a:r>
            <a:endParaRPr lang="zh-CN" altLang="en-US" dirty="0">
              <a:solidFill>
                <a:schemeClr val="tx1"/>
              </a:solidFill>
              <a:uFillTx/>
              <a:latin typeface="Arial" panose="02080604020202020204" pitchFamily="34" charset="0"/>
            </a:endParaRPr>
          </a:p>
        </p:txBody>
      </p:sp>
      <p:sp>
        <p:nvSpPr>
          <p:cNvPr id="30" name="矩形 15"/>
          <p:cNvSpPr/>
          <p:nvPr/>
        </p:nvSpPr>
        <p:spPr>
          <a:xfrm>
            <a:off x="1919605" y="3970020"/>
            <a:ext cx="32829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4</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31" name="直接连接符 19"/>
          <p:cNvCxnSpPr/>
          <p:nvPr/>
        </p:nvCxnSpPr>
        <p:spPr>
          <a:xfrm>
            <a:off x="2408714" y="4292879"/>
            <a:ext cx="5310187" cy="9525"/>
          </a:xfrm>
          <a:prstGeom prst="line">
            <a:avLst/>
          </a:prstGeom>
          <a:ln w="25400" cap="flat" cmpd="sng">
            <a:solidFill>
              <a:srgbClr val="828282"/>
            </a:solidFill>
            <a:prstDash val="sysDot"/>
            <a:round/>
            <a:headEnd type="none" w="med" len="med"/>
            <a:tailEnd type="none" w="med" len="med"/>
          </a:ln>
        </p:spPr>
      </p:cxnSp>
      <p:sp>
        <p:nvSpPr>
          <p:cNvPr id="32" name="TextBox 128"/>
          <p:cNvSpPr txBox="true"/>
          <p:nvPr/>
        </p:nvSpPr>
        <p:spPr>
          <a:xfrm>
            <a:off x="2816690" y="392423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预期成果与已完成进度</a:t>
            </a:r>
            <a:endParaRPr lang="zh-CN" altLang="en-US" dirty="0">
              <a:solidFill>
                <a:schemeClr val="tx1"/>
              </a:solidFill>
              <a:uFillTx/>
              <a:latin typeface="Arial" panose="0208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true"/>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true"/>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true"/>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4" name="圆角矩形 8"/>
          <p:cNvSpPr>
            <a:spLocks noChangeArrowheads="true"/>
          </p:cNvSpPr>
          <p:nvPr/>
        </p:nvSpPr>
        <p:spPr bwMode="auto">
          <a:xfrm>
            <a:off x="4754880" y="889635"/>
            <a:ext cx="4219575"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5" name="Straight Connector 4"/>
          <p:cNvCxnSpPr/>
          <p:nvPr/>
        </p:nvCxnSpPr>
        <p:spPr>
          <a:xfrm>
            <a:off x="4754880" y="2037080"/>
            <a:ext cx="4136390" cy="6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Box 6"/>
          <p:cNvSpPr txBox="true"/>
          <p:nvPr/>
        </p:nvSpPr>
        <p:spPr>
          <a:xfrm>
            <a:off x="4773930" y="1028065"/>
            <a:ext cx="4300855" cy="50673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a:t>
            </a:r>
            <a:endParaRPr lang="zh-CN" altLang="en-US" sz="900"/>
          </a:p>
        </p:txBody>
      </p:sp>
      <p:sp>
        <p:nvSpPr>
          <p:cNvPr id="12" name="Text Box 11"/>
          <p:cNvSpPr txBox="true"/>
          <p:nvPr/>
        </p:nvSpPr>
        <p:spPr>
          <a:xfrm>
            <a:off x="4754880" y="2037080"/>
            <a:ext cx="396176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3" name="Text Box 12"/>
          <p:cNvSpPr txBox="true"/>
          <p:nvPr/>
        </p:nvSpPr>
        <p:spPr>
          <a:xfrm>
            <a:off x="5981700" y="2266950"/>
            <a:ext cx="1421130" cy="299085"/>
          </a:xfrm>
          <a:prstGeom prst="rect">
            <a:avLst/>
          </a:prstGeom>
          <a:noFill/>
        </p:spPr>
        <p:txBody>
          <a:bodyPr wrap="square" rtlCol="0">
            <a:spAutoFit/>
          </a:bodyPr>
          <a:p>
            <a:r>
              <a:rPr lang="zh-CN" altLang="en-US"/>
              <a:t>正样本</a:t>
            </a:r>
            <a:endParaRPr lang="zh-CN" altLang="en-US"/>
          </a:p>
        </p:txBody>
      </p:sp>
      <p:sp>
        <p:nvSpPr>
          <p:cNvPr id="14" name="圆角矩形 8"/>
          <p:cNvSpPr>
            <a:spLocks noChangeArrowheads="true"/>
          </p:cNvSpPr>
          <p:nvPr/>
        </p:nvSpPr>
        <p:spPr bwMode="auto">
          <a:xfrm>
            <a:off x="26162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15" name="Straight Connector 14"/>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5"/>
          <p:cNvSpPr txBox="true"/>
          <p:nvPr/>
        </p:nvSpPr>
        <p:spPr>
          <a:xfrm>
            <a:off x="280670" y="2954020"/>
            <a:ext cx="4404360" cy="78359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a:t>
            </a:r>
            <a:endParaRPr lang="zh-CN" altLang="en-US" sz="900"/>
          </a:p>
        </p:txBody>
      </p:sp>
      <p:sp>
        <p:nvSpPr>
          <p:cNvPr id="17" name="Text Box 16"/>
          <p:cNvSpPr txBox="true"/>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9" name="Text Box 18"/>
          <p:cNvSpPr txBox="true"/>
          <p:nvPr/>
        </p:nvSpPr>
        <p:spPr>
          <a:xfrm>
            <a:off x="1488440" y="4192905"/>
            <a:ext cx="1454785" cy="299085"/>
          </a:xfrm>
          <a:prstGeom prst="rect">
            <a:avLst/>
          </a:prstGeom>
          <a:noFill/>
        </p:spPr>
        <p:txBody>
          <a:bodyPr wrap="square" rtlCol="0">
            <a:spAutoFit/>
          </a:bodyPr>
          <a:p>
            <a:r>
              <a:rPr lang="zh-CN" altLang="en-US"/>
              <a:t>正样本</a:t>
            </a:r>
            <a:endParaRPr lang="zh-CN" altLang="en-US"/>
          </a:p>
        </p:txBody>
      </p:sp>
      <p:sp>
        <p:nvSpPr>
          <p:cNvPr id="35" name="圆角矩形 8"/>
          <p:cNvSpPr>
            <a:spLocks noChangeArrowheads="true"/>
          </p:cNvSpPr>
          <p:nvPr/>
        </p:nvSpPr>
        <p:spPr bwMode="auto">
          <a:xfrm>
            <a:off x="468630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36" name="Straight Connector 35"/>
          <p:cNvCxnSpPr/>
          <p:nvPr/>
        </p:nvCxnSpPr>
        <p:spPr>
          <a:xfrm>
            <a:off x="468630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36"/>
          <p:cNvSpPr txBox="true"/>
          <p:nvPr/>
        </p:nvSpPr>
        <p:spPr>
          <a:xfrm>
            <a:off x="4705350" y="2954020"/>
            <a:ext cx="4404360" cy="64516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。面积2.04平方公里，户籍人口7.04万人（2008年），下辖21个居委会。上海市轨道交通二号线、三号线、四号线以该街道辖区的中山公园站为换乘枢纽。</a:t>
            </a:r>
            <a:endParaRPr lang="zh-CN" altLang="en-US" sz="900"/>
          </a:p>
        </p:txBody>
      </p:sp>
      <p:sp>
        <p:nvSpPr>
          <p:cNvPr id="38" name="Text Box 37"/>
          <p:cNvSpPr txBox="true"/>
          <p:nvPr/>
        </p:nvSpPr>
        <p:spPr>
          <a:xfrm>
            <a:off x="468630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9" name="Text Box 38"/>
          <p:cNvSpPr txBox="true"/>
          <p:nvPr/>
        </p:nvSpPr>
        <p:spPr>
          <a:xfrm>
            <a:off x="5913120" y="4192905"/>
            <a:ext cx="1454785" cy="299085"/>
          </a:xfrm>
          <a:prstGeom prst="rect">
            <a:avLst/>
          </a:prstGeom>
          <a:noFill/>
        </p:spPr>
        <p:txBody>
          <a:bodyPr wrap="square" rtlCol="0">
            <a:spAutoFit/>
          </a:bodyPr>
          <a:p>
            <a:r>
              <a:rPr lang="zh-CN" altLang="en-US"/>
              <a:t>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20" name="Text Box 19"/>
          <p:cNvSpPr txBox="true"/>
          <p:nvPr/>
        </p:nvSpPr>
        <p:spPr>
          <a:xfrm>
            <a:off x="2493010" y="1943735"/>
            <a:ext cx="3373120" cy="299085"/>
          </a:xfrm>
          <a:prstGeom prst="rect">
            <a:avLst/>
          </a:prstGeom>
          <a:noFill/>
        </p:spPr>
        <p:txBody>
          <a:bodyPr wrap="square" rtlCol="0">
            <a:spAutoFit/>
          </a:bodyPr>
          <a:p>
            <a:r>
              <a:rPr lang="zh-CN" altLang="en-US"/>
              <a:t>最后得到的负样本数目：</a:t>
            </a:r>
            <a:r>
              <a:rPr lang="en-US" altLang="zh-CN"/>
              <a:t>430136</a:t>
            </a:r>
            <a:endParaRPr lang="en-US" altLang="zh-CN"/>
          </a:p>
        </p:txBody>
      </p:sp>
      <p:sp>
        <p:nvSpPr>
          <p:cNvPr id="21" name="Text Box 20"/>
          <p:cNvSpPr txBox="true"/>
          <p:nvPr/>
        </p:nvSpPr>
        <p:spPr>
          <a:xfrm>
            <a:off x="2693035" y="2414905"/>
            <a:ext cx="2749550" cy="299085"/>
          </a:xfrm>
          <a:prstGeom prst="rect">
            <a:avLst/>
          </a:prstGeom>
          <a:noFill/>
        </p:spPr>
        <p:txBody>
          <a:bodyPr wrap="square" rtlCol="0">
            <a:spAutoFit/>
          </a:bodyPr>
          <a:p>
            <a:r>
              <a:rPr lang="en-US" altLang="en-US"/>
              <a:t>Pesudo examples: </a:t>
            </a:r>
            <a:r>
              <a:rPr lang="en-US"/>
              <a:t>12716</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2" name="椭圆 61"/>
          <p:cNvSpPr/>
          <p:nvPr/>
        </p:nvSpPr>
        <p:spPr>
          <a:xfrm>
            <a:off x="1351280" y="1398270"/>
            <a:ext cx="312420" cy="295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r>
              <a:rPr lang="en-US" altLang="zh-CN" dirty="0">
                <a:latin typeface="+mn-ea"/>
              </a:rPr>
              <a:t>1</a:t>
            </a:r>
            <a:endParaRPr lang="en-US" altLang="zh-CN" dirty="0">
              <a:latin typeface="+mn-ea"/>
            </a:endParaRPr>
          </a:p>
        </p:txBody>
      </p:sp>
      <p:sp>
        <p:nvSpPr>
          <p:cNvPr id="9" name="Rounded Rectangle 8"/>
          <p:cNvSpPr/>
          <p:nvPr/>
        </p:nvSpPr>
        <p:spPr>
          <a:xfrm>
            <a:off x="1663700" y="1382395"/>
            <a:ext cx="168846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数据集的构造</a:t>
            </a:r>
            <a:endParaRPr lang="zh-CN" altLang="en-US" sz="1800">
              <a:solidFill>
                <a:schemeClr val="tx1"/>
              </a:solidFill>
            </a:endParaRPr>
          </a:p>
        </p:txBody>
      </p:sp>
      <p:sp>
        <p:nvSpPr>
          <p:cNvPr id="11" name="Rounded Rectangle 10"/>
          <p:cNvSpPr/>
          <p:nvPr/>
        </p:nvSpPr>
        <p:spPr>
          <a:xfrm>
            <a:off x="1217295" y="1928495"/>
            <a:ext cx="681609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选取经典的阅读理解模型如</a:t>
            </a:r>
            <a:r>
              <a:rPr lang="en-US" altLang="zh-CN" sz="1800">
                <a:solidFill>
                  <a:schemeClr val="tx1"/>
                </a:solidFill>
              </a:rPr>
              <a:t>BiDAF</a:t>
            </a:r>
            <a:r>
              <a:rPr lang="zh-CN" altLang="en-US" sz="1800">
                <a:solidFill>
                  <a:schemeClr val="tx1"/>
                </a:solidFill>
              </a:rPr>
              <a:t>、</a:t>
            </a:r>
            <a:r>
              <a:rPr lang="en-US" altLang="zh-CN" sz="1800">
                <a:solidFill>
                  <a:schemeClr val="tx1"/>
                </a:solidFill>
              </a:rPr>
              <a:t>R-Net</a:t>
            </a:r>
            <a:r>
              <a:rPr lang="zh-CN" altLang="en-US" sz="1800">
                <a:solidFill>
                  <a:schemeClr val="tx1"/>
                </a:solidFill>
              </a:rPr>
              <a:t>作为基准实验</a:t>
            </a:r>
            <a:endParaRPr lang="zh-CN" altLang="en-US" sz="1800">
              <a:solidFill>
                <a:schemeClr val="tx1"/>
              </a:solidFill>
            </a:endParaRPr>
          </a:p>
        </p:txBody>
      </p:sp>
      <p:sp>
        <p:nvSpPr>
          <p:cNvPr id="12" name="Oval 11"/>
          <p:cNvSpPr/>
          <p:nvPr/>
        </p:nvSpPr>
        <p:spPr>
          <a:xfrm>
            <a:off x="1351280" y="191706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ounded Rectangle 12"/>
          <p:cNvSpPr/>
          <p:nvPr/>
        </p:nvSpPr>
        <p:spPr>
          <a:xfrm>
            <a:off x="1444625" y="2484755"/>
            <a:ext cx="527240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利用中文的预训练模型</a:t>
            </a:r>
            <a:r>
              <a:rPr lang="en-US" altLang="zh-CN" sz="1800">
                <a:solidFill>
                  <a:schemeClr val="tx1"/>
                </a:solidFill>
              </a:rPr>
              <a:t>BERT</a:t>
            </a:r>
            <a:r>
              <a:rPr lang="zh-CN" altLang="en-US" sz="1800">
                <a:solidFill>
                  <a:schemeClr val="tx1"/>
                </a:solidFill>
              </a:rPr>
              <a:t>、</a:t>
            </a:r>
            <a:r>
              <a:rPr lang="en-US" altLang="zh-CN" sz="1800">
                <a:solidFill>
                  <a:schemeClr val="tx1"/>
                </a:solidFill>
              </a:rPr>
              <a:t>RoBERTa</a:t>
            </a:r>
            <a:r>
              <a:rPr lang="zh-CN" altLang="en-US" sz="1800">
                <a:solidFill>
                  <a:schemeClr val="tx1"/>
                </a:solidFill>
              </a:rPr>
              <a:t>实验</a:t>
            </a:r>
            <a:endParaRPr lang="zh-CN" altLang="en-US" sz="1800">
              <a:solidFill>
                <a:schemeClr val="tx1"/>
              </a:solidFill>
            </a:endParaRPr>
          </a:p>
        </p:txBody>
      </p:sp>
      <p:sp>
        <p:nvSpPr>
          <p:cNvPr id="14" name="Oval 13"/>
          <p:cNvSpPr/>
          <p:nvPr/>
        </p:nvSpPr>
        <p:spPr>
          <a:xfrm>
            <a:off x="1351280" y="248475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
        <p:nvSpPr>
          <p:cNvPr id="15" name="Rounded Rectangle 14"/>
          <p:cNvSpPr/>
          <p:nvPr/>
        </p:nvSpPr>
        <p:spPr>
          <a:xfrm>
            <a:off x="1351280" y="3091180"/>
            <a:ext cx="452755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在预训练模型的基础上提出改进方案</a:t>
            </a:r>
            <a:endParaRPr lang="zh-CN" altLang="en-US" sz="1800">
              <a:solidFill>
                <a:schemeClr val="tx1"/>
              </a:solidFill>
            </a:endParaRPr>
          </a:p>
        </p:txBody>
      </p:sp>
      <p:sp>
        <p:nvSpPr>
          <p:cNvPr id="16" name="Oval 15"/>
          <p:cNvSpPr/>
          <p:nvPr/>
        </p:nvSpPr>
        <p:spPr>
          <a:xfrm>
            <a:off x="1351280" y="3091180"/>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4</a:t>
            </a:r>
            <a:endParaRPr lang="en-US"/>
          </a:p>
        </p:txBody>
      </p:sp>
      <p:sp>
        <p:nvSpPr>
          <p:cNvPr id="17" name="Rounded Rectangle 16"/>
          <p:cNvSpPr/>
          <p:nvPr/>
        </p:nvSpPr>
        <p:spPr>
          <a:xfrm>
            <a:off x="1351280" y="3651885"/>
            <a:ext cx="242062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系统设计与展示</a:t>
            </a:r>
            <a:endParaRPr lang="zh-CN" altLang="en-US" sz="1800">
              <a:solidFill>
                <a:schemeClr val="tx1"/>
              </a:solidFill>
            </a:endParaRPr>
          </a:p>
        </p:txBody>
      </p:sp>
      <p:sp>
        <p:nvSpPr>
          <p:cNvPr id="19" name="Oval 18"/>
          <p:cNvSpPr/>
          <p:nvPr/>
        </p:nvSpPr>
        <p:spPr>
          <a:xfrm>
            <a:off x="1351280" y="365188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a:t>
            </a:r>
            <a:endParaRPr lang="en-US"/>
          </a:p>
        </p:txBody>
      </p:sp>
      <p:sp>
        <p:nvSpPr>
          <p:cNvPr id="4" name="Text Box 3"/>
          <p:cNvSpPr txBox="true"/>
          <p:nvPr/>
        </p:nvSpPr>
        <p:spPr>
          <a:xfrm>
            <a:off x="638175" y="614045"/>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拟采取的技术路线</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4" name="Text Box 3"/>
          <p:cNvSpPr txBox="true"/>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true"/>
          </p:cNvPicPr>
          <p:nvPr>
            <p:ph idx="1"/>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true"/>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true"/>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true"/>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true"/>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true"/>
          <p:nvPr/>
        </p:nvSpPr>
        <p:spPr>
          <a:xfrm>
            <a:off x="912495" y="848360"/>
            <a:ext cx="7964170" cy="368300"/>
          </a:xfrm>
          <a:prstGeom prst="rect">
            <a:avLst/>
          </a:prstGeom>
          <a:noFill/>
        </p:spPr>
        <p:txBody>
          <a:bodyPr wrap="square" rtlCol="0">
            <a:spAutoFit/>
          </a:bodyPr>
          <a:p>
            <a:r>
              <a:rPr lang="zh-CN" altLang="en-US" sz="1800"/>
              <a:t>已经构建好适合作为阅读理解模块的数据集，目前有样本。</a:t>
            </a:r>
            <a:endParaRPr lang="zh-CN" altLang="en-US" sz="1800"/>
          </a:p>
        </p:txBody>
      </p:sp>
      <p:sp>
        <p:nvSpPr>
          <p:cNvPr id="11" name="Text Box 10"/>
          <p:cNvSpPr txBox="true"/>
          <p:nvPr/>
        </p:nvSpPr>
        <p:spPr>
          <a:xfrm>
            <a:off x="871220" y="1216660"/>
            <a:ext cx="7402195" cy="368300"/>
          </a:xfrm>
          <a:prstGeom prst="rect">
            <a:avLst/>
          </a:prstGeom>
          <a:noFill/>
        </p:spPr>
        <p:txBody>
          <a:bodyPr wrap="square" rtlCol="0">
            <a:spAutoFit/>
          </a:bodyPr>
          <a:p>
            <a:r>
              <a:rPr lang="en-US" altLang="zh-CN" sz="1800"/>
              <a:t> </a:t>
            </a:r>
            <a:r>
              <a:rPr lang="zh-CN" altLang="en-US" sz="1800"/>
              <a:t>已经构造好适合作为文本匹配模块的数据集，目前有样本。</a:t>
            </a:r>
            <a:endParaRPr lang="zh-CN" altLang="en-US" sz="1800"/>
          </a:p>
        </p:txBody>
      </p:sp>
      <p:sp>
        <p:nvSpPr>
          <p:cNvPr id="3" name="Text Box 2"/>
          <p:cNvSpPr txBox="true"/>
          <p:nvPr/>
        </p:nvSpPr>
        <p:spPr>
          <a:xfrm>
            <a:off x="1018540" y="1650365"/>
            <a:ext cx="5986780" cy="299085"/>
          </a:xfrm>
          <a:prstGeom prst="rect">
            <a:avLst/>
          </a:prstGeom>
          <a:noFill/>
        </p:spPr>
        <p:txBody>
          <a:bodyPr wrap="square" rtlCol="0">
            <a:spAutoFit/>
          </a:bodyPr>
          <a:p>
            <a:r>
              <a:rPr lang="zh-CN" altLang="en-US"/>
              <a:t>实现了一个机器阅读理解模型</a:t>
            </a:r>
            <a:r>
              <a:rPr lang="en-US" altLang="zh-CN"/>
              <a:t>BiDAF</a:t>
            </a:r>
            <a:r>
              <a:rPr lang="zh-CN" altLang="en-US"/>
              <a:t>作为阅读理解模块的基线模型</a:t>
            </a:r>
            <a:endParaRPr lang="zh-CN" altLang="en-US"/>
          </a:p>
        </p:txBody>
      </p:sp>
      <p:sp>
        <p:nvSpPr>
          <p:cNvPr id="5" name="Text Box 4"/>
          <p:cNvSpPr txBox="true"/>
          <p:nvPr/>
        </p:nvSpPr>
        <p:spPr>
          <a:xfrm>
            <a:off x="1018540" y="1949450"/>
            <a:ext cx="5507355" cy="299085"/>
          </a:xfrm>
          <a:prstGeom prst="rect">
            <a:avLst/>
          </a:prstGeom>
          <a:noFill/>
        </p:spPr>
        <p:txBody>
          <a:bodyPr wrap="square" rtlCol="0">
            <a:spAutoFit/>
          </a:bodyPr>
          <a:p>
            <a:r>
              <a:rPr lang="zh-CN" altLang="en-US"/>
              <a:t>实现了一个文本匹配模型</a:t>
            </a:r>
            <a:r>
              <a:rPr lang="en-US" altLang="zh-CN"/>
              <a:t>ESIM</a:t>
            </a:r>
            <a:r>
              <a:rPr lang="zh-CN" altLang="en-US"/>
              <a:t>作为文本匹配模块的基线模型</a:t>
            </a:r>
            <a:endParaRPr lang="zh-CN" altLang="en-US"/>
          </a:p>
        </p:txBody>
      </p:sp>
      <p:sp>
        <p:nvSpPr>
          <p:cNvPr id="17" name="Text Box 16"/>
          <p:cNvSpPr txBox="true"/>
          <p:nvPr/>
        </p:nvSpPr>
        <p:spPr>
          <a:xfrm>
            <a:off x="471170" y="2353310"/>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预期研究计划</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Text Box 17"/>
          <p:cNvSpPr txBox="true"/>
          <p:nvPr/>
        </p:nvSpPr>
        <p:spPr>
          <a:xfrm>
            <a:off x="3261995" y="2353310"/>
            <a:ext cx="5614670" cy="2584450"/>
          </a:xfrm>
          <a:prstGeom prst="rect">
            <a:avLst/>
          </a:prstGeom>
          <a:noFill/>
        </p:spPr>
        <p:txBody>
          <a:bodyPr wrap="square" rtlCol="0">
            <a:spAutoFit/>
          </a:bodyPr>
          <a:p>
            <a:r>
              <a:rPr lang="en-US" altLang="zh-CN"/>
              <a:t>1 </a:t>
            </a:r>
            <a:r>
              <a:rPr lang="zh-CN" altLang="en-US"/>
              <a:t>利用数据增强方案扩充阅读理解数据集，通过爬取中小学语文考试阅读理解选择题扩充文本匹配模块的数据集。</a:t>
            </a:r>
            <a:r>
              <a:rPr lang="zh-CN" altLang="en-US">
                <a:sym typeface="+mn-ea"/>
              </a:rPr>
              <a:t>提升阅读理解模块和文本匹配模块的泛化性。</a:t>
            </a:r>
            <a:endParaRPr lang="zh-CN" altLang="en-US">
              <a:sym typeface="+mn-ea"/>
            </a:endParaRPr>
          </a:p>
          <a:p>
            <a:r>
              <a:rPr lang="en-US" altLang="zh-CN">
                <a:sym typeface="+mn-ea"/>
              </a:rPr>
              <a:t>2 </a:t>
            </a:r>
            <a:r>
              <a:rPr lang="zh-CN" altLang="en-US">
                <a:sym typeface="+mn-ea"/>
              </a:rPr>
              <a:t>实现基于知识蒸馏和</a:t>
            </a:r>
            <a:r>
              <a:rPr lang="en-US" altLang="zh-CN">
                <a:sym typeface="+mn-ea"/>
              </a:rPr>
              <a:t>Lattice-Transformer</a:t>
            </a:r>
            <a:r>
              <a:rPr lang="zh-CN" altLang="en-US">
                <a:sym typeface="+mn-ea"/>
              </a:rPr>
              <a:t>多轮交互机制的文本匹配模型，验证模型效果。</a:t>
            </a:r>
            <a:endParaRPr lang="zh-CN" altLang="en-US">
              <a:sym typeface="+mn-ea"/>
            </a:endParaRPr>
          </a:p>
          <a:p>
            <a:r>
              <a:rPr lang="en-US" altLang="zh-CN">
                <a:sym typeface="+mn-ea"/>
              </a:rPr>
              <a:t>3 </a:t>
            </a:r>
            <a:r>
              <a:rPr lang="zh-CN" altLang="en-US">
                <a:sym typeface="+mn-ea"/>
              </a:rPr>
              <a:t>实现基于强化</a:t>
            </a:r>
            <a:r>
              <a:rPr lang="en-US" altLang="zh-CN">
                <a:sym typeface="+mn-ea"/>
              </a:rPr>
              <a:t>BERT</a:t>
            </a:r>
            <a:r>
              <a:rPr lang="zh-CN" altLang="en-US">
                <a:sym typeface="+mn-ea"/>
              </a:rPr>
              <a:t>结合答案验证的阅读理解模型，验证模型效果</a:t>
            </a:r>
            <a:endParaRPr lang="zh-CN" altLang="en-US"/>
          </a:p>
          <a:p>
            <a:r>
              <a:rPr lang="en-US" altLang="zh-CN"/>
              <a:t>4 </a:t>
            </a:r>
            <a:r>
              <a:rPr lang="zh-CN" altLang="en-US"/>
              <a:t>利用强化学习中奖励的机制联合训练阅读理解模块和文本匹配模块，通过阅读理解模块预测的答案的准确性指导文本匹配模块尽可能选择相关度高的文档。</a:t>
            </a: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788035" y="1040765"/>
            <a:ext cx="2910840" cy="769620"/>
          </a:xfrm>
          <a:prstGeom prst="rect">
            <a:avLst/>
          </a:prstGeom>
        </p:spPr>
      </p:pic>
      <p:sp>
        <p:nvSpPr>
          <p:cNvPr id="5" name="Text Box 4"/>
          <p:cNvSpPr txBox="true"/>
          <p:nvPr/>
        </p:nvSpPr>
        <p:spPr>
          <a:xfrm>
            <a:off x="1079500" y="1988185"/>
            <a:ext cx="1932305" cy="299085"/>
          </a:xfrm>
          <a:prstGeom prst="rect">
            <a:avLst/>
          </a:prstGeom>
          <a:noFill/>
        </p:spPr>
        <p:txBody>
          <a:bodyPr wrap="square" rtlCol="0">
            <a:spAutoFit/>
          </a:bodyPr>
          <a:p>
            <a:r>
              <a:rPr lang="en-US"/>
              <a:t>123433</a:t>
            </a:r>
            <a:r>
              <a:rPr lang="zh-CN" altLang="en-US"/>
              <a:t>个样本</a:t>
            </a:r>
            <a:endParaRPr lang="zh-CN" altLang="en-US"/>
          </a:p>
        </p:txBody>
      </p:sp>
      <p:pic>
        <p:nvPicPr>
          <p:cNvPr id="6" name="Picture 5"/>
          <p:cNvPicPr>
            <a:picLocks noChangeAspect="true"/>
          </p:cNvPicPr>
          <p:nvPr/>
        </p:nvPicPr>
        <p:blipFill>
          <a:blip r:embed="rId2"/>
          <a:stretch>
            <a:fillRect/>
          </a:stretch>
        </p:blipFill>
        <p:spPr>
          <a:xfrm>
            <a:off x="1472565" y="2463800"/>
            <a:ext cx="7446645" cy="2005965"/>
          </a:xfrm>
          <a:prstGeom prst="rect">
            <a:avLst/>
          </a:prstGeom>
        </p:spPr>
      </p:pic>
      <p:pic>
        <p:nvPicPr>
          <p:cNvPr id="7" name="图片 3"/>
          <p:cNvPicPr>
            <a:picLocks noChangeAspect="true"/>
          </p:cNvPicPr>
          <p:nvPr/>
        </p:nvPicPr>
        <p:blipFill>
          <a:blip r:embed="rId3"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 altLang="en-US"/>
              <a:t>BiDAF</a:t>
            </a:r>
            <a:endParaRPr lang="" alt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pic>
        <p:nvPicPr>
          <p:cNvPr id="9" name="内容占位符 8" descr="2020-11-12 08-27-56 的屏幕截图"/>
          <p:cNvPicPr>
            <a:picLocks noChangeAspect="true"/>
          </p:cNvPicPr>
          <p:nvPr>
            <p:ph idx="1"/>
          </p:nvPr>
        </p:nvPicPr>
        <p:blipFill>
          <a:blip r:embed="rId2"/>
          <a:stretch>
            <a:fillRect/>
          </a:stretch>
        </p:blipFill>
        <p:spPr>
          <a:xfrm>
            <a:off x="1066165" y="1585595"/>
            <a:ext cx="6782435" cy="236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 altLang="en-US"/>
              <a:t>Text Match</a:t>
            </a:r>
            <a:endParaRPr lang="" alt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
        <p:nvSpPr>
          <p:cNvPr id="3" name="Content Placeholder 2"/>
          <p:cNvSpPr/>
          <p:nvPr>
            <p:ph idx="1"/>
          </p:nvPr>
        </p:nvSpPr>
        <p:spPr/>
        <p:txBody>
          <a:bodyPr/>
          <a:p>
            <a:endParaRPr lang="en-US"/>
          </a:p>
        </p:txBody>
      </p:sp>
      <p:pic>
        <p:nvPicPr>
          <p:cNvPr id="5" name="Picture 4" descr="Screenshot from 2020-11-23 08-35-02"/>
          <p:cNvPicPr>
            <a:picLocks noChangeAspect="true"/>
          </p:cNvPicPr>
          <p:nvPr/>
        </p:nvPicPr>
        <p:blipFill>
          <a:blip r:embed="rId2"/>
          <a:stretch>
            <a:fillRect/>
          </a:stretch>
        </p:blipFill>
        <p:spPr>
          <a:xfrm>
            <a:off x="1516380" y="1736090"/>
            <a:ext cx="6111875" cy="211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 altLang="en-US"/>
              <a:t>CMRC2018</a:t>
            </a:r>
            <a:endParaRPr lang="" alt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pic>
        <p:nvPicPr>
          <p:cNvPr id="4" name="Content Placeholder 3" descr="Screenshot from 2020-11-24 14-27-02"/>
          <p:cNvPicPr>
            <a:picLocks noChangeAspect="true"/>
          </p:cNvPicPr>
          <p:nvPr>
            <p:ph idx="1"/>
          </p:nvPr>
        </p:nvPicPr>
        <p:blipFill>
          <a:blip r:embed="rId2"/>
          <a:stretch>
            <a:fillRect/>
          </a:stretch>
        </p:blipFill>
        <p:spPr>
          <a:xfrm>
            <a:off x="1532255" y="1739900"/>
            <a:ext cx="6447790" cy="2229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9" name="Text Box 8"/>
          <p:cNvSpPr txBox="true"/>
          <p:nvPr/>
        </p:nvSpPr>
        <p:spPr>
          <a:xfrm>
            <a:off x="488315"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前期工作</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945" name="圆角矩形 8"/>
          <p:cNvSpPr>
            <a:spLocks noChangeArrowheads="true"/>
          </p:cNvSpPr>
          <p:nvPr/>
        </p:nvSpPr>
        <p:spPr bwMode="auto">
          <a:xfrm>
            <a:off x="264160" y="1697990"/>
            <a:ext cx="4102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12" name="矩形 1"/>
          <p:cNvSpPr/>
          <p:nvPr/>
        </p:nvSpPr>
        <p:spPr>
          <a:xfrm>
            <a:off x="391160" y="1925955"/>
            <a:ext cx="4188460" cy="2799715"/>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命名实体识别</a:t>
            </a:r>
            <a:r>
              <a:rPr lang="en-US" altLang="zh-CN" sz="1600" dirty="0">
                <a:latin typeface="Songti SC" panose="02010600040101010101" pitchFamily="2" charset="-122"/>
                <a:ea typeface="Songti SC" panose="02010600040101010101" pitchFamily="2" charset="-122"/>
              </a:rPr>
              <a:t>(BiLSTM+CRF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Lattice-LSTM ...)</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文本分类</a:t>
            </a:r>
            <a:r>
              <a:rPr lang="en-US" altLang="zh-CN" sz="1600" dirty="0">
                <a:latin typeface="Songti SC" panose="02010600040101010101" pitchFamily="2" charset="-122"/>
                <a:ea typeface="Songti SC" panose="02010600040101010101" pitchFamily="2" charset="-122"/>
              </a:rPr>
              <a:t>(TextCNN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ID-LSTM ...)</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自然语言推理</a:t>
            </a:r>
            <a:r>
              <a:rPr lang="en-US" altLang="zh-CN" sz="1600" dirty="0">
                <a:latin typeface="Songti SC" panose="02010600040101010101" pitchFamily="2" charset="-122"/>
                <a:ea typeface="Songti SC" panose="02010600040101010101" pitchFamily="2" charset="-122"/>
              </a:rPr>
              <a:t>(EISM</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DRCN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BiMPM...)</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机器阅读理解</a:t>
            </a:r>
            <a:r>
              <a:rPr lang="en-US" altLang="zh-CN" sz="1600" dirty="0">
                <a:latin typeface="Songti SC" panose="02010600040101010101" pitchFamily="2" charset="-122"/>
                <a:ea typeface="Songti SC" panose="02010600040101010101" pitchFamily="2" charset="-122"/>
              </a:rPr>
              <a:t>(BiDAF</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QANet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R-Net...)</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预训练模型</a:t>
            </a:r>
            <a:r>
              <a:rPr lang="en-US" altLang="zh-CN" sz="1600" dirty="0">
                <a:latin typeface="Songti SC" panose="02010600040101010101" pitchFamily="2" charset="-122"/>
                <a:ea typeface="Songti SC" panose="02010600040101010101" pitchFamily="2" charset="-122"/>
              </a:rPr>
              <a:t>(ELMo</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BERT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ALBERT...)</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其它方向：如机器翻译、谣言检测、知识图谱嵌入</a:t>
            </a:r>
            <a:r>
              <a:rPr lang="en-US" altLang="zh-CN" sz="1600" dirty="0">
                <a:latin typeface="Songti SC" panose="02010600040101010101" pitchFamily="2" charset="-122"/>
                <a:ea typeface="Songti SC" panose="02010600040101010101" pitchFamily="2" charset="-122"/>
              </a:rPr>
              <a:t>...</a:t>
            </a:r>
            <a:endParaRPr lang="zh-CN" altLang="en-US"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itchFamily="2" charset="-122"/>
              <a:ea typeface="宋体" pitchFamily="2" charset="-122"/>
              <a:cs typeface="Calibri" panose="020F0502020204030204" charset="0"/>
            </a:endParaRPr>
          </a:p>
        </p:txBody>
      </p:sp>
      <p:sp>
        <p:nvSpPr>
          <p:cNvPr id="3" name="Oval 2"/>
          <p:cNvSpPr/>
          <p:nvPr/>
        </p:nvSpPr>
        <p:spPr>
          <a:xfrm>
            <a:off x="1575435" y="879475"/>
            <a:ext cx="1290955" cy="96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文献阅读</a:t>
            </a:r>
            <a:endParaRPr lang="zh-CN" altLang="en-US"/>
          </a:p>
        </p:txBody>
      </p:sp>
      <p:sp>
        <p:nvSpPr>
          <p:cNvPr id="8" name="圆角矩形 8"/>
          <p:cNvSpPr>
            <a:spLocks noChangeArrowheads="true"/>
          </p:cNvSpPr>
          <p:nvPr/>
        </p:nvSpPr>
        <p:spPr bwMode="auto">
          <a:xfrm>
            <a:off x="4638675" y="1697990"/>
            <a:ext cx="390969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10" name="矩形 1"/>
          <p:cNvSpPr/>
          <p:nvPr/>
        </p:nvSpPr>
        <p:spPr>
          <a:xfrm>
            <a:off x="4793615" y="1925955"/>
            <a:ext cx="4144010" cy="1568450"/>
          </a:xfrm>
          <a:prstGeom prst="rect">
            <a:avLst/>
          </a:prstGeom>
        </p:spPr>
        <p:txBody>
          <a:bodyPr wrap="square">
            <a:spAutoFit/>
          </a:bodyPr>
          <a:lstStyle/>
          <a:p>
            <a:pPr indent="0">
              <a:buFont typeface="Symbol" panose="05050102010706020507" pitchFamily="18" charset="2"/>
              <a:buNone/>
            </a:pP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solidFill>
                  <a:schemeClr val="tx1"/>
                </a:solidFill>
                <a:latin typeface="Songti SC" panose="02010600040101010101" pitchFamily="2" charset="-122"/>
                <a:ea typeface="Songti SC" panose="02010600040101010101" pitchFamily="2" charset="-122"/>
              </a:rPr>
              <a:t>中兴捧月算法师挑战赛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百度人工智能开源大赛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中国法研杯机器阅读理解比赛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itchFamily="2" charset="-122"/>
              <a:ea typeface="宋体" pitchFamily="2" charset="-122"/>
              <a:cs typeface="Calibri" panose="020F0502020204030204" charset="0"/>
            </a:endParaRPr>
          </a:p>
        </p:txBody>
      </p:sp>
      <p:sp>
        <p:nvSpPr>
          <p:cNvPr id="11" name="Oval 10"/>
          <p:cNvSpPr/>
          <p:nvPr/>
        </p:nvSpPr>
        <p:spPr>
          <a:xfrm>
            <a:off x="5977890" y="879475"/>
            <a:ext cx="1230630" cy="96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参加竞赛</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pic>
        <p:nvPicPr>
          <p:cNvPr id="5" name="Content Placeholder 4"/>
          <p:cNvPicPr>
            <a:picLocks noChangeAspect="true"/>
          </p:cNvPicPr>
          <p:nvPr>
            <p:ph idx="1"/>
          </p:nvPr>
        </p:nvPicPr>
        <p:blipFill>
          <a:blip r:embed="rId2"/>
          <a:stretch>
            <a:fillRect/>
          </a:stretch>
        </p:blipFill>
        <p:spPr>
          <a:xfrm>
            <a:off x="1901190" y="273685"/>
            <a:ext cx="4347845" cy="2479675"/>
          </a:xfrm>
          <a:prstGeom prst="rect">
            <a:avLst/>
          </a:prstGeom>
        </p:spPr>
      </p:pic>
      <p:pic>
        <p:nvPicPr>
          <p:cNvPr id="6" name="Picture 5"/>
          <p:cNvPicPr>
            <a:picLocks noChangeAspect="true"/>
          </p:cNvPicPr>
          <p:nvPr/>
        </p:nvPicPr>
        <p:blipFill>
          <a:blip r:embed="rId3"/>
          <a:stretch>
            <a:fillRect/>
          </a:stretch>
        </p:blipFill>
        <p:spPr>
          <a:xfrm>
            <a:off x="1901190" y="3145790"/>
            <a:ext cx="4348480" cy="1358265"/>
          </a:xfrm>
          <a:prstGeom prst="rect">
            <a:avLst/>
          </a:prstGeom>
        </p:spPr>
      </p:pic>
      <p:sp>
        <p:nvSpPr>
          <p:cNvPr id="8" name="Text Box 7"/>
          <p:cNvSpPr txBox="true"/>
          <p:nvPr/>
        </p:nvSpPr>
        <p:spPr>
          <a:xfrm>
            <a:off x="1362075" y="4639945"/>
            <a:ext cx="6419850" cy="299085"/>
          </a:xfrm>
          <a:prstGeom prst="rect">
            <a:avLst/>
          </a:prstGeom>
          <a:noFill/>
        </p:spPr>
        <p:txBody>
          <a:bodyPr wrap="square" rtlCol="0">
            <a:spAutoFit/>
          </a:bodyPr>
          <a:p>
            <a:r>
              <a:rPr lang="en-US"/>
              <a:t>对文中引用张鷟的话的作用分析正确的</a:t>
            </a:r>
            <a:r>
              <a:rPr lang="zh-CN" altLang="en-US"/>
              <a:t>是生动形象地说明了赵州桥高度的技术水平</a:t>
            </a:r>
            <a:endParaRPr lang="zh-CN" altLang="en-US"/>
          </a:p>
        </p:txBody>
      </p:sp>
      <p:sp>
        <p:nvSpPr>
          <p:cNvPr id="9" name="Text Box 8"/>
          <p:cNvSpPr txBox="true"/>
          <p:nvPr/>
        </p:nvSpPr>
        <p:spPr>
          <a:xfrm>
            <a:off x="6702425" y="1527175"/>
            <a:ext cx="1993265" cy="299085"/>
          </a:xfrm>
          <a:prstGeom prst="rect">
            <a:avLst/>
          </a:prstGeom>
          <a:noFill/>
        </p:spPr>
        <p:txBody>
          <a:bodyPr wrap="square" rtlCol="0">
            <a:spAutoFit/>
          </a:bodyPr>
          <a:p>
            <a:r>
              <a:rPr lang="zh-CN" altLang="en-US"/>
              <a:t>构造正样本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endParaRPr lang="en-US"/>
          </a:p>
        </p:txBody>
      </p:sp>
      <p:sp>
        <p:nvSpPr>
          <p:cNvPr id="4" name="Text Box 3"/>
          <p:cNvSpPr txBox="true"/>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endParaRPr lang="en-US"/>
          </a:p>
        </p:txBody>
      </p:sp>
      <p:sp>
        <p:nvSpPr>
          <p:cNvPr id="4" name="Text Box 3"/>
          <p:cNvSpPr txBox="true"/>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Picture 7"/>
          <p:cNvPicPr>
            <a:picLocks noChangeAspect="true"/>
          </p:cNvPicPr>
          <p:nvPr/>
        </p:nvPicPr>
        <p:blipFill>
          <a:blip r:embed="rId2"/>
          <a:stretch>
            <a:fillRect/>
          </a:stretch>
        </p:blipFill>
        <p:spPr>
          <a:xfrm>
            <a:off x="5313680" y="2373630"/>
            <a:ext cx="3106420" cy="2520315"/>
          </a:xfrm>
          <a:prstGeom prst="rect">
            <a:avLst/>
          </a:prstGeom>
        </p:spPr>
      </p:pic>
      <p:pic>
        <p:nvPicPr>
          <p:cNvPr id="9" name="Picture 8"/>
          <p:cNvPicPr>
            <a:picLocks noChangeAspect="true"/>
          </p:cNvPicPr>
          <p:nvPr/>
        </p:nvPicPr>
        <p:blipFill>
          <a:blip r:embed="rId3"/>
          <a:stretch>
            <a:fillRect/>
          </a:stretch>
        </p:blipFill>
        <p:spPr>
          <a:xfrm>
            <a:off x="314325" y="2384425"/>
            <a:ext cx="3256280" cy="2509520"/>
          </a:xfrm>
          <a:prstGeom prst="rect">
            <a:avLst/>
          </a:prstGeom>
        </p:spPr>
      </p:pic>
      <p:sp>
        <p:nvSpPr>
          <p:cNvPr id="10" name="Text Box 9"/>
          <p:cNvSpPr txBox="true"/>
          <p:nvPr/>
        </p:nvSpPr>
        <p:spPr>
          <a:xfrm>
            <a:off x="640080" y="1000125"/>
            <a:ext cx="8256905" cy="583565"/>
          </a:xfrm>
          <a:prstGeom prst="rect">
            <a:avLst/>
          </a:prstGeom>
          <a:noFill/>
        </p:spPr>
        <p:txBody>
          <a:bodyPr wrap="square" rtlCol="0">
            <a:spAutoFit/>
          </a:bodyPr>
          <a:p>
            <a:r>
              <a:rPr lang="zh-CN" altLang="en-US" sz="1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搜索引擎：</a:t>
            </a:r>
            <a:r>
              <a:rPr lang="zh-CN" altLang="en-US" sz="1600">
                <a:solidFill>
                  <a:schemeClr val="tx1"/>
                </a:solidFill>
                <a:effectLst>
                  <a:outerShdw blurRad="38100" dist="19050" dir="2700000" algn="tl" rotWithShape="0">
                    <a:schemeClr val="dk1">
                      <a:alpha val="40000"/>
                    </a:schemeClr>
                  </a:outerShdw>
                </a:effectLst>
              </a:rPr>
              <a:t>基于关键词的检索方式，返回排序的文档结果，</a:t>
            </a:r>
            <a:r>
              <a:rPr lang="zh-CN" altLang="en-US" sz="1600">
                <a:effectLst>
                  <a:outerShdw blurRad="38100" dist="19050" dir="2700000" algn="tl" rotWithShape="0">
                    <a:schemeClr val="dk1">
                      <a:alpha val="40000"/>
                    </a:schemeClr>
                  </a:outerShdw>
                </a:effectLst>
                <a:sym typeface="+mn-ea"/>
              </a:rPr>
              <a:t>缺乏对问题语义的理解</a:t>
            </a:r>
            <a:r>
              <a:rPr lang="zh-CN" altLang="en-US" sz="1600">
                <a:solidFill>
                  <a:schemeClr val="tx1"/>
                </a:solidFill>
                <a:effectLst>
                  <a:outerShdw blurRad="38100" dist="19050" dir="2700000" algn="tl" rotWithShape="0">
                    <a:schemeClr val="dk1">
                      <a:alpha val="40000"/>
                    </a:schemeClr>
                  </a:outerShdw>
                </a:effectLst>
              </a:rPr>
              <a:t>。</a:t>
            </a:r>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问答系统：</a:t>
            </a:r>
            <a:r>
              <a:rPr lang="zh-CN" altLang="en-US" sz="1600">
                <a:solidFill>
                  <a:schemeClr val="tx1"/>
                </a:solidFill>
                <a:effectLst>
                  <a:outerShdw blurRad="38100" dist="19050" dir="2700000" algn="tl" rotWithShape="0">
                    <a:schemeClr val="dk1">
                      <a:alpha val="40000"/>
                    </a:schemeClr>
                  </a:outerShdw>
                </a:effectLst>
              </a:rPr>
              <a:t>深层次语义分析问题，通过检索知识库或问答库，经过推理给出细粒度的答案</a:t>
            </a:r>
            <a:endParaRPr lang="zh-CN" altLang="en-US" sz="16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问答系统分类</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9942"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460171" y="4758361"/>
            <a:ext cx="3087275"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2928563" y="47456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5513591" y="47329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true"/>
          </p:cNvPicPr>
          <p:nvPr/>
        </p:nvPicPr>
        <p:blipFill>
          <a:blip r:embed="rId3"/>
          <a:stretch>
            <a:fillRect/>
          </a:stretch>
        </p:blipFill>
        <p:spPr>
          <a:xfrm>
            <a:off x="3434715" y="1075055"/>
            <a:ext cx="3901440" cy="1188720"/>
          </a:xfrm>
          <a:prstGeom prst="rect">
            <a:avLst/>
          </a:prstGeom>
        </p:spPr>
      </p:pic>
      <p:sp>
        <p:nvSpPr>
          <p:cNvPr id="5" name="椭圆 15"/>
          <p:cNvSpPr>
            <a:spLocks noChangeArrowheads="true"/>
          </p:cNvSpPr>
          <p:nvPr/>
        </p:nvSpPr>
        <p:spPr bwMode="auto">
          <a:xfrm>
            <a:off x="892175" y="1179830"/>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chemeClr val="tx1"/>
              </a:solidFill>
            </a:endParaRPr>
          </a:p>
        </p:txBody>
      </p:sp>
      <p:sp>
        <p:nvSpPr>
          <p:cNvPr id="6" name="Text Box 5"/>
          <p:cNvSpPr txBox="true"/>
          <p:nvPr/>
        </p:nvSpPr>
        <p:spPr>
          <a:xfrm>
            <a:off x="892175" y="1416685"/>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基于知识库的问答系统</a:t>
            </a:r>
            <a:endParaRPr lang="zh-CN" altLang="en-US">
              <a:solidFill>
                <a:schemeClr val="tx1"/>
              </a:solidFill>
              <a:effectLst>
                <a:outerShdw blurRad="38100" dist="19050" dir="2700000" algn="tl" rotWithShape="0">
                  <a:schemeClr val="dk1">
                    <a:alpha val="40000"/>
                  </a:schemeClr>
                </a:outerShdw>
              </a:effectLst>
            </a:endParaRPr>
          </a:p>
        </p:txBody>
      </p:sp>
      <p:sp>
        <p:nvSpPr>
          <p:cNvPr id="9" name="椭圆 15"/>
          <p:cNvSpPr>
            <a:spLocks noChangeArrowheads="true"/>
          </p:cNvSpPr>
          <p:nvPr/>
        </p:nvSpPr>
        <p:spPr bwMode="auto">
          <a:xfrm>
            <a:off x="892175" y="3155315"/>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chemeClr val="tx1"/>
              </a:solidFill>
            </a:endParaRPr>
          </a:p>
        </p:txBody>
      </p:sp>
      <p:sp>
        <p:nvSpPr>
          <p:cNvPr id="10" name="Text Box 9"/>
          <p:cNvSpPr txBox="true"/>
          <p:nvPr/>
        </p:nvSpPr>
        <p:spPr>
          <a:xfrm>
            <a:off x="892175" y="3392170"/>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基于问答对的问答系统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a:stCxn id="10" idx="3"/>
          </p:cNvCxnSpPr>
          <p:nvPr/>
        </p:nvCxnSpPr>
        <p:spPr>
          <a:xfrm flipV="true">
            <a:off x="2056130" y="3643630"/>
            <a:ext cx="781050" cy="190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true"/>
          </p:cNvPicPr>
          <p:nvPr/>
        </p:nvPicPr>
        <p:blipFill>
          <a:blip r:embed="rId4"/>
          <a:stretch>
            <a:fillRect/>
          </a:stretch>
        </p:blipFill>
        <p:spPr>
          <a:xfrm>
            <a:off x="3434715" y="2752725"/>
            <a:ext cx="3901440" cy="1630680"/>
          </a:xfrm>
          <a:prstGeom prst="rect">
            <a:avLst/>
          </a:prstGeom>
        </p:spPr>
      </p:pic>
      <p:sp>
        <p:nvSpPr>
          <p:cNvPr id="14" name="Text Box 13"/>
          <p:cNvSpPr txBox="true"/>
          <p:nvPr/>
        </p:nvSpPr>
        <p:spPr>
          <a:xfrm>
            <a:off x="5069840" y="4495165"/>
            <a:ext cx="3921125" cy="506730"/>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可以回答的问题数量有限，极度依赖于数据集</a:t>
            </a:r>
            <a:endParaRPr lang="zh-CN" altLang="en-US">
              <a:sym typeface="+mn-ea"/>
            </a:endParaRPr>
          </a:p>
          <a:p>
            <a:pPr marL="285750" indent="-285750">
              <a:buFont typeface="Wingdings" panose="05000000000000000000" charset="0"/>
              <a:buChar char="Ø"/>
            </a:pPr>
            <a:r>
              <a:rPr lang="zh-CN" altLang="en-US">
                <a:sym typeface="+mn-ea"/>
              </a:rPr>
              <a:t>返回的答案形式单一，不具有多样性</a:t>
            </a:r>
            <a:endParaRPr lang="en-US"/>
          </a:p>
        </p:txBody>
      </p:sp>
      <p:sp>
        <p:nvSpPr>
          <p:cNvPr id="17" name="Text Box 16"/>
          <p:cNvSpPr txBox="true"/>
          <p:nvPr/>
        </p:nvSpPr>
        <p:spPr>
          <a:xfrm>
            <a:off x="6209665" y="2212975"/>
            <a:ext cx="2781300" cy="299085"/>
          </a:xfrm>
          <a:prstGeom prst="rect">
            <a:avLst/>
          </a:prstGeom>
          <a:noFill/>
        </p:spPr>
        <p:txBody>
          <a:bodyPr wrap="square" rtlCol="0" anchor="t">
            <a:spAutoFit/>
          </a:bodyPr>
          <a:p>
            <a:r>
              <a:rPr lang="zh-CN" altLang="en-US">
                <a:sym typeface="+mn-ea"/>
              </a:rPr>
              <a:t>需要预先构建大规模的知识库。</a:t>
            </a:r>
            <a:endParaRPr lang="en-US"/>
          </a:p>
        </p:txBody>
      </p:sp>
      <p:cxnSp>
        <p:nvCxnSpPr>
          <p:cNvPr id="13" name="Straight Arrow Connector 12"/>
          <p:cNvCxnSpPr/>
          <p:nvPr/>
        </p:nvCxnSpPr>
        <p:spPr>
          <a:xfrm flipV="true">
            <a:off x="2056130" y="1579880"/>
            <a:ext cx="781050" cy="190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8195" y="2586355"/>
            <a:ext cx="8192770" cy="0"/>
          </a:xfrm>
          <a:prstGeom prst="line">
            <a:avLst/>
          </a:prstGeom>
          <a:ln w="38100" cmpd="sng">
            <a:solidFill>
              <a:srgbClr val="00206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8" name="圆角矩形 8"/>
          <p:cNvSpPr>
            <a:spLocks noChangeArrowheads="true"/>
          </p:cNvSpPr>
          <p:nvPr/>
        </p:nvSpPr>
        <p:spPr bwMode="auto">
          <a:xfrm>
            <a:off x="1377950" y="1156970"/>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1358265" y="3064510"/>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true"/>
          <p:nvPr/>
        </p:nvSpPr>
        <p:spPr>
          <a:xfrm>
            <a:off x="1383665" y="1247140"/>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文章：</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7" name="Text Box 6"/>
          <p:cNvSpPr txBox="true"/>
          <p:nvPr/>
        </p:nvSpPr>
        <p:spPr>
          <a:xfrm>
            <a:off x="1391920" y="3133725"/>
            <a:ext cx="4880610" cy="29908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问题：</a:t>
            </a:r>
            <a:r>
              <a:rPr lang="zh-CN" altLang="en-US"/>
              <a:t>华阳路街道四周相连的是什么地方？</a:t>
            </a:r>
            <a:endParaRPr lang="zh-CN" altLang="en-US"/>
          </a:p>
        </p:txBody>
      </p:sp>
      <p:cxnSp>
        <p:nvCxnSpPr>
          <p:cNvPr id="9" name="Straight Connector 8"/>
          <p:cNvCxnSpPr/>
          <p:nvPr/>
        </p:nvCxnSpPr>
        <p:spPr>
          <a:xfrm>
            <a:off x="1391920" y="3533140"/>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1391920" y="3567430"/>
            <a:ext cx="5224780" cy="49911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
        <p:nvSpPr>
          <p:cNvPr id="11" name="Text Box 10"/>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true"/>
          </p:cNvPicPr>
          <p:nvPr/>
        </p:nvPicPr>
        <p:blipFill>
          <a:blip r:embed="rId1"/>
          <a:stretch>
            <a:fillRect/>
          </a:stretch>
        </p:blipFill>
        <p:spPr>
          <a:xfrm>
            <a:off x="1875790" y="1065530"/>
            <a:ext cx="5026660" cy="3404870"/>
          </a:xfrm>
          <a:prstGeom prst="rect">
            <a:avLst/>
          </a:prstGeom>
        </p:spPr>
      </p:pic>
      <p:pic>
        <p:nvPicPr>
          <p:cNvPr id="4" name="图片 3"/>
          <p:cNvPicPr>
            <a:picLocks noChangeAspect="true"/>
          </p:cNvPicPr>
          <p:nvPr/>
        </p:nvPicPr>
        <p:blipFill>
          <a:blip r:embed="rId2"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 name="Text Box 5"/>
          <p:cNvSpPr txBox="true"/>
          <p:nvPr/>
        </p:nvSpPr>
        <p:spPr>
          <a:xfrm>
            <a:off x="5921375" y="3521710"/>
            <a:ext cx="2918460" cy="714375"/>
          </a:xfrm>
          <a:prstGeom prst="rect">
            <a:avLst/>
          </a:prstGeom>
          <a:noFill/>
        </p:spPr>
        <p:txBody>
          <a:bodyPr wrap="square" rtlCol="0">
            <a:spAutoFit/>
          </a:bodyPr>
          <a:p>
            <a:pPr marL="285750" indent="-285750">
              <a:buFont typeface="Wingdings" panose="05000000000000000000" charset="0"/>
              <a:buChar char="Ø"/>
            </a:pPr>
            <a:r>
              <a:rPr lang="zh-CN" altLang="en-US"/>
              <a:t>不需要构建大规模知识库</a:t>
            </a:r>
            <a:endParaRPr lang="zh-CN" altLang="en-US"/>
          </a:p>
          <a:p>
            <a:pPr marL="285750" indent="-285750">
              <a:buFont typeface="Wingdings" panose="05000000000000000000" charset="0"/>
              <a:buChar char="Ø"/>
            </a:pPr>
            <a:r>
              <a:rPr lang="zh-CN" altLang="en-US"/>
              <a:t>不依赖于已有数据集</a:t>
            </a:r>
            <a:endParaRPr lang="zh-CN" altLang="en-US"/>
          </a:p>
          <a:p>
            <a:pPr marL="285750" indent="-285750">
              <a:buFont typeface="Wingdings" panose="05000000000000000000" charset="0"/>
              <a:buChar char="Ø"/>
            </a:pPr>
            <a:r>
              <a:rPr lang="zh-CN" altLang="en-US"/>
              <a:t>答案形式多样</a:t>
            </a:r>
            <a:endParaRPr lang="zh-CN" altLang="en-US"/>
          </a:p>
        </p:txBody>
      </p:sp>
      <p:sp>
        <p:nvSpPr>
          <p:cNvPr id="11" name="Text Box 10"/>
          <p:cNvSpPr txBox="true"/>
          <p:nvPr/>
        </p:nvSpPr>
        <p:spPr>
          <a:xfrm>
            <a:off x="471170" y="217805"/>
            <a:ext cx="580136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基于机器阅读理解的问答系统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6" name="矩形: 圆角 105"/>
          <p:cNvSpPr/>
          <p:nvPr/>
        </p:nvSpPr>
        <p:spPr>
          <a:xfrm>
            <a:off x="1530350" y="135509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622935" y="40830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Diamond 6"/>
          <p:cNvSpPr/>
          <p:nvPr/>
        </p:nvSpPr>
        <p:spPr>
          <a:xfrm>
            <a:off x="1574165" y="146685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true"/>
          <p:nvPr/>
        </p:nvSpPr>
        <p:spPr>
          <a:xfrm>
            <a:off x="1893570" y="141668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false"/>
          </a:gradFill>
        </p:spPr>
        <p:txBody>
          <a:bodyPr wrap="square" rtlCol="0">
            <a:spAutoFit/>
          </a:bodyPr>
          <a:p>
            <a:r>
              <a:rPr lang="zh-CN" altLang="en-US" sz="2000"/>
              <a:t>搜索引擎中的智能问答</a:t>
            </a:r>
            <a:endParaRPr lang="zh-CN" altLang="en-US" sz="2000"/>
          </a:p>
        </p:txBody>
      </p:sp>
      <p:sp useBgFill="1">
        <p:nvSpPr>
          <p:cNvPr id="5" name="矩形: 圆角 105"/>
          <p:cNvSpPr/>
          <p:nvPr/>
        </p:nvSpPr>
        <p:spPr>
          <a:xfrm>
            <a:off x="1530350" y="212979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6" name="Diamond 5"/>
          <p:cNvSpPr/>
          <p:nvPr/>
        </p:nvSpPr>
        <p:spPr>
          <a:xfrm>
            <a:off x="1574165" y="224155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4" name="Text Box 13"/>
          <p:cNvSpPr txBox="true"/>
          <p:nvPr/>
        </p:nvSpPr>
        <p:spPr>
          <a:xfrm>
            <a:off x="1893570" y="219138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false"/>
          </a:gradFill>
        </p:spPr>
        <p:txBody>
          <a:bodyPr wrap="square" rtlCol="0">
            <a:spAutoFit/>
          </a:bodyPr>
          <a:p>
            <a:r>
              <a:rPr lang="zh-CN" altLang="en-US" sz="2000">
                <a:sym typeface="+mn-ea"/>
              </a:rPr>
              <a:t>电商领域中的智能客服</a:t>
            </a:r>
            <a:endParaRPr lang="zh-CN" altLang="en-US" sz="2000"/>
          </a:p>
        </p:txBody>
      </p:sp>
      <p:sp useBgFill="1">
        <p:nvSpPr>
          <p:cNvPr id="16" name="矩形: 圆角 105"/>
          <p:cNvSpPr/>
          <p:nvPr/>
        </p:nvSpPr>
        <p:spPr>
          <a:xfrm>
            <a:off x="1530985" y="288798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18" name="Diamond 17"/>
          <p:cNvSpPr/>
          <p:nvPr/>
        </p:nvSpPr>
        <p:spPr>
          <a:xfrm>
            <a:off x="1574800" y="299974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0" name="Text Box 19"/>
          <p:cNvSpPr txBox="true"/>
          <p:nvPr/>
        </p:nvSpPr>
        <p:spPr>
          <a:xfrm>
            <a:off x="1894205" y="294957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false"/>
          </a:gradFill>
        </p:spPr>
        <p:txBody>
          <a:bodyPr wrap="square" rtlCol="0">
            <a:spAutoFit/>
          </a:bodyPr>
          <a:p>
            <a:r>
              <a:rPr lang="zh-CN" altLang="en-US" sz="2000">
                <a:sym typeface="+mn-ea"/>
              </a:rPr>
              <a:t>教育领域中自动作文批阅</a:t>
            </a:r>
            <a:endParaRPr lang="zh-CN" altLang="en-US" sz="2000"/>
          </a:p>
        </p:txBody>
      </p:sp>
      <p:sp useBgFill="1">
        <p:nvSpPr>
          <p:cNvPr id="21" name="矩形: 圆角 105"/>
          <p:cNvSpPr/>
          <p:nvPr/>
        </p:nvSpPr>
        <p:spPr>
          <a:xfrm>
            <a:off x="1530350" y="362331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24" name="Diamond 23"/>
          <p:cNvSpPr/>
          <p:nvPr/>
        </p:nvSpPr>
        <p:spPr>
          <a:xfrm>
            <a:off x="1574165" y="373507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5" name="Text Box 24"/>
          <p:cNvSpPr txBox="true"/>
          <p:nvPr/>
        </p:nvSpPr>
        <p:spPr>
          <a:xfrm>
            <a:off x="1893570" y="368490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false"/>
          </a:gradFill>
        </p:spPr>
        <p:txBody>
          <a:bodyPr wrap="square" rtlCol="0">
            <a:spAutoFit/>
          </a:bodyPr>
          <a:p>
            <a:r>
              <a:rPr lang="zh-CN" altLang="en-US" sz="2000">
                <a:sym typeface="+mn-ea"/>
              </a:rPr>
              <a:t>司法、医疗等领域</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pic>
        <p:nvPicPr>
          <p:cNvPr id="4" name="Picture 3"/>
          <p:cNvPicPr>
            <a:picLocks noChangeAspect="true"/>
          </p:cNvPicPr>
          <p:nvPr/>
        </p:nvPicPr>
        <p:blipFill>
          <a:blip r:embed="rId2"/>
          <a:stretch>
            <a:fillRect/>
          </a:stretch>
        </p:blipFill>
        <p:spPr>
          <a:xfrm>
            <a:off x="1760220" y="1214755"/>
            <a:ext cx="6065520" cy="3429000"/>
          </a:xfrm>
          <a:prstGeom prst="rect">
            <a:avLst/>
          </a:prstGeom>
        </p:spPr>
      </p:pic>
      <p:sp>
        <p:nvSpPr>
          <p:cNvPr id="5" name="Text Box 4"/>
          <p:cNvSpPr txBox="true"/>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4148</Words>
  <Application>WPS Presentation</Application>
  <PresentationFormat>全屏显示(16:9)</PresentationFormat>
  <Paragraphs>425</Paragraphs>
  <Slides>32</Slides>
  <Notes>25</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32</vt:i4>
      </vt:variant>
    </vt:vector>
  </HeadingPairs>
  <TitlesOfParts>
    <vt:vector size="51" baseType="lpstr">
      <vt:lpstr>Arial</vt:lpstr>
      <vt:lpstr>宋体</vt:lpstr>
      <vt:lpstr>Wingdings</vt:lpstr>
      <vt:lpstr>DejaVu Sans</vt:lpstr>
      <vt:lpstr>微软雅黑</vt:lpstr>
      <vt:lpstr>Droid Sans Fallback</vt:lpstr>
      <vt:lpstr>Kartika</vt:lpstr>
      <vt:lpstr>Symbol</vt:lpstr>
      <vt:lpstr>Standard Symbols PS [URW ]</vt:lpstr>
      <vt:lpstr>Songti SC</vt:lpstr>
      <vt:lpstr>Calibri</vt:lpstr>
      <vt:lpstr>Wingdings</vt:lpstr>
      <vt:lpstr>aakar</vt:lpstr>
      <vt:lpstr>宋体</vt:lpstr>
      <vt:lpstr>Arial Unicode MS</vt:lpstr>
      <vt:lpstr>思源黑体 CN Normal</vt:lpstr>
      <vt:lpstr>AR PL KaitiM GB</vt:lpstr>
      <vt:lpstr>FreeSerif</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xhsun</cp:lastModifiedBy>
  <cp:revision>228</cp:revision>
  <dcterms:created xsi:type="dcterms:W3CDTF">2020-11-24T06:37:27Z</dcterms:created>
  <dcterms:modified xsi:type="dcterms:W3CDTF">2020-11-24T06:37:27Z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