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11" r:id="rId5"/>
    <p:sldId id="433" r:id="rId6"/>
    <p:sldId id="361" r:id="rId7"/>
    <p:sldId id="453" r:id="rId8"/>
    <p:sldId id="456" r:id="rId9"/>
    <p:sldId id="475" r:id="rId10"/>
    <p:sldId id="457" r:id="rId11"/>
    <p:sldId id="458" r:id="rId12"/>
    <p:sldId id="264" r:id="rId13"/>
    <p:sldId id="362" r:id="rId14"/>
    <p:sldId id="459" r:id="rId15"/>
    <p:sldId id="460" r:id="rId16"/>
    <p:sldId id="477" r:id="rId17"/>
    <p:sldId id="413" r:id="rId18"/>
    <p:sldId id="497" r:id="rId19"/>
    <p:sldId id="461" r:id="rId20"/>
    <p:sldId id="494" r:id="rId21"/>
    <p:sldId id="499" r:id="rId22"/>
    <p:sldId id="511" r:id="rId23"/>
    <p:sldId id="396" r:id="rId24"/>
    <p:sldId id="397" r:id="rId25"/>
    <p:sldId id="454" r:id="rId26"/>
    <p:sldId id="398" r:id="rId27"/>
    <p:sldId id="399" r:id="rId28"/>
    <p:sldId id="404" r:id="rId29"/>
    <p:sldId id="407" r:id="rId30"/>
    <p:sldId id="406" r:id="rId31"/>
    <p:sldId id="403" r:id="rId3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15A75"/>
    <a:srgbClr val="008080"/>
    <a:srgbClr val="F17445"/>
    <a:srgbClr val="E94744"/>
    <a:srgbClr val="009999"/>
    <a:srgbClr val="C34A3D"/>
    <a:srgbClr val="015A74"/>
    <a:srgbClr val="01495F"/>
    <a:srgbClr val="006666"/>
    <a:srgbClr val="D43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 autoAdjust="0"/>
    <p:restoredTop sz="92993" autoAdjust="0"/>
  </p:normalViewPr>
  <p:slideViewPr>
    <p:cSldViewPr snapToGrid="0">
      <p:cViewPr>
        <p:scale>
          <a:sx n="100" d="100"/>
          <a:sy n="100" d="100"/>
        </p:scale>
        <p:origin x="834" y="960"/>
      </p:cViewPr>
      <p:guideLst>
        <p:guide orient="horz" pos="1616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1EF6B-984B-46B6-AB1F-932A13F20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87"/>
          <p:cNvSpPr txBox="true"/>
          <p:nvPr/>
        </p:nvSpPr>
        <p:spPr>
          <a:xfrm>
            <a:off x="6603050" y="3955886"/>
            <a:ext cx="19120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孙相会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410845" y="2263775"/>
            <a:ext cx="8458835" cy="1057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uFillTx/>
              </a:rPr>
              <a:t>基于阅读理解形式的中文问答系统研究与实现</a:t>
            </a:r>
            <a:endParaRPr lang="zh-CN" altLang="en-US" sz="2400" b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638175" y="614045"/>
            <a:ext cx="201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应用场景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6" name="矩形: 圆角 105"/>
          <p:cNvSpPr/>
          <p:nvPr/>
        </p:nvSpPr>
        <p:spPr>
          <a:xfrm>
            <a:off x="1530350" y="1355090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673225" y="1459865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true"/>
          <p:nvPr/>
        </p:nvSpPr>
        <p:spPr>
          <a:xfrm>
            <a:off x="1894205" y="1416685"/>
            <a:ext cx="3848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搜索引擎中的智能问答</a:t>
            </a:r>
            <a:endParaRPr lang="zh-CN" altLang="en-US" sz="2000"/>
          </a:p>
        </p:txBody>
      </p:sp>
      <p:sp>
        <p:nvSpPr>
          <p:cNvPr id="9" name="矩形: 圆角 105"/>
          <p:cNvSpPr/>
          <p:nvPr/>
        </p:nvSpPr>
        <p:spPr>
          <a:xfrm>
            <a:off x="1530350" y="2204720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1673225" y="2309495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1894205" y="2273935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司法领域中的智能审判</a:t>
            </a:r>
            <a:endParaRPr lang="zh-CN" altLang="en-US" sz="2000"/>
          </a:p>
        </p:txBody>
      </p:sp>
      <p:sp>
        <p:nvSpPr>
          <p:cNvPr id="12" name="矩形: 圆角 105"/>
          <p:cNvSpPr/>
          <p:nvPr/>
        </p:nvSpPr>
        <p:spPr>
          <a:xfrm>
            <a:off x="1496060" y="3032125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1638935" y="313690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859915" y="3101340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教育领域中自动作文批阅</a:t>
            </a:r>
            <a:endParaRPr lang="zh-CN" altLang="en-US" sz="2000"/>
          </a:p>
        </p:txBody>
      </p:sp>
      <p:sp>
        <p:nvSpPr>
          <p:cNvPr id="19" name="矩形: 圆角 105"/>
          <p:cNvSpPr/>
          <p:nvPr/>
        </p:nvSpPr>
        <p:spPr>
          <a:xfrm>
            <a:off x="1530350" y="3790315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1673225" y="389509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true"/>
          <p:nvPr/>
        </p:nvSpPr>
        <p:spPr>
          <a:xfrm>
            <a:off x="1894205" y="3859530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电商领域中的智能客服</a:t>
            </a:r>
            <a:endParaRPr lang="zh-CN" altLang="en-US" sz="2000"/>
          </a:p>
        </p:txBody>
      </p:sp>
      <p:sp>
        <p:nvSpPr>
          <p:cNvPr id="4" name="Text Box 3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864870"/>
            <a:ext cx="6210300" cy="3413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2" name="矩形 3"/>
          <p:cNvSpPr>
            <a:spLocks noChangeArrowheads="true"/>
          </p:cNvSpPr>
          <p:nvPr/>
        </p:nvSpPr>
        <p:spPr bwMode="auto">
          <a:xfrm>
            <a:off x="1620361" y="1357684"/>
            <a:ext cx="4763583" cy="5662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true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lvl="0"/>
            <a:r>
              <a:rPr lang="zh-CN" altLang="zh-CN" b="1" dirty="0"/>
              <a:t>问题检索模块</a:t>
            </a:r>
            <a:endParaRPr lang="zh-CN" altLang="zh-CN" b="1" dirty="0"/>
          </a:p>
        </p:txBody>
      </p:sp>
      <p:sp>
        <p:nvSpPr>
          <p:cNvPr id="4" name="矩形 3"/>
          <p:cNvSpPr>
            <a:spLocks noChangeArrowheads="true"/>
          </p:cNvSpPr>
          <p:nvPr/>
        </p:nvSpPr>
        <p:spPr bwMode="auto">
          <a:xfrm>
            <a:off x="1620361" y="2747699"/>
            <a:ext cx="4763583" cy="5662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true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lvl="0"/>
            <a:r>
              <a:rPr lang="zh-CN" altLang="zh-CN" b="1" dirty="0"/>
              <a:t>阅读理解模块</a:t>
            </a:r>
            <a:endParaRPr lang="zh-CN" altLang="zh-CN" b="1" dirty="0"/>
          </a:p>
        </p:txBody>
      </p:sp>
      <p:sp>
        <p:nvSpPr>
          <p:cNvPr id="5" name="Text Box 4"/>
          <p:cNvSpPr txBox="true"/>
          <p:nvPr/>
        </p:nvSpPr>
        <p:spPr>
          <a:xfrm>
            <a:off x="508635" y="218440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主要研究内容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文本匹配模型的设计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48" name="矩形 47"/>
          <p:cNvSpPr/>
          <p:nvPr/>
        </p:nvSpPr>
        <p:spPr bwMode="auto">
          <a:xfrm>
            <a:off x="1634490" y="1369695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TF-IDF</a:t>
            </a:r>
            <a:r>
              <a:rPr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、词袋模型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Doc2Vec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9957" name="椭圆 21"/>
          <p:cNvSpPr>
            <a:spLocks noChangeArrowheads="true"/>
          </p:cNvSpPr>
          <p:nvPr/>
        </p:nvSpPr>
        <p:spPr bwMode="auto">
          <a:xfrm>
            <a:off x="763270" y="1315720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true">
            <a:spLocks noChangeArrowheads="true"/>
          </p:cNvSpPr>
          <p:nvPr/>
        </p:nvSpPr>
        <p:spPr bwMode="auto">
          <a:xfrm>
            <a:off x="796911" y="1519823"/>
            <a:ext cx="868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无监督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47"/>
          <p:cNvSpPr/>
          <p:nvPr/>
        </p:nvSpPr>
        <p:spPr bwMode="auto">
          <a:xfrm>
            <a:off x="1634490" y="2645410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DSSM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ESIM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9" name="椭圆 21"/>
          <p:cNvSpPr>
            <a:spLocks noChangeArrowheads="true"/>
          </p:cNvSpPr>
          <p:nvPr/>
        </p:nvSpPr>
        <p:spPr bwMode="auto">
          <a:xfrm>
            <a:off x="763270" y="2591435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20" name="TextBox 22"/>
          <p:cNvSpPr txBox="true">
            <a:spLocks noChangeArrowheads="true"/>
          </p:cNvSpPr>
          <p:nvPr/>
        </p:nvSpPr>
        <p:spPr bwMode="auto">
          <a:xfrm>
            <a:off x="911211" y="2795538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文本匹配模型的设计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48" name="矩形 47"/>
          <p:cNvSpPr/>
          <p:nvPr/>
        </p:nvSpPr>
        <p:spPr bwMode="auto">
          <a:xfrm>
            <a:off x="1634490" y="1369695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TF-IDF</a:t>
            </a:r>
            <a:r>
              <a:rPr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、词袋模型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Doc2Vec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9957" name="椭圆 21"/>
          <p:cNvSpPr>
            <a:spLocks noChangeArrowheads="true"/>
          </p:cNvSpPr>
          <p:nvPr/>
        </p:nvSpPr>
        <p:spPr bwMode="auto">
          <a:xfrm>
            <a:off x="763270" y="1315720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true">
            <a:spLocks noChangeArrowheads="true"/>
          </p:cNvSpPr>
          <p:nvPr/>
        </p:nvSpPr>
        <p:spPr bwMode="auto">
          <a:xfrm>
            <a:off x="796911" y="1519823"/>
            <a:ext cx="868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无监督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47"/>
          <p:cNvSpPr/>
          <p:nvPr/>
        </p:nvSpPr>
        <p:spPr bwMode="auto">
          <a:xfrm>
            <a:off x="1634490" y="2645410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DSSM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ESIM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9" name="椭圆 21"/>
          <p:cNvSpPr>
            <a:spLocks noChangeArrowheads="true"/>
          </p:cNvSpPr>
          <p:nvPr/>
        </p:nvSpPr>
        <p:spPr bwMode="auto">
          <a:xfrm>
            <a:off x="763270" y="2591435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20" name="TextBox 22"/>
          <p:cNvSpPr txBox="true">
            <a:spLocks noChangeArrowheads="true"/>
          </p:cNvSpPr>
          <p:nvPr/>
        </p:nvSpPr>
        <p:spPr bwMode="auto">
          <a:xfrm>
            <a:off x="911211" y="2795538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5993765" y="1059180"/>
            <a:ext cx="2335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拟解决方案</a:t>
            </a:r>
            <a:endParaRPr lang="zh-CN" altLang="en-US" sz="2400"/>
          </a:p>
        </p:txBody>
      </p:sp>
      <p:sp>
        <p:nvSpPr>
          <p:cNvPr id="5" name="Text Box 4"/>
          <p:cNvSpPr txBox="true"/>
          <p:nvPr/>
        </p:nvSpPr>
        <p:spPr>
          <a:xfrm>
            <a:off x="5610225" y="1680845"/>
            <a:ext cx="261747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</a:t>
            </a:r>
            <a:r>
              <a:rPr lang="zh-CN" altLang="en-US"/>
              <a:t>利用阅读理解数据集构造（问题，文档）对，作为文本匹配的训练数据集。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从浏览器检索出的若干文档中利用匹配模型选择出相似度较高的</a:t>
            </a:r>
            <a:r>
              <a:rPr lang="en-US" altLang="zh-CN"/>
              <a:t>K</a:t>
            </a:r>
            <a:r>
              <a:rPr lang="zh-CN" altLang="en-US"/>
              <a:t>个文档。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将用户的问题与数据库中存储的问题做相似度计算，选择出</a:t>
            </a:r>
            <a:r>
              <a:rPr lang="en-US" altLang="zh-CN"/>
              <a:t>K</a:t>
            </a:r>
            <a:r>
              <a:rPr lang="zh-CN" altLang="en-US"/>
              <a:t>个相似的问题，将</a:t>
            </a:r>
            <a:r>
              <a:rPr lang="en-US" altLang="zh-CN"/>
              <a:t>K</a:t>
            </a:r>
            <a:r>
              <a:rPr lang="zh-CN" altLang="en-US"/>
              <a:t>个相似的问题对应的文档返回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/>
        </p:nvGraphicFramePr>
        <p:xfrm>
          <a:off x="1395730" y="1687195"/>
          <a:ext cx="7326630" cy="36576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20788"/>
                <a:gridCol w="1220787"/>
                <a:gridCol w="1222375"/>
                <a:gridCol w="1220788"/>
                <a:gridCol w="1220787"/>
              </a:tblGrid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数据集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发布时间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文章来源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语言类型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答案类型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CNN&amp;Daily Mail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2015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新闻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填空式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SQuAD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2016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维基百科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RACE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2018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英语考试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多项选择式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TriviaQA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2017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网页搜索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NewsQA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2017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新闻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HotpotQA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2018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维基百科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MS MARCO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2016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搜索引擎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自由答案式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DuReader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2018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搜索引擎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中文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自由答案式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NarrativeQA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2017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小说和电影剧本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自由答案式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CMRC2018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2018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百度百科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中文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CJRC2019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2019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法律法案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中文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DRCD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2019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中文维基百科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繁体中文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true"/>
          <p:nvPr/>
        </p:nvSpPr>
        <p:spPr>
          <a:xfrm>
            <a:off x="470535" y="514985"/>
            <a:ext cx="5209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机器阅读理解相关数据集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470535" y="514985"/>
            <a:ext cx="5209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典型的机器阅读理解模型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35" y="1256665"/>
            <a:ext cx="2476500" cy="314833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1665605" y="4541520"/>
            <a:ext cx="10267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BiDAF</a:t>
            </a:r>
            <a:endParaRPr lang="en-US"/>
          </a:p>
        </p:txBody>
      </p:sp>
      <p:pic>
        <p:nvPicPr>
          <p:cNvPr id="8" name="Picture 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840" y="1256665"/>
            <a:ext cx="2865755" cy="3148330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5481320" y="4459605"/>
            <a:ext cx="10267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R-Net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阅读理解模型的设计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" y="1924050"/>
            <a:ext cx="7562850" cy="1394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文本匹配模型的设计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48" name="矩形 47"/>
          <p:cNvSpPr/>
          <p:nvPr/>
        </p:nvSpPr>
        <p:spPr bwMode="auto">
          <a:xfrm>
            <a:off x="1634490" y="1369695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TF-IDF</a:t>
            </a:r>
            <a:r>
              <a:rPr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、词袋模型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Doc2Vec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9957" name="椭圆 21"/>
          <p:cNvSpPr>
            <a:spLocks noChangeArrowheads="true"/>
          </p:cNvSpPr>
          <p:nvPr/>
        </p:nvSpPr>
        <p:spPr bwMode="auto">
          <a:xfrm>
            <a:off x="763270" y="1315720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true">
            <a:spLocks noChangeArrowheads="true"/>
          </p:cNvSpPr>
          <p:nvPr/>
        </p:nvSpPr>
        <p:spPr bwMode="auto">
          <a:xfrm>
            <a:off x="796911" y="1519823"/>
            <a:ext cx="868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无监督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47"/>
          <p:cNvSpPr/>
          <p:nvPr/>
        </p:nvSpPr>
        <p:spPr bwMode="auto">
          <a:xfrm>
            <a:off x="1634490" y="2645410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DSSM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ESIM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9" name="椭圆 21"/>
          <p:cNvSpPr>
            <a:spLocks noChangeArrowheads="true"/>
          </p:cNvSpPr>
          <p:nvPr/>
        </p:nvSpPr>
        <p:spPr bwMode="auto">
          <a:xfrm>
            <a:off x="763270" y="2591435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20" name="TextBox 22"/>
          <p:cNvSpPr txBox="true">
            <a:spLocks noChangeArrowheads="true"/>
          </p:cNvSpPr>
          <p:nvPr/>
        </p:nvSpPr>
        <p:spPr bwMode="auto">
          <a:xfrm>
            <a:off x="911211" y="2795538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5993765" y="1059180"/>
            <a:ext cx="2335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拟解决方案</a:t>
            </a:r>
            <a:endParaRPr lang="zh-CN" altLang="en-US" sz="2400"/>
          </a:p>
        </p:txBody>
      </p:sp>
      <p:sp>
        <p:nvSpPr>
          <p:cNvPr id="5" name="Text Box 4"/>
          <p:cNvSpPr txBox="true"/>
          <p:nvPr/>
        </p:nvSpPr>
        <p:spPr>
          <a:xfrm>
            <a:off x="5610225" y="1680845"/>
            <a:ext cx="261747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</a:t>
            </a:r>
            <a:r>
              <a:rPr lang="zh-CN" altLang="en-US"/>
              <a:t>利用阅读理解数据集构造（问题，文档）对，作为文本匹配的训练数据集。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从浏览器检索出的若干文档中利用匹配模型选择出相似度较高的</a:t>
            </a:r>
            <a:r>
              <a:rPr lang="en-US" altLang="zh-CN"/>
              <a:t>K</a:t>
            </a:r>
            <a:r>
              <a:rPr lang="zh-CN" altLang="en-US"/>
              <a:t>个文档。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将用户的问题与数据库中存储的问题做相似度计算，选择出</a:t>
            </a:r>
            <a:r>
              <a:rPr lang="en-US" altLang="zh-CN"/>
              <a:t>K</a:t>
            </a:r>
            <a:r>
              <a:rPr lang="zh-CN" altLang="en-US"/>
              <a:t>个相似的问题，将</a:t>
            </a:r>
            <a:r>
              <a:rPr lang="en-US" altLang="zh-CN"/>
              <a:t>K</a:t>
            </a:r>
            <a:r>
              <a:rPr lang="zh-CN" altLang="en-US"/>
              <a:t>个相似的问题对应的文档返回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已完成进度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3" descr="Screenshot from 2020-11-18 20-26-3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855" y="1530985"/>
            <a:ext cx="3072130" cy="59563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5774055" y="3980180"/>
            <a:ext cx="21456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共有</a:t>
            </a:r>
            <a:r>
              <a:rPr lang="" altLang="zh-CN"/>
              <a:t>152241</a:t>
            </a:r>
            <a:r>
              <a:rPr lang="zh-CN" altLang=""/>
              <a:t>个样本</a:t>
            </a:r>
            <a:endParaRPr lang="zh-CN" altLang=""/>
          </a:p>
        </p:txBody>
      </p:sp>
      <p:sp>
        <p:nvSpPr>
          <p:cNvPr id="8" name="圆角矩形 8"/>
          <p:cNvSpPr>
            <a:spLocks noChangeArrowheads="true"/>
          </p:cNvSpPr>
          <p:nvPr/>
        </p:nvSpPr>
        <p:spPr bwMode="auto">
          <a:xfrm>
            <a:off x="266065" y="1369695"/>
            <a:ext cx="5118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6380" y="327723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271780" y="1459865"/>
            <a:ext cx="5113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文本段落：</a:t>
            </a:r>
            <a:r>
              <a:rPr lang="zh-CN" altLang="en-US"/>
              <a:t>华阳路街道是中国上海市长宁区下辖的一个街道办事处，位于长宁区东部，</a:t>
            </a:r>
            <a:r>
              <a:rPr lang="zh-CN" altLang="en-US" sz="13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280035" y="3346450"/>
            <a:ext cx="48806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问题：华阳路街道四周相连的是什么地方？</a:t>
            </a:r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80035" y="374586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280035" y="3780155"/>
            <a:ext cx="522478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答案：</a:t>
            </a:r>
            <a:r>
              <a:rPr lang="zh-CN" altLang="en-US" sz="1300">
                <a:solidFill>
                  <a:schemeClr val="tx1"/>
                </a:solidFill>
                <a:uFillTx/>
                <a:sym typeface="+mn-ea"/>
              </a:rPr>
              <a:t>东到长宁路、安西路、武夷路接邻江苏路街道，北到苏州河接邻普陀区</a:t>
            </a:r>
            <a:endParaRPr lang="zh-CN" altLang="en-US" sz="130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148330" y="122555"/>
            <a:ext cx="2297430" cy="7226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汇报提纲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矩形 15"/>
          <p:cNvSpPr/>
          <p:nvPr/>
        </p:nvSpPr>
        <p:spPr>
          <a:xfrm>
            <a:off x="1919605" y="152019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80604020202020204" pitchFamily="34" charset="0"/>
                <a:ea typeface="宋体" pitchFamily="2" charset="-122"/>
              </a:rPr>
              <a:t>1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80604020202020204" pitchFamily="34" charset="0"/>
              <a:ea typeface="宋体" pitchFamily="2" charset="-122"/>
            </a:endParaRPr>
          </a:p>
        </p:txBody>
      </p:sp>
      <p:cxnSp>
        <p:nvCxnSpPr>
          <p:cNvPr id="6" name="直接连接符 19"/>
          <p:cNvCxnSpPr/>
          <p:nvPr/>
        </p:nvCxnSpPr>
        <p:spPr>
          <a:xfrm>
            <a:off x="2408714" y="184304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19" name="TextBox 128"/>
          <p:cNvSpPr txBox="true"/>
          <p:nvPr/>
        </p:nvSpPr>
        <p:spPr>
          <a:xfrm>
            <a:off x="2816690" y="147440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80604020202020204" pitchFamily="34" charset="0"/>
              </a:rPr>
              <a:t>前期准备工作</a:t>
            </a:r>
            <a:endParaRPr lang="zh-CN" altLang="en-US" dirty="0">
              <a:solidFill>
                <a:schemeClr val="tx1"/>
              </a:solidFill>
              <a:uFillTx/>
              <a:latin typeface="Arial" panose="02080604020202020204" pitchFamily="34" charset="0"/>
            </a:endParaRPr>
          </a:p>
        </p:txBody>
      </p:sp>
      <p:sp>
        <p:nvSpPr>
          <p:cNvPr id="23" name="矩形 15"/>
          <p:cNvSpPr/>
          <p:nvPr/>
        </p:nvSpPr>
        <p:spPr>
          <a:xfrm>
            <a:off x="1919605" y="233680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80604020202020204" pitchFamily="34" charset="0"/>
                <a:ea typeface="宋体" pitchFamily="2" charset="-122"/>
              </a:rPr>
              <a:t>2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80604020202020204" pitchFamily="34" charset="0"/>
              <a:ea typeface="宋体" pitchFamily="2" charset="-122"/>
            </a:endParaRPr>
          </a:p>
        </p:txBody>
      </p:sp>
      <p:cxnSp>
        <p:nvCxnSpPr>
          <p:cNvPr id="25" name="直接连接符 19"/>
          <p:cNvCxnSpPr/>
          <p:nvPr/>
        </p:nvCxnSpPr>
        <p:spPr>
          <a:xfrm>
            <a:off x="2408714" y="265965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26" name="TextBox 128"/>
          <p:cNvSpPr txBox="true"/>
          <p:nvPr/>
        </p:nvSpPr>
        <p:spPr>
          <a:xfrm>
            <a:off x="2816690" y="229101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80604020202020204" pitchFamily="34" charset="0"/>
              </a:rPr>
              <a:t>选题背景与意义</a:t>
            </a:r>
            <a:endParaRPr lang="zh-CN" altLang="en-US" dirty="0">
              <a:solidFill>
                <a:schemeClr val="tx1"/>
              </a:solidFill>
              <a:uFillTx/>
              <a:latin typeface="Arial" panose="02080604020202020204" pitchFamily="34" charset="0"/>
            </a:endParaRPr>
          </a:p>
        </p:txBody>
      </p:sp>
      <p:sp>
        <p:nvSpPr>
          <p:cNvPr id="27" name="矩形 15"/>
          <p:cNvSpPr/>
          <p:nvPr/>
        </p:nvSpPr>
        <p:spPr>
          <a:xfrm>
            <a:off x="1919605" y="314325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80604020202020204" pitchFamily="34" charset="0"/>
                <a:ea typeface="宋体" pitchFamily="2" charset="-122"/>
              </a:rPr>
              <a:t>3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80604020202020204" pitchFamily="34" charset="0"/>
              <a:ea typeface="宋体" pitchFamily="2" charset="-122"/>
            </a:endParaRPr>
          </a:p>
        </p:txBody>
      </p:sp>
      <p:cxnSp>
        <p:nvCxnSpPr>
          <p:cNvPr id="28" name="直接连接符 19"/>
          <p:cNvCxnSpPr/>
          <p:nvPr/>
        </p:nvCxnSpPr>
        <p:spPr>
          <a:xfrm>
            <a:off x="2408714" y="346610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29" name="TextBox 128"/>
          <p:cNvSpPr txBox="true"/>
          <p:nvPr/>
        </p:nvSpPr>
        <p:spPr>
          <a:xfrm>
            <a:off x="2816690" y="309746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80604020202020204" pitchFamily="34" charset="0"/>
              </a:rPr>
              <a:t>研究内容与方案</a:t>
            </a:r>
            <a:endParaRPr lang="zh-CN" altLang="en-US" dirty="0">
              <a:solidFill>
                <a:schemeClr val="tx1"/>
              </a:solidFill>
              <a:uFillTx/>
              <a:latin typeface="Arial" panose="02080604020202020204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1919605" y="397002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80604020202020204" pitchFamily="34" charset="0"/>
                <a:ea typeface="宋体" pitchFamily="2" charset="-122"/>
              </a:rPr>
              <a:t>4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80604020202020204" pitchFamily="34" charset="0"/>
              <a:ea typeface="宋体" pitchFamily="2" charset="-122"/>
            </a:endParaRPr>
          </a:p>
        </p:txBody>
      </p:sp>
      <p:cxnSp>
        <p:nvCxnSpPr>
          <p:cNvPr id="31" name="直接连接符 19"/>
          <p:cNvCxnSpPr/>
          <p:nvPr/>
        </p:nvCxnSpPr>
        <p:spPr>
          <a:xfrm>
            <a:off x="2408714" y="429287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32" name="TextBox 128"/>
          <p:cNvSpPr txBox="true"/>
          <p:nvPr/>
        </p:nvSpPr>
        <p:spPr>
          <a:xfrm>
            <a:off x="2816690" y="392423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80604020202020204" pitchFamily="34" charset="0"/>
              </a:rPr>
              <a:t>预期成果与已完成进度</a:t>
            </a:r>
            <a:endParaRPr lang="zh-CN" altLang="en-US" dirty="0">
              <a:solidFill>
                <a:schemeClr val="tx1"/>
              </a:solidFill>
              <a:uFillTx/>
              <a:latin typeface="Arial" panose="02080604020202020204" pitchFamily="34" charset="0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194310"/>
            <a:ext cx="2943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已完成进度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8" name="圆角矩形 8"/>
          <p:cNvSpPr>
            <a:spLocks noChangeArrowheads="true"/>
          </p:cNvSpPr>
          <p:nvPr/>
        </p:nvSpPr>
        <p:spPr bwMode="auto">
          <a:xfrm>
            <a:off x="261620" y="889635"/>
            <a:ext cx="432054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61620" y="2037080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280670" y="1028065"/>
            <a:ext cx="4404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文本段落：华阳路街道是中国上海市长宁区下辖的一个街道办事处，位于长宁区东部，</a:t>
            </a:r>
            <a:r>
              <a:rPr lang="zh-CN" altLang="en-US" sz="9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 sz="900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11" name="Text Box 10"/>
          <p:cNvSpPr txBox="true"/>
          <p:nvPr/>
        </p:nvSpPr>
        <p:spPr>
          <a:xfrm>
            <a:off x="261620" y="2037080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1488440" y="2266950"/>
            <a:ext cx="14547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</a:t>
            </a:r>
            <a:endParaRPr lang="zh-CN" alt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5944870" y="2266950"/>
            <a:ext cx="24777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删除答案所在的句子</a:t>
            </a:r>
            <a:endParaRPr lang="zh-CN" altLang="en-US"/>
          </a:p>
        </p:txBody>
      </p:sp>
      <p:sp>
        <p:nvSpPr>
          <p:cNvPr id="21" name="圆角矩形 8"/>
          <p:cNvSpPr>
            <a:spLocks noChangeArrowheads="true"/>
          </p:cNvSpPr>
          <p:nvPr/>
        </p:nvSpPr>
        <p:spPr bwMode="auto">
          <a:xfrm>
            <a:off x="4685030" y="889635"/>
            <a:ext cx="432054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685030" y="2037080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>
            <a:off x="4704080" y="1028065"/>
            <a:ext cx="44043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24" name="Text Box 23"/>
          <p:cNvSpPr txBox="true"/>
          <p:nvPr/>
        </p:nvSpPr>
        <p:spPr>
          <a:xfrm>
            <a:off x="4685030" y="2037080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25" name="圆角矩形 8"/>
          <p:cNvSpPr>
            <a:spLocks noChangeArrowheads="true"/>
          </p:cNvSpPr>
          <p:nvPr/>
        </p:nvSpPr>
        <p:spPr bwMode="auto">
          <a:xfrm>
            <a:off x="261620" y="2815590"/>
            <a:ext cx="436880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61620" y="3963035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>
            <a:off x="299720" y="2815590"/>
            <a:ext cx="4404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2008年夏季奥林匹克运动会马术比赛－团体三项赛于2008年8月9日至8月12日在香港的香港奥运马术场举行，团体三项赛是本届马术射击比赛最早举行的小项，亦是开幕式后首个进行的比赛小项，比赛共有来自11个国家或地区的53名运动员参与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28" name="Text Box 27"/>
          <p:cNvSpPr txBox="true"/>
          <p:nvPr/>
        </p:nvSpPr>
        <p:spPr>
          <a:xfrm>
            <a:off x="261620" y="3963035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29" name="圆角矩形 8"/>
          <p:cNvSpPr>
            <a:spLocks noChangeArrowheads="true"/>
          </p:cNvSpPr>
          <p:nvPr/>
        </p:nvSpPr>
        <p:spPr bwMode="auto">
          <a:xfrm>
            <a:off x="4685030" y="2815590"/>
            <a:ext cx="436880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685030" y="3963035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true"/>
          <p:nvPr/>
        </p:nvSpPr>
        <p:spPr>
          <a:xfrm>
            <a:off x="4723130" y="2815590"/>
            <a:ext cx="4404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米象或米象鼻虫（学名：），俗称米虫、谷牛，中国北方地区称为麦甲。在台湾、日本和世界其他地方均有分布。常生活在谷物中，繁殖速度快，为谷物中主要的害虫。米象每年约有8～9个世代，一世代约20～50天，在高温下繁殖较快，32℃时一世代只需25天。成虫平均寿命达3个月。成虫用口器将谷物啮成深孔，并产卵于孔内，通常一粒谷粒产一卵，数量依谷粒大小而异。幼虫孵化后以谷粒为食，将谷粒蛀穿成弯曲隧道，并逐渐囓成虫粪则排于谷粒外。</a:t>
            </a:r>
            <a:endParaRPr lang="zh-CN" altLang="en-US" sz="900"/>
          </a:p>
        </p:txBody>
      </p:sp>
      <p:sp>
        <p:nvSpPr>
          <p:cNvPr id="32" name="Text Box 31"/>
          <p:cNvSpPr txBox="true"/>
          <p:nvPr/>
        </p:nvSpPr>
        <p:spPr>
          <a:xfrm>
            <a:off x="4685030" y="3963035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33" name="Text Box 32"/>
          <p:cNvSpPr txBox="true"/>
          <p:nvPr/>
        </p:nvSpPr>
        <p:spPr>
          <a:xfrm>
            <a:off x="900430" y="4240530"/>
            <a:ext cx="29813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随机选取句子替换掉答案所在的句子</a:t>
            </a:r>
            <a:endParaRPr lang="zh-CN" altLang="en-US"/>
          </a:p>
        </p:txBody>
      </p:sp>
      <p:sp>
        <p:nvSpPr>
          <p:cNvPr id="34" name="Text Box 33"/>
          <p:cNvSpPr txBox="true"/>
          <p:nvPr/>
        </p:nvSpPr>
        <p:spPr>
          <a:xfrm>
            <a:off x="5760720" y="4240530"/>
            <a:ext cx="29813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随机选取一篇文章替换原来的文章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2" name="椭圆 61"/>
          <p:cNvSpPr/>
          <p:nvPr/>
        </p:nvSpPr>
        <p:spPr>
          <a:xfrm>
            <a:off x="1351280" y="1398270"/>
            <a:ext cx="312420" cy="2959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r>
              <a:rPr lang="en-US" altLang="zh-CN" dirty="0">
                <a:latin typeface="+mn-ea"/>
              </a:rPr>
              <a:t>1</a:t>
            </a:r>
            <a:endParaRPr lang="en-US" altLang="zh-CN" dirty="0">
              <a:latin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63700" y="1382395"/>
            <a:ext cx="1688465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数据集的构造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17295" y="1928495"/>
            <a:ext cx="681609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选取经典的阅读理解模型如</a:t>
            </a:r>
            <a:r>
              <a:rPr lang="en-US" altLang="zh-CN" sz="1800">
                <a:solidFill>
                  <a:schemeClr val="tx1"/>
                </a:solidFill>
              </a:rPr>
              <a:t>BiDAF</a:t>
            </a:r>
            <a:r>
              <a:rPr lang="zh-CN" altLang="en-US" sz="1800">
                <a:solidFill>
                  <a:schemeClr val="tx1"/>
                </a:solidFill>
              </a:rPr>
              <a:t>、</a:t>
            </a:r>
            <a:r>
              <a:rPr lang="en-US" altLang="zh-CN" sz="1800">
                <a:solidFill>
                  <a:schemeClr val="tx1"/>
                </a:solidFill>
              </a:rPr>
              <a:t>R-Net</a:t>
            </a:r>
            <a:r>
              <a:rPr lang="zh-CN" altLang="en-US" sz="1800">
                <a:solidFill>
                  <a:schemeClr val="tx1"/>
                </a:solidFill>
              </a:rPr>
              <a:t>作为基准实验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51280" y="191706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44625" y="2484755"/>
            <a:ext cx="5272405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利用中文的预训练模型</a:t>
            </a:r>
            <a:r>
              <a:rPr lang="en-US" altLang="zh-CN" sz="1800">
                <a:solidFill>
                  <a:schemeClr val="tx1"/>
                </a:solidFill>
              </a:rPr>
              <a:t>BERT</a:t>
            </a:r>
            <a:r>
              <a:rPr lang="zh-CN" altLang="en-US" sz="1800">
                <a:solidFill>
                  <a:schemeClr val="tx1"/>
                </a:solidFill>
              </a:rPr>
              <a:t>、</a:t>
            </a:r>
            <a:r>
              <a:rPr lang="en-US" altLang="zh-CN" sz="1800">
                <a:solidFill>
                  <a:schemeClr val="tx1"/>
                </a:solidFill>
              </a:rPr>
              <a:t>RoBERTa</a:t>
            </a:r>
            <a:r>
              <a:rPr lang="zh-CN" altLang="en-US" sz="1800">
                <a:solidFill>
                  <a:schemeClr val="tx1"/>
                </a:solidFill>
              </a:rPr>
              <a:t>实验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51280" y="248475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51280" y="3091180"/>
            <a:ext cx="452755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在预训练模型的基础上提出改进方案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51280" y="3091180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351280" y="3651885"/>
            <a:ext cx="242062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系统设计与展示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51280" y="365188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638175" y="614045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拟采取的技术路线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3057525" y="2622550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汇报结束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76200" y="1772285"/>
            <a:ext cx="8991600" cy="2000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>
                <a:solidFill>
                  <a:schemeClr val="tx1"/>
                </a:solidFill>
                <a:uFillTx/>
              </a:rPr>
              <a:t>汇报结束</a:t>
            </a:r>
            <a:endParaRPr lang="zh-CN" altLang="en-US" sz="3600" b="1">
              <a:solidFill>
                <a:schemeClr val="tx1"/>
              </a:solidFill>
              <a:uFillTx/>
            </a:endParaRPr>
          </a:p>
        </p:txBody>
      </p:sp>
      <p:pic>
        <p:nvPicPr>
          <p:cNvPr id="7" name="图片 3"/>
          <p:cNvPicPr>
            <a:picLocks noChangeAspect="true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6" name="Text Box 5"/>
          <p:cNvSpPr txBox="true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选题背景及意义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577215" y="1080135"/>
            <a:ext cx="5546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按照答案来源的不同分类：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155700" y="1802765"/>
            <a:ext cx="3902710" cy="426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551305" y="1860550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基于知识库的问答系统</a:t>
            </a:r>
            <a:endParaRPr lang="zh-CN" altLang="en-US" sz="1800"/>
          </a:p>
        </p:txBody>
      </p:sp>
      <p:sp>
        <p:nvSpPr>
          <p:cNvPr id="9" name="Oval 8"/>
          <p:cNvSpPr/>
          <p:nvPr/>
        </p:nvSpPr>
        <p:spPr>
          <a:xfrm>
            <a:off x="935355" y="1779905"/>
            <a:ext cx="372745" cy="471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155700" y="2766695"/>
            <a:ext cx="3902710" cy="426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1551305" y="2824480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基于社区的问答系统</a:t>
            </a:r>
            <a:endParaRPr lang="zh-CN" altLang="en-US" sz="1800"/>
          </a:p>
        </p:txBody>
      </p:sp>
      <p:sp>
        <p:nvSpPr>
          <p:cNvPr id="12" name="Oval 11"/>
          <p:cNvSpPr/>
          <p:nvPr/>
        </p:nvSpPr>
        <p:spPr>
          <a:xfrm>
            <a:off x="935355" y="2743835"/>
            <a:ext cx="372745" cy="471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155700" y="3763010"/>
            <a:ext cx="3902710" cy="426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1551305" y="382079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基于</a:t>
            </a:r>
            <a:r>
              <a:rPr lang="en-US" altLang="zh-CN" sz="1800"/>
              <a:t>Web</a:t>
            </a:r>
            <a:r>
              <a:rPr lang="zh-CN" altLang="en-US" sz="1800"/>
              <a:t>的问答系统</a:t>
            </a:r>
            <a:endParaRPr lang="zh-CN" altLang="en-US" sz="1800"/>
          </a:p>
        </p:txBody>
      </p:sp>
      <p:sp>
        <p:nvSpPr>
          <p:cNvPr id="15" name="Oval 14"/>
          <p:cNvSpPr/>
          <p:nvPr/>
        </p:nvSpPr>
        <p:spPr>
          <a:xfrm>
            <a:off x="935355" y="3740150"/>
            <a:ext cx="372745" cy="471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035" y="1040765"/>
            <a:ext cx="2910840" cy="76962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1079500" y="1988185"/>
            <a:ext cx="193230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123433</a:t>
            </a:r>
            <a:r>
              <a:rPr lang="zh-CN" altLang="en-US"/>
              <a:t>个样本</a:t>
            </a:r>
            <a:endParaRPr lang="zh-CN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65" y="2463800"/>
            <a:ext cx="7446645" cy="2005965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true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5" y="735330"/>
            <a:ext cx="8693150" cy="3434080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9" name="内容占位符 8" descr="2020-11-12 08-27-56 的屏幕截图"/>
          <p:cNvPicPr>
            <a:picLocks noChangeAspect="true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165" y="1585595"/>
            <a:ext cx="6782435" cy="236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4" name="内容占位符 3" descr="2020-11-12 08-28-09 的屏幕截图"/>
          <p:cNvPicPr>
            <a:picLocks noChangeAspect="true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610" y="1638935"/>
            <a:ext cx="6784340" cy="2408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4" name="内容占位符 3" descr="2020-11-12 08-27-24 的屏幕截图"/>
          <p:cNvPicPr>
            <a:picLocks noChangeAspect="true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0925" y="1774825"/>
            <a:ext cx="6603365" cy="230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9" name="Text Box 8"/>
          <p:cNvSpPr txBox="true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前期工作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9945" name="圆角矩形 8"/>
          <p:cNvSpPr>
            <a:spLocks noChangeArrowheads="true"/>
          </p:cNvSpPr>
          <p:nvPr/>
        </p:nvSpPr>
        <p:spPr bwMode="auto">
          <a:xfrm>
            <a:off x="264160" y="1697990"/>
            <a:ext cx="4102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12" name="矩形 1"/>
          <p:cNvSpPr/>
          <p:nvPr/>
        </p:nvSpPr>
        <p:spPr>
          <a:xfrm>
            <a:off x="391160" y="1925955"/>
            <a:ext cx="4348480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命名实体识别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(BiLSTM+CRF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Lattice-LSTM ...)</a:t>
            </a:r>
            <a:endParaRPr lang="en-US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文本分类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(TextCNN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ID-LSTM ...)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自然语言推理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(EISM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DRCN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BiMPM...)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机器阅读理解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(BiDAF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QANet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R-Net...)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预训练模型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(ELMo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BERT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ALBERT...)</a:t>
            </a:r>
            <a:endParaRPr lang="en-US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机器翻译、谣言检测、知识图谱嵌入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...</a:t>
            </a:r>
            <a:endParaRPr lang="zh-CN" altLang="en-US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en-US" sz="1600" i="1" spc="-1" dirty="0">
              <a:solidFill>
                <a:srgbClr val="343232"/>
              </a:solidFill>
              <a:latin typeface="宋体" pitchFamily="2" charset="-122"/>
              <a:ea typeface="宋体" pitchFamily="2" charset="-122"/>
              <a:cs typeface="Calibri" panose="020F050202020403020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575435" y="879475"/>
            <a:ext cx="1290955" cy="9683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文献阅读</a:t>
            </a:r>
            <a:endParaRPr lang="zh-CN" altLang="en-US"/>
          </a:p>
        </p:txBody>
      </p:sp>
      <p:sp>
        <p:nvSpPr>
          <p:cNvPr id="8" name="圆角矩形 8"/>
          <p:cNvSpPr>
            <a:spLocks noChangeArrowheads="true"/>
          </p:cNvSpPr>
          <p:nvPr/>
        </p:nvSpPr>
        <p:spPr bwMode="auto">
          <a:xfrm>
            <a:off x="4666615" y="1697990"/>
            <a:ext cx="390969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10" name="矩形 1"/>
          <p:cNvSpPr/>
          <p:nvPr/>
        </p:nvSpPr>
        <p:spPr>
          <a:xfrm>
            <a:off x="4793615" y="1925955"/>
            <a:ext cx="414401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东北大学建龙钢铁挑战赛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中兴捧月算法师挑战赛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百度人工智能开源大赛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中国法研杯阅读理解比赛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en-US" sz="1600" i="1" spc="-1" dirty="0">
              <a:solidFill>
                <a:srgbClr val="343232"/>
              </a:solidFill>
              <a:latin typeface="宋体" pitchFamily="2" charset="-122"/>
              <a:ea typeface="宋体" pitchFamily="2" charset="-122"/>
              <a:cs typeface="Calibri" panose="020F05020202040302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77890" y="879475"/>
            <a:ext cx="1230630" cy="9683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参加竞赛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6" name="Text Box 5"/>
          <p:cNvSpPr txBox="true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选题背景及意义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15" y="2092960"/>
            <a:ext cx="1169670" cy="765175"/>
          </a:xfrm>
          <a:prstGeom prst="rect">
            <a:avLst/>
          </a:prstGeom>
        </p:spPr>
      </p:pic>
      <p:pic>
        <p:nvPicPr>
          <p:cNvPr id="21" name="Picture 20" descr="timg (1)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985" y="2093595"/>
            <a:ext cx="1169035" cy="7645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840" y="2092960"/>
            <a:ext cx="1169670" cy="764540"/>
          </a:xfrm>
          <a:prstGeom prst="rect">
            <a:avLst/>
          </a:prstGeom>
        </p:spPr>
      </p:pic>
      <p:sp>
        <p:nvSpPr>
          <p:cNvPr id="23" name="Text Box 22"/>
          <p:cNvSpPr txBox="true"/>
          <p:nvPr/>
        </p:nvSpPr>
        <p:spPr>
          <a:xfrm>
            <a:off x="531495" y="1019175"/>
            <a:ext cx="810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问答系统：用户将以自然语言表述的问题提交到系统中，系统自动理解用户问题并产生答案。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" name="Text Box 2"/>
          <p:cNvSpPr txBox="true"/>
          <p:nvPr/>
        </p:nvSpPr>
        <p:spPr>
          <a:xfrm>
            <a:off x="532130" y="2239645"/>
            <a:ext cx="36734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搜索引擎很大程度上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基于关键词的字符串匹配</a:t>
            </a:r>
            <a:r>
              <a:rPr lang="zh-CN" altLang="en-US" sz="1600">
                <a:sym typeface="+mn-ea"/>
              </a:rPr>
              <a:t>，问答系统能更好地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理解用户提问的真实意图</a:t>
            </a:r>
            <a:r>
              <a:rPr lang="zh-CN" altLang="en-US" sz="1600">
                <a:sym typeface="+mn-ea"/>
              </a:rPr>
              <a:t>，返回不是排序的文档结果，而是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细粒度的答案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/>
          </a:p>
          <a:p>
            <a:endParaRPr lang="en-US" sz="160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85" y="1590675"/>
            <a:ext cx="4243705" cy="3168015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搜索引擎</a:t>
            </a:r>
            <a:r>
              <a:rPr lang="en-US" altLang="zh-CN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vs</a:t>
            </a:r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问答系统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" name="Text Box 2"/>
          <p:cNvSpPr txBox="true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问答系统分类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9942" name="Picture 57"/>
          <p:cNvPicPr>
            <a:picLocks noChangeAspect="true" noChangeArrowheads="true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0449" r="-420"/>
          <a:stretch>
            <a:fillRect/>
          </a:stretch>
        </p:blipFill>
        <p:spPr bwMode="auto">
          <a:xfrm>
            <a:off x="460171" y="4758361"/>
            <a:ext cx="3087275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圆角矩形 6"/>
          <p:cNvSpPr>
            <a:spLocks noChangeArrowheads="true"/>
          </p:cNvSpPr>
          <p:nvPr/>
        </p:nvSpPr>
        <p:spPr bwMode="auto">
          <a:xfrm>
            <a:off x="780415" y="1735455"/>
            <a:ext cx="2320925" cy="227838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45" name="圆角矩形 8"/>
          <p:cNvSpPr>
            <a:spLocks noChangeArrowheads="true"/>
          </p:cNvSpPr>
          <p:nvPr/>
        </p:nvSpPr>
        <p:spPr bwMode="auto">
          <a:xfrm>
            <a:off x="3372485" y="1765935"/>
            <a:ext cx="2322195" cy="224790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47" name="圆角矩形 10"/>
          <p:cNvSpPr>
            <a:spLocks noChangeArrowheads="true"/>
          </p:cNvSpPr>
          <p:nvPr/>
        </p:nvSpPr>
        <p:spPr bwMode="auto">
          <a:xfrm>
            <a:off x="6017260" y="1704340"/>
            <a:ext cx="2322195" cy="230949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pic>
        <p:nvPicPr>
          <p:cNvPr id="39949" name="Picture 57"/>
          <p:cNvPicPr>
            <a:picLocks noChangeAspect="true" noChangeArrowheads="true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0449" r="-420"/>
          <a:stretch>
            <a:fillRect/>
          </a:stretch>
        </p:blipFill>
        <p:spPr bwMode="auto">
          <a:xfrm>
            <a:off x="2928563" y="47456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57"/>
          <p:cNvPicPr>
            <a:picLocks noChangeAspect="true" noChangeArrowheads="true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0449" r="-420"/>
          <a:stretch>
            <a:fillRect/>
          </a:stretch>
        </p:blipFill>
        <p:spPr bwMode="auto">
          <a:xfrm>
            <a:off x="5513591" y="47329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2" name="椭圆 15"/>
          <p:cNvSpPr>
            <a:spLocks noChangeArrowheads="true"/>
          </p:cNvSpPr>
          <p:nvPr/>
        </p:nvSpPr>
        <p:spPr bwMode="auto">
          <a:xfrm>
            <a:off x="1294474" y="983564"/>
            <a:ext cx="1292514" cy="129251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FFFFFF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3" name="TextBox 16"/>
          <p:cNvSpPr txBox="true">
            <a:spLocks noChangeArrowheads="true"/>
          </p:cNvSpPr>
          <p:nvPr/>
        </p:nvSpPr>
        <p:spPr bwMode="auto">
          <a:xfrm>
            <a:off x="1409497" y="136715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问题角度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57" name="椭圆 21"/>
          <p:cNvSpPr>
            <a:spLocks noChangeArrowheads="true"/>
          </p:cNvSpPr>
          <p:nvPr/>
        </p:nvSpPr>
        <p:spPr bwMode="auto">
          <a:xfrm>
            <a:off x="3864029" y="951445"/>
            <a:ext cx="1292514" cy="129132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true">
            <a:spLocks noChangeArrowheads="true"/>
          </p:cNvSpPr>
          <p:nvPr/>
        </p:nvSpPr>
        <p:spPr bwMode="auto">
          <a:xfrm>
            <a:off x="3984611" y="133503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数据角度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2" name="椭圆 26"/>
          <p:cNvSpPr>
            <a:spLocks noChangeArrowheads="true"/>
          </p:cNvSpPr>
          <p:nvPr/>
        </p:nvSpPr>
        <p:spPr bwMode="auto">
          <a:xfrm>
            <a:off x="6401450" y="972898"/>
            <a:ext cx="1292514" cy="129251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FFFFFF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 dirty="0">
              <a:solidFill>
                <a:srgbClr val="C4261D"/>
              </a:solidFill>
              <a:highlight>
                <a:srgbClr val="FFFF00"/>
              </a:highlight>
            </a:endParaRPr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6500610" y="1357681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980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lstStyle/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特定领域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开放领域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5" name="矩形 36"/>
          <p:cNvSpPr/>
          <p:nvPr/>
        </p:nvSpPr>
        <p:spPr>
          <a:xfrm>
            <a:off x="353187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结构数据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文本数据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6" name="矩形 36"/>
          <p:cNvSpPr/>
          <p:nvPr/>
        </p:nvSpPr>
        <p:spPr>
          <a:xfrm>
            <a:off x="622427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lstStyle/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抽取式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生成式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" name="Text Box 2"/>
          <p:cNvSpPr txBox="true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问答系统分类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9942" name="Picture 57"/>
          <p:cNvPicPr>
            <a:picLocks noChangeAspect="true" noChangeArrowheads="true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0449" r="-420"/>
          <a:stretch>
            <a:fillRect/>
          </a:stretch>
        </p:blipFill>
        <p:spPr bwMode="auto">
          <a:xfrm>
            <a:off x="460171" y="4758361"/>
            <a:ext cx="3087275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圆角矩形 6"/>
          <p:cNvSpPr>
            <a:spLocks noChangeArrowheads="true"/>
          </p:cNvSpPr>
          <p:nvPr/>
        </p:nvSpPr>
        <p:spPr bwMode="auto">
          <a:xfrm>
            <a:off x="780415" y="1735455"/>
            <a:ext cx="2320925" cy="227838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45" name="圆角矩形 8"/>
          <p:cNvSpPr>
            <a:spLocks noChangeArrowheads="true"/>
          </p:cNvSpPr>
          <p:nvPr/>
        </p:nvSpPr>
        <p:spPr bwMode="auto">
          <a:xfrm>
            <a:off x="3372485" y="1765935"/>
            <a:ext cx="2322195" cy="224790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47" name="圆角矩形 10"/>
          <p:cNvSpPr>
            <a:spLocks noChangeArrowheads="true"/>
          </p:cNvSpPr>
          <p:nvPr/>
        </p:nvSpPr>
        <p:spPr bwMode="auto">
          <a:xfrm>
            <a:off x="6017260" y="1704340"/>
            <a:ext cx="2322195" cy="230949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pic>
        <p:nvPicPr>
          <p:cNvPr id="39949" name="Picture 57"/>
          <p:cNvPicPr>
            <a:picLocks noChangeAspect="true" noChangeArrowheads="true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0449" r="-420"/>
          <a:stretch>
            <a:fillRect/>
          </a:stretch>
        </p:blipFill>
        <p:spPr bwMode="auto">
          <a:xfrm>
            <a:off x="2928563" y="47456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57"/>
          <p:cNvPicPr>
            <a:picLocks noChangeAspect="true" noChangeArrowheads="true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0449" r="-420"/>
          <a:stretch>
            <a:fillRect/>
          </a:stretch>
        </p:blipFill>
        <p:spPr bwMode="auto">
          <a:xfrm>
            <a:off x="5513591" y="47329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2" name="椭圆 15"/>
          <p:cNvSpPr>
            <a:spLocks noChangeArrowheads="true"/>
          </p:cNvSpPr>
          <p:nvPr/>
        </p:nvSpPr>
        <p:spPr bwMode="auto">
          <a:xfrm>
            <a:off x="1294474" y="983564"/>
            <a:ext cx="1292514" cy="129251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FFFFFF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3" name="TextBox 16"/>
          <p:cNvSpPr txBox="true">
            <a:spLocks noChangeArrowheads="true"/>
          </p:cNvSpPr>
          <p:nvPr/>
        </p:nvSpPr>
        <p:spPr bwMode="auto">
          <a:xfrm>
            <a:off x="1409497" y="136715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问题角度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57" name="椭圆 21"/>
          <p:cNvSpPr>
            <a:spLocks noChangeArrowheads="true"/>
          </p:cNvSpPr>
          <p:nvPr/>
        </p:nvSpPr>
        <p:spPr bwMode="auto">
          <a:xfrm>
            <a:off x="3864029" y="951445"/>
            <a:ext cx="1292514" cy="129132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true">
            <a:spLocks noChangeArrowheads="true"/>
          </p:cNvSpPr>
          <p:nvPr/>
        </p:nvSpPr>
        <p:spPr bwMode="auto">
          <a:xfrm>
            <a:off x="3984611" y="133503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数据角度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2" name="椭圆 26"/>
          <p:cNvSpPr>
            <a:spLocks noChangeArrowheads="true"/>
          </p:cNvSpPr>
          <p:nvPr/>
        </p:nvSpPr>
        <p:spPr bwMode="auto">
          <a:xfrm>
            <a:off x="6401450" y="972898"/>
            <a:ext cx="1292514" cy="129251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FFFFFF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 dirty="0">
              <a:solidFill>
                <a:srgbClr val="C4261D"/>
              </a:solidFill>
              <a:highlight>
                <a:srgbClr val="FFFF00"/>
              </a:highlight>
            </a:endParaRPr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6500610" y="1357681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980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lstStyle/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特定领域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sz="1600" spc="-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开放领域</a:t>
            </a:r>
            <a:endParaRPr lang="zh-CN" altLang="en-US" sz="1600" spc="-1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5" name="矩形 36"/>
          <p:cNvSpPr/>
          <p:nvPr/>
        </p:nvSpPr>
        <p:spPr>
          <a:xfrm>
            <a:off x="353187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结构数据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sz="1600" spc="-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文本数据</a:t>
            </a:r>
            <a:endParaRPr lang="zh-CN" altLang="en-US" sz="1600" spc="-1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6" name="矩形 36"/>
          <p:cNvSpPr/>
          <p:nvPr/>
        </p:nvSpPr>
        <p:spPr>
          <a:xfrm>
            <a:off x="622427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lstStyle/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sz="1600" spc="-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抽取式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生成式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23" name="Text Box 22"/>
          <p:cNvSpPr txBox="true"/>
          <p:nvPr/>
        </p:nvSpPr>
        <p:spPr>
          <a:xfrm>
            <a:off x="516255" y="554990"/>
            <a:ext cx="6975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FAQ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Frequently Asked Questions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）形式的问答：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Table 12"/>
          <p:cNvGraphicFramePr/>
          <p:nvPr/>
        </p:nvGraphicFramePr>
        <p:xfrm>
          <a:off x="516255" y="1866900"/>
          <a:ext cx="2413000" cy="1905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06500"/>
                <a:gridCol w="12065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</a:t>
                      </a:r>
                      <a:r>
                        <a:rPr lang="zh-CN" altLang="en-US"/>
                        <a:t>问题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</a:t>
                      </a:r>
                      <a:r>
                        <a:rPr lang="zh-CN" altLang="en-US"/>
                        <a:t>答案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Q1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A1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Q2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A2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...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...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Qn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An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05" y="1265555"/>
            <a:ext cx="5166360" cy="2026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23" name="Text Box 22"/>
          <p:cNvSpPr txBox="true"/>
          <p:nvPr/>
        </p:nvSpPr>
        <p:spPr>
          <a:xfrm>
            <a:off x="394970" y="554990"/>
            <a:ext cx="5546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基于阅读理解形式的问答：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8"/>
          <p:cNvSpPr>
            <a:spLocks noChangeArrowheads="true"/>
          </p:cNvSpPr>
          <p:nvPr/>
        </p:nvSpPr>
        <p:spPr bwMode="auto">
          <a:xfrm>
            <a:off x="2983230" y="1552575"/>
            <a:ext cx="5118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963545" y="346011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true"/>
          <p:nvPr/>
        </p:nvSpPr>
        <p:spPr>
          <a:xfrm>
            <a:off x="2988945" y="1642745"/>
            <a:ext cx="5113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华阳路街道是中国上海市长宁区下辖的一个街道办事处，位于长宁区东部，</a:t>
            </a:r>
            <a:r>
              <a:rPr lang="zh-CN" altLang="en-US" sz="13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2997200" y="3529330"/>
            <a:ext cx="48806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问题：华阳路街道四周相连的是什么地方？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997200" y="392874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2997200" y="3963035"/>
            <a:ext cx="522478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答案：</a:t>
            </a:r>
            <a:r>
              <a:rPr lang="zh-CN" altLang="en-US" sz="1300">
                <a:solidFill>
                  <a:schemeClr val="tx1"/>
                </a:solidFill>
                <a:uFillTx/>
                <a:sym typeface="+mn-ea"/>
              </a:rPr>
              <a:t>东到长宁路、安西路、武夷路接邻江苏路街道，北到苏州河接邻普陀区</a:t>
            </a:r>
            <a:endParaRPr lang="zh-CN" altLang="en-US" sz="130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3532</Words>
  <Application>WPS Presentation</Application>
  <PresentationFormat>全屏显示(16:9)</PresentationFormat>
  <Paragraphs>450</Paragraphs>
  <Slides>29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宋体</vt:lpstr>
      <vt:lpstr>Wingdings</vt:lpstr>
      <vt:lpstr>DejaVu Sans</vt:lpstr>
      <vt:lpstr>Agency FB</vt:lpstr>
      <vt:lpstr>FreeSans</vt:lpstr>
      <vt:lpstr>Droid Sans Fallback</vt:lpstr>
      <vt:lpstr>Symbol</vt:lpstr>
      <vt:lpstr>Standard Symbols PS [URW ]</vt:lpstr>
      <vt:lpstr>Songti SC</vt:lpstr>
      <vt:lpstr>Calibri</vt:lpstr>
      <vt:lpstr>微软雅黑</vt:lpstr>
      <vt:lpstr>思源黑体 CN Normal</vt:lpstr>
      <vt:lpstr>宋体</vt:lpstr>
      <vt:lpstr>Arial Unicode MS</vt:lpstr>
      <vt:lpstr>AR PL KaitiM GB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33257</dc:title>
  <dc:creator>Administrator</dc:creator>
  <cp:lastModifiedBy>xhsun</cp:lastModifiedBy>
  <cp:revision>174</cp:revision>
  <dcterms:created xsi:type="dcterms:W3CDTF">2020-11-18T12:56:45Z</dcterms:created>
  <dcterms:modified xsi:type="dcterms:W3CDTF">2020-11-18T12:56:45Z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